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5.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6.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7.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8.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9.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0.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11.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39.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6"/>
    <p:sldMasterId id="2147483692" r:id="rId7"/>
    <p:sldMasterId id="2147483739" r:id="rId8"/>
    <p:sldMasterId id="2147483765" r:id="rId9"/>
    <p:sldMasterId id="2147483796" r:id="rId10"/>
    <p:sldMasterId id="2147483821" r:id="rId11"/>
    <p:sldMasterId id="2147483836" r:id="rId12"/>
    <p:sldMasterId id="2147483849" r:id="rId13"/>
    <p:sldMasterId id="2147483875" r:id="rId14"/>
    <p:sldMasterId id="2147483887" r:id="rId15"/>
    <p:sldMasterId id="2147483914" r:id="rId16"/>
    <p:sldMasterId id="2147483945" r:id="rId17"/>
  </p:sldMasterIdLst>
  <p:notesMasterIdLst>
    <p:notesMasterId r:id="rId144"/>
  </p:notesMasterIdLst>
  <p:sldIdLst>
    <p:sldId id="434" r:id="rId18"/>
    <p:sldId id="508" r:id="rId19"/>
    <p:sldId id="507" r:id="rId20"/>
    <p:sldId id="454" r:id="rId21"/>
    <p:sldId id="455" r:id="rId22"/>
    <p:sldId id="506" r:id="rId23"/>
    <p:sldId id="463" r:id="rId24"/>
    <p:sldId id="486" r:id="rId25"/>
    <p:sldId id="487" r:id="rId26"/>
    <p:sldId id="456" r:id="rId27"/>
    <p:sldId id="457" r:id="rId28"/>
    <p:sldId id="458" r:id="rId29"/>
    <p:sldId id="435" r:id="rId30"/>
    <p:sldId id="306" r:id="rId31"/>
    <p:sldId id="307" r:id="rId32"/>
    <p:sldId id="478" r:id="rId33"/>
    <p:sldId id="479" r:id="rId34"/>
    <p:sldId id="480" r:id="rId35"/>
    <p:sldId id="481" r:id="rId36"/>
    <p:sldId id="492" r:id="rId37"/>
    <p:sldId id="493" r:id="rId38"/>
    <p:sldId id="494" r:id="rId39"/>
    <p:sldId id="495" r:id="rId40"/>
    <p:sldId id="488" r:id="rId41"/>
    <p:sldId id="482" r:id="rId42"/>
    <p:sldId id="483" r:id="rId43"/>
    <p:sldId id="484" r:id="rId44"/>
    <p:sldId id="485" r:id="rId45"/>
    <p:sldId id="309" r:id="rId46"/>
    <p:sldId id="489" r:id="rId47"/>
    <p:sldId id="310" r:id="rId48"/>
    <p:sldId id="311" r:id="rId49"/>
    <p:sldId id="312" r:id="rId50"/>
    <p:sldId id="313" r:id="rId51"/>
    <p:sldId id="314" r:id="rId52"/>
    <p:sldId id="315" r:id="rId53"/>
    <p:sldId id="316" r:id="rId54"/>
    <p:sldId id="490" r:id="rId55"/>
    <p:sldId id="317" r:id="rId56"/>
    <p:sldId id="318" r:id="rId57"/>
    <p:sldId id="319" r:id="rId58"/>
    <p:sldId id="320" r:id="rId59"/>
    <p:sldId id="321" r:id="rId60"/>
    <p:sldId id="322" r:id="rId61"/>
    <p:sldId id="323" r:id="rId62"/>
    <p:sldId id="324" r:id="rId63"/>
    <p:sldId id="491" r:id="rId64"/>
    <p:sldId id="325" r:id="rId65"/>
    <p:sldId id="326" r:id="rId66"/>
    <p:sldId id="327" r:id="rId67"/>
    <p:sldId id="330" r:id="rId68"/>
    <p:sldId id="438" r:id="rId69"/>
    <p:sldId id="340" r:id="rId70"/>
    <p:sldId id="341" r:id="rId71"/>
    <p:sldId id="509" r:id="rId72"/>
    <p:sldId id="465" r:id="rId73"/>
    <p:sldId id="466" r:id="rId74"/>
    <p:sldId id="342" r:id="rId75"/>
    <p:sldId id="468" r:id="rId76"/>
    <p:sldId id="469" r:id="rId77"/>
    <p:sldId id="470" r:id="rId78"/>
    <p:sldId id="471" r:id="rId79"/>
    <p:sldId id="472" r:id="rId80"/>
    <p:sldId id="473" r:id="rId81"/>
    <p:sldId id="474" r:id="rId82"/>
    <p:sldId id="475" r:id="rId83"/>
    <p:sldId id="476" r:id="rId84"/>
    <p:sldId id="451" r:id="rId85"/>
    <p:sldId id="343" r:id="rId86"/>
    <p:sldId id="344" r:id="rId87"/>
    <p:sldId id="345" r:id="rId88"/>
    <p:sldId id="346" r:id="rId89"/>
    <p:sldId id="356" r:id="rId90"/>
    <p:sldId id="357" r:id="rId91"/>
    <p:sldId id="501" r:id="rId92"/>
    <p:sldId id="502" r:id="rId93"/>
    <p:sldId id="348" r:id="rId94"/>
    <p:sldId id="452" r:id="rId95"/>
    <p:sldId id="351" r:id="rId96"/>
    <p:sldId id="353" r:id="rId97"/>
    <p:sldId id="500" r:id="rId98"/>
    <p:sldId id="347" r:id="rId99"/>
    <p:sldId id="496" r:id="rId100"/>
    <p:sldId id="349" r:id="rId101"/>
    <p:sldId id="350" r:id="rId102"/>
    <p:sldId id="499" r:id="rId103"/>
    <p:sldId id="354" r:id="rId104"/>
    <p:sldId id="355" r:id="rId105"/>
    <p:sldId id="497" r:id="rId106"/>
    <p:sldId id="273" r:id="rId107"/>
    <p:sldId id="274" r:id="rId108"/>
    <p:sldId id="275" r:id="rId109"/>
    <p:sldId id="276" r:id="rId110"/>
    <p:sldId id="277" r:id="rId111"/>
    <p:sldId id="278" r:id="rId112"/>
    <p:sldId id="279" r:id="rId113"/>
    <p:sldId id="280" r:id="rId114"/>
    <p:sldId id="290" r:id="rId115"/>
    <p:sldId id="498" r:id="rId116"/>
    <p:sldId id="365" r:id="rId117"/>
    <p:sldId id="366" r:id="rId118"/>
    <p:sldId id="367" r:id="rId119"/>
    <p:sldId id="368" r:id="rId120"/>
    <p:sldId id="370" r:id="rId121"/>
    <p:sldId id="374" r:id="rId122"/>
    <p:sldId id="375" r:id="rId123"/>
    <p:sldId id="376" r:id="rId124"/>
    <p:sldId id="377" r:id="rId125"/>
    <p:sldId id="378" r:id="rId126"/>
    <p:sldId id="380" r:id="rId127"/>
    <p:sldId id="382" r:id="rId128"/>
    <p:sldId id="383" r:id="rId129"/>
    <p:sldId id="441" r:id="rId130"/>
    <p:sldId id="444" r:id="rId131"/>
    <p:sldId id="445" r:id="rId132"/>
    <p:sldId id="446" r:id="rId133"/>
    <p:sldId id="442" r:id="rId134"/>
    <p:sldId id="443" r:id="rId135"/>
    <p:sldId id="459" r:id="rId136"/>
    <p:sldId id="460" r:id="rId137"/>
    <p:sldId id="461" r:id="rId138"/>
    <p:sldId id="462" r:id="rId139"/>
    <p:sldId id="439" r:id="rId140"/>
    <p:sldId id="449" r:id="rId141"/>
    <p:sldId id="440" r:id="rId142"/>
    <p:sldId id="362" r:id="rId1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QL DW L300" id="{CF778A98-205D-4FE9-9CA1-FD73ABA7E05A}">
          <p14:sldIdLst>
            <p14:sldId id="434"/>
            <p14:sldId id="508"/>
          </p14:sldIdLst>
        </p14:section>
        <p14:section name="Introduction" id="{E50CDFBC-F4D4-4363-BCE7-93370EC9133A}">
          <p14:sldIdLst>
            <p14:sldId id="507"/>
            <p14:sldId id="454"/>
            <p14:sldId id="455"/>
            <p14:sldId id="506"/>
            <p14:sldId id="463"/>
            <p14:sldId id="486"/>
            <p14:sldId id="487"/>
            <p14:sldId id="456"/>
            <p14:sldId id="457"/>
            <p14:sldId id="458"/>
          </p14:sldIdLst>
        </p14:section>
        <p14:section name="Use case, patterns &amp; adoption" id="{B91D3ED9-C189-4686-B409-7C4A7F49BD8D}">
          <p14:sldIdLst>
            <p14:sldId id="435"/>
            <p14:sldId id="306"/>
            <p14:sldId id="307"/>
            <p14:sldId id="478"/>
            <p14:sldId id="479"/>
            <p14:sldId id="480"/>
            <p14:sldId id="481"/>
          </p14:sldIdLst>
        </p14:section>
        <p14:section name="Scenarios" id="{77B88548-8B77-4851-B723-A2B447084997}">
          <p14:sldIdLst>
            <p14:sldId id="492"/>
            <p14:sldId id="493"/>
            <p14:sldId id="494"/>
            <p14:sldId id="495"/>
          </p14:sldIdLst>
        </p14:section>
        <p14:section name="Architectural overview" id="{C095412D-C97D-4C76-970B-5596A93A44FE}">
          <p14:sldIdLst>
            <p14:sldId id="488"/>
            <p14:sldId id="482"/>
            <p14:sldId id="483"/>
            <p14:sldId id="484"/>
            <p14:sldId id="485"/>
            <p14:sldId id="309"/>
          </p14:sldIdLst>
        </p14:section>
        <p14:section name="Scale operations" id="{143BB8EA-EC04-49A5-94B3-430FD01A9289}">
          <p14:sldIdLst>
            <p14:sldId id="489"/>
            <p14:sldId id="310"/>
            <p14:sldId id="311"/>
            <p14:sldId id="312"/>
            <p14:sldId id="313"/>
            <p14:sldId id="314"/>
            <p14:sldId id="315"/>
            <p14:sldId id="316"/>
          </p14:sldIdLst>
        </p14:section>
        <p14:section name="Tables &amp; Distribution" id="{38EE569E-B533-4A89-AC4A-F3274A79E52A}">
          <p14:sldIdLst>
            <p14:sldId id="490"/>
            <p14:sldId id="317"/>
            <p14:sldId id="318"/>
            <p14:sldId id="319"/>
            <p14:sldId id="320"/>
            <p14:sldId id="321"/>
            <p14:sldId id="322"/>
            <p14:sldId id="323"/>
            <p14:sldId id="324"/>
          </p14:sldIdLst>
        </p14:section>
        <p14:section name="Client connectivity" id="{99866AA1-EF31-42FE-A27B-C8BCF2B73743}">
          <p14:sldIdLst>
            <p14:sldId id="491"/>
            <p14:sldId id="325"/>
            <p14:sldId id="326"/>
            <p14:sldId id="327"/>
            <p14:sldId id="330"/>
          </p14:sldIdLst>
        </p14:section>
        <p14:section name="Sizing &amp; Storage tiers" id="{0208A32F-96DC-451A-993F-4342921C7BC2}">
          <p14:sldIdLst>
            <p14:sldId id="438"/>
            <p14:sldId id="340"/>
            <p14:sldId id="341"/>
            <p14:sldId id="509"/>
            <p14:sldId id="465"/>
            <p14:sldId id="466"/>
            <p14:sldId id="342"/>
            <p14:sldId id="468"/>
            <p14:sldId id="469"/>
            <p14:sldId id="470"/>
            <p14:sldId id="471"/>
            <p14:sldId id="472"/>
            <p14:sldId id="473"/>
            <p14:sldId id="474"/>
            <p14:sldId id="475"/>
            <p14:sldId id="476"/>
          </p14:sldIdLst>
        </p14:section>
        <p14:section name="Concurrency" id="{965862A0-1AC4-4A26-9BF8-DF4A702F696A}">
          <p14:sldIdLst>
            <p14:sldId id="451"/>
            <p14:sldId id="343"/>
            <p14:sldId id="344"/>
            <p14:sldId id="345"/>
            <p14:sldId id="346"/>
            <p14:sldId id="356"/>
            <p14:sldId id="357"/>
            <p14:sldId id="501"/>
            <p14:sldId id="502"/>
            <p14:sldId id="348"/>
          </p14:sldIdLst>
        </p14:section>
        <p14:section name="Loading" id="{88FECACC-EC37-4677-B00F-0D59FC199FD9}">
          <p14:sldIdLst>
            <p14:sldId id="452"/>
            <p14:sldId id="351"/>
            <p14:sldId id="353"/>
            <p14:sldId id="500"/>
            <p14:sldId id="347"/>
          </p14:sldIdLst>
        </p14:section>
        <p14:section name="DWU" id="{6AA0BC37-57D9-4A08-A29B-21361BBB1A72}">
          <p14:sldIdLst>
            <p14:sldId id="496"/>
            <p14:sldId id="349"/>
            <p14:sldId id="350"/>
            <p14:sldId id="499"/>
            <p14:sldId id="354"/>
            <p14:sldId id="355"/>
          </p14:sldIdLst>
        </p14:section>
        <p14:section name="Differentiating technical capabilities" id="{3A0E1408-0A02-4E03-9506-E4B3E21A7E3F}">
          <p14:sldIdLst>
            <p14:sldId id="497"/>
            <p14:sldId id="273"/>
            <p14:sldId id="274"/>
            <p14:sldId id="275"/>
            <p14:sldId id="276"/>
            <p14:sldId id="277"/>
            <p14:sldId id="278"/>
            <p14:sldId id="279"/>
            <p14:sldId id="280"/>
            <p14:sldId id="290"/>
          </p14:sldIdLst>
        </p14:section>
        <p14:section name="Developing with SQL DW" id="{6775FEC4-89B2-46FB-820B-F05ADD083D5F}">
          <p14:sldIdLst>
            <p14:sldId id="498"/>
            <p14:sldId id="365"/>
            <p14:sldId id="366"/>
            <p14:sldId id="367"/>
            <p14:sldId id="368"/>
            <p14:sldId id="370"/>
            <p14:sldId id="374"/>
            <p14:sldId id="375"/>
            <p14:sldId id="376"/>
            <p14:sldId id="377"/>
            <p14:sldId id="378"/>
            <p14:sldId id="380"/>
            <p14:sldId id="382"/>
            <p14:sldId id="383"/>
          </p14:sldIdLst>
        </p14:section>
        <p14:section name="Migration" id="{150F1DB1-ED3A-4031-A217-9B96AF38AD03}">
          <p14:sldIdLst>
            <p14:sldId id="441"/>
            <p14:sldId id="444"/>
            <p14:sldId id="445"/>
            <p14:sldId id="446"/>
            <p14:sldId id="442"/>
            <p14:sldId id="443"/>
          </p14:sldIdLst>
        </p14:section>
        <p14:section name="Partner Ecosystem" id="{86B14F44-1E64-43EE-B0AD-D503CB3581D9}">
          <p14:sldIdLst>
            <p14:sldId id="459"/>
            <p14:sldId id="460"/>
            <p14:sldId id="461"/>
            <p14:sldId id="462"/>
          </p14:sldIdLst>
        </p14:section>
        <p14:section name="Resources \ CTA" id="{26C06E28-2D60-4EC2-9D00-05BF96637238}">
          <p14:sldIdLst>
            <p14:sldId id="439"/>
            <p14:sldId id="449"/>
            <p14:sldId id="440"/>
            <p14:sldId id="3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7" autoAdjust="0"/>
    <p:restoredTop sz="94660"/>
  </p:normalViewPr>
  <p:slideViewPr>
    <p:cSldViewPr snapToGrid="0">
      <p:cViewPr varScale="1">
        <p:scale>
          <a:sx n="89" d="100"/>
          <a:sy n="89" d="100"/>
        </p:scale>
        <p:origin x="44" y="1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117" Type="http://schemas.openxmlformats.org/officeDocument/2006/relationships/slide" Target="slides/slide100.xml"/><Relationship Id="rId21" Type="http://schemas.openxmlformats.org/officeDocument/2006/relationships/slide" Target="slides/slide4.xml"/><Relationship Id="rId42" Type="http://schemas.openxmlformats.org/officeDocument/2006/relationships/slide" Target="slides/slide25.xml"/><Relationship Id="rId47" Type="http://schemas.openxmlformats.org/officeDocument/2006/relationships/slide" Target="slides/slide30.xml"/><Relationship Id="rId63" Type="http://schemas.openxmlformats.org/officeDocument/2006/relationships/slide" Target="slides/slide46.xml"/><Relationship Id="rId68" Type="http://schemas.openxmlformats.org/officeDocument/2006/relationships/slide" Target="slides/slide51.xml"/><Relationship Id="rId84" Type="http://schemas.openxmlformats.org/officeDocument/2006/relationships/slide" Target="slides/slide67.xml"/><Relationship Id="rId89" Type="http://schemas.openxmlformats.org/officeDocument/2006/relationships/slide" Target="slides/slide72.xml"/><Relationship Id="rId112" Type="http://schemas.openxmlformats.org/officeDocument/2006/relationships/slide" Target="slides/slide95.xml"/><Relationship Id="rId133" Type="http://schemas.openxmlformats.org/officeDocument/2006/relationships/slide" Target="slides/slide116.xml"/><Relationship Id="rId138" Type="http://schemas.openxmlformats.org/officeDocument/2006/relationships/slide" Target="slides/slide121.xml"/><Relationship Id="rId16" Type="http://schemas.openxmlformats.org/officeDocument/2006/relationships/slideMaster" Target="slideMasters/slideMaster11.xml"/><Relationship Id="rId107" Type="http://schemas.openxmlformats.org/officeDocument/2006/relationships/slide" Target="slides/slide90.xml"/><Relationship Id="rId11" Type="http://schemas.openxmlformats.org/officeDocument/2006/relationships/slideMaster" Target="slideMasters/slideMaster6.xml"/><Relationship Id="rId32" Type="http://schemas.openxmlformats.org/officeDocument/2006/relationships/slide" Target="slides/slide15.xml"/><Relationship Id="rId37" Type="http://schemas.openxmlformats.org/officeDocument/2006/relationships/slide" Target="slides/slide20.xml"/><Relationship Id="rId53" Type="http://schemas.openxmlformats.org/officeDocument/2006/relationships/slide" Target="slides/slide36.xml"/><Relationship Id="rId58" Type="http://schemas.openxmlformats.org/officeDocument/2006/relationships/slide" Target="slides/slide41.xml"/><Relationship Id="rId74" Type="http://schemas.openxmlformats.org/officeDocument/2006/relationships/slide" Target="slides/slide57.xml"/><Relationship Id="rId79" Type="http://schemas.openxmlformats.org/officeDocument/2006/relationships/slide" Target="slides/slide62.xml"/><Relationship Id="rId102" Type="http://schemas.openxmlformats.org/officeDocument/2006/relationships/slide" Target="slides/slide85.xml"/><Relationship Id="rId123" Type="http://schemas.openxmlformats.org/officeDocument/2006/relationships/slide" Target="slides/slide106.xml"/><Relationship Id="rId128" Type="http://schemas.openxmlformats.org/officeDocument/2006/relationships/slide" Target="slides/slide111.xml"/><Relationship Id="rId144" Type="http://schemas.openxmlformats.org/officeDocument/2006/relationships/notesMaster" Target="notesMasters/notesMaster1.xml"/><Relationship Id="rId149" Type="http://schemas.microsoft.com/office/2015/10/relationships/revisionInfo" Target="revisionInfo.xml"/><Relationship Id="rId5" Type="http://schemas.openxmlformats.org/officeDocument/2006/relationships/customXml" Target="../customXml/item5.xml"/><Relationship Id="rId90" Type="http://schemas.openxmlformats.org/officeDocument/2006/relationships/slide" Target="slides/slide73.xml"/><Relationship Id="rId95" Type="http://schemas.openxmlformats.org/officeDocument/2006/relationships/slide" Target="slides/slide78.xml"/><Relationship Id="rId22" Type="http://schemas.openxmlformats.org/officeDocument/2006/relationships/slide" Target="slides/slide5.xml"/><Relationship Id="rId27" Type="http://schemas.openxmlformats.org/officeDocument/2006/relationships/slide" Target="slides/slide10.xml"/><Relationship Id="rId43" Type="http://schemas.openxmlformats.org/officeDocument/2006/relationships/slide" Target="slides/slide26.xml"/><Relationship Id="rId48" Type="http://schemas.openxmlformats.org/officeDocument/2006/relationships/slide" Target="slides/slide31.xml"/><Relationship Id="rId64" Type="http://schemas.openxmlformats.org/officeDocument/2006/relationships/slide" Target="slides/slide47.xml"/><Relationship Id="rId69" Type="http://schemas.openxmlformats.org/officeDocument/2006/relationships/slide" Target="slides/slide52.xml"/><Relationship Id="rId113" Type="http://schemas.openxmlformats.org/officeDocument/2006/relationships/slide" Target="slides/slide96.xml"/><Relationship Id="rId118" Type="http://schemas.openxmlformats.org/officeDocument/2006/relationships/slide" Target="slides/slide101.xml"/><Relationship Id="rId134" Type="http://schemas.openxmlformats.org/officeDocument/2006/relationships/slide" Target="slides/slide117.xml"/><Relationship Id="rId139" Type="http://schemas.openxmlformats.org/officeDocument/2006/relationships/slide" Target="slides/slide122.xml"/><Relationship Id="rId80" Type="http://schemas.openxmlformats.org/officeDocument/2006/relationships/slide" Target="slides/slide63.xml"/><Relationship Id="rId85"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Master" Target="slideMasters/slideMaster7.xml"/><Relationship Id="rId17" Type="http://schemas.openxmlformats.org/officeDocument/2006/relationships/slideMaster" Target="slideMasters/slideMaster12.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slide" Target="slides/slide42.xml"/><Relationship Id="rId67" Type="http://schemas.openxmlformats.org/officeDocument/2006/relationships/slide" Target="slides/slide50.xml"/><Relationship Id="rId103" Type="http://schemas.openxmlformats.org/officeDocument/2006/relationships/slide" Target="slides/slide86.xml"/><Relationship Id="rId108" Type="http://schemas.openxmlformats.org/officeDocument/2006/relationships/slide" Target="slides/slide91.xml"/><Relationship Id="rId116" Type="http://schemas.openxmlformats.org/officeDocument/2006/relationships/slide" Target="slides/slide99.xml"/><Relationship Id="rId124" Type="http://schemas.openxmlformats.org/officeDocument/2006/relationships/slide" Target="slides/slide107.xml"/><Relationship Id="rId129" Type="http://schemas.openxmlformats.org/officeDocument/2006/relationships/slide" Target="slides/slide112.xml"/><Relationship Id="rId137" Type="http://schemas.openxmlformats.org/officeDocument/2006/relationships/slide" Target="slides/slide120.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openxmlformats.org/officeDocument/2006/relationships/slide" Target="slides/slide53.xml"/><Relationship Id="rId75" Type="http://schemas.openxmlformats.org/officeDocument/2006/relationships/slide" Target="slides/slide58.xml"/><Relationship Id="rId83" Type="http://schemas.openxmlformats.org/officeDocument/2006/relationships/slide" Target="slides/slide66.xml"/><Relationship Id="rId88" Type="http://schemas.openxmlformats.org/officeDocument/2006/relationships/slide" Target="slides/slide71.xml"/><Relationship Id="rId91" Type="http://schemas.openxmlformats.org/officeDocument/2006/relationships/slide" Target="slides/slide74.xml"/><Relationship Id="rId96" Type="http://schemas.openxmlformats.org/officeDocument/2006/relationships/slide" Target="slides/slide79.xml"/><Relationship Id="rId111" Type="http://schemas.openxmlformats.org/officeDocument/2006/relationships/slide" Target="slides/slide94.xml"/><Relationship Id="rId132" Type="http://schemas.openxmlformats.org/officeDocument/2006/relationships/slide" Target="slides/slide115.xml"/><Relationship Id="rId140" Type="http://schemas.openxmlformats.org/officeDocument/2006/relationships/slide" Target="slides/slide123.xml"/><Relationship Id="rId14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Master" Target="slideMasters/slideMaster10.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6" Type="http://schemas.openxmlformats.org/officeDocument/2006/relationships/slide" Target="slides/slide89.xml"/><Relationship Id="rId114" Type="http://schemas.openxmlformats.org/officeDocument/2006/relationships/slide" Target="slides/slide97.xml"/><Relationship Id="rId119" Type="http://schemas.openxmlformats.org/officeDocument/2006/relationships/slide" Target="slides/slide102.xml"/><Relationship Id="rId127" Type="http://schemas.openxmlformats.org/officeDocument/2006/relationships/slide" Target="slides/slide110.xml"/><Relationship Id="rId10" Type="http://schemas.openxmlformats.org/officeDocument/2006/relationships/slideMaster" Target="slideMasters/slideMaster5.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slide" Target="slides/slide56.xml"/><Relationship Id="rId78" Type="http://schemas.openxmlformats.org/officeDocument/2006/relationships/slide" Target="slides/slide61.xml"/><Relationship Id="rId81" Type="http://schemas.openxmlformats.org/officeDocument/2006/relationships/slide" Target="slides/slide64.xml"/><Relationship Id="rId86" Type="http://schemas.openxmlformats.org/officeDocument/2006/relationships/slide" Target="slides/slide69.xml"/><Relationship Id="rId94" Type="http://schemas.openxmlformats.org/officeDocument/2006/relationships/slide" Target="slides/slide77.xml"/><Relationship Id="rId99" Type="http://schemas.openxmlformats.org/officeDocument/2006/relationships/slide" Target="slides/slide82.xml"/><Relationship Id="rId101" Type="http://schemas.openxmlformats.org/officeDocument/2006/relationships/slide" Target="slides/slide84.xml"/><Relationship Id="rId122" Type="http://schemas.openxmlformats.org/officeDocument/2006/relationships/slide" Target="slides/slide105.xml"/><Relationship Id="rId130" Type="http://schemas.openxmlformats.org/officeDocument/2006/relationships/slide" Target="slides/slide113.xml"/><Relationship Id="rId135" Type="http://schemas.openxmlformats.org/officeDocument/2006/relationships/slide" Target="slides/slide118.xml"/><Relationship Id="rId143" Type="http://schemas.openxmlformats.org/officeDocument/2006/relationships/slide" Target="slides/slide126.xml"/><Relationship Id="rId148"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Master" Target="slideMasters/slideMaster4.xml"/><Relationship Id="rId13" Type="http://schemas.openxmlformats.org/officeDocument/2006/relationships/slideMaster" Target="slideMasters/slideMaster8.xml"/><Relationship Id="rId18" Type="http://schemas.openxmlformats.org/officeDocument/2006/relationships/slide" Target="slides/slide1.xml"/><Relationship Id="rId39" Type="http://schemas.openxmlformats.org/officeDocument/2006/relationships/slide" Target="slides/slide22.xml"/><Relationship Id="rId109" Type="http://schemas.openxmlformats.org/officeDocument/2006/relationships/slide" Target="slides/slide9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slide" Target="slides/slide59.xml"/><Relationship Id="rId97" Type="http://schemas.openxmlformats.org/officeDocument/2006/relationships/slide" Target="slides/slide80.xml"/><Relationship Id="rId104" Type="http://schemas.openxmlformats.org/officeDocument/2006/relationships/slide" Target="slides/slide87.xml"/><Relationship Id="rId120" Type="http://schemas.openxmlformats.org/officeDocument/2006/relationships/slide" Target="slides/slide103.xml"/><Relationship Id="rId125" Type="http://schemas.openxmlformats.org/officeDocument/2006/relationships/slide" Target="slides/slide108.xml"/><Relationship Id="rId141" Type="http://schemas.openxmlformats.org/officeDocument/2006/relationships/slide" Target="slides/slide124.xml"/><Relationship Id="rId146" Type="http://schemas.openxmlformats.org/officeDocument/2006/relationships/viewProps" Target="viewProps.xml"/><Relationship Id="rId7" Type="http://schemas.openxmlformats.org/officeDocument/2006/relationships/slideMaster" Target="slideMasters/slideMaster2.xml"/><Relationship Id="rId71" Type="http://schemas.openxmlformats.org/officeDocument/2006/relationships/slide" Target="slides/slide54.xml"/><Relationship Id="rId92" Type="http://schemas.openxmlformats.org/officeDocument/2006/relationships/slide" Target="slides/slide75.xml"/><Relationship Id="rId2" Type="http://schemas.openxmlformats.org/officeDocument/2006/relationships/customXml" Target="../customXml/item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 Id="rId87" Type="http://schemas.openxmlformats.org/officeDocument/2006/relationships/slide" Target="slides/slide70.xml"/><Relationship Id="rId110" Type="http://schemas.openxmlformats.org/officeDocument/2006/relationships/slide" Target="slides/slide93.xml"/><Relationship Id="rId115" Type="http://schemas.openxmlformats.org/officeDocument/2006/relationships/slide" Target="slides/slide98.xml"/><Relationship Id="rId131" Type="http://schemas.openxmlformats.org/officeDocument/2006/relationships/slide" Target="slides/slide114.xml"/><Relationship Id="rId136" Type="http://schemas.openxmlformats.org/officeDocument/2006/relationships/slide" Target="slides/slide119.xml"/><Relationship Id="rId61" Type="http://schemas.openxmlformats.org/officeDocument/2006/relationships/slide" Target="slides/slide44.xml"/><Relationship Id="rId82" Type="http://schemas.openxmlformats.org/officeDocument/2006/relationships/slide" Target="slides/slide65.xml"/><Relationship Id="rId19" Type="http://schemas.openxmlformats.org/officeDocument/2006/relationships/slide" Target="slides/slide2.xml"/><Relationship Id="rId14" Type="http://schemas.openxmlformats.org/officeDocument/2006/relationships/slideMaster" Target="slideMasters/slideMaster9.xml"/><Relationship Id="rId30" Type="http://schemas.openxmlformats.org/officeDocument/2006/relationships/slide" Target="slides/slide13.xml"/><Relationship Id="rId35" Type="http://schemas.openxmlformats.org/officeDocument/2006/relationships/slide" Target="slides/slide18.xml"/><Relationship Id="rId56" Type="http://schemas.openxmlformats.org/officeDocument/2006/relationships/slide" Target="slides/slide39.xml"/><Relationship Id="rId77" Type="http://schemas.openxmlformats.org/officeDocument/2006/relationships/slide" Target="slides/slide60.xml"/><Relationship Id="rId100" Type="http://schemas.openxmlformats.org/officeDocument/2006/relationships/slide" Target="slides/slide83.xml"/><Relationship Id="rId105" Type="http://schemas.openxmlformats.org/officeDocument/2006/relationships/slide" Target="slides/slide88.xml"/><Relationship Id="rId126" Type="http://schemas.openxmlformats.org/officeDocument/2006/relationships/slide" Target="slides/slide109.xml"/><Relationship Id="rId147" Type="http://schemas.openxmlformats.org/officeDocument/2006/relationships/theme" Target="theme/theme1.xml"/><Relationship Id="rId8" Type="http://schemas.openxmlformats.org/officeDocument/2006/relationships/slideMaster" Target="slideMasters/slideMaster3.xml"/><Relationship Id="rId51" Type="http://schemas.openxmlformats.org/officeDocument/2006/relationships/slide" Target="slides/slide34.xml"/><Relationship Id="rId72" Type="http://schemas.openxmlformats.org/officeDocument/2006/relationships/slide" Target="slides/slide55.xml"/><Relationship Id="rId93" Type="http://schemas.openxmlformats.org/officeDocument/2006/relationships/slide" Target="slides/slide76.xml"/><Relationship Id="rId98" Type="http://schemas.openxmlformats.org/officeDocument/2006/relationships/slide" Target="slides/slide81.xml"/><Relationship Id="rId121" Type="http://schemas.openxmlformats.org/officeDocument/2006/relationships/slide" Target="slides/slide104.xml"/><Relationship Id="rId142" Type="http://schemas.openxmlformats.org/officeDocument/2006/relationships/slide" Target="slides/slide12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12.xml"/><Relationship Id="rId1" Type="http://schemas.microsoft.com/office/2011/relationships/chartStyle" Target="style12.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Sheet1!$A$2</c:f>
              <c:strCache>
                <c:ptCount val="1"/>
                <c:pt idx="0">
                  <c:v>Capacity (GB)</c:v>
                </c:pt>
              </c:strCache>
            </c:strRef>
          </c:tx>
          <c:spPr>
            <a:solidFill>
              <a:schemeClr val="accent1"/>
            </a:solidFill>
            <a:ln>
              <a:noFill/>
            </a:ln>
            <a:effectLst/>
          </c:spPr>
          <c:invertIfNegative val="0"/>
          <c:cat>
            <c:strRef>
              <c:f>Sheet1!$B$1:$M$1</c:f>
              <c:strCache>
                <c:ptCount val="12"/>
                <c:pt idx="0">
                  <c:v>DW100</c:v>
                </c:pt>
                <c:pt idx="1">
                  <c:v>DW200</c:v>
                </c:pt>
                <c:pt idx="2">
                  <c:v>DW300</c:v>
                </c:pt>
                <c:pt idx="3">
                  <c:v>DW400</c:v>
                </c:pt>
                <c:pt idx="4">
                  <c:v>DW500</c:v>
                </c:pt>
                <c:pt idx="5">
                  <c:v>DW600</c:v>
                </c:pt>
                <c:pt idx="6">
                  <c:v>DW1000</c:v>
                </c:pt>
                <c:pt idx="7">
                  <c:v>DW1200</c:v>
                </c:pt>
                <c:pt idx="8">
                  <c:v>DW1500</c:v>
                </c:pt>
                <c:pt idx="9">
                  <c:v>DW2000</c:v>
                </c:pt>
                <c:pt idx="10">
                  <c:v>DW3000</c:v>
                </c:pt>
                <c:pt idx="11">
                  <c:v>DW6000</c:v>
                </c:pt>
              </c:strCache>
            </c:strRef>
          </c:cat>
          <c:val>
            <c:numRef>
              <c:f>Sheet1!$B$2:$M$2</c:f>
              <c:numCache>
                <c:formatCode>General</c:formatCode>
                <c:ptCount val="12"/>
                <c:pt idx="0">
                  <c:v>390</c:v>
                </c:pt>
                <c:pt idx="1">
                  <c:v>780</c:v>
                </c:pt>
                <c:pt idx="2">
                  <c:v>1170</c:v>
                </c:pt>
                <c:pt idx="3">
                  <c:v>1560</c:v>
                </c:pt>
                <c:pt idx="4">
                  <c:v>1950</c:v>
                </c:pt>
                <c:pt idx="5">
                  <c:v>2340</c:v>
                </c:pt>
                <c:pt idx="6">
                  <c:v>3900</c:v>
                </c:pt>
                <c:pt idx="7">
                  <c:v>4680</c:v>
                </c:pt>
                <c:pt idx="8">
                  <c:v>5850</c:v>
                </c:pt>
                <c:pt idx="9">
                  <c:v>7800</c:v>
                </c:pt>
                <c:pt idx="10">
                  <c:v>11700</c:v>
                </c:pt>
                <c:pt idx="11">
                  <c:v>23400</c:v>
                </c:pt>
              </c:numCache>
            </c:numRef>
          </c:val>
          <c:extLst>
            <c:ext xmlns:c16="http://schemas.microsoft.com/office/drawing/2014/chart" uri="{C3380CC4-5D6E-409C-BE32-E72D297353CC}">
              <c16:uniqueId val="{00000000-F104-40BE-B80D-F5EB0C0739CF}"/>
            </c:ext>
          </c:extLst>
        </c:ser>
        <c:dLbls>
          <c:showLegendKey val="0"/>
          <c:showVal val="0"/>
          <c:showCatName val="0"/>
          <c:showSerName val="0"/>
          <c:showPercent val="0"/>
          <c:showBubbleSize val="0"/>
        </c:dLbls>
        <c:gapWidth val="219"/>
        <c:overlap val="-27"/>
        <c:axId val="836677440"/>
        <c:axId val="836677768"/>
      </c:barChart>
      <c:catAx>
        <c:axId val="8366774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36677768"/>
        <c:crosses val="autoZero"/>
        <c:auto val="1"/>
        <c:lblAlgn val="ctr"/>
        <c:lblOffset val="100"/>
        <c:noMultiLvlLbl val="0"/>
      </c:catAx>
      <c:valAx>
        <c:axId val="8366777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366774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45184449178101077"/>
          <c:y val="3.9060507059295625E-2"/>
        </c:manualLayout>
      </c:layout>
      <c:overlay val="1"/>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MB/Sec</c:v>
                </c:pt>
              </c:strCache>
            </c:strRef>
          </c:tx>
          <c:spPr>
            <a:ln w="28575" cap="rnd">
              <a:solidFill>
                <a:schemeClr val="accent1"/>
              </a:solidFill>
              <a:round/>
            </a:ln>
            <a:effectLst/>
          </c:spPr>
          <c:marker>
            <c:symbol val="none"/>
          </c:marker>
          <c:cat>
            <c:numRef>
              <c:f>Sheet1!$A$2:$A$13</c:f>
              <c:numCache>
                <c:formatCode>General</c:formatCode>
                <c:ptCount val="12"/>
                <c:pt idx="0">
                  <c:v>1</c:v>
                </c:pt>
                <c:pt idx="1">
                  <c:v>2</c:v>
                </c:pt>
                <c:pt idx="2">
                  <c:v>3</c:v>
                </c:pt>
                <c:pt idx="3">
                  <c:v>4</c:v>
                </c:pt>
                <c:pt idx="4">
                  <c:v>5</c:v>
                </c:pt>
                <c:pt idx="5">
                  <c:v>6</c:v>
                </c:pt>
                <c:pt idx="6">
                  <c:v>10</c:v>
                </c:pt>
                <c:pt idx="7">
                  <c:v>12</c:v>
                </c:pt>
                <c:pt idx="8">
                  <c:v>15</c:v>
                </c:pt>
                <c:pt idx="9">
                  <c:v>20</c:v>
                </c:pt>
                <c:pt idx="10">
                  <c:v>30</c:v>
                </c:pt>
                <c:pt idx="11">
                  <c:v>60</c:v>
                </c:pt>
              </c:numCache>
            </c:numRef>
          </c:cat>
          <c:val>
            <c:numRef>
              <c:f>Sheet1!$B$2:$B$13</c:f>
              <c:numCache>
                <c:formatCode>General</c:formatCode>
                <c:ptCount val="12"/>
                <c:pt idx="0">
                  <c:v>32</c:v>
                </c:pt>
                <c:pt idx="1">
                  <c:v>64</c:v>
                </c:pt>
                <c:pt idx="2">
                  <c:v>96</c:v>
                </c:pt>
                <c:pt idx="3">
                  <c:v>128</c:v>
                </c:pt>
                <c:pt idx="4">
                  <c:v>160</c:v>
                </c:pt>
                <c:pt idx="5">
                  <c:v>192</c:v>
                </c:pt>
                <c:pt idx="6">
                  <c:v>320</c:v>
                </c:pt>
                <c:pt idx="7">
                  <c:v>384</c:v>
                </c:pt>
                <c:pt idx="8">
                  <c:v>480</c:v>
                </c:pt>
                <c:pt idx="9">
                  <c:v>640</c:v>
                </c:pt>
                <c:pt idx="10">
                  <c:v>960</c:v>
                </c:pt>
                <c:pt idx="11">
                  <c:v>1920</c:v>
                </c:pt>
              </c:numCache>
            </c:numRef>
          </c:val>
          <c:smooth val="0"/>
          <c:extLst>
            <c:ext xmlns:c16="http://schemas.microsoft.com/office/drawing/2014/chart" uri="{C3380CC4-5D6E-409C-BE32-E72D297353CC}">
              <c16:uniqueId val="{00000000-2BFB-49EE-9223-8F1FC39ECC29}"/>
            </c:ext>
          </c:extLst>
        </c:ser>
        <c:dLbls>
          <c:showLegendKey val="0"/>
          <c:showVal val="0"/>
          <c:showCatName val="0"/>
          <c:showSerName val="0"/>
          <c:showPercent val="0"/>
          <c:showBubbleSize val="0"/>
        </c:dLbls>
        <c:smooth val="0"/>
        <c:axId val="518952840"/>
        <c:axId val="518951528"/>
      </c:lineChart>
      <c:catAx>
        <c:axId val="518952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18951528"/>
        <c:crosses val="autoZero"/>
        <c:auto val="1"/>
        <c:lblAlgn val="ctr"/>
        <c:lblOffset val="100"/>
        <c:noMultiLvlLbl val="0"/>
      </c:catAx>
      <c:valAx>
        <c:axId val="5189515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189528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39436190476190475"/>
          <c:y val="3.5277777777777776E-2"/>
        </c:manualLayout>
      </c:layout>
      <c:overlay val="1"/>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1"/>
          <c:tx>
            <c:strRef>
              <c:f>Sheet1!$C$1</c:f>
              <c:strCache>
                <c:ptCount val="1"/>
                <c:pt idx="0">
                  <c:v>GB/Hour</c:v>
                </c:pt>
              </c:strCache>
            </c:strRef>
          </c:tx>
          <c:spPr>
            <a:ln w="28575" cap="rnd">
              <a:solidFill>
                <a:schemeClr val="accent2"/>
              </a:solidFill>
              <a:round/>
            </a:ln>
            <a:effectLst/>
          </c:spPr>
          <c:marker>
            <c:symbol val="none"/>
          </c:marker>
          <c:cat>
            <c:numRef>
              <c:f>Sheet1!$A$2:$A$13</c:f>
              <c:numCache>
                <c:formatCode>General</c:formatCode>
                <c:ptCount val="12"/>
                <c:pt idx="0">
                  <c:v>1</c:v>
                </c:pt>
                <c:pt idx="1">
                  <c:v>2</c:v>
                </c:pt>
                <c:pt idx="2">
                  <c:v>3</c:v>
                </c:pt>
                <c:pt idx="3">
                  <c:v>4</c:v>
                </c:pt>
                <c:pt idx="4">
                  <c:v>5</c:v>
                </c:pt>
                <c:pt idx="5">
                  <c:v>6</c:v>
                </c:pt>
                <c:pt idx="6">
                  <c:v>10</c:v>
                </c:pt>
                <c:pt idx="7">
                  <c:v>12</c:v>
                </c:pt>
                <c:pt idx="8">
                  <c:v>15</c:v>
                </c:pt>
                <c:pt idx="9">
                  <c:v>20</c:v>
                </c:pt>
                <c:pt idx="10">
                  <c:v>30</c:v>
                </c:pt>
                <c:pt idx="11">
                  <c:v>60</c:v>
                </c:pt>
              </c:numCache>
            </c:numRef>
          </c:cat>
          <c:val>
            <c:numRef>
              <c:f>Sheet1!$C$2:$C$13</c:f>
              <c:numCache>
                <c:formatCode>0</c:formatCode>
                <c:ptCount val="12"/>
                <c:pt idx="0">
                  <c:v>112.5</c:v>
                </c:pt>
                <c:pt idx="1">
                  <c:v>225</c:v>
                </c:pt>
                <c:pt idx="2">
                  <c:v>337.5</c:v>
                </c:pt>
                <c:pt idx="3">
                  <c:v>450</c:v>
                </c:pt>
                <c:pt idx="4">
                  <c:v>562.5</c:v>
                </c:pt>
                <c:pt idx="5">
                  <c:v>675</c:v>
                </c:pt>
                <c:pt idx="6">
                  <c:v>1125</c:v>
                </c:pt>
                <c:pt idx="7">
                  <c:v>1350</c:v>
                </c:pt>
                <c:pt idx="8">
                  <c:v>1687.5</c:v>
                </c:pt>
                <c:pt idx="9">
                  <c:v>2250</c:v>
                </c:pt>
                <c:pt idx="10">
                  <c:v>3375</c:v>
                </c:pt>
                <c:pt idx="11">
                  <c:v>6750</c:v>
                </c:pt>
              </c:numCache>
            </c:numRef>
          </c:val>
          <c:smooth val="0"/>
          <c:extLst>
            <c:ext xmlns:c16="http://schemas.microsoft.com/office/drawing/2014/chart" uri="{C3380CC4-5D6E-409C-BE32-E72D297353CC}">
              <c16:uniqueId val="{00000001-9FE2-4443-BF6A-83897246852C}"/>
            </c:ext>
          </c:extLst>
        </c:ser>
        <c:dLbls>
          <c:showLegendKey val="0"/>
          <c:showVal val="0"/>
          <c:showCatName val="0"/>
          <c:showSerName val="0"/>
          <c:showPercent val="0"/>
          <c:showBubbleSize val="0"/>
        </c:dLbls>
        <c:smooth val="0"/>
        <c:axId val="518952840"/>
        <c:axId val="518951528"/>
        <c:extLst>
          <c:ext xmlns:c15="http://schemas.microsoft.com/office/drawing/2012/chart" uri="{02D57815-91ED-43cb-92C2-25804820EDAC}">
            <c15:filteredLineSeries>
              <c15:ser>
                <c:idx val="0"/>
                <c:order val="0"/>
                <c:tx>
                  <c:strRef>
                    <c:extLst>
                      <c:ext uri="{02D57815-91ED-43cb-92C2-25804820EDAC}">
                        <c15:formulaRef>
                          <c15:sqref>Sheet1!$B$1</c15:sqref>
                        </c15:formulaRef>
                      </c:ext>
                    </c:extLst>
                    <c:strCache>
                      <c:ptCount val="1"/>
                      <c:pt idx="0">
                        <c:v>MB/Sec</c:v>
                      </c:pt>
                    </c:strCache>
                  </c:strRef>
                </c:tx>
                <c:spPr>
                  <a:ln w="28575" cap="rnd">
                    <a:solidFill>
                      <a:schemeClr val="accent1"/>
                    </a:solidFill>
                    <a:round/>
                  </a:ln>
                  <a:effectLst/>
                </c:spPr>
                <c:marker>
                  <c:symbol val="none"/>
                </c:marker>
                <c:cat>
                  <c:numRef>
                    <c:extLst>
                      <c:ext uri="{02D57815-91ED-43cb-92C2-25804820EDAC}">
                        <c15:formulaRef>
                          <c15:sqref>Sheet1!$A$2:$A$13</c15:sqref>
                        </c15:formulaRef>
                      </c:ext>
                    </c:extLst>
                    <c:numCache>
                      <c:formatCode>General</c:formatCode>
                      <c:ptCount val="12"/>
                      <c:pt idx="0">
                        <c:v>1</c:v>
                      </c:pt>
                      <c:pt idx="1">
                        <c:v>2</c:v>
                      </c:pt>
                      <c:pt idx="2">
                        <c:v>3</c:v>
                      </c:pt>
                      <c:pt idx="3">
                        <c:v>4</c:v>
                      </c:pt>
                      <c:pt idx="4">
                        <c:v>5</c:v>
                      </c:pt>
                      <c:pt idx="5">
                        <c:v>6</c:v>
                      </c:pt>
                      <c:pt idx="6">
                        <c:v>10</c:v>
                      </c:pt>
                      <c:pt idx="7">
                        <c:v>12</c:v>
                      </c:pt>
                      <c:pt idx="8">
                        <c:v>15</c:v>
                      </c:pt>
                      <c:pt idx="9">
                        <c:v>20</c:v>
                      </c:pt>
                      <c:pt idx="10">
                        <c:v>30</c:v>
                      </c:pt>
                      <c:pt idx="11">
                        <c:v>60</c:v>
                      </c:pt>
                    </c:numCache>
                  </c:numRef>
                </c:cat>
                <c:val>
                  <c:numRef>
                    <c:extLst>
                      <c:ext uri="{02D57815-91ED-43cb-92C2-25804820EDAC}">
                        <c15:formulaRef>
                          <c15:sqref>Sheet1!$B$2:$B$13</c15:sqref>
                        </c15:formulaRef>
                      </c:ext>
                    </c:extLst>
                    <c:numCache>
                      <c:formatCode>General</c:formatCode>
                      <c:ptCount val="12"/>
                      <c:pt idx="0">
                        <c:v>32</c:v>
                      </c:pt>
                      <c:pt idx="1">
                        <c:v>64</c:v>
                      </c:pt>
                      <c:pt idx="2">
                        <c:v>96</c:v>
                      </c:pt>
                      <c:pt idx="3">
                        <c:v>128</c:v>
                      </c:pt>
                      <c:pt idx="4">
                        <c:v>160</c:v>
                      </c:pt>
                      <c:pt idx="5">
                        <c:v>192</c:v>
                      </c:pt>
                      <c:pt idx="6">
                        <c:v>320</c:v>
                      </c:pt>
                      <c:pt idx="7">
                        <c:v>384</c:v>
                      </c:pt>
                      <c:pt idx="8">
                        <c:v>480</c:v>
                      </c:pt>
                      <c:pt idx="9">
                        <c:v>640</c:v>
                      </c:pt>
                      <c:pt idx="10">
                        <c:v>960</c:v>
                      </c:pt>
                      <c:pt idx="11">
                        <c:v>1920</c:v>
                      </c:pt>
                    </c:numCache>
                  </c:numRef>
                </c:val>
                <c:smooth val="0"/>
                <c:extLst>
                  <c:ext xmlns:c16="http://schemas.microsoft.com/office/drawing/2014/chart" uri="{C3380CC4-5D6E-409C-BE32-E72D297353CC}">
                    <c16:uniqueId val="{00000000-9FE2-4443-BF6A-83897246852C}"/>
                  </c:ext>
                </c:extLst>
              </c15:ser>
            </c15:filteredLineSeries>
          </c:ext>
        </c:extLst>
      </c:lineChart>
      <c:catAx>
        <c:axId val="518952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18951528"/>
        <c:crosses val="autoZero"/>
        <c:auto val="1"/>
        <c:lblAlgn val="ctr"/>
        <c:lblOffset val="100"/>
        <c:noMultiLvlLbl val="0"/>
      </c:catAx>
      <c:valAx>
        <c:axId val="518951528"/>
        <c:scaling>
          <c:orientation val="minMax"/>
          <c:max val="8000"/>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189528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DW100</c:v>
                </c:pt>
              </c:strCache>
            </c:strRef>
          </c:tx>
          <c:spPr>
            <a:solidFill>
              <a:srgbClr val="7030A0"/>
            </a:solidFill>
            <a:ln>
              <a:noFill/>
            </a:ln>
            <a:effectLst/>
          </c:spPr>
          <c:invertIfNegative val="0"/>
          <c:dLbls>
            <c:delete val="1"/>
          </c:dLbls>
          <c:cat>
            <c:strRef>
              <c:f>Sheet1!$A$2:$A$5</c:f>
              <c:strCache>
                <c:ptCount val="4"/>
                <c:pt idx="0">
                  <c:v>smallrc</c:v>
                </c:pt>
                <c:pt idx="1">
                  <c:v>mediumrc</c:v>
                </c:pt>
                <c:pt idx="2">
                  <c:v>largerc</c:v>
                </c:pt>
                <c:pt idx="3">
                  <c:v>xlargerc</c:v>
                </c:pt>
              </c:strCache>
            </c:strRef>
          </c:cat>
          <c:val>
            <c:numRef>
              <c:f>Sheet1!$B$2:$B$5</c:f>
              <c:numCache>
                <c:formatCode>General</c:formatCode>
                <c:ptCount val="4"/>
                <c:pt idx="0">
                  <c:v>100</c:v>
                </c:pt>
                <c:pt idx="1">
                  <c:v>100</c:v>
                </c:pt>
                <c:pt idx="2">
                  <c:v>200</c:v>
                </c:pt>
                <c:pt idx="3">
                  <c:v>400</c:v>
                </c:pt>
              </c:numCache>
            </c:numRef>
          </c:val>
          <c:extLst>
            <c:ext xmlns:c16="http://schemas.microsoft.com/office/drawing/2014/chart" uri="{C3380CC4-5D6E-409C-BE32-E72D297353CC}">
              <c16:uniqueId val="{00000000-AB7A-4C37-8E16-839537AB1B5D}"/>
            </c:ext>
          </c:extLst>
        </c:ser>
        <c:ser>
          <c:idx val="1"/>
          <c:order val="1"/>
          <c:tx>
            <c:strRef>
              <c:f>Sheet1!$C$1</c:f>
              <c:strCache>
                <c:ptCount val="1"/>
                <c:pt idx="0">
                  <c:v>DW200</c:v>
                </c:pt>
              </c:strCache>
            </c:strRef>
          </c:tx>
          <c:spPr>
            <a:solidFill>
              <a:srgbClr val="00B0F0"/>
            </a:solidFill>
            <a:ln>
              <a:noFill/>
            </a:ln>
            <a:effectLst/>
          </c:spPr>
          <c:invertIfNegative val="0"/>
          <c:dLbls>
            <c:delete val="1"/>
          </c:dLbls>
          <c:cat>
            <c:strRef>
              <c:f>Sheet1!$A$2:$A$5</c:f>
              <c:strCache>
                <c:ptCount val="4"/>
                <c:pt idx="0">
                  <c:v>smallrc</c:v>
                </c:pt>
                <c:pt idx="1">
                  <c:v>mediumrc</c:v>
                </c:pt>
                <c:pt idx="2">
                  <c:v>largerc</c:v>
                </c:pt>
                <c:pt idx="3">
                  <c:v>xlargerc</c:v>
                </c:pt>
              </c:strCache>
            </c:strRef>
          </c:cat>
          <c:val>
            <c:numRef>
              <c:f>Sheet1!$C$2:$C$5</c:f>
              <c:numCache>
                <c:formatCode>General</c:formatCode>
                <c:ptCount val="4"/>
                <c:pt idx="0">
                  <c:v>100</c:v>
                </c:pt>
                <c:pt idx="1">
                  <c:v>200</c:v>
                </c:pt>
                <c:pt idx="2">
                  <c:v>400</c:v>
                </c:pt>
                <c:pt idx="3">
                  <c:v>800</c:v>
                </c:pt>
              </c:numCache>
            </c:numRef>
          </c:val>
          <c:extLst>
            <c:ext xmlns:c16="http://schemas.microsoft.com/office/drawing/2014/chart" uri="{C3380CC4-5D6E-409C-BE32-E72D297353CC}">
              <c16:uniqueId val="{00000001-AB7A-4C37-8E16-839537AB1B5D}"/>
            </c:ext>
          </c:extLst>
        </c:ser>
        <c:ser>
          <c:idx val="2"/>
          <c:order val="2"/>
          <c:tx>
            <c:strRef>
              <c:f>Sheet1!$D$1</c:f>
              <c:strCache>
                <c:ptCount val="1"/>
                <c:pt idx="0">
                  <c:v>DW300</c:v>
                </c:pt>
              </c:strCache>
            </c:strRef>
          </c:tx>
          <c:spPr>
            <a:solidFill>
              <a:srgbClr val="00B050"/>
            </a:solidFill>
            <a:ln>
              <a:noFill/>
            </a:ln>
            <a:effectLst/>
          </c:spPr>
          <c:invertIfNegative val="0"/>
          <c:dLbls>
            <c:delete val="1"/>
          </c:dLbls>
          <c:cat>
            <c:strRef>
              <c:f>Sheet1!$A$2:$A$5</c:f>
              <c:strCache>
                <c:ptCount val="4"/>
                <c:pt idx="0">
                  <c:v>smallrc</c:v>
                </c:pt>
                <c:pt idx="1">
                  <c:v>mediumrc</c:v>
                </c:pt>
                <c:pt idx="2">
                  <c:v>largerc</c:v>
                </c:pt>
                <c:pt idx="3">
                  <c:v>xlargerc</c:v>
                </c:pt>
              </c:strCache>
            </c:strRef>
          </c:cat>
          <c:val>
            <c:numRef>
              <c:f>Sheet1!$D$2:$D$5</c:f>
              <c:numCache>
                <c:formatCode>General</c:formatCode>
                <c:ptCount val="4"/>
                <c:pt idx="0">
                  <c:v>100</c:v>
                </c:pt>
                <c:pt idx="1">
                  <c:v>200</c:v>
                </c:pt>
                <c:pt idx="2">
                  <c:v>400</c:v>
                </c:pt>
                <c:pt idx="3">
                  <c:v>800</c:v>
                </c:pt>
              </c:numCache>
            </c:numRef>
          </c:val>
          <c:extLst>
            <c:ext xmlns:c16="http://schemas.microsoft.com/office/drawing/2014/chart" uri="{C3380CC4-5D6E-409C-BE32-E72D297353CC}">
              <c16:uniqueId val="{00000002-AB7A-4C37-8E16-839537AB1B5D}"/>
            </c:ext>
          </c:extLst>
        </c:ser>
        <c:ser>
          <c:idx val="3"/>
          <c:order val="3"/>
          <c:tx>
            <c:strRef>
              <c:f>Sheet1!$E$1</c:f>
              <c:strCache>
                <c:ptCount val="1"/>
                <c:pt idx="0">
                  <c:v>DW400</c:v>
                </c:pt>
              </c:strCache>
            </c:strRef>
          </c:tx>
          <c:spPr>
            <a:solidFill>
              <a:srgbClr val="92D050"/>
            </a:solidFill>
            <a:ln>
              <a:noFill/>
            </a:ln>
            <a:effectLst/>
          </c:spPr>
          <c:invertIfNegative val="0"/>
          <c:dLbls>
            <c:delete val="1"/>
          </c:dLbls>
          <c:cat>
            <c:strRef>
              <c:f>Sheet1!$A$2:$A$5</c:f>
              <c:strCache>
                <c:ptCount val="4"/>
                <c:pt idx="0">
                  <c:v>smallrc</c:v>
                </c:pt>
                <c:pt idx="1">
                  <c:v>mediumrc</c:v>
                </c:pt>
                <c:pt idx="2">
                  <c:v>largerc</c:v>
                </c:pt>
                <c:pt idx="3">
                  <c:v>xlargerc</c:v>
                </c:pt>
              </c:strCache>
            </c:strRef>
          </c:cat>
          <c:val>
            <c:numRef>
              <c:f>Sheet1!$E$2:$E$5</c:f>
              <c:numCache>
                <c:formatCode>General</c:formatCode>
                <c:ptCount val="4"/>
                <c:pt idx="0">
                  <c:v>100</c:v>
                </c:pt>
                <c:pt idx="1">
                  <c:v>400</c:v>
                </c:pt>
                <c:pt idx="2">
                  <c:v>800</c:v>
                </c:pt>
                <c:pt idx="3">
                  <c:v>1600</c:v>
                </c:pt>
              </c:numCache>
            </c:numRef>
          </c:val>
          <c:extLst>
            <c:ext xmlns:c16="http://schemas.microsoft.com/office/drawing/2014/chart" uri="{C3380CC4-5D6E-409C-BE32-E72D297353CC}">
              <c16:uniqueId val="{00000003-AB7A-4C37-8E16-839537AB1B5D}"/>
            </c:ext>
          </c:extLst>
        </c:ser>
        <c:ser>
          <c:idx val="4"/>
          <c:order val="4"/>
          <c:tx>
            <c:strRef>
              <c:f>Sheet1!$F$1</c:f>
              <c:strCache>
                <c:ptCount val="1"/>
                <c:pt idx="0">
                  <c:v>DW500</c:v>
                </c:pt>
              </c:strCache>
            </c:strRef>
          </c:tx>
          <c:spPr>
            <a:solidFill>
              <a:schemeClr val="accent6"/>
            </a:solidFill>
            <a:ln>
              <a:noFill/>
            </a:ln>
            <a:effectLst/>
          </c:spPr>
          <c:invertIfNegative val="0"/>
          <c:dLbls>
            <c:delete val="1"/>
          </c:dLbls>
          <c:cat>
            <c:strRef>
              <c:f>Sheet1!$A$2:$A$5</c:f>
              <c:strCache>
                <c:ptCount val="4"/>
                <c:pt idx="0">
                  <c:v>smallrc</c:v>
                </c:pt>
                <c:pt idx="1">
                  <c:v>mediumrc</c:v>
                </c:pt>
                <c:pt idx="2">
                  <c:v>largerc</c:v>
                </c:pt>
                <c:pt idx="3">
                  <c:v>xlargerc</c:v>
                </c:pt>
              </c:strCache>
            </c:strRef>
          </c:cat>
          <c:val>
            <c:numRef>
              <c:f>Sheet1!$F$2:$F$5</c:f>
              <c:numCache>
                <c:formatCode>General</c:formatCode>
                <c:ptCount val="4"/>
                <c:pt idx="0">
                  <c:v>100</c:v>
                </c:pt>
                <c:pt idx="1">
                  <c:v>400</c:v>
                </c:pt>
                <c:pt idx="2">
                  <c:v>800</c:v>
                </c:pt>
                <c:pt idx="3">
                  <c:v>1600</c:v>
                </c:pt>
              </c:numCache>
            </c:numRef>
          </c:val>
          <c:extLst>
            <c:ext xmlns:c16="http://schemas.microsoft.com/office/drawing/2014/chart" uri="{C3380CC4-5D6E-409C-BE32-E72D297353CC}">
              <c16:uniqueId val="{00000006-1039-4FD8-B822-D4A0CEE61218}"/>
            </c:ext>
          </c:extLst>
        </c:ser>
        <c:ser>
          <c:idx val="5"/>
          <c:order val="5"/>
          <c:tx>
            <c:strRef>
              <c:f>Sheet1!$G$1</c:f>
              <c:strCache>
                <c:ptCount val="1"/>
                <c:pt idx="0">
                  <c:v>DW600</c:v>
                </c:pt>
              </c:strCache>
            </c:strRef>
          </c:tx>
          <c:spPr>
            <a:solidFill>
              <a:schemeClr val="accent5"/>
            </a:solidFill>
            <a:ln>
              <a:noFill/>
            </a:ln>
            <a:effectLst/>
          </c:spPr>
          <c:invertIfNegative val="0"/>
          <c:dLbls>
            <c:delete val="1"/>
          </c:dLbls>
          <c:cat>
            <c:strRef>
              <c:f>Sheet1!$A$2:$A$5</c:f>
              <c:strCache>
                <c:ptCount val="4"/>
                <c:pt idx="0">
                  <c:v>smallrc</c:v>
                </c:pt>
                <c:pt idx="1">
                  <c:v>mediumrc</c:v>
                </c:pt>
                <c:pt idx="2">
                  <c:v>largerc</c:v>
                </c:pt>
                <c:pt idx="3">
                  <c:v>xlargerc</c:v>
                </c:pt>
              </c:strCache>
            </c:strRef>
          </c:cat>
          <c:val>
            <c:numRef>
              <c:f>Sheet1!$G$2:$G$5</c:f>
              <c:numCache>
                <c:formatCode>General</c:formatCode>
                <c:ptCount val="4"/>
                <c:pt idx="0">
                  <c:v>100</c:v>
                </c:pt>
                <c:pt idx="1">
                  <c:v>400</c:v>
                </c:pt>
                <c:pt idx="2">
                  <c:v>800</c:v>
                </c:pt>
                <c:pt idx="3">
                  <c:v>1600</c:v>
                </c:pt>
              </c:numCache>
            </c:numRef>
          </c:val>
          <c:extLst>
            <c:ext xmlns:c16="http://schemas.microsoft.com/office/drawing/2014/chart" uri="{C3380CC4-5D6E-409C-BE32-E72D297353CC}">
              <c16:uniqueId val="{00000007-1039-4FD8-B822-D4A0CEE61218}"/>
            </c:ext>
          </c:extLst>
        </c:ser>
        <c:ser>
          <c:idx val="6"/>
          <c:order val="6"/>
          <c:tx>
            <c:strRef>
              <c:f>Sheet1!$H$1</c:f>
              <c:strCache>
                <c:ptCount val="1"/>
                <c:pt idx="0">
                  <c:v>DW1000</c:v>
                </c:pt>
              </c:strCache>
            </c:strRef>
          </c:tx>
          <c:spPr>
            <a:solidFill>
              <a:schemeClr val="accent4"/>
            </a:solidFill>
            <a:ln>
              <a:noFill/>
            </a:ln>
            <a:effectLst/>
          </c:spPr>
          <c:invertIfNegative val="0"/>
          <c:dLbls>
            <c:delete val="1"/>
          </c:dLbls>
          <c:cat>
            <c:strRef>
              <c:f>Sheet1!$A$2:$A$5</c:f>
              <c:strCache>
                <c:ptCount val="4"/>
                <c:pt idx="0">
                  <c:v>smallrc</c:v>
                </c:pt>
                <c:pt idx="1">
                  <c:v>mediumrc</c:v>
                </c:pt>
                <c:pt idx="2">
                  <c:v>largerc</c:v>
                </c:pt>
                <c:pt idx="3">
                  <c:v>xlargerc</c:v>
                </c:pt>
              </c:strCache>
            </c:strRef>
          </c:cat>
          <c:val>
            <c:numRef>
              <c:f>Sheet1!$H$2:$H$5</c:f>
              <c:numCache>
                <c:formatCode>General</c:formatCode>
                <c:ptCount val="4"/>
                <c:pt idx="0">
                  <c:v>100</c:v>
                </c:pt>
                <c:pt idx="1">
                  <c:v>800</c:v>
                </c:pt>
                <c:pt idx="2">
                  <c:v>1600</c:v>
                </c:pt>
                <c:pt idx="3">
                  <c:v>3200</c:v>
                </c:pt>
              </c:numCache>
            </c:numRef>
          </c:val>
          <c:extLst>
            <c:ext xmlns:c16="http://schemas.microsoft.com/office/drawing/2014/chart" uri="{C3380CC4-5D6E-409C-BE32-E72D297353CC}">
              <c16:uniqueId val="{00000008-1039-4FD8-B822-D4A0CEE61218}"/>
            </c:ext>
          </c:extLst>
        </c:ser>
        <c:ser>
          <c:idx val="7"/>
          <c:order val="7"/>
          <c:tx>
            <c:strRef>
              <c:f>Sheet1!$I$1</c:f>
              <c:strCache>
                <c:ptCount val="1"/>
                <c:pt idx="0">
                  <c:v>DW1200</c:v>
                </c:pt>
              </c:strCache>
            </c:strRef>
          </c:tx>
          <c:spPr>
            <a:solidFill>
              <a:schemeClr val="accent3"/>
            </a:solidFill>
            <a:ln>
              <a:noFill/>
            </a:ln>
            <a:effectLst/>
          </c:spPr>
          <c:invertIfNegative val="0"/>
          <c:dLbls>
            <c:delete val="1"/>
          </c:dLbls>
          <c:cat>
            <c:strRef>
              <c:f>Sheet1!$A$2:$A$5</c:f>
              <c:strCache>
                <c:ptCount val="4"/>
                <c:pt idx="0">
                  <c:v>smallrc</c:v>
                </c:pt>
                <c:pt idx="1">
                  <c:v>mediumrc</c:v>
                </c:pt>
                <c:pt idx="2">
                  <c:v>largerc</c:v>
                </c:pt>
                <c:pt idx="3">
                  <c:v>xlargerc</c:v>
                </c:pt>
              </c:strCache>
            </c:strRef>
          </c:cat>
          <c:val>
            <c:numRef>
              <c:f>Sheet1!$I$2:$I$5</c:f>
              <c:numCache>
                <c:formatCode>General</c:formatCode>
                <c:ptCount val="4"/>
                <c:pt idx="0">
                  <c:v>100</c:v>
                </c:pt>
                <c:pt idx="1">
                  <c:v>800</c:v>
                </c:pt>
                <c:pt idx="2">
                  <c:v>1600</c:v>
                </c:pt>
                <c:pt idx="3">
                  <c:v>3200</c:v>
                </c:pt>
              </c:numCache>
            </c:numRef>
          </c:val>
          <c:extLst>
            <c:ext xmlns:c16="http://schemas.microsoft.com/office/drawing/2014/chart" uri="{C3380CC4-5D6E-409C-BE32-E72D297353CC}">
              <c16:uniqueId val="{00000009-1039-4FD8-B822-D4A0CEE61218}"/>
            </c:ext>
          </c:extLst>
        </c:ser>
        <c:ser>
          <c:idx val="8"/>
          <c:order val="8"/>
          <c:tx>
            <c:strRef>
              <c:f>Sheet1!$J$1</c:f>
              <c:strCache>
                <c:ptCount val="1"/>
                <c:pt idx="0">
                  <c:v>DW1500</c:v>
                </c:pt>
              </c:strCache>
            </c:strRef>
          </c:tx>
          <c:spPr>
            <a:solidFill>
              <a:schemeClr val="accent2"/>
            </a:solidFill>
            <a:ln>
              <a:noFill/>
            </a:ln>
            <a:effectLst/>
          </c:spPr>
          <c:invertIfNegative val="0"/>
          <c:dLbls>
            <c:delete val="1"/>
          </c:dLbls>
          <c:cat>
            <c:strRef>
              <c:f>Sheet1!$A$2:$A$5</c:f>
              <c:strCache>
                <c:ptCount val="4"/>
                <c:pt idx="0">
                  <c:v>smallrc</c:v>
                </c:pt>
                <c:pt idx="1">
                  <c:v>mediumrc</c:v>
                </c:pt>
                <c:pt idx="2">
                  <c:v>largerc</c:v>
                </c:pt>
                <c:pt idx="3">
                  <c:v>xlargerc</c:v>
                </c:pt>
              </c:strCache>
            </c:strRef>
          </c:cat>
          <c:val>
            <c:numRef>
              <c:f>Sheet1!$J$2:$J$5</c:f>
              <c:numCache>
                <c:formatCode>General</c:formatCode>
                <c:ptCount val="4"/>
                <c:pt idx="0">
                  <c:v>100</c:v>
                </c:pt>
                <c:pt idx="1">
                  <c:v>800</c:v>
                </c:pt>
                <c:pt idx="2">
                  <c:v>1600</c:v>
                </c:pt>
                <c:pt idx="3">
                  <c:v>3200</c:v>
                </c:pt>
              </c:numCache>
            </c:numRef>
          </c:val>
          <c:extLst>
            <c:ext xmlns:c16="http://schemas.microsoft.com/office/drawing/2014/chart" uri="{C3380CC4-5D6E-409C-BE32-E72D297353CC}">
              <c16:uniqueId val="{0000000A-1039-4FD8-B822-D4A0CEE61218}"/>
            </c:ext>
          </c:extLst>
        </c:ser>
        <c:ser>
          <c:idx val="9"/>
          <c:order val="9"/>
          <c:tx>
            <c:strRef>
              <c:f>Sheet1!$K$1</c:f>
              <c:strCache>
                <c:ptCount val="1"/>
                <c:pt idx="0">
                  <c:v>DW2000</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smallrc</c:v>
                </c:pt>
                <c:pt idx="1">
                  <c:v>mediumrc</c:v>
                </c:pt>
                <c:pt idx="2">
                  <c:v>largerc</c:v>
                </c:pt>
                <c:pt idx="3">
                  <c:v>xlargerc</c:v>
                </c:pt>
              </c:strCache>
            </c:strRef>
          </c:cat>
          <c:val>
            <c:numRef>
              <c:f>Sheet1!$K$2:$K$5</c:f>
              <c:numCache>
                <c:formatCode>General</c:formatCode>
                <c:ptCount val="4"/>
                <c:pt idx="0">
                  <c:v>100</c:v>
                </c:pt>
                <c:pt idx="1">
                  <c:v>1600</c:v>
                </c:pt>
                <c:pt idx="2">
                  <c:v>3200</c:v>
                </c:pt>
                <c:pt idx="3">
                  <c:v>6400</c:v>
                </c:pt>
              </c:numCache>
            </c:numRef>
          </c:val>
          <c:extLst>
            <c:ext xmlns:c16="http://schemas.microsoft.com/office/drawing/2014/chart" uri="{C3380CC4-5D6E-409C-BE32-E72D297353CC}">
              <c16:uniqueId val="{0000000B-1039-4FD8-B822-D4A0CEE61218}"/>
            </c:ext>
          </c:extLst>
        </c:ser>
        <c:dLbls>
          <c:dLblPos val="outEnd"/>
          <c:showLegendKey val="0"/>
          <c:showVal val="1"/>
          <c:showCatName val="0"/>
          <c:showSerName val="0"/>
          <c:showPercent val="0"/>
          <c:showBubbleSize val="0"/>
        </c:dLbls>
        <c:gapWidth val="150"/>
        <c:overlap val="-25"/>
        <c:axId val="-1462196928"/>
        <c:axId val="-1462182240"/>
      </c:barChart>
      <c:catAx>
        <c:axId val="-146219692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62182240"/>
        <c:crosses val="autoZero"/>
        <c:auto val="1"/>
        <c:lblAlgn val="ctr"/>
        <c:lblOffset val="100"/>
        <c:noMultiLvlLbl val="0"/>
      </c:catAx>
      <c:valAx>
        <c:axId val="-1462182240"/>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dirty="0"/>
                  <a:t>MB</a:t>
                </a:r>
                <a:r>
                  <a:rPr lang="en-GB" baseline="0" dirty="0"/>
                  <a:t> per distribution</a:t>
                </a:r>
                <a:endParaRPr lang="en-GB" dirty="0"/>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462196928"/>
        <c:crosses val="autoZero"/>
        <c:crossBetween val="between"/>
      </c:valAx>
      <c:spPr>
        <a:noFill/>
        <a:ln>
          <a:noFill/>
        </a:ln>
        <a:effectLst/>
      </c:spPr>
    </c:plotArea>
    <c:legend>
      <c:legendPos val="t"/>
      <c:layout>
        <c:manualLayout>
          <c:xMode val="edge"/>
          <c:yMode val="edge"/>
          <c:x val="0.82725688584060919"/>
          <c:y val="0.2987403146888134"/>
          <c:w val="0.17274311415939081"/>
          <c:h val="0.54478110079382414"/>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2"/>
          <c:order val="2"/>
          <c:tx>
            <c:strRef>
              <c:f>Slots!$A$4</c:f>
              <c:strCache>
                <c:ptCount val="1"/>
                <c:pt idx="0">
                  <c:v>mediumrc (m)</c:v>
                </c:pt>
              </c:strCache>
            </c:strRef>
          </c:tx>
          <c:spPr>
            <a:solidFill>
              <a:schemeClr val="accent1"/>
            </a:solidFill>
            <a:ln>
              <a:noFill/>
            </a:ln>
            <a:effectLst/>
          </c:spPr>
          <c:invertIfNegative val="0"/>
          <c:cat>
            <c:strRef>
              <c:f>Slots!$B$1:$K$1</c:f>
              <c:strCache>
                <c:ptCount val="10"/>
                <c:pt idx="0">
                  <c:v>DW100</c:v>
                </c:pt>
                <c:pt idx="1">
                  <c:v>DW200</c:v>
                </c:pt>
                <c:pt idx="2">
                  <c:v>DW300</c:v>
                </c:pt>
                <c:pt idx="3">
                  <c:v>DW400</c:v>
                </c:pt>
                <c:pt idx="4">
                  <c:v>DW500</c:v>
                </c:pt>
                <c:pt idx="5">
                  <c:v>DW600</c:v>
                </c:pt>
                <c:pt idx="6">
                  <c:v>DW1000</c:v>
                </c:pt>
                <c:pt idx="7">
                  <c:v>DW1200</c:v>
                </c:pt>
                <c:pt idx="8">
                  <c:v>DW1500</c:v>
                </c:pt>
                <c:pt idx="9">
                  <c:v>DW2000</c:v>
                </c:pt>
              </c:strCache>
            </c:strRef>
          </c:cat>
          <c:val>
            <c:numRef>
              <c:f>Slots!$B$4:$K$4</c:f>
              <c:numCache>
                <c:formatCode>General</c:formatCode>
                <c:ptCount val="10"/>
                <c:pt idx="0">
                  <c:v>1</c:v>
                </c:pt>
                <c:pt idx="1">
                  <c:v>2</c:v>
                </c:pt>
                <c:pt idx="2">
                  <c:v>2</c:v>
                </c:pt>
                <c:pt idx="3">
                  <c:v>4</c:v>
                </c:pt>
                <c:pt idx="4">
                  <c:v>4</c:v>
                </c:pt>
                <c:pt idx="5">
                  <c:v>4</c:v>
                </c:pt>
                <c:pt idx="6">
                  <c:v>8</c:v>
                </c:pt>
                <c:pt idx="7">
                  <c:v>8</c:v>
                </c:pt>
                <c:pt idx="8">
                  <c:v>8</c:v>
                </c:pt>
                <c:pt idx="9">
                  <c:v>16</c:v>
                </c:pt>
              </c:numCache>
            </c:numRef>
          </c:val>
          <c:extLst>
            <c:ext xmlns:c16="http://schemas.microsoft.com/office/drawing/2014/chart" uri="{C3380CC4-5D6E-409C-BE32-E72D297353CC}">
              <c16:uniqueId val="{00000000-2DF2-4867-B8D9-F827014DF301}"/>
            </c:ext>
          </c:extLst>
        </c:ser>
        <c:ser>
          <c:idx val="3"/>
          <c:order val="3"/>
          <c:tx>
            <c:strRef>
              <c:f>Slots!$A$5</c:f>
              <c:strCache>
                <c:ptCount val="1"/>
                <c:pt idx="0">
                  <c:v>largerc (l)</c:v>
                </c:pt>
              </c:strCache>
            </c:strRef>
          </c:tx>
          <c:spPr>
            <a:solidFill>
              <a:schemeClr val="accent2"/>
            </a:solidFill>
            <a:ln>
              <a:noFill/>
            </a:ln>
            <a:effectLst/>
          </c:spPr>
          <c:invertIfNegative val="0"/>
          <c:cat>
            <c:strRef>
              <c:f>Slots!$B$1:$K$1</c:f>
              <c:strCache>
                <c:ptCount val="10"/>
                <c:pt idx="0">
                  <c:v>DW100</c:v>
                </c:pt>
                <c:pt idx="1">
                  <c:v>DW200</c:v>
                </c:pt>
                <c:pt idx="2">
                  <c:v>DW300</c:v>
                </c:pt>
                <c:pt idx="3">
                  <c:v>DW400</c:v>
                </c:pt>
                <c:pt idx="4">
                  <c:v>DW500</c:v>
                </c:pt>
                <c:pt idx="5">
                  <c:v>DW600</c:v>
                </c:pt>
                <c:pt idx="6">
                  <c:v>DW1000</c:v>
                </c:pt>
                <c:pt idx="7">
                  <c:v>DW1200</c:v>
                </c:pt>
                <c:pt idx="8">
                  <c:v>DW1500</c:v>
                </c:pt>
                <c:pt idx="9">
                  <c:v>DW2000</c:v>
                </c:pt>
              </c:strCache>
            </c:strRef>
          </c:cat>
          <c:val>
            <c:numRef>
              <c:f>Slots!$B$5:$K$5</c:f>
              <c:numCache>
                <c:formatCode>General</c:formatCode>
                <c:ptCount val="10"/>
                <c:pt idx="0">
                  <c:v>2</c:v>
                </c:pt>
                <c:pt idx="1">
                  <c:v>4</c:v>
                </c:pt>
                <c:pt idx="2">
                  <c:v>4</c:v>
                </c:pt>
                <c:pt idx="3">
                  <c:v>8</c:v>
                </c:pt>
                <c:pt idx="4">
                  <c:v>8</c:v>
                </c:pt>
                <c:pt idx="5">
                  <c:v>8</c:v>
                </c:pt>
                <c:pt idx="6">
                  <c:v>16</c:v>
                </c:pt>
                <c:pt idx="7">
                  <c:v>16</c:v>
                </c:pt>
                <c:pt idx="8">
                  <c:v>16</c:v>
                </c:pt>
                <c:pt idx="9">
                  <c:v>32</c:v>
                </c:pt>
              </c:numCache>
            </c:numRef>
          </c:val>
          <c:extLst>
            <c:ext xmlns:c16="http://schemas.microsoft.com/office/drawing/2014/chart" uri="{C3380CC4-5D6E-409C-BE32-E72D297353CC}">
              <c16:uniqueId val="{00000001-2DF2-4867-B8D9-F827014DF301}"/>
            </c:ext>
          </c:extLst>
        </c:ser>
        <c:ser>
          <c:idx val="4"/>
          <c:order val="4"/>
          <c:tx>
            <c:strRef>
              <c:f>Slots!$A$6</c:f>
              <c:strCache>
                <c:ptCount val="1"/>
                <c:pt idx="0">
                  <c:v>xlargerc (xl)</c:v>
                </c:pt>
              </c:strCache>
            </c:strRef>
          </c:tx>
          <c:spPr>
            <a:solidFill>
              <a:schemeClr val="accent3"/>
            </a:solidFill>
            <a:ln>
              <a:noFill/>
            </a:ln>
            <a:effectLst/>
          </c:spPr>
          <c:invertIfNegative val="0"/>
          <c:cat>
            <c:strRef>
              <c:f>Slots!$B$1:$K$1</c:f>
              <c:strCache>
                <c:ptCount val="10"/>
                <c:pt idx="0">
                  <c:v>DW100</c:v>
                </c:pt>
                <c:pt idx="1">
                  <c:v>DW200</c:v>
                </c:pt>
                <c:pt idx="2">
                  <c:v>DW300</c:v>
                </c:pt>
                <c:pt idx="3">
                  <c:v>DW400</c:v>
                </c:pt>
                <c:pt idx="4">
                  <c:v>DW500</c:v>
                </c:pt>
                <c:pt idx="5">
                  <c:v>DW600</c:v>
                </c:pt>
                <c:pt idx="6">
                  <c:v>DW1000</c:v>
                </c:pt>
                <c:pt idx="7">
                  <c:v>DW1200</c:v>
                </c:pt>
                <c:pt idx="8">
                  <c:v>DW1500</c:v>
                </c:pt>
                <c:pt idx="9">
                  <c:v>DW2000</c:v>
                </c:pt>
              </c:strCache>
            </c:strRef>
          </c:cat>
          <c:val>
            <c:numRef>
              <c:f>Slots!$B$6:$K$6</c:f>
              <c:numCache>
                <c:formatCode>General</c:formatCode>
                <c:ptCount val="10"/>
                <c:pt idx="0">
                  <c:v>4</c:v>
                </c:pt>
                <c:pt idx="1">
                  <c:v>8</c:v>
                </c:pt>
                <c:pt idx="2">
                  <c:v>8</c:v>
                </c:pt>
                <c:pt idx="3">
                  <c:v>16</c:v>
                </c:pt>
                <c:pt idx="4">
                  <c:v>16</c:v>
                </c:pt>
                <c:pt idx="5">
                  <c:v>16</c:v>
                </c:pt>
                <c:pt idx="6">
                  <c:v>32</c:v>
                </c:pt>
                <c:pt idx="7">
                  <c:v>32</c:v>
                </c:pt>
                <c:pt idx="8">
                  <c:v>32</c:v>
                </c:pt>
                <c:pt idx="9">
                  <c:v>64</c:v>
                </c:pt>
              </c:numCache>
            </c:numRef>
          </c:val>
          <c:extLst>
            <c:ext xmlns:c16="http://schemas.microsoft.com/office/drawing/2014/chart" uri="{C3380CC4-5D6E-409C-BE32-E72D297353CC}">
              <c16:uniqueId val="{00000002-2DF2-4867-B8D9-F827014DF301}"/>
            </c:ext>
          </c:extLst>
        </c:ser>
        <c:dLbls>
          <c:showLegendKey val="0"/>
          <c:showVal val="0"/>
          <c:showCatName val="0"/>
          <c:showSerName val="0"/>
          <c:showPercent val="0"/>
          <c:showBubbleSize val="0"/>
        </c:dLbls>
        <c:gapWidth val="182"/>
        <c:axId val="401179928"/>
        <c:axId val="401178616"/>
        <c:extLst>
          <c:ext xmlns:c15="http://schemas.microsoft.com/office/drawing/2012/chart" uri="{02D57815-91ED-43cb-92C2-25804820EDAC}">
            <c15:filteredBarSeries>
              <c15:ser>
                <c:idx val="1"/>
                <c:order val="1"/>
                <c:tx>
                  <c:strRef>
                    <c:extLst>
                      <c:ext uri="{02D57815-91ED-43cb-92C2-25804820EDAC}">
                        <c15:formulaRef>
                          <c15:sqref>Slots!$A$3</c15:sqref>
                        </c15:formulaRef>
                      </c:ext>
                    </c:extLst>
                    <c:strCache>
                      <c:ptCount val="1"/>
                      <c:pt idx="0">
                        <c:v>smallrc(default) (s)</c:v>
                      </c:pt>
                    </c:strCache>
                  </c:strRef>
                </c:tx>
                <c:spPr>
                  <a:solidFill>
                    <a:schemeClr val="accent2"/>
                  </a:solidFill>
                  <a:ln>
                    <a:noFill/>
                  </a:ln>
                  <a:effectLst/>
                </c:spPr>
                <c:invertIfNegative val="0"/>
                <c:cat>
                  <c:strRef>
                    <c:extLst>
                      <c:ext uri="{02D57815-91ED-43cb-92C2-25804820EDAC}">
                        <c15:formulaRef>
                          <c15:sqref>Slots!$B$1:$K$1</c15:sqref>
                        </c15:formulaRef>
                      </c:ext>
                    </c:extLst>
                    <c:strCache>
                      <c:ptCount val="10"/>
                      <c:pt idx="0">
                        <c:v>DW100</c:v>
                      </c:pt>
                      <c:pt idx="1">
                        <c:v>DW200</c:v>
                      </c:pt>
                      <c:pt idx="2">
                        <c:v>DW300</c:v>
                      </c:pt>
                      <c:pt idx="3">
                        <c:v>DW400</c:v>
                      </c:pt>
                      <c:pt idx="4">
                        <c:v>DW500</c:v>
                      </c:pt>
                      <c:pt idx="5">
                        <c:v>DW600</c:v>
                      </c:pt>
                      <c:pt idx="6">
                        <c:v>DW1000</c:v>
                      </c:pt>
                      <c:pt idx="7">
                        <c:v>DW1200</c:v>
                      </c:pt>
                      <c:pt idx="8">
                        <c:v>DW1500</c:v>
                      </c:pt>
                      <c:pt idx="9">
                        <c:v>DW2000</c:v>
                      </c:pt>
                    </c:strCache>
                  </c:strRef>
                </c:cat>
                <c:val>
                  <c:numRef>
                    <c:extLst>
                      <c:ext uri="{02D57815-91ED-43cb-92C2-25804820EDAC}">
                        <c15:formulaRef>
                          <c15:sqref>Slots!$B$3:$K$3</c15:sqref>
                        </c15:formulaRef>
                      </c:ext>
                    </c:extLst>
                    <c:numCache>
                      <c:formatCode>General</c:formatCode>
                      <c:ptCount val="10"/>
                      <c:pt idx="0">
                        <c:v>1</c:v>
                      </c:pt>
                      <c:pt idx="1">
                        <c:v>1</c:v>
                      </c:pt>
                      <c:pt idx="2">
                        <c:v>1</c:v>
                      </c:pt>
                      <c:pt idx="3">
                        <c:v>1</c:v>
                      </c:pt>
                      <c:pt idx="4">
                        <c:v>1</c:v>
                      </c:pt>
                      <c:pt idx="5">
                        <c:v>1</c:v>
                      </c:pt>
                      <c:pt idx="6">
                        <c:v>1</c:v>
                      </c:pt>
                      <c:pt idx="7">
                        <c:v>1</c:v>
                      </c:pt>
                      <c:pt idx="8">
                        <c:v>1</c:v>
                      </c:pt>
                      <c:pt idx="9">
                        <c:v>1</c:v>
                      </c:pt>
                    </c:numCache>
                  </c:numRef>
                </c:val>
                <c:extLst>
                  <c:ext xmlns:c16="http://schemas.microsoft.com/office/drawing/2014/chart" uri="{C3380CC4-5D6E-409C-BE32-E72D297353CC}">
                    <c16:uniqueId val="{00000004-2DF2-4867-B8D9-F827014DF301}"/>
                  </c:ext>
                </c:extLst>
              </c15:ser>
            </c15:filteredBarSeries>
          </c:ext>
        </c:extLst>
      </c:barChart>
      <c:lineChart>
        <c:grouping val="standard"/>
        <c:varyColors val="0"/>
        <c:ser>
          <c:idx val="0"/>
          <c:order val="0"/>
          <c:tx>
            <c:strRef>
              <c:f>Slots!$A$2</c:f>
              <c:strCache>
                <c:ptCount val="1"/>
                <c:pt idx="0">
                  <c:v>Max Concurrency Slots</c:v>
                </c:pt>
              </c:strCache>
            </c:strRef>
          </c:tx>
          <c:spPr>
            <a:ln w="28575" cap="rnd">
              <a:solidFill>
                <a:schemeClr val="accent6"/>
              </a:solidFill>
              <a:round/>
            </a:ln>
            <a:effectLst/>
          </c:spPr>
          <c:marker>
            <c:symbol val="none"/>
          </c:marker>
          <c:cat>
            <c:strRef>
              <c:f>Slots!$B$1:$K$1</c:f>
              <c:strCache>
                <c:ptCount val="10"/>
                <c:pt idx="0">
                  <c:v>DW100</c:v>
                </c:pt>
                <c:pt idx="1">
                  <c:v>DW200</c:v>
                </c:pt>
                <c:pt idx="2">
                  <c:v>DW300</c:v>
                </c:pt>
                <c:pt idx="3">
                  <c:v>DW400</c:v>
                </c:pt>
                <c:pt idx="4">
                  <c:v>DW500</c:v>
                </c:pt>
                <c:pt idx="5">
                  <c:v>DW600</c:v>
                </c:pt>
                <c:pt idx="6">
                  <c:v>DW1000</c:v>
                </c:pt>
                <c:pt idx="7">
                  <c:v>DW1200</c:v>
                </c:pt>
                <c:pt idx="8">
                  <c:v>DW1500</c:v>
                </c:pt>
                <c:pt idx="9">
                  <c:v>DW2000</c:v>
                </c:pt>
              </c:strCache>
            </c:strRef>
          </c:cat>
          <c:val>
            <c:numRef>
              <c:f>Slots!$B$2:$K$2</c:f>
              <c:numCache>
                <c:formatCode>General</c:formatCode>
                <c:ptCount val="10"/>
                <c:pt idx="0">
                  <c:v>4</c:v>
                </c:pt>
                <c:pt idx="1">
                  <c:v>8</c:v>
                </c:pt>
                <c:pt idx="2">
                  <c:v>12</c:v>
                </c:pt>
                <c:pt idx="3">
                  <c:v>16</c:v>
                </c:pt>
                <c:pt idx="4">
                  <c:v>20</c:v>
                </c:pt>
                <c:pt idx="5">
                  <c:v>24</c:v>
                </c:pt>
                <c:pt idx="6">
                  <c:v>40</c:v>
                </c:pt>
                <c:pt idx="7">
                  <c:v>48</c:v>
                </c:pt>
                <c:pt idx="8">
                  <c:v>60</c:v>
                </c:pt>
                <c:pt idx="9">
                  <c:v>80</c:v>
                </c:pt>
              </c:numCache>
            </c:numRef>
          </c:val>
          <c:smooth val="0"/>
          <c:extLst>
            <c:ext xmlns:c16="http://schemas.microsoft.com/office/drawing/2014/chart" uri="{C3380CC4-5D6E-409C-BE32-E72D297353CC}">
              <c16:uniqueId val="{00000003-2DF2-4867-B8D9-F827014DF301}"/>
            </c:ext>
          </c:extLst>
        </c:ser>
        <c:dLbls>
          <c:showLegendKey val="0"/>
          <c:showVal val="0"/>
          <c:showCatName val="0"/>
          <c:showSerName val="0"/>
          <c:showPercent val="0"/>
          <c:showBubbleSize val="0"/>
        </c:dLbls>
        <c:marker val="1"/>
        <c:smooth val="0"/>
        <c:axId val="401179928"/>
        <c:axId val="401178616"/>
      </c:lineChart>
      <c:catAx>
        <c:axId val="401179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401178616"/>
        <c:crosses val="autoZero"/>
        <c:auto val="1"/>
        <c:lblAlgn val="ctr"/>
        <c:lblOffset val="100"/>
        <c:noMultiLvlLbl val="0"/>
      </c:catAx>
      <c:valAx>
        <c:axId val="401178616"/>
        <c:scaling>
          <c:logBase val="2"/>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GB" sz="1400"/>
                  <a:t>Slots</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11799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Slots!$B$41</c:f>
              <c:strCache>
                <c:ptCount val="1"/>
                <c:pt idx="0">
                  <c:v>DW100</c:v>
                </c:pt>
              </c:strCache>
            </c:strRef>
          </c:tx>
          <c:spPr>
            <a:solidFill>
              <a:schemeClr val="accent1"/>
            </a:solidFill>
            <a:ln>
              <a:noFill/>
            </a:ln>
            <a:effectLst/>
          </c:spPr>
          <c:invertIfNegative val="0"/>
          <c:cat>
            <c:strRef>
              <c:f>Slots!$A$42:$A$45</c:f>
              <c:strCache>
                <c:ptCount val="3"/>
                <c:pt idx="0">
                  <c:v>mediumrc (m)</c:v>
                </c:pt>
                <c:pt idx="1">
                  <c:v>largerc (l)</c:v>
                </c:pt>
                <c:pt idx="2">
                  <c:v>xlargerc (xl)</c:v>
                </c:pt>
              </c:strCache>
              <c:extLst/>
            </c:strRef>
          </c:cat>
          <c:val>
            <c:numRef>
              <c:f>Slots!$B$42:$B$45</c:f>
              <c:numCache>
                <c:formatCode>0.0</c:formatCode>
                <c:ptCount val="3"/>
                <c:pt idx="0">
                  <c:v>25</c:v>
                </c:pt>
                <c:pt idx="1">
                  <c:v>50</c:v>
                </c:pt>
                <c:pt idx="2">
                  <c:v>100</c:v>
                </c:pt>
              </c:numCache>
              <c:extLst/>
            </c:numRef>
          </c:val>
          <c:extLst>
            <c:ext xmlns:c16="http://schemas.microsoft.com/office/drawing/2014/chart" uri="{C3380CC4-5D6E-409C-BE32-E72D297353CC}">
              <c16:uniqueId val="{00000000-BE5F-4630-8106-5C981FB92D14}"/>
            </c:ext>
          </c:extLst>
        </c:ser>
        <c:ser>
          <c:idx val="1"/>
          <c:order val="1"/>
          <c:tx>
            <c:strRef>
              <c:f>Slots!$C$41</c:f>
              <c:strCache>
                <c:ptCount val="1"/>
                <c:pt idx="0">
                  <c:v>DW200</c:v>
                </c:pt>
              </c:strCache>
            </c:strRef>
          </c:tx>
          <c:spPr>
            <a:solidFill>
              <a:schemeClr val="accent2"/>
            </a:solidFill>
            <a:ln>
              <a:noFill/>
            </a:ln>
            <a:effectLst/>
          </c:spPr>
          <c:invertIfNegative val="0"/>
          <c:cat>
            <c:strRef>
              <c:f>Slots!$A$42:$A$45</c:f>
              <c:strCache>
                <c:ptCount val="3"/>
                <c:pt idx="0">
                  <c:v>mediumrc (m)</c:v>
                </c:pt>
                <c:pt idx="1">
                  <c:v>largerc (l)</c:v>
                </c:pt>
                <c:pt idx="2">
                  <c:v>xlargerc (xl)</c:v>
                </c:pt>
              </c:strCache>
              <c:extLst/>
            </c:strRef>
          </c:cat>
          <c:val>
            <c:numRef>
              <c:f>Slots!$C$42:$C$45</c:f>
              <c:numCache>
                <c:formatCode>0.0</c:formatCode>
                <c:ptCount val="3"/>
                <c:pt idx="0">
                  <c:v>25</c:v>
                </c:pt>
                <c:pt idx="1">
                  <c:v>50</c:v>
                </c:pt>
                <c:pt idx="2">
                  <c:v>100</c:v>
                </c:pt>
              </c:numCache>
              <c:extLst/>
            </c:numRef>
          </c:val>
          <c:extLst>
            <c:ext xmlns:c16="http://schemas.microsoft.com/office/drawing/2014/chart" uri="{C3380CC4-5D6E-409C-BE32-E72D297353CC}">
              <c16:uniqueId val="{00000001-BE5F-4630-8106-5C981FB92D14}"/>
            </c:ext>
          </c:extLst>
        </c:ser>
        <c:ser>
          <c:idx val="2"/>
          <c:order val="2"/>
          <c:tx>
            <c:strRef>
              <c:f>Slots!$D$41</c:f>
              <c:strCache>
                <c:ptCount val="1"/>
                <c:pt idx="0">
                  <c:v>DW300</c:v>
                </c:pt>
              </c:strCache>
            </c:strRef>
          </c:tx>
          <c:spPr>
            <a:solidFill>
              <a:schemeClr val="accent4"/>
            </a:solidFill>
            <a:ln>
              <a:noFill/>
            </a:ln>
            <a:effectLst/>
          </c:spPr>
          <c:invertIfNegative val="0"/>
          <c:cat>
            <c:strRef>
              <c:f>Slots!$A$42:$A$45</c:f>
              <c:strCache>
                <c:ptCount val="3"/>
                <c:pt idx="0">
                  <c:v>mediumrc (m)</c:v>
                </c:pt>
                <c:pt idx="1">
                  <c:v>largerc (l)</c:v>
                </c:pt>
                <c:pt idx="2">
                  <c:v>xlargerc (xl)</c:v>
                </c:pt>
              </c:strCache>
              <c:extLst/>
            </c:strRef>
          </c:cat>
          <c:val>
            <c:numRef>
              <c:f>Slots!$D$42:$D$45</c:f>
              <c:numCache>
                <c:formatCode>0.0</c:formatCode>
                <c:ptCount val="3"/>
                <c:pt idx="0">
                  <c:v>16.666666666666664</c:v>
                </c:pt>
                <c:pt idx="1">
                  <c:v>33.333333333333329</c:v>
                </c:pt>
                <c:pt idx="2">
                  <c:v>66.666666666666657</c:v>
                </c:pt>
              </c:numCache>
              <c:extLst/>
            </c:numRef>
          </c:val>
          <c:extLst>
            <c:ext xmlns:c16="http://schemas.microsoft.com/office/drawing/2014/chart" uri="{C3380CC4-5D6E-409C-BE32-E72D297353CC}">
              <c16:uniqueId val="{00000002-BE5F-4630-8106-5C981FB92D14}"/>
            </c:ext>
          </c:extLst>
        </c:ser>
        <c:ser>
          <c:idx val="3"/>
          <c:order val="3"/>
          <c:tx>
            <c:strRef>
              <c:f>Slots!$E$41</c:f>
              <c:strCache>
                <c:ptCount val="1"/>
                <c:pt idx="0">
                  <c:v>DW400</c:v>
                </c:pt>
              </c:strCache>
            </c:strRef>
          </c:tx>
          <c:spPr>
            <a:solidFill>
              <a:schemeClr val="accent5"/>
            </a:solidFill>
            <a:ln>
              <a:noFill/>
            </a:ln>
            <a:effectLst/>
          </c:spPr>
          <c:invertIfNegative val="0"/>
          <c:cat>
            <c:strRef>
              <c:f>Slots!$A$42:$A$45</c:f>
              <c:strCache>
                <c:ptCount val="3"/>
                <c:pt idx="0">
                  <c:v>mediumrc (m)</c:v>
                </c:pt>
                <c:pt idx="1">
                  <c:v>largerc (l)</c:v>
                </c:pt>
                <c:pt idx="2">
                  <c:v>xlargerc (xl)</c:v>
                </c:pt>
              </c:strCache>
              <c:extLst/>
            </c:strRef>
          </c:cat>
          <c:val>
            <c:numRef>
              <c:f>Slots!$E$42:$E$45</c:f>
              <c:numCache>
                <c:formatCode>0.0</c:formatCode>
                <c:ptCount val="3"/>
                <c:pt idx="0">
                  <c:v>25</c:v>
                </c:pt>
                <c:pt idx="1">
                  <c:v>50</c:v>
                </c:pt>
                <c:pt idx="2">
                  <c:v>100</c:v>
                </c:pt>
              </c:numCache>
              <c:extLst/>
            </c:numRef>
          </c:val>
          <c:extLst>
            <c:ext xmlns:c16="http://schemas.microsoft.com/office/drawing/2014/chart" uri="{C3380CC4-5D6E-409C-BE32-E72D297353CC}">
              <c16:uniqueId val="{00000003-BE5F-4630-8106-5C981FB92D14}"/>
            </c:ext>
          </c:extLst>
        </c:ser>
        <c:ser>
          <c:idx val="4"/>
          <c:order val="4"/>
          <c:tx>
            <c:strRef>
              <c:f>Slots!$F$41</c:f>
              <c:strCache>
                <c:ptCount val="1"/>
                <c:pt idx="0">
                  <c:v>DW500</c:v>
                </c:pt>
              </c:strCache>
            </c:strRef>
          </c:tx>
          <c:spPr>
            <a:solidFill>
              <a:schemeClr val="accent3"/>
            </a:solidFill>
            <a:ln>
              <a:noFill/>
            </a:ln>
            <a:effectLst/>
          </c:spPr>
          <c:invertIfNegative val="0"/>
          <c:cat>
            <c:strRef>
              <c:f>Slots!$A$42:$A$45</c:f>
              <c:strCache>
                <c:ptCount val="3"/>
                <c:pt idx="0">
                  <c:v>mediumrc (m)</c:v>
                </c:pt>
                <c:pt idx="1">
                  <c:v>largerc (l)</c:v>
                </c:pt>
                <c:pt idx="2">
                  <c:v>xlargerc (xl)</c:v>
                </c:pt>
              </c:strCache>
              <c:extLst/>
            </c:strRef>
          </c:cat>
          <c:val>
            <c:numRef>
              <c:f>Slots!$F$42:$F$45</c:f>
              <c:numCache>
                <c:formatCode>0.0</c:formatCode>
                <c:ptCount val="3"/>
                <c:pt idx="0">
                  <c:v>20</c:v>
                </c:pt>
                <c:pt idx="1">
                  <c:v>40</c:v>
                </c:pt>
                <c:pt idx="2">
                  <c:v>80</c:v>
                </c:pt>
              </c:numCache>
              <c:extLst/>
            </c:numRef>
          </c:val>
          <c:extLst>
            <c:ext xmlns:c16="http://schemas.microsoft.com/office/drawing/2014/chart" uri="{C3380CC4-5D6E-409C-BE32-E72D297353CC}">
              <c16:uniqueId val="{00000004-BE5F-4630-8106-5C981FB92D14}"/>
            </c:ext>
          </c:extLst>
        </c:ser>
        <c:ser>
          <c:idx val="5"/>
          <c:order val="5"/>
          <c:tx>
            <c:strRef>
              <c:f>Slots!$G$41</c:f>
              <c:strCache>
                <c:ptCount val="1"/>
                <c:pt idx="0">
                  <c:v>DW600</c:v>
                </c:pt>
              </c:strCache>
            </c:strRef>
          </c:tx>
          <c:spPr>
            <a:solidFill>
              <a:schemeClr val="accent6"/>
            </a:solidFill>
            <a:ln>
              <a:noFill/>
            </a:ln>
            <a:effectLst/>
          </c:spPr>
          <c:invertIfNegative val="0"/>
          <c:cat>
            <c:strRef>
              <c:f>Slots!$A$42:$A$45</c:f>
              <c:strCache>
                <c:ptCount val="3"/>
                <c:pt idx="0">
                  <c:v>mediumrc (m)</c:v>
                </c:pt>
                <c:pt idx="1">
                  <c:v>largerc (l)</c:v>
                </c:pt>
                <c:pt idx="2">
                  <c:v>xlargerc (xl)</c:v>
                </c:pt>
              </c:strCache>
              <c:extLst/>
            </c:strRef>
          </c:cat>
          <c:val>
            <c:numRef>
              <c:f>Slots!$G$42:$G$45</c:f>
              <c:numCache>
                <c:formatCode>0.0</c:formatCode>
                <c:ptCount val="3"/>
                <c:pt idx="0">
                  <c:v>16.666666666666664</c:v>
                </c:pt>
                <c:pt idx="1">
                  <c:v>33.333333333333329</c:v>
                </c:pt>
                <c:pt idx="2">
                  <c:v>66.666666666666657</c:v>
                </c:pt>
              </c:numCache>
              <c:extLst/>
            </c:numRef>
          </c:val>
          <c:extLst>
            <c:ext xmlns:c16="http://schemas.microsoft.com/office/drawing/2014/chart" uri="{C3380CC4-5D6E-409C-BE32-E72D297353CC}">
              <c16:uniqueId val="{00000005-BE5F-4630-8106-5C981FB92D14}"/>
            </c:ext>
          </c:extLst>
        </c:ser>
        <c:ser>
          <c:idx val="6"/>
          <c:order val="6"/>
          <c:tx>
            <c:strRef>
              <c:f>Slots!$H$41</c:f>
              <c:strCache>
                <c:ptCount val="1"/>
                <c:pt idx="0">
                  <c:v>DW1000</c:v>
                </c:pt>
              </c:strCache>
            </c:strRef>
          </c:tx>
          <c:spPr>
            <a:solidFill>
              <a:schemeClr val="tx1"/>
            </a:solidFill>
            <a:ln>
              <a:noFill/>
            </a:ln>
            <a:effectLst/>
          </c:spPr>
          <c:invertIfNegative val="0"/>
          <c:cat>
            <c:strRef>
              <c:f>Slots!$A$42:$A$45</c:f>
              <c:strCache>
                <c:ptCount val="3"/>
                <c:pt idx="0">
                  <c:v>mediumrc (m)</c:v>
                </c:pt>
                <c:pt idx="1">
                  <c:v>largerc (l)</c:v>
                </c:pt>
                <c:pt idx="2">
                  <c:v>xlargerc (xl)</c:v>
                </c:pt>
              </c:strCache>
              <c:extLst/>
            </c:strRef>
          </c:cat>
          <c:val>
            <c:numRef>
              <c:f>Slots!$H$42:$H$45</c:f>
              <c:numCache>
                <c:formatCode>0.0</c:formatCode>
                <c:ptCount val="3"/>
                <c:pt idx="0">
                  <c:v>20</c:v>
                </c:pt>
                <c:pt idx="1">
                  <c:v>40</c:v>
                </c:pt>
                <c:pt idx="2">
                  <c:v>80</c:v>
                </c:pt>
              </c:numCache>
              <c:extLst/>
            </c:numRef>
          </c:val>
          <c:extLst>
            <c:ext xmlns:c16="http://schemas.microsoft.com/office/drawing/2014/chart" uri="{C3380CC4-5D6E-409C-BE32-E72D297353CC}">
              <c16:uniqueId val="{00000006-BE5F-4630-8106-5C981FB92D14}"/>
            </c:ext>
          </c:extLst>
        </c:ser>
        <c:ser>
          <c:idx val="7"/>
          <c:order val="7"/>
          <c:tx>
            <c:strRef>
              <c:f>Slots!$I$41</c:f>
              <c:strCache>
                <c:ptCount val="1"/>
                <c:pt idx="0">
                  <c:v>DW1200</c:v>
                </c:pt>
              </c:strCache>
            </c:strRef>
          </c:tx>
          <c:spPr>
            <a:solidFill>
              <a:schemeClr val="accent2"/>
            </a:solidFill>
            <a:ln>
              <a:noFill/>
            </a:ln>
            <a:effectLst/>
          </c:spPr>
          <c:invertIfNegative val="0"/>
          <c:cat>
            <c:strRef>
              <c:f>Slots!$A$42:$A$45</c:f>
              <c:strCache>
                <c:ptCount val="3"/>
                <c:pt idx="0">
                  <c:v>mediumrc (m)</c:v>
                </c:pt>
                <c:pt idx="1">
                  <c:v>largerc (l)</c:v>
                </c:pt>
                <c:pt idx="2">
                  <c:v>xlargerc (xl)</c:v>
                </c:pt>
              </c:strCache>
              <c:extLst/>
            </c:strRef>
          </c:cat>
          <c:val>
            <c:numRef>
              <c:f>Slots!$I$42:$I$45</c:f>
              <c:numCache>
                <c:formatCode>0.0</c:formatCode>
                <c:ptCount val="3"/>
                <c:pt idx="0">
                  <c:v>16.666666666666664</c:v>
                </c:pt>
                <c:pt idx="1">
                  <c:v>33.333333333333329</c:v>
                </c:pt>
                <c:pt idx="2">
                  <c:v>66.666666666666657</c:v>
                </c:pt>
              </c:numCache>
              <c:extLst/>
            </c:numRef>
          </c:val>
          <c:extLst>
            <c:ext xmlns:c16="http://schemas.microsoft.com/office/drawing/2014/chart" uri="{C3380CC4-5D6E-409C-BE32-E72D297353CC}">
              <c16:uniqueId val="{00000007-BE5F-4630-8106-5C981FB92D14}"/>
            </c:ext>
          </c:extLst>
        </c:ser>
        <c:ser>
          <c:idx val="8"/>
          <c:order val="8"/>
          <c:tx>
            <c:strRef>
              <c:f>Slots!$J$41</c:f>
              <c:strCache>
                <c:ptCount val="1"/>
                <c:pt idx="0">
                  <c:v>DW1500</c:v>
                </c:pt>
              </c:strCache>
            </c:strRef>
          </c:tx>
          <c:spPr>
            <a:solidFill>
              <a:schemeClr val="tx1">
                <a:lumMod val="40000"/>
                <a:lumOff val="60000"/>
              </a:schemeClr>
            </a:solidFill>
            <a:ln>
              <a:noFill/>
            </a:ln>
            <a:effectLst/>
          </c:spPr>
          <c:invertIfNegative val="0"/>
          <c:cat>
            <c:strRef>
              <c:f>Slots!$A$42:$A$45</c:f>
              <c:strCache>
                <c:ptCount val="3"/>
                <c:pt idx="0">
                  <c:v>mediumrc (m)</c:v>
                </c:pt>
                <c:pt idx="1">
                  <c:v>largerc (l)</c:v>
                </c:pt>
                <c:pt idx="2">
                  <c:v>xlargerc (xl)</c:v>
                </c:pt>
              </c:strCache>
              <c:extLst/>
            </c:strRef>
          </c:cat>
          <c:val>
            <c:numRef>
              <c:f>Slots!$J$42:$J$45</c:f>
              <c:numCache>
                <c:formatCode>0.0</c:formatCode>
                <c:ptCount val="3"/>
                <c:pt idx="0">
                  <c:v>13.333333333333334</c:v>
                </c:pt>
                <c:pt idx="1">
                  <c:v>26.666666666666668</c:v>
                </c:pt>
                <c:pt idx="2">
                  <c:v>53.333333333333336</c:v>
                </c:pt>
              </c:numCache>
              <c:extLst/>
            </c:numRef>
          </c:val>
          <c:extLst>
            <c:ext xmlns:c16="http://schemas.microsoft.com/office/drawing/2014/chart" uri="{C3380CC4-5D6E-409C-BE32-E72D297353CC}">
              <c16:uniqueId val="{00000008-BE5F-4630-8106-5C981FB92D14}"/>
            </c:ext>
          </c:extLst>
        </c:ser>
        <c:ser>
          <c:idx val="9"/>
          <c:order val="9"/>
          <c:tx>
            <c:strRef>
              <c:f>Slots!$K$41</c:f>
              <c:strCache>
                <c:ptCount val="1"/>
                <c:pt idx="0">
                  <c:v>DW2000</c:v>
                </c:pt>
              </c:strCache>
            </c:strRef>
          </c:tx>
          <c:spPr>
            <a:solidFill>
              <a:schemeClr val="accent4">
                <a:lumMod val="50000"/>
              </a:schemeClr>
            </a:solidFill>
            <a:ln>
              <a:noFill/>
            </a:ln>
            <a:effectLst/>
          </c:spPr>
          <c:invertIfNegative val="0"/>
          <c:cat>
            <c:strRef>
              <c:f>Slots!$A$42:$A$45</c:f>
              <c:strCache>
                <c:ptCount val="3"/>
                <c:pt idx="0">
                  <c:v>mediumrc (m)</c:v>
                </c:pt>
                <c:pt idx="1">
                  <c:v>largerc (l)</c:v>
                </c:pt>
                <c:pt idx="2">
                  <c:v>xlargerc (xl)</c:v>
                </c:pt>
              </c:strCache>
              <c:extLst/>
            </c:strRef>
          </c:cat>
          <c:val>
            <c:numRef>
              <c:f>Slots!$K$42:$K$45</c:f>
              <c:numCache>
                <c:formatCode>0.0</c:formatCode>
                <c:ptCount val="3"/>
                <c:pt idx="0">
                  <c:v>20</c:v>
                </c:pt>
                <c:pt idx="1">
                  <c:v>40</c:v>
                </c:pt>
                <c:pt idx="2">
                  <c:v>80</c:v>
                </c:pt>
              </c:numCache>
              <c:extLst/>
            </c:numRef>
          </c:val>
          <c:extLst>
            <c:ext xmlns:c16="http://schemas.microsoft.com/office/drawing/2014/chart" uri="{C3380CC4-5D6E-409C-BE32-E72D297353CC}">
              <c16:uniqueId val="{00000009-BE5F-4630-8106-5C981FB92D14}"/>
            </c:ext>
          </c:extLst>
        </c:ser>
        <c:dLbls>
          <c:showLegendKey val="0"/>
          <c:showVal val="0"/>
          <c:showCatName val="0"/>
          <c:showSerName val="0"/>
          <c:showPercent val="0"/>
          <c:showBubbleSize val="0"/>
        </c:dLbls>
        <c:gapWidth val="219"/>
        <c:overlap val="-27"/>
        <c:axId val="328827808"/>
        <c:axId val="328829120"/>
      </c:barChart>
      <c:catAx>
        <c:axId val="328827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328829120"/>
        <c:crosses val="autoZero"/>
        <c:auto val="1"/>
        <c:lblAlgn val="ctr"/>
        <c:lblOffset val="100"/>
        <c:noMultiLvlLbl val="0"/>
      </c:catAx>
      <c:valAx>
        <c:axId val="328829120"/>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GB" sz="1600" dirty="0"/>
                  <a:t>% Consumed</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3288278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2"/>
          <c:tx>
            <c:strRef>
              <c:f>'Queries vs. Slots'!$B$4</c:f>
              <c:strCache>
                <c:ptCount val="1"/>
                <c:pt idx="0">
                  <c:v>Concurrency impact</c:v>
                </c:pt>
              </c:strCache>
            </c:strRef>
          </c:tx>
          <c:spPr>
            <a:ln w="50800" cap="rnd">
              <a:solidFill>
                <a:schemeClr val="accent1"/>
              </a:solidFill>
              <a:round/>
            </a:ln>
            <a:effectLst/>
          </c:spPr>
          <c:marker>
            <c:symbol val="none"/>
          </c:marker>
          <c:cat>
            <c:strRef>
              <c:f>'Queries vs. Slots'!$C$1:$L$1</c:f>
              <c:strCache>
                <c:ptCount val="10"/>
                <c:pt idx="0">
                  <c:v>DW100</c:v>
                </c:pt>
                <c:pt idx="1">
                  <c:v>DW200</c:v>
                </c:pt>
                <c:pt idx="2">
                  <c:v>DW300</c:v>
                </c:pt>
                <c:pt idx="3">
                  <c:v>DW400</c:v>
                </c:pt>
                <c:pt idx="4">
                  <c:v>DW500</c:v>
                </c:pt>
                <c:pt idx="5">
                  <c:v>DW600</c:v>
                </c:pt>
                <c:pt idx="6">
                  <c:v>DW1000</c:v>
                </c:pt>
                <c:pt idx="7">
                  <c:v>DW1200</c:v>
                </c:pt>
                <c:pt idx="8">
                  <c:v>DW1500</c:v>
                </c:pt>
                <c:pt idx="9">
                  <c:v>DW2000</c:v>
                </c:pt>
              </c:strCache>
            </c:strRef>
          </c:cat>
          <c:val>
            <c:numRef>
              <c:f>'Queries vs. Slots'!$C$4:$L$4</c:f>
              <c:numCache>
                <c:formatCode>@</c:formatCode>
                <c:ptCount val="10"/>
                <c:pt idx="0">
                  <c:v>4</c:v>
                </c:pt>
                <c:pt idx="1">
                  <c:v>8</c:v>
                </c:pt>
                <c:pt idx="2">
                  <c:v>12</c:v>
                </c:pt>
                <c:pt idx="3">
                  <c:v>16</c:v>
                </c:pt>
                <c:pt idx="4">
                  <c:v>20</c:v>
                </c:pt>
                <c:pt idx="5">
                  <c:v>24</c:v>
                </c:pt>
                <c:pt idx="6">
                  <c:v>32</c:v>
                </c:pt>
                <c:pt idx="7">
                  <c:v>32</c:v>
                </c:pt>
                <c:pt idx="8">
                  <c:v>32</c:v>
                </c:pt>
                <c:pt idx="9">
                  <c:v>32</c:v>
                </c:pt>
              </c:numCache>
            </c:numRef>
          </c:val>
          <c:smooth val="0"/>
          <c:extLst>
            <c:ext xmlns:c16="http://schemas.microsoft.com/office/drawing/2014/chart" uri="{C3380CC4-5D6E-409C-BE32-E72D297353CC}">
              <c16:uniqueId val="{00000000-91E9-47CE-B882-69B705336A04}"/>
            </c:ext>
          </c:extLst>
        </c:ser>
        <c:dLbls>
          <c:showLegendKey val="0"/>
          <c:showVal val="0"/>
          <c:showCatName val="0"/>
          <c:showSerName val="0"/>
          <c:showPercent val="0"/>
          <c:showBubbleSize val="0"/>
        </c:dLbls>
        <c:smooth val="0"/>
        <c:axId val="585945392"/>
        <c:axId val="585947032"/>
        <c:extLst>
          <c:ext xmlns:c15="http://schemas.microsoft.com/office/drawing/2012/chart" uri="{02D57815-91ED-43cb-92C2-25804820EDAC}">
            <c15:filteredLineSeries>
              <c15:ser>
                <c:idx val="0"/>
                <c:order val="0"/>
                <c:tx>
                  <c:strRef>
                    <c:extLst>
                      <c:ext uri="{02D57815-91ED-43cb-92C2-25804820EDAC}">
                        <c15:formulaRef>
                          <c15:sqref>'Queries vs. Slots'!$B$2</c15:sqref>
                        </c15:formulaRef>
                      </c:ext>
                    </c:extLst>
                    <c:strCache>
                      <c:ptCount val="1"/>
                      <c:pt idx="0">
                        <c:v>Max Concurrent Queries</c:v>
                      </c:pt>
                    </c:strCache>
                  </c:strRef>
                </c:tx>
                <c:spPr>
                  <a:ln w="28575" cap="rnd">
                    <a:solidFill>
                      <a:schemeClr val="accent1"/>
                    </a:solidFill>
                    <a:round/>
                  </a:ln>
                  <a:effectLst/>
                </c:spPr>
                <c:marker>
                  <c:symbol val="none"/>
                </c:marker>
                <c:cat>
                  <c:strRef>
                    <c:extLst>
                      <c:ext uri="{02D57815-91ED-43cb-92C2-25804820EDAC}">
                        <c15:formulaRef>
                          <c15:sqref>'Queries vs. Slots'!$C$1:$L$1</c15:sqref>
                        </c15:formulaRef>
                      </c:ext>
                    </c:extLst>
                    <c:strCache>
                      <c:ptCount val="10"/>
                      <c:pt idx="0">
                        <c:v>DW100</c:v>
                      </c:pt>
                      <c:pt idx="1">
                        <c:v>DW200</c:v>
                      </c:pt>
                      <c:pt idx="2">
                        <c:v>DW300</c:v>
                      </c:pt>
                      <c:pt idx="3">
                        <c:v>DW400</c:v>
                      </c:pt>
                      <c:pt idx="4">
                        <c:v>DW500</c:v>
                      </c:pt>
                      <c:pt idx="5">
                        <c:v>DW600</c:v>
                      </c:pt>
                      <c:pt idx="6">
                        <c:v>DW1000</c:v>
                      </c:pt>
                      <c:pt idx="7">
                        <c:v>DW1200</c:v>
                      </c:pt>
                      <c:pt idx="8">
                        <c:v>DW1500</c:v>
                      </c:pt>
                      <c:pt idx="9">
                        <c:v>DW2000</c:v>
                      </c:pt>
                    </c:strCache>
                  </c:strRef>
                </c:cat>
                <c:val>
                  <c:numRef>
                    <c:extLst>
                      <c:ext uri="{02D57815-91ED-43cb-92C2-25804820EDAC}">
                        <c15:formulaRef>
                          <c15:sqref>'Queries vs. Slots'!$C$2:$L$2</c15:sqref>
                        </c15:formulaRef>
                      </c:ext>
                    </c:extLst>
                    <c:numCache>
                      <c:formatCode>@</c:formatCode>
                      <c:ptCount val="10"/>
                      <c:pt idx="0">
                        <c:v>32</c:v>
                      </c:pt>
                      <c:pt idx="1">
                        <c:v>32</c:v>
                      </c:pt>
                      <c:pt idx="2">
                        <c:v>32</c:v>
                      </c:pt>
                      <c:pt idx="3">
                        <c:v>32</c:v>
                      </c:pt>
                      <c:pt idx="4">
                        <c:v>32</c:v>
                      </c:pt>
                      <c:pt idx="5">
                        <c:v>32</c:v>
                      </c:pt>
                      <c:pt idx="6">
                        <c:v>32</c:v>
                      </c:pt>
                      <c:pt idx="7">
                        <c:v>32</c:v>
                      </c:pt>
                      <c:pt idx="8">
                        <c:v>32</c:v>
                      </c:pt>
                      <c:pt idx="9">
                        <c:v>32</c:v>
                      </c:pt>
                    </c:numCache>
                  </c:numRef>
                </c:val>
                <c:smooth val="0"/>
                <c:extLst>
                  <c:ext xmlns:c16="http://schemas.microsoft.com/office/drawing/2014/chart" uri="{C3380CC4-5D6E-409C-BE32-E72D297353CC}">
                    <c16:uniqueId val="{00000001-91E9-47CE-B882-69B705336A04}"/>
                  </c:ext>
                </c:extLst>
              </c15:ser>
            </c15:filteredLineSeries>
            <c15:filteredLineSeries>
              <c15:ser>
                <c:idx val="1"/>
                <c:order val="1"/>
                <c:tx>
                  <c:strRef>
                    <c:extLst xmlns:c15="http://schemas.microsoft.com/office/drawing/2012/chart">
                      <c:ext xmlns:c15="http://schemas.microsoft.com/office/drawing/2012/chart" uri="{02D57815-91ED-43cb-92C2-25804820EDAC}">
                        <c15:formulaRef>
                          <c15:sqref>'Queries vs. Slots'!$B$3</c15:sqref>
                        </c15:formulaRef>
                      </c:ext>
                    </c:extLst>
                    <c:strCache>
                      <c:ptCount val="1"/>
                      <c:pt idx="0">
                        <c:v>Max Concurrency Slots</c:v>
                      </c:pt>
                    </c:strCache>
                  </c:strRef>
                </c:tx>
                <c:spPr>
                  <a:ln w="28575" cap="rnd">
                    <a:solidFill>
                      <a:schemeClr val="accent2"/>
                    </a:solidFill>
                    <a:round/>
                  </a:ln>
                  <a:effectLst/>
                </c:spPr>
                <c:marker>
                  <c:symbol val="none"/>
                </c:marker>
                <c:cat>
                  <c:strRef>
                    <c:extLst xmlns:c15="http://schemas.microsoft.com/office/drawing/2012/chart">
                      <c:ext xmlns:c15="http://schemas.microsoft.com/office/drawing/2012/chart" uri="{02D57815-91ED-43cb-92C2-25804820EDAC}">
                        <c15:formulaRef>
                          <c15:sqref>'Queries vs. Slots'!$C$1:$L$1</c15:sqref>
                        </c15:formulaRef>
                      </c:ext>
                    </c:extLst>
                    <c:strCache>
                      <c:ptCount val="10"/>
                      <c:pt idx="0">
                        <c:v>DW100</c:v>
                      </c:pt>
                      <c:pt idx="1">
                        <c:v>DW200</c:v>
                      </c:pt>
                      <c:pt idx="2">
                        <c:v>DW300</c:v>
                      </c:pt>
                      <c:pt idx="3">
                        <c:v>DW400</c:v>
                      </c:pt>
                      <c:pt idx="4">
                        <c:v>DW500</c:v>
                      </c:pt>
                      <c:pt idx="5">
                        <c:v>DW600</c:v>
                      </c:pt>
                      <c:pt idx="6">
                        <c:v>DW1000</c:v>
                      </c:pt>
                      <c:pt idx="7">
                        <c:v>DW1200</c:v>
                      </c:pt>
                      <c:pt idx="8">
                        <c:v>DW1500</c:v>
                      </c:pt>
                      <c:pt idx="9">
                        <c:v>DW2000</c:v>
                      </c:pt>
                    </c:strCache>
                  </c:strRef>
                </c:cat>
                <c:val>
                  <c:numRef>
                    <c:extLst xmlns:c15="http://schemas.microsoft.com/office/drawing/2012/chart">
                      <c:ext xmlns:c15="http://schemas.microsoft.com/office/drawing/2012/chart" uri="{02D57815-91ED-43cb-92C2-25804820EDAC}">
                        <c15:formulaRef>
                          <c15:sqref>'Queries vs. Slots'!$C$3:$L$3</c15:sqref>
                        </c15:formulaRef>
                      </c:ext>
                    </c:extLst>
                    <c:numCache>
                      <c:formatCode>@</c:formatCode>
                      <c:ptCount val="10"/>
                      <c:pt idx="0">
                        <c:v>4</c:v>
                      </c:pt>
                      <c:pt idx="1">
                        <c:v>8</c:v>
                      </c:pt>
                      <c:pt idx="2">
                        <c:v>12</c:v>
                      </c:pt>
                      <c:pt idx="3">
                        <c:v>16</c:v>
                      </c:pt>
                      <c:pt idx="4">
                        <c:v>20</c:v>
                      </c:pt>
                      <c:pt idx="5">
                        <c:v>24</c:v>
                      </c:pt>
                      <c:pt idx="6">
                        <c:v>40</c:v>
                      </c:pt>
                      <c:pt idx="7">
                        <c:v>48</c:v>
                      </c:pt>
                      <c:pt idx="8">
                        <c:v>60</c:v>
                      </c:pt>
                      <c:pt idx="9">
                        <c:v>80</c:v>
                      </c:pt>
                    </c:numCache>
                  </c:numRef>
                </c:val>
                <c:smooth val="0"/>
                <c:extLst xmlns:c15="http://schemas.microsoft.com/office/drawing/2012/chart">
                  <c:ext xmlns:c16="http://schemas.microsoft.com/office/drawing/2014/chart" uri="{C3380CC4-5D6E-409C-BE32-E72D297353CC}">
                    <c16:uniqueId val="{00000002-91E9-47CE-B882-69B705336A04}"/>
                  </c:ext>
                </c:extLst>
              </c15:ser>
            </c15:filteredLineSeries>
          </c:ext>
        </c:extLst>
      </c:lineChart>
      <c:catAx>
        <c:axId val="585945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585947032"/>
        <c:crosses val="autoZero"/>
        <c:auto val="1"/>
        <c:lblAlgn val="ctr"/>
        <c:lblOffset val="100"/>
        <c:noMultiLvlLbl val="0"/>
      </c:catAx>
      <c:valAx>
        <c:axId val="585947032"/>
        <c:scaling>
          <c:orientation val="minMax"/>
          <c:max val="32"/>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GB" sz="1600" dirty="0"/>
                  <a:t>Slots</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585945392"/>
        <c:crosses val="autoZero"/>
        <c:crossBetween val="between"/>
        <c:majorUnit val="4"/>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750,000</a:t>
            </a:r>
            <a:r>
              <a:rPr lang="en-GB" baseline="0"/>
              <a:t> rows per rowgroup</a:t>
            </a:r>
            <a:endParaRPr lang="en-GB"/>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Sheet1!$G$3</c:f>
              <c:strCache>
                <c:ptCount val="1"/>
                <c:pt idx="0">
                  <c:v>Table Overhead</c:v>
                </c:pt>
              </c:strCache>
            </c:strRef>
          </c:tx>
          <c:spPr>
            <a:solidFill>
              <a:schemeClr val="tx2"/>
            </a:solidFill>
            <a:ln>
              <a:noFill/>
            </a:ln>
            <a:effectLst/>
          </c:spPr>
          <c:invertIfNegative val="0"/>
          <c:cat>
            <c:strRef>
              <c:f>Sheet1!$B$4:$B$7</c:f>
              <c:strCache>
                <c:ptCount val="4"/>
                <c:pt idx="0">
                  <c:v>10/0/0</c:v>
                </c:pt>
                <c:pt idx="1">
                  <c:v>10/5/0</c:v>
                </c:pt>
                <c:pt idx="2">
                  <c:v>10/5/5</c:v>
                </c:pt>
                <c:pt idx="3">
                  <c:v>10/0/10</c:v>
                </c:pt>
              </c:strCache>
            </c:strRef>
          </c:cat>
          <c:val>
            <c:numRef>
              <c:f>Sheet1!$G$4:$G$7</c:f>
              <c:numCache>
                <c:formatCode>0</c:formatCode>
                <c:ptCount val="4"/>
                <c:pt idx="0">
                  <c:v>72</c:v>
                </c:pt>
                <c:pt idx="1">
                  <c:v>72</c:v>
                </c:pt>
                <c:pt idx="2">
                  <c:v>72</c:v>
                </c:pt>
                <c:pt idx="3">
                  <c:v>72</c:v>
                </c:pt>
              </c:numCache>
            </c:numRef>
          </c:val>
          <c:extLst>
            <c:ext xmlns:c16="http://schemas.microsoft.com/office/drawing/2014/chart" uri="{C3380CC4-5D6E-409C-BE32-E72D297353CC}">
              <c16:uniqueId val="{00000000-5786-4A12-A325-70FA78F604AC}"/>
            </c:ext>
          </c:extLst>
        </c:ser>
        <c:ser>
          <c:idx val="1"/>
          <c:order val="1"/>
          <c:tx>
            <c:strRef>
              <c:f>Sheet1!$H$3</c:f>
              <c:strCache>
                <c:ptCount val="1"/>
                <c:pt idx="0">
                  <c:v>All Column Size</c:v>
                </c:pt>
              </c:strCache>
            </c:strRef>
          </c:tx>
          <c:spPr>
            <a:solidFill>
              <a:schemeClr val="accent1"/>
            </a:solidFill>
            <a:ln>
              <a:noFill/>
            </a:ln>
            <a:effectLst/>
          </c:spPr>
          <c:invertIfNegative val="0"/>
          <c:cat>
            <c:strRef>
              <c:f>Sheet1!$B$4:$B$7</c:f>
              <c:strCache>
                <c:ptCount val="4"/>
                <c:pt idx="0">
                  <c:v>10/0/0</c:v>
                </c:pt>
                <c:pt idx="1">
                  <c:v>10/5/0</c:v>
                </c:pt>
                <c:pt idx="2">
                  <c:v>10/5/5</c:v>
                </c:pt>
                <c:pt idx="3">
                  <c:v>10/0/10</c:v>
                </c:pt>
              </c:strCache>
            </c:strRef>
          </c:cat>
          <c:val>
            <c:numRef>
              <c:f>Sheet1!$H$4:$H$7</c:f>
              <c:numCache>
                <c:formatCode>0.00</c:formatCode>
                <c:ptCount val="4"/>
                <c:pt idx="0">
                  <c:v>57.220458984375</c:v>
                </c:pt>
                <c:pt idx="1">
                  <c:v>57.220458984375</c:v>
                </c:pt>
                <c:pt idx="2">
                  <c:v>57.220458984375</c:v>
                </c:pt>
                <c:pt idx="3">
                  <c:v>57.220458984375</c:v>
                </c:pt>
              </c:numCache>
            </c:numRef>
          </c:val>
          <c:extLst>
            <c:ext xmlns:c16="http://schemas.microsoft.com/office/drawing/2014/chart" uri="{C3380CC4-5D6E-409C-BE32-E72D297353CC}">
              <c16:uniqueId val="{00000001-5786-4A12-A325-70FA78F604AC}"/>
            </c:ext>
          </c:extLst>
        </c:ser>
        <c:ser>
          <c:idx val="2"/>
          <c:order val="2"/>
          <c:tx>
            <c:strRef>
              <c:f>Sheet1!$I$3</c:f>
              <c:strCache>
                <c:ptCount val="1"/>
                <c:pt idx="0">
                  <c:v>SS Size</c:v>
                </c:pt>
              </c:strCache>
            </c:strRef>
          </c:tx>
          <c:spPr>
            <a:solidFill>
              <a:schemeClr val="accent2"/>
            </a:solidFill>
            <a:ln>
              <a:noFill/>
            </a:ln>
            <a:effectLst/>
          </c:spPr>
          <c:invertIfNegative val="0"/>
          <c:cat>
            <c:strRef>
              <c:f>Sheet1!$B$4:$B$7</c:f>
              <c:strCache>
                <c:ptCount val="4"/>
                <c:pt idx="0">
                  <c:v>10/0/0</c:v>
                </c:pt>
                <c:pt idx="1">
                  <c:v>10/5/0</c:v>
                </c:pt>
                <c:pt idx="2">
                  <c:v>10/5/5</c:v>
                </c:pt>
                <c:pt idx="3">
                  <c:v>10/0/10</c:v>
                </c:pt>
              </c:strCache>
            </c:strRef>
          </c:cat>
          <c:val>
            <c:numRef>
              <c:f>Sheet1!$I$4:$I$7</c:f>
              <c:numCache>
                <c:formatCode>0</c:formatCode>
                <c:ptCount val="4"/>
                <c:pt idx="0">
                  <c:v>0</c:v>
                </c:pt>
                <c:pt idx="1">
                  <c:v>114.44091796875</c:v>
                </c:pt>
                <c:pt idx="2">
                  <c:v>114.44091796875</c:v>
                </c:pt>
                <c:pt idx="3">
                  <c:v>0</c:v>
                </c:pt>
              </c:numCache>
            </c:numRef>
          </c:val>
          <c:extLst>
            <c:ext xmlns:c16="http://schemas.microsoft.com/office/drawing/2014/chart" uri="{C3380CC4-5D6E-409C-BE32-E72D297353CC}">
              <c16:uniqueId val="{00000002-5786-4A12-A325-70FA78F604AC}"/>
            </c:ext>
          </c:extLst>
        </c:ser>
        <c:ser>
          <c:idx val="3"/>
          <c:order val="3"/>
          <c:tx>
            <c:strRef>
              <c:f>Sheet1!$J$3</c:f>
              <c:strCache>
                <c:ptCount val="1"/>
                <c:pt idx="0">
                  <c:v>LS Size</c:v>
                </c:pt>
              </c:strCache>
            </c:strRef>
          </c:tx>
          <c:spPr>
            <a:solidFill>
              <a:schemeClr val="accent3"/>
            </a:solidFill>
            <a:ln>
              <a:noFill/>
            </a:ln>
            <a:effectLst/>
          </c:spPr>
          <c:invertIfNegative val="0"/>
          <c:cat>
            <c:strRef>
              <c:f>Sheet1!$B$4:$B$7</c:f>
              <c:strCache>
                <c:ptCount val="4"/>
                <c:pt idx="0">
                  <c:v>10/0/0</c:v>
                </c:pt>
                <c:pt idx="1">
                  <c:v>10/5/0</c:v>
                </c:pt>
                <c:pt idx="2">
                  <c:v>10/5/5</c:v>
                </c:pt>
                <c:pt idx="3">
                  <c:v>10/0/10</c:v>
                </c:pt>
              </c:strCache>
            </c:strRef>
          </c:cat>
          <c:val>
            <c:numRef>
              <c:f>Sheet1!$J$4:$J$7</c:f>
              <c:numCache>
                <c:formatCode>0</c:formatCode>
                <c:ptCount val="4"/>
                <c:pt idx="0">
                  <c:v>0</c:v>
                </c:pt>
                <c:pt idx="1">
                  <c:v>0</c:v>
                </c:pt>
                <c:pt idx="2">
                  <c:v>79.999847412109375</c:v>
                </c:pt>
                <c:pt idx="3">
                  <c:v>159.99969482421875</c:v>
                </c:pt>
              </c:numCache>
            </c:numRef>
          </c:val>
          <c:extLst>
            <c:ext xmlns:c16="http://schemas.microsoft.com/office/drawing/2014/chart" uri="{C3380CC4-5D6E-409C-BE32-E72D297353CC}">
              <c16:uniqueId val="{00000003-5786-4A12-A325-70FA78F604AC}"/>
            </c:ext>
          </c:extLst>
        </c:ser>
        <c:ser>
          <c:idx val="4"/>
          <c:order val="4"/>
          <c:tx>
            <c:strRef>
              <c:f>Sheet1!$K$3</c:f>
              <c:strCache>
                <c:ptCount val="1"/>
                <c:pt idx="0">
                  <c:v>Total Size B</c:v>
                </c:pt>
              </c:strCache>
            </c:strRef>
          </c:tx>
          <c:spPr>
            <a:solidFill>
              <a:schemeClr val="accent5"/>
            </a:solidFill>
            <a:ln>
              <a:noFill/>
            </a:ln>
            <a:effectLst/>
          </c:spPr>
          <c:invertIfNegative val="0"/>
          <c:cat>
            <c:strRef>
              <c:f>Sheet1!$B$4:$B$7</c:f>
              <c:strCache>
                <c:ptCount val="4"/>
                <c:pt idx="0">
                  <c:v>10/0/0</c:v>
                </c:pt>
                <c:pt idx="1">
                  <c:v>10/5/0</c:v>
                </c:pt>
                <c:pt idx="2">
                  <c:v>10/5/5</c:v>
                </c:pt>
                <c:pt idx="3">
                  <c:v>10/0/10</c:v>
                </c:pt>
              </c:strCache>
            </c:strRef>
          </c:cat>
          <c:val>
            <c:numRef>
              <c:f>Sheet1!$K$4:$K$7</c:f>
            </c:numRef>
          </c:val>
          <c:extLst>
            <c:ext xmlns:c16="http://schemas.microsoft.com/office/drawing/2014/chart" uri="{C3380CC4-5D6E-409C-BE32-E72D297353CC}">
              <c16:uniqueId val="{00000004-5786-4A12-A325-70FA78F604AC}"/>
            </c:ext>
          </c:extLst>
        </c:ser>
        <c:dLbls>
          <c:showLegendKey val="0"/>
          <c:showVal val="0"/>
          <c:showCatName val="0"/>
          <c:showSerName val="0"/>
          <c:showPercent val="0"/>
          <c:showBubbleSize val="0"/>
        </c:dLbls>
        <c:gapWidth val="150"/>
        <c:overlap val="100"/>
        <c:axId val="525400576"/>
        <c:axId val="525394672"/>
      </c:barChart>
      <c:catAx>
        <c:axId val="52540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525394672"/>
        <c:crosses val="autoZero"/>
        <c:auto val="1"/>
        <c:lblAlgn val="ctr"/>
        <c:lblOffset val="100"/>
        <c:noMultiLvlLbl val="0"/>
      </c:catAx>
      <c:valAx>
        <c:axId val="52539467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5254005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250,000</a:t>
            </a:r>
            <a:r>
              <a:rPr lang="en-GB" baseline="0"/>
              <a:t> rows per rowgroup</a:t>
            </a:r>
            <a:endParaRPr lang="en-GB"/>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Sheet1!$G$3</c:f>
              <c:strCache>
                <c:ptCount val="1"/>
                <c:pt idx="0">
                  <c:v>Table Overhead</c:v>
                </c:pt>
              </c:strCache>
            </c:strRef>
          </c:tx>
          <c:spPr>
            <a:solidFill>
              <a:schemeClr val="tx2"/>
            </a:solidFill>
            <a:ln>
              <a:noFill/>
            </a:ln>
            <a:effectLst/>
          </c:spPr>
          <c:invertIfNegative val="0"/>
          <c:cat>
            <c:strRef>
              <c:f>Sheet1!$B$8:$B$11</c:f>
              <c:strCache>
                <c:ptCount val="4"/>
                <c:pt idx="0">
                  <c:v>10/0/0</c:v>
                </c:pt>
                <c:pt idx="1">
                  <c:v>10/5/0</c:v>
                </c:pt>
                <c:pt idx="2">
                  <c:v>10/5/5</c:v>
                </c:pt>
                <c:pt idx="3">
                  <c:v>10/0/10</c:v>
                </c:pt>
              </c:strCache>
            </c:strRef>
          </c:cat>
          <c:val>
            <c:numRef>
              <c:f>Sheet1!$G$8:$G$11</c:f>
              <c:numCache>
                <c:formatCode>0</c:formatCode>
                <c:ptCount val="4"/>
                <c:pt idx="0">
                  <c:v>72</c:v>
                </c:pt>
                <c:pt idx="1">
                  <c:v>72</c:v>
                </c:pt>
                <c:pt idx="2">
                  <c:v>72</c:v>
                </c:pt>
                <c:pt idx="3">
                  <c:v>72</c:v>
                </c:pt>
              </c:numCache>
            </c:numRef>
          </c:val>
          <c:extLst>
            <c:ext xmlns:c16="http://schemas.microsoft.com/office/drawing/2014/chart" uri="{C3380CC4-5D6E-409C-BE32-E72D297353CC}">
              <c16:uniqueId val="{00000000-C4C3-4462-8CF3-79237AF202AA}"/>
            </c:ext>
          </c:extLst>
        </c:ser>
        <c:ser>
          <c:idx val="1"/>
          <c:order val="1"/>
          <c:tx>
            <c:strRef>
              <c:f>Sheet1!$H$3</c:f>
              <c:strCache>
                <c:ptCount val="1"/>
                <c:pt idx="0">
                  <c:v>All Column Size</c:v>
                </c:pt>
              </c:strCache>
            </c:strRef>
          </c:tx>
          <c:spPr>
            <a:solidFill>
              <a:schemeClr val="accent1"/>
            </a:solidFill>
            <a:ln>
              <a:noFill/>
            </a:ln>
            <a:effectLst/>
          </c:spPr>
          <c:invertIfNegative val="0"/>
          <c:cat>
            <c:strRef>
              <c:f>Sheet1!$B$8:$B$11</c:f>
              <c:strCache>
                <c:ptCount val="4"/>
                <c:pt idx="0">
                  <c:v>10/0/0</c:v>
                </c:pt>
                <c:pt idx="1">
                  <c:v>10/5/0</c:v>
                </c:pt>
                <c:pt idx="2">
                  <c:v>10/5/5</c:v>
                </c:pt>
                <c:pt idx="3">
                  <c:v>10/0/10</c:v>
                </c:pt>
              </c:strCache>
            </c:strRef>
          </c:cat>
          <c:val>
            <c:numRef>
              <c:f>Sheet1!$H$8:$H$11</c:f>
              <c:numCache>
                <c:formatCode>0.00</c:formatCode>
                <c:ptCount val="4"/>
                <c:pt idx="0">
                  <c:v>19.073486328125</c:v>
                </c:pt>
                <c:pt idx="1">
                  <c:v>19.073486328125</c:v>
                </c:pt>
                <c:pt idx="2">
                  <c:v>19.073486328125</c:v>
                </c:pt>
                <c:pt idx="3">
                  <c:v>19.073486328125</c:v>
                </c:pt>
              </c:numCache>
            </c:numRef>
          </c:val>
          <c:extLst>
            <c:ext xmlns:c16="http://schemas.microsoft.com/office/drawing/2014/chart" uri="{C3380CC4-5D6E-409C-BE32-E72D297353CC}">
              <c16:uniqueId val="{00000001-C4C3-4462-8CF3-79237AF202AA}"/>
            </c:ext>
          </c:extLst>
        </c:ser>
        <c:ser>
          <c:idx val="2"/>
          <c:order val="2"/>
          <c:tx>
            <c:strRef>
              <c:f>Sheet1!$I$3</c:f>
              <c:strCache>
                <c:ptCount val="1"/>
                <c:pt idx="0">
                  <c:v>SS Size</c:v>
                </c:pt>
              </c:strCache>
            </c:strRef>
          </c:tx>
          <c:spPr>
            <a:solidFill>
              <a:schemeClr val="accent2"/>
            </a:solidFill>
            <a:ln>
              <a:noFill/>
            </a:ln>
            <a:effectLst/>
          </c:spPr>
          <c:invertIfNegative val="0"/>
          <c:cat>
            <c:strRef>
              <c:f>Sheet1!$B$8:$B$11</c:f>
              <c:strCache>
                <c:ptCount val="4"/>
                <c:pt idx="0">
                  <c:v>10/0/0</c:v>
                </c:pt>
                <c:pt idx="1">
                  <c:v>10/5/0</c:v>
                </c:pt>
                <c:pt idx="2">
                  <c:v>10/5/5</c:v>
                </c:pt>
                <c:pt idx="3">
                  <c:v>10/0/10</c:v>
                </c:pt>
              </c:strCache>
            </c:strRef>
          </c:cat>
          <c:val>
            <c:numRef>
              <c:f>Sheet1!$I$8:$I$11</c:f>
              <c:numCache>
                <c:formatCode>0</c:formatCode>
                <c:ptCount val="4"/>
                <c:pt idx="0">
                  <c:v>0</c:v>
                </c:pt>
                <c:pt idx="1">
                  <c:v>38.14697265625</c:v>
                </c:pt>
                <c:pt idx="2">
                  <c:v>38.14697265625</c:v>
                </c:pt>
                <c:pt idx="3">
                  <c:v>0</c:v>
                </c:pt>
              </c:numCache>
            </c:numRef>
          </c:val>
          <c:extLst>
            <c:ext xmlns:c16="http://schemas.microsoft.com/office/drawing/2014/chart" uri="{C3380CC4-5D6E-409C-BE32-E72D297353CC}">
              <c16:uniqueId val="{00000002-C4C3-4462-8CF3-79237AF202AA}"/>
            </c:ext>
          </c:extLst>
        </c:ser>
        <c:ser>
          <c:idx val="3"/>
          <c:order val="3"/>
          <c:tx>
            <c:strRef>
              <c:f>Sheet1!$J$3</c:f>
              <c:strCache>
                <c:ptCount val="1"/>
                <c:pt idx="0">
                  <c:v>LS Size</c:v>
                </c:pt>
              </c:strCache>
            </c:strRef>
          </c:tx>
          <c:spPr>
            <a:solidFill>
              <a:schemeClr val="accent3"/>
            </a:solidFill>
            <a:ln>
              <a:noFill/>
            </a:ln>
            <a:effectLst/>
          </c:spPr>
          <c:invertIfNegative val="0"/>
          <c:cat>
            <c:strRef>
              <c:f>Sheet1!$B$8:$B$11</c:f>
              <c:strCache>
                <c:ptCount val="4"/>
                <c:pt idx="0">
                  <c:v>10/0/0</c:v>
                </c:pt>
                <c:pt idx="1">
                  <c:v>10/5/0</c:v>
                </c:pt>
                <c:pt idx="2">
                  <c:v>10/5/5</c:v>
                </c:pt>
                <c:pt idx="3">
                  <c:v>10/0/10</c:v>
                </c:pt>
              </c:strCache>
            </c:strRef>
          </c:cat>
          <c:val>
            <c:numRef>
              <c:f>Sheet1!$J$8:$J$11</c:f>
              <c:numCache>
                <c:formatCode>0</c:formatCode>
                <c:ptCount val="4"/>
                <c:pt idx="0">
                  <c:v>0</c:v>
                </c:pt>
                <c:pt idx="1">
                  <c:v>0</c:v>
                </c:pt>
                <c:pt idx="2">
                  <c:v>79.999847412109375</c:v>
                </c:pt>
                <c:pt idx="3">
                  <c:v>159.99969482421875</c:v>
                </c:pt>
              </c:numCache>
            </c:numRef>
          </c:val>
          <c:extLst>
            <c:ext xmlns:c16="http://schemas.microsoft.com/office/drawing/2014/chart" uri="{C3380CC4-5D6E-409C-BE32-E72D297353CC}">
              <c16:uniqueId val="{00000003-C4C3-4462-8CF3-79237AF202AA}"/>
            </c:ext>
          </c:extLst>
        </c:ser>
        <c:dLbls>
          <c:showLegendKey val="0"/>
          <c:showVal val="0"/>
          <c:showCatName val="0"/>
          <c:showSerName val="0"/>
          <c:showPercent val="0"/>
          <c:showBubbleSize val="0"/>
        </c:dLbls>
        <c:gapWidth val="150"/>
        <c:overlap val="100"/>
        <c:axId val="627603416"/>
        <c:axId val="627598496"/>
      </c:barChart>
      <c:catAx>
        <c:axId val="627603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627598496"/>
        <c:crosses val="autoZero"/>
        <c:auto val="1"/>
        <c:lblAlgn val="ctr"/>
        <c:lblOffset val="100"/>
        <c:noMultiLvlLbl val="0"/>
      </c:catAx>
      <c:valAx>
        <c:axId val="627598496"/>
        <c:scaling>
          <c:orientation val="minMax"/>
          <c:max val="35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6276034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250,000 rows per rowgroup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Sheet1!$G$3</c:f>
              <c:strCache>
                <c:ptCount val="1"/>
                <c:pt idx="0">
                  <c:v>Table Overhead</c:v>
                </c:pt>
              </c:strCache>
            </c:strRef>
          </c:tx>
          <c:spPr>
            <a:solidFill>
              <a:schemeClr val="tx2"/>
            </a:solidFill>
            <a:ln>
              <a:noFill/>
            </a:ln>
            <a:effectLst/>
          </c:spPr>
          <c:invertIfNegative val="0"/>
          <c:cat>
            <c:strRef>
              <c:f>Sheet1!$B$18:$B$21</c:f>
              <c:strCache>
                <c:ptCount val="4"/>
                <c:pt idx="0">
                  <c:v>30/0/0</c:v>
                </c:pt>
                <c:pt idx="1">
                  <c:v>30/30/0</c:v>
                </c:pt>
                <c:pt idx="2">
                  <c:v>30/15/15</c:v>
                </c:pt>
                <c:pt idx="3">
                  <c:v>30/0/30</c:v>
                </c:pt>
              </c:strCache>
            </c:strRef>
          </c:cat>
          <c:val>
            <c:numRef>
              <c:f>Sheet1!$G$18:$G$21</c:f>
              <c:numCache>
                <c:formatCode>0</c:formatCode>
                <c:ptCount val="4"/>
                <c:pt idx="0">
                  <c:v>72</c:v>
                </c:pt>
                <c:pt idx="1">
                  <c:v>72</c:v>
                </c:pt>
                <c:pt idx="2">
                  <c:v>72</c:v>
                </c:pt>
                <c:pt idx="3">
                  <c:v>72</c:v>
                </c:pt>
              </c:numCache>
            </c:numRef>
          </c:val>
          <c:extLst>
            <c:ext xmlns:c16="http://schemas.microsoft.com/office/drawing/2014/chart" uri="{C3380CC4-5D6E-409C-BE32-E72D297353CC}">
              <c16:uniqueId val="{00000000-5D13-4500-9286-CF78D1D80CE8}"/>
            </c:ext>
          </c:extLst>
        </c:ser>
        <c:ser>
          <c:idx val="1"/>
          <c:order val="1"/>
          <c:tx>
            <c:strRef>
              <c:f>Sheet1!$H$3</c:f>
              <c:strCache>
                <c:ptCount val="1"/>
                <c:pt idx="0">
                  <c:v>All Column Size</c:v>
                </c:pt>
              </c:strCache>
            </c:strRef>
          </c:tx>
          <c:spPr>
            <a:solidFill>
              <a:schemeClr val="accent1"/>
            </a:solidFill>
            <a:ln>
              <a:noFill/>
            </a:ln>
            <a:effectLst/>
          </c:spPr>
          <c:invertIfNegative val="0"/>
          <c:cat>
            <c:strRef>
              <c:f>Sheet1!$B$18:$B$21</c:f>
              <c:strCache>
                <c:ptCount val="4"/>
                <c:pt idx="0">
                  <c:v>30/0/0</c:v>
                </c:pt>
                <c:pt idx="1">
                  <c:v>30/30/0</c:v>
                </c:pt>
                <c:pt idx="2">
                  <c:v>30/15/15</c:v>
                </c:pt>
                <c:pt idx="3">
                  <c:v>30/0/30</c:v>
                </c:pt>
              </c:strCache>
            </c:strRef>
          </c:cat>
          <c:val>
            <c:numRef>
              <c:f>Sheet1!$H$18:$H$21</c:f>
              <c:numCache>
                <c:formatCode>0.00</c:formatCode>
                <c:ptCount val="4"/>
                <c:pt idx="0">
                  <c:v>57.220458984375</c:v>
                </c:pt>
                <c:pt idx="1">
                  <c:v>57.220458984375</c:v>
                </c:pt>
                <c:pt idx="2">
                  <c:v>57.220458984375</c:v>
                </c:pt>
                <c:pt idx="3">
                  <c:v>57.220458984375</c:v>
                </c:pt>
              </c:numCache>
            </c:numRef>
          </c:val>
          <c:extLst>
            <c:ext xmlns:c16="http://schemas.microsoft.com/office/drawing/2014/chart" uri="{C3380CC4-5D6E-409C-BE32-E72D297353CC}">
              <c16:uniqueId val="{00000001-5D13-4500-9286-CF78D1D80CE8}"/>
            </c:ext>
          </c:extLst>
        </c:ser>
        <c:ser>
          <c:idx val="2"/>
          <c:order val="2"/>
          <c:tx>
            <c:strRef>
              <c:f>Sheet1!$I$3</c:f>
              <c:strCache>
                <c:ptCount val="1"/>
                <c:pt idx="0">
                  <c:v>SS Size</c:v>
                </c:pt>
              </c:strCache>
            </c:strRef>
          </c:tx>
          <c:spPr>
            <a:solidFill>
              <a:schemeClr val="accent2"/>
            </a:solidFill>
            <a:ln>
              <a:noFill/>
            </a:ln>
            <a:effectLst/>
          </c:spPr>
          <c:invertIfNegative val="0"/>
          <c:cat>
            <c:strRef>
              <c:f>Sheet1!$B$18:$B$21</c:f>
              <c:strCache>
                <c:ptCount val="4"/>
                <c:pt idx="0">
                  <c:v>30/0/0</c:v>
                </c:pt>
                <c:pt idx="1">
                  <c:v>30/30/0</c:v>
                </c:pt>
                <c:pt idx="2">
                  <c:v>30/15/15</c:v>
                </c:pt>
                <c:pt idx="3">
                  <c:v>30/0/30</c:v>
                </c:pt>
              </c:strCache>
            </c:strRef>
          </c:cat>
          <c:val>
            <c:numRef>
              <c:f>Sheet1!$I$18:$I$21</c:f>
              <c:numCache>
                <c:formatCode>0</c:formatCode>
                <c:ptCount val="4"/>
                <c:pt idx="0">
                  <c:v>0</c:v>
                </c:pt>
                <c:pt idx="1">
                  <c:v>228.8818359375</c:v>
                </c:pt>
                <c:pt idx="2">
                  <c:v>114.44091796875</c:v>
                </c:pt>
                <c:pt idx="3">
                  <c:v>0</c:v>
                </c:pt>
              </c:numCache>
            </c:numRef>
          </c:val>
          <c:extLst>
            <c:ext xmlns:c16="http://schemas.microsoft.com/office/drawing/2014/chart" uri="{C3380CC4-5D6E-409C-BE32-E72D297353CC}">
              <c16:uniqueId val="{00000002-5D13-4500-9286-CF78D1D80CE8}"/>
            </c:ext>
          </c:extLst>
        </c:ser>
        <c:ser>
          <c:idx val="3"/>
          <c:order val="3"/>
          <c:tx>
            <c:strRef>
              <c:f>Sheet1!$J$3</c:f>
              <c:strCache>
                <c:ptCount val="1"/>
                <c:pt idx="0">
                  <c:v>LS Size</c:v>
                </c:pt>
              </c:strCache>
            </c:strRef>
          </c:tx>
          <c:spPr>
            <a:solidFill>
              <a:schemeClr val="accent3"/>
            </a:solidFill>
            <a:ln>
              <a:noFill/>
            </a:ln>
            <a:effectLst/>
          </c:spPr>
          <c:invertIfNegative val="0"/>
          <c:cat>
            <c:strRef>
              <c:f>Sheet1!$B$18:$B$21</c:f>
              <c:strCache>
                <c:ptCount val="4"/>
                <c:pt idx="0">
                  <c:v>30/0/0</c:v>
                </c:pt>
                <c:pt idx="1">
                  <c:v>30/30/0</c:v>
                </c:pt>
                <c:pt idx="2">
                  <c:v>30/15/15</c:v>
                </c:pt>
                <c:pt idx="3">
                  <c:v>30/0/30</c:v>
                </c:pt>
              </c:strCache>
            </c:strRef>
          </c:cat>
          <c:val>
            <c:numRef>
              <c:f>Sheet1!$J$18:$J$21</c:f>
              <c:numCache>
                <c:formatCode>0</c:formatCode>
                <c:ptCount val="4"/>
                <c:pt idx="0">
                  <c:v>0</c:v>
                </c:pt>
                <c:pt idx="1">
                  <c:v>0</c:v>
                </c:pt>
                <c:pt idx="2">
                  <c:v>239.99954223632813</c:v>
                </c:pt>
                <c:pt idx="3">
                  <c:v>479.99908447265625</c:v>
                </c:pt>
              </c:numCache>
            </c:numRef>
          </c:val>
          <c:extLst>
            <c:ext xmlns:c16="http://schemas.microsoft.com/office/drawing/2014/chart" uri="{C3380CC4-5D6E-409C-BE32-E72D297353CC}">
              <c16:uniqueId val="{00000003-5D13-4500-9286-CF78D1D80CE8}"/>
            </c:ext>
          </c:extLst>
        </c:ser>
        <c:dLbls>
          <c:showLegendKey val="0"/>
          <c:showVal val="0"/>
          <c:showCatName val="0"/>
          <c:showSerName val="0"/>
          <c:showPercent val="0"/>
          <c:showBubbleSize val="0"/>
        </c:dLbls>
        <c:gapWidth val="150"/>
        <c:overlap val="100"/>
        <c:axId val="513460240"/>
        <c:axId val="513463520"/>
      </c:barChart>
      <c:catAx>
        <c:axId val="513460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513463520"/>
        <c:crosses val="autoZero"/>
        <c:auto val="1"/>
        <c:lblAlgn val="ctr"/>
        <c:lblOffset val="100"/>
        <c:noMultiLvlLbl val="0"/>
      </c:catAx>
      <c:valAx>
        <c:axId val="513463520"/>
        <c:scaling>
          <c:orientation val="minMax"/>
          <c:max val="100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513460240"/>
        <c:crosses val="autoZero"/>
        <c:crossBetween val="between"/>
        <c:majorUnit val="200"/>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750,000 rows per rowgroup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Sheet1!$G$3</c:f>
              <c:strCache>
                <c:ptCount val="1"/>
                <c:pt idx="0">
                  <c:v>Table Overhead</c:v>
                </c:pt>
              </c:strCache>
            </c:strRef>
          </c:tx>
          <c:spPr>
            <a:solidFill>
              <a:schemeClr val="tx2"/>
            </a:solidFill>
            <a:ln>
              <a:noFill/>
            </a:ln>
            <a:effectLst/>
          </c:spPr>
          <c:invertIfNegative val="0"/>
          <c:cat>
            <c:strRef>
              <c:f>Sheet1!$B$22:$B$25</c:f>
              <c:strCache>
                <c:ptCount val="4"/>
                <c:pt idx="0">
                  <c:v>30/0/0</c:v>
                </c:pt>
                <c:pt idx="1">
                  <c:v>30/30/0</c:v>
                </c:pt>
                <c:pt idx="2">
                  <c:v>30/15/15</c:v>
                </c:pt>
                <c:pt idx="3">
                  <c:v>30/0/30</c:v>
                </c:pt>
              </c:strCache>
            </c:strRef>
          </c:cat>
          <c:val>
            <c:numRef>
              <c:f>Sheet1!$G$22:$G$25</c:f>
              <c:numCache>
                <c:formatCode>0</c:formatCode>
                <c:ptCount val="4"/>
                <c:pt idx="0">
                  <c:v>72</c:v>
                </c:pt>
                <c:pt idx="1">
                  <c:v>72</c:v>
                </c:pt>
                <c:pt idx="2">
                  <c:v>72</c:v>
                </c:pt>
                <c:pt idx="3">
                  <c:v>72</c:v>
                </c:pt>
              </c:numCache>
            </c:numRef>
          </c:val>
          <c:extLst>
            <c:ext xmlns:c16="http://schemas.microsoft.com/office/drawing/2014/chart" uri="{C3380CC4-5D6E-409C-BE32-E72D297353CC}">
              <c16:uniqueId val="{00000000-45F5-47A1-86AF-BD1C9B592D21}"/>
            </c:ext>
          </c:extLst>
        </c:ser>
        <c:ser>
          <c:idx val="1"/>
          <c:order val="1"/>
          <c:tx>
            <c:strRef>
              <c:f>Sheet1!$H$3</c:f>
              <c:strCache>
                <c:ptCount val="1"/>
                <c:pt idx="0">
                  <c:v>All Column Size</c:v>
                </c:pt>
              </c:strCache>
            </c:strRef>
          </c:tx>
          <c:spPr>
            <a:solidFill>
              <a:schemeClr val="accent1"/>
            </a:solidFill>
            <a:ln>
              <a:noFill/>
            </a:ln>
            <a:effectLst/>
          </c:spPr>
          <c:invertIfNegative val="0"/>
          <c:cat>
            <c:strRef>
              <c:f>Sheet1!$B$22:$B$25</c:f>
              <c:strCache>
                <c:ptCount val="4"/>
                <c:pt idx="0">
                  <c:v>30/0/0</c:v>
                </c:pt>
                <c:pt idx="1">
                  <c:v>30/30/0</c:v>
                </c:pt>
                <c:pt idx="2">
                  <c:v>30/15/15</c:v>
                </c:pt>
                <c:pt idx="3">
                  <c:v>30/0/30</c:v>
                </c:pt>
              </c:strCache>
            </c:strRef>
          </c:cat>
          <c:val>
            <c:numRef>
              <c:f>Sheet1!$H$22:$H$25</c:f>
              <c:numCache>
                <c:formatCode>0.00</c:formatCode>
                <c:ptCount val="4"/>
                <c:pt idx="0">
                  <c:v>171.661376953125</c:v>
                </c:pt>
                <c:pt idx="1">
                  <c:v>171.661376953125</c:v>
                </c:pt>
                <c:pt idx="2">
                  <c:v>171.661376953125</c:v>
                </c:pt>
                <c:pt idx="3">
                  <c:v>171.661376953125</c:v>
                </c:pt>
              </c:numCache>
            </c:numRef>
          </c:val>
          <c:extLst>
            <c:ext xmlns:c16="http://schemas.microsoft.com/office/drawing/2014/chart" uri="{C3380CC4-5D6E-409C-BE32-E72D297353CC}">
              <c16:uniqueId val="{00000001-45F5-47A1-86AF-BD1C9B592D21}"/>
            </c:ext>
          </c:extLst>
        </c:ser>
        <c:ser>
          <c:idx val="2"/>
          <c:order val="2"/>
          <c:tx>
            <c:strRef>
              <c:f>Sheet1!$I$3</c:f>
              <c:strCache>
                <c:ptCount val="1"/>
                <c:pt idx="0">
                  <c:v>SS Size</c:v>
                </c:pt>
              </c:strCache>
            </c:strRef>
          </c:tx>
          <c:spPr>
            <a:solidFill>
              <a:schemeClr val="accent2"/>
            </a:solidFill>
            <a:ln>
              <a:noFill/>
            </a:ln>
            <a:effectLst/>
          </c:spPr>
          <c:invertIfNegative val="0"/>
          <c:cat>
            <c:strRef>
              <c:f>Sheet1!$B$22:$B$25</c:f>
              <c:strCache>
                <c:ptCount val="4"/>
                <c:pt idx="0">
                  <c:v>30/0/0</c:v>
                </c:pt>
                <c:pt idx="1">
                  <c:v>30/30/0</c:v>
                </c:pt>
                <c:pt idx="2">
                  <c:v>30/15/15</c:v>
                </c:pt>
                <c:pt idx="3">
                  <c:v>30/0/30</c:v>
                </c:pt>
              </c:strCache>
            </c:strRef>
          </c:cat>
          <c:val>
            <c:numRef>
              <c:f>Sheet1!$I$22:$I$25</c:f>
              <c:numCache>
                <c:formatCode>0</c:formatCode>
                <c:ptCount val="4"/>
                <c:pt idx="0">
                  <c:v>0</c:v>
                </c:pt>
                <c:pt idx="1">
                  <c:v>686.6455078125</c:v>
                </c:pt>
                <c:pt idx="2">
                  <c:v>343.32275390625</c:v>
                </c:pt>
                <c:pt idx="3">
                  <c:v>0</c:v>
                </c:pt>
              </c:numCache>
            </c:numRef>
          </c:val>
          <c:extLst>
            <c:ext xmlns:c16="http://schemas.microsoft.com/office/drawing/2014/chart" uri="{C3380CC4-5D6E-409C-BE32-E72D297353CC}">
              <c16:uniqueId val="{00000002-45F5-47A1-86AF-BD1C9B592D21}"/>
            </c:ext>
          </c:extLst>
        </c:ser>
        <c:ser>
          <c:idx val="3"/>
          <c:order val="3"/>
          <c:tx>
            <c:strRef>
              <c:f>Sheet1!$J$3</c:f>
              <c:strCache>
                <c:ptCount val="1"/>
                <c:pt idx="0">
                  <c:v>LS Size</c:v>
                </c:pt>
              </c:strCache>
            </c:strRef>
          </c:tx>
          <c:spPr>
            <a:solidFill>
              <a:schemeClr val="accent3"/>
            </a:solidFill>
            <a:ln>
              <a:noFill/>
            </a:ln>
            <a:effectLst/>
          </c:spPr>
          <c:invertIfNegative val="0"/>
          <c:cat>
            <c:strRef>
              <c:f>Sheet1!$B$22:$B$25</c:f>
              <c:strCache>
                <c:ptCount val="4"/>
                <c:pt idx="0">
                  <c:v>30/0/0</c:v>
                </c:pt>
                <c:pt idx="1">
                  <c:v>30/30/0</c:v>
                </c:pt>
                <c:pt idx="2">
                  <c:v>30/15/15</c:v>
                </c:pt>
                <c:pt idx="3">
                  <c:v>30/0/30</c:v>
                </c:pt>
              </c:strCache>
            </c:strRef>
          </c:cat>
          <c:val>
            <c:numRef>
              <c:f>Sheet1!$J$22:$J$25</c:f>
              <c:numCache>
                <c:formatCode>0</c:formatCode>
                <c:ptCount val="4"/>
                <c:pt idx="0">
                  <c:v>0</c:v>
                </c:pt>
                <c:pt idx="1">
                  <c:v>0</c:v>
                </c:pt>
                <c:pt idx="2">
                  <c:v>239.99954223632813</c:v>
                </c:pt>
                <c:pt idx="3">
                  <c:v>479.99908447265625</c:v>
                </c:pt>
              </c:numCache>
            </c:numRef>
          </c:val>
          <c:extLst>
            <c:ext xmlns:c16="http://schemas.microsoft.com/office/drawing/2014/chart" uri="{C3380CC4-5D6E-409C-BE32-E72D297353CC}">
              <c16:uniqueId val="{00000003-45F5-47A1-86AF-BD1C9B592D21}"/>
            </c:ext>
          </c:extLst>
        </c:ser>
        <c:dLbls>
          <c:showLegendKey val="0"/>
          <c:showVal val="0"/>
          <c:showCatName val="0"/>
          <c:showSerName val="0"/>
          <c:showPercent val="0"/>
          <c:showBubbleSize val="0"/>
        </c:dLbls>
        <c:gapWidth val="150"/>
        <c:overlap val="100"/>
        <c:axId val="513460240"/>
        <c:axId val="513463520"/>
      </c:barChart>
      <c:catAx>
        <c:axId val="513460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513463520"/>
        <c:crosses val="autoZero"/>
        <c:auto val="1"/>
        <c:lblAlgn val="ctr"/>
        <c:lblOffset val="100"/>
        <c:noMultiLvlLbl val="0"/>
      </c:catAx>
      <c:valAx>
        <c:axId val="51346352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513460240"/>
        <c:crosses val="autoZero"/>
        <c:crossBetween val="between"/>
        <c:majorUnit val="200"/>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0"/>
          <c:tx>
            <c:strRef>
              <c:f>Sheet1!$A$2</c:f>
              <c:strCache>
                <c:ptCount val="1"/>
                <c:pt idx="0">
                  <c:v>Max transaction size (GB)</c:v>
                </c:pt>
              </c:strCache>
            </c:strRef>
          </c:tx>
          <c:spPr>
            <a:solidFill>
              <a:schemeClr val="accent1"/>
            </a:solidFill>
            <a:ln>
              <a:noFill/>
            </a:ln>
            <a:effectLst/>
          </c:spPr>
          <c:invertIfNegative val="0"/>
          <c:cat>
            <c:strRef>
              <c:f>Sheet1!$B$1:$K$1</c:f>
              <c:strCache>
                <c:ptCount val="10"/>
                <c:pt idx="0">
                  <c:v>DW100</c:v>
                </c:pt>
                <c:pt idx="1">
                  <c:v>DW200</c:v>
                </c:pt>
                <c:pt idx="2">
                  <c:v>DW300</c:v>
                </c:pt>
                <c:pt idx="3">
                  <c:v>DW400</c:v>
                </c:pt>
                <c:pt idx="4">
                  <c:v>DW500</c:v>
                </c:pt>
                <c:pt idx="5">
                  <c:v>DW600</c:v>
                </c:pt>
                <c:pt idx="6">
                  <c:v>DW1000</c:v>
                </c:pt>
                <c:pt idx="7">
                  <c:v>DW1200</c:v>
                </c:pt>
                <c:pt idx="8">
                  <c:v>DW1500</c:v>
                </c:pt>
                <c:pt idx="9">
                  <c:v>DW2000</c:v>
                </c:pt>
              </c:strCache>
            </c:strRef>
          </c:cat>
          <c:val>
            <c:numRef>
              <c:f>Sheet1!$B$2:$K$2</c:f>
              <c:numCache>
                <c:formatCode>General</c:formatCode>
                <c:ptCount val="10"/>
                <c:pt idx="0">
                  <c:v>60</c:v>
                </c:pt>
                <c:pt idx="1">
                  <c:v>90</c:v>
                </c:pt>
                <c:pt idx="2">
                  <c:v>135</c:v>
                </c:pt>
                <c:pt idx="3">
                  <c:v>180</c:v>
                </c:pt>
                <c:pt idx="4">
                  <c:v>225</c:v>
                </c:pt>
                <c:pt idx="5">
                  <c:v>270</c:v>
                </c:pt>
                <c:pt idx="6">
                  <c:v>450</c:v>
                </c:pt>
                <c:pt idx="7">
                  <c:v>540</c:v>
                </c:pt>
                <c:pt idx="8">
                  <c:v>675</c:v>
                </c:pt>
                <c:pt idx="9">
                  <c:v>900</c:v>
                </c:pt>
              </c:numCache>
            </c:numRef>
          </c:val>
          <c:extLst>
            <c:ext xmlns:c16="http://schemas.microsoft.com/office/drawing/2014/chart" uri="{C3380CC4-5D6E-409C-BE32-E72D297353CC}">
              <c16:uniqueId val="{00000001-FAE9-43CA-8215-799E609F25DA}"/>
            </c:ext>
          </c:extLst>
        </c:ser>
        <c:dLbls>
          <c:showLegendKey val="0"/>
          <c:showVal val="0"/>
          <c:showCatName val="0"/>
          <c:showSerName val="0"/>
          <c:showPercent val="0"/>
          <c:showBubbleSize val="0"/>
        </c:dLbls>
        <c:gapWidth val="219"/>
        <c:overlap val="-27"/>
        <c:axId val="836677440"/>
        <c:axId val="836677768"/>
      </c:barChart>
      <c:catAx>
        <c:axId val="8366774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36677768"/>
        <c:crosses val="autoZero"/>
        <c:auto val="1"/>
        <c:lblAlgn val="ctr"/>
        <c:lblOffset val="100"/>
        <c:noMultiLvlLbl val="0"/>
      </c:catAx>
      <c:valAx>
        <c:axId val="8366777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366774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slide" Target="../slides/slide52.xml"/><Relationship Id="rId13" Type="http://schemas.openxmlformats.org/officeDocument/2006/relationships/slide" Target="../slides/slide99.xml"/><Relationship Id="rId3" Type="http://schemas.openxmlformats.org/officeDocument/2006/relationships/slide" Target="../slides/slide24.xml"/><Relationship Id="rId7" Type="http://schemas.openxmlformats.org/officeDocument/2006/relationships/slide" Target="../slides/slide47.xml"/><Relationship Id="rId12" Type="http://schemas.openxmlformats.org/officeDocument/2006/relationships/slide" Target="../slides/slide89.xml"/><Relationship Id="rId2" Type="http://schemas.openxmlformats.org/officeDocument/2006/relationships/slide" Target="../slides/slide13.xml"/><Relationship Id="rId16" Type="http://schemas.openxmlformats.org/officeDocument/2006/relationships/slide" Target="../slides/slide123.xml"/><Relationship Id="rId1" Type="http://schemas.openxmlformats.org/officeDocument/2006/relationships/slide" Target="../slides/slide3.xml"/><Relationship Id="rId6" Type="http://schemas.openxmlformats.org/officeDocument/2006/relationships/slide" Target="../slides/slide20.xml"/><Relationship Id="rId11" Type="http://schemas.openxmlformats.org/officeDocument/2006/relationships/slide" Target="../slides/slide83.xml"/><Relationship Id="rId5" Type="http://schemas.openxmlformats.org/officeDocument/2006/relationships/slide" Target="../slides/slide38.xml"/><Relationship Id="rId15" Type="http://schemas.openxmlformats.org/officeDocument/2006/relationships/slide" Target="../slides/slide119.xml"/><Relationship Id="rId10" Type="http://schemas.openxmlformats.org/officeDocument/2006/relationships/slide" Target="../slides/slide78.xml"/><Relationship Id="rId4" Type="http://schemas.openxmlformats.org/officeDocument/2006/relationships/slide" Target="../slides/slide30.xml"/><Relationship Id="rId9" Type="http://schemas.openxmlformats.org/officeDocument/2006/relationships/slide" Target="../slides/slide68.xml"/><Relationship Id="rId14" Type="http://schemas.openxmlformats.org/officeDocument/2006/relationships/slide" Target="../slides/slide113.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40E66D-87F1-4598-B738-367A9CE3A104}" type="doc">
      <dgm:prSet loTypeId="urn:microsoft.com/office/officeart/2005/8/layout/default" loCatId="list" qsTypeId="urn:microsoft.com/office/officeart/2005/8/quickstyle/3d1" qsCatId="3D" csTypeId="urn:microsoft.com/office/officeart/2005/8/colors/colorful4" csCatId="colorful" phldr="1"/>
      <dgm:spPr/>
      <dgm:t>
        <a:bodyPr/>
        <a:lstStyle/>
        <a:p>
          <a:endParaRPr lang="en-US"/>
        </a:p>
      </dgm:t>
    </dgm:pt>
    <dgm:pt modelId="{7D51C5A1-FBC9-4E4A-9000-62A83ABD0833}">
      <dgm:prSet phldrT="[Text]"/>
      <dgm:spPr/>
      <dgm:t>
        <a:bodyPr/>
        <a:lstStyle/>
        <a:p>
          <a:r>
            <a:rPr lang="en-US" dirty="0">
              <a:latin typeface="Segoe UI Light" panose="020B0502040204020203" pitchFamily="34" charset="0"/>
              <a:cs typeface="Segoe UI Light" panose="020B0502040204020203" pitchFamily="34" charset="0"/>
            </a:rPr>
            <a:t>Introduction</a:t>
          </a:r>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AF19327E-E7D9-4EF1-ABBC-1D1E16DFD125}" type="parTrans" cxnId="{B31AB686-FFF3-4352-9DBF-1218AB5E510E}">
      <dgm:prSet/>
      <dgm:spPr/>
      <dgm:t>
        <a:bodyPr/>
        <a:lstStyle/>
        <a:p>
          <a:endParaRPr lang="en-US">
            <a:latin typeface="Segoe UI Light" panose="020B0502040204020203" pitchFamily="34" charset="0"/>
            <a:cs typeface="Segoe UI Light" panose="020B0502040204020203" pitchFamily="34" charset="0"/>
          </a:endParaRPr>
        </a:p>
      </dgm:t>
    </dgm:pt>
    <dgm:pt modelId="{5203D225-44F3-4BA9-90D2-14449BD8C483}" type="sibTrans" cxnId="{B31AB686-FFF3-4352-9DBF-1218AB5E510E}">
      <dgm:prSet/>
      <dgm:spPr/>
      <dgm:t>
        <a:bodyPr/>
        <a:lstStyle/>
        <a:p>
          <a:endParaRPr lang="en-US">
            <a:latin typeface="Segoe UI Light" panose="020B0502040204020203" pitchFamily="34" charset="0"/>
            <a:cs typeface="Segoe UI Light" panose="020B0502040204020203" pitchFamily="34" charset="0"/>
          </a:endParaRPr>
        </a:p>
      </dgm:t>
    </dgm:pt>
    <dgm:pt modelId="{5C38510B-3167-4849-A703-E18E373CCD3E}">
      <dgm:prSet phldrT="[Text]"/>
      <dgm:spPr/>
      <dgm:t>
        <a:bodyPr/>
        <a:lstStyle/>
        <a:p>
          <a:r>
            <a:rPr lang="en-US" dirty="0">
              <a:latin typeface="Segoe UI Light" panose="020B0502040204020203" pitchFamily="34" charset="0"/>
              <a:cs typeface="Segoe UI Light" panose="020B0502040204020203" pitchFamily="34" charset="0"/>
            </a:rPr>
            <a:t>Use case, pattern and adoption</a:t>
          </a: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81A359A2-8B30-4316-B862-614588A304E3}" type="parTrans" cxnId="{11F76AC6-DB71-473F-B1B9-759E04319003}">
      <dgm:prSet/>
      <dgm:spPr/>
      <dgm:t>
        <a:bodyPr/>
        <a:lstStyle/>
        <a:p>
          <a:endParaRPr lang="en-US">
            <a:latin typeface="Segoe UI Light" panose="020B0502040204020203" pitchFamily="34" charset="0"/>
            <a:cs typeface="Segoe UI Light" panose="020B0502040204020203" pitchFamily="34" charset="0"/>
          </a:endParaRPr>
        </a:p>
      </dgm:t>
    </dgm:pt>
    <dgm:pt modelId="{676BDE22-7504-4DA0-847D-57150665CC10}" type="sibTrans" cxnId="{11F76AC6-DB71-473F-B1B9-759E04319003}">
      <dgm:prSet/>
      <dgm:spPr/>
      <dgm:t>
        <a:bodyPr/>
        <a:lstStyle/>
        <a:p>
          <a:endParaRPr lang="en-US">
            <a:latin typeface="Segoe UI Light" panose="020B0502040204020203" pitchFamily="34" charset="0"/>
            <a:cs typeface="Segoe UI Light" panose="020B0502040204020203" pitchFamily="34" charset="0"/>
          </a:endParaRPr>
        </a:p>
      </dgm:t>
    </dgm:pt>
    <dgm:pt modelId="{9FF9E058-002D-49A0-BE41-1013AA3D0154}">
      <dgm:prSet phldrT="[Text]"/>
      <dgm:spPr/>
      <dgm:t>
        <a:bodyPr/>
        <a:lstStyle/>
        <a:p>
          <a:r>
            <a:rPr lang="en-US" dirty="0">
              <a:latin typeface="Segoe UI Light" panose="020B0502040204020203" pitchFamily="34" charset="0"/>
              <a:cs typeface="Segoe UI Light" panose="020B0502040204020203" pitchFamily="34" charset="0"/>
            </a:rPr>
            <a:t>Architectural overview</a:t>
          </a:r>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A9AAF526-3FD9-46AD-BC1C-D8879B9C34D4}" type="parTrans" cxnId="{98C77981-D8E2-4156-839B-3FDF15AEF7C8}">
      <dgm:prSet/>
      <dgm:spPr/>
      <dgm:t>
        <a:bodyPr/>
        <a:lstStyle/>
        <a:p>
          <a:endParaRPr lang="en-US">
            <a:latin typeface="Segoe UI Light" panose="020B0502040204020203" pitchFamily="34" charset="0"/>
            <a:cs typeface="Segoe UI Light" panose="020B0502040204020203" pitchFamily="34" charset="0"/>
          </a:endParaRPr>
        </a:p>
      </dgm:t>
    </dgm:pt>
    <dgm:pt modelId="{8A8C7EE4-D394-426E-B7C4-02A6FA3C092D}" type="sibTrans" cxnId="{98C77981-D8E2-4156-839B-3FDF15AEF7C8}">
      <dgm:prSet/>
      <dgm:spPr/>
      <dgm:t>
        <a:bodyPr/>
        <a:lstStyle/>
        <a:p>
          <a:endParaRPr lang="en-US">
            <a:latin typeface="Segoe UI Light" panose="020B0502040204020203" pitchFamily="34" charset="0"/>
            <a:cs typeface="Segoe UI Light" panose="020B0502040204020203" pitchFamily="34" charset="0"/>
          </a:endParaRPr>
        </a:p>
      </dgm:t>
    </dgm:pt>
    <dgm:pt modelId="{4C164629-13AF-4172-8AF5-99BD2C8C8E4E}">
      <dgm:prSet phldrT="[Text]"/>
      <dgm:spPr/>
      <dgm:t>
        <a:bodyPr/>
        <a:lstStyle/>
        <a:p>
          <a:r>
            <a:rPr lang="en-US" dirty="0">
              <a:latin typeface="Segoe UI Light" panose="020B0502040204020203" pitchFamily="34" charset="0"/>
              <a:cs typeface="Segoe UI Light" panose="020B0502040204020203" pitchFamily="34" charset="0"/>
            </a:rPr>
            <a:t>Scale operations</a:t>
          </a:r>
        </a:p>
      </dgm:t>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0F5BC400-D1DF-46ED-B353-B18870AFA071}" type="parTrans" cxnId="{D0A59323-FA06-4873-89D7-7399BEAFC58F}">
      <dgm:prSet/>
      <dgm:spPr/>
      <dgm:t>
        <a:bodyPr/>
        <a:lstStyle/>
        <a:p>
          <a:endParaRPr lang="en-US">
            <a:latin typeface="Segoe UI Light" panose="020B0502040204020203" pitchFamily="34" charset="0"/>
            <a:cs typeface="Segoe UI Light" panose="020B0502040204020203" pitchFamily="34" charset="0"/>
          </a:endParaRPr>
        </a:p>
      </dgm:t>
    </dgm:pt>
    <dgm:pt modelId="{EEA1D321-1104-49EF-9DCB-8BBB7B21C56D}" type="sibTrans" cxnId="{D0A59323-FA06-4873-89D7-7399BEAFC58F}">
      <dgm:prSet/>
      <dgm:spPr/>
      <dgm:t>
        <a:bodyPr/>
        <a:lstStyle/>
        <a:p>
          <a:endParaRPr lang="en-US">
            <a:latin typeface="Segoe UI Light" panose="020B0502040204020203" pitchFamily="34" charset="0"/>
            <a:cs typeface="Segoe UI Light" panose="020B0502040204020203" pitchFamily="34" charset="0"/>
          </a:endParaRPr>
        </a:p>
      </dgm:t>
    </dgm:pt>
    <dgm:pt modelId="{A32789A7-74AC-4E39-B011-3F6443063692}">
      <dgm:prSet phldrT="[Text]"/>
      <dgm:spPr/>
      <dgm:t>
        <a:bodyPr/>
        <a:lstStyle/>
        <a:p>
          <a:r>
            <a:rPr lang="en-US" dirty="0">
              <a:latin typeface="Segoe UI Light" panose="020B0502040204020203" pitchFamily="34" charset="0"/>
              <a:cs typeface="Segoe UI Light" panose="020B0502040204020203" pitchFamily="34" charset="0"/>
            </a:rPr>
            <a:t>Tables &amp; distribution</a:t>
          </a:r>
        </a:p>
      </dgm:t>
      <dgm:extLst>
        <a:ext uri="{E40237B7-FDA0-4F09-8148-C483321AD2D9}">
          <dgm14:cNvPr xmlns:dgm14="http://schemas.microsoft.com/office/drawing/2010/diagram" id="0" name="">
            <a:hlinkClick xmlns:r="http://schemas.openxmlformats.org/officeDocument/2006/relationships" r:id="rId5" action="ppaction://hlinksldjump"/>
          </dgm14:cNvPr>
        </a:ext>
      </dgm:extLst>
    </dgm:pt>
    <dgm:pt modelId="{CDB01EAD-0843-4C61-8840-4D2C29EB3DA1}" type="parTrans" cxnId="{E269370D-5F68-4DA0-A42A-A80E3F8A2595}">
      <dgm:prSet/>
      <dgm:spPr/>
      <dgm:t>
        <a:bodyPr/>
        <a:lstStyle/>
        <a:p>
          <a:endParaRPr lang="en-US">
            <a:latin typeface="Segoe UI Light" panose="020B0502040204020203" pitchFamily="34" charset="0"/>
            <a:cs typeface="Segoe UI Light" panose="020B0502040204020203" pitchFamily="34" charset="0"/>
          </a:endParaRPr>
        </a:p>
      </dgm:t>
    </dgm:pt>
    <dgm:pt modelId="{770B29C2-E7E6-4D7C-8028-B18BF6469FB2}" type="sibTrans" cxnId="{E269370D-5F68-4DA0-A42A-A80E3F8A2595}">
      <dgm:prSet/>
      <dgm:spPr/>
      <dgm:t>
        <a:bodyPr/>
        <a:lstStyle/>
        <a:p>
          <a:endParaRPr lang="en-US">
            <a:latin typeface="Segoe UI Light" panose="020B0502040204020203" pitchFamily="34" charset="0"/>
            <a:cs typeface="Segoe UI Light" panose="020B0502040204020203" pitchFamily="34" charset="0"/>
          </a:endParaRPr>
        </a:p>
      </dgm:t>
    </dgm:pt>
    <dgm:pt modelId="{17F98319-C105-412F-BFFB-9E5BBB18CF50}">
      <dgm:prSet phldrT="[Text]"/>
      <dgm:spPr/>
      <dgm:t>
        <a:bodyPr/>
        <a:lstStyle/>
        <a:p>
          <a:r>
            <a:rPr lang="en-US" dirty="0">
              <a:latin typeface="Segoe UI Light" panose="020B0502040204020203" pitchFamily="34" charset="0"/>
              <a:cs typeface="Segoe UI Light" panose="020B0502040204020203" pitchFamily="34" charset="0"/>
            </a:rPr>
            <a:t>Scenarios</a:t>
          </a:r>
        </a:p>
      </dgm:t>
      <dgm:extLst>
        <a:ext uri="{E40237B7-FDA0-4F09-8148-C483321AD2D9}">
          <dgm14:cNvPr xmlns:dgm14="http://schemas.microsoft.com/office/drawing/2010/diagram" id="0" name="">
            <a:hlinkClick xmlns:r="http://schemas.openxmlformats.org/officeDocument/2006/relationships" r:id="rId6" action="ppaction://hlinksldjump"/>
          </dgm14:cNvPr>
        </a:ext>
      </dgm:extLst>
    </dgm:pt>
    <dgm:pt modelId="{61AAE29E-7B49-4DF9-BB8C-B0AAFBE9D21A}" type="parTrans" cxnId="{C1782F2C-157C-42E4-BB24-692FFAE9D9F1}">
      <dgm:prSet/>
      <dgm:spPr/>
      <dgm:t>
        <a:bodyPr/>
        <a:lstStyle/>
        <a:p>
          <a:endParaRPr lang="en-US">
            <a:latin typeface="Segoe UI Light" panose="020B0502040204020203" pitchFamily="34" charset="0"/>
            <a:cs typeface="Segoe UI Light" panose="020B0502040204020203" pitchFamily="34" charset="0"/>
          </a:endParaRPr>
        </a:p>
      </dgm:t>
    </dgm:pt>
    <dgm:pt modelId="{9A401E29-7B32-42B0-9D8B-C4DDD7166255}" type="sibTrans" cxnId="{C1782F2C-157C-42E4-BB24-692FFAE9D9F1}">
      <dgm:prSet/>
      <dgm:spPr/>
      <dgm:t>
        <a:bodyPr/>
        <a:lstStyle/>
        <a:p>
          <a:endParaRPr lang="en-US">
            <a:latin typeface="Segoe UI Light" panose="020B0502040204020203" pitchFamily="34" charset="0"/>
            <a:cs typeface="Segoe UI Light" panose="020B0502040204020203" pitchFamily="34" charset="0"/>
          </a:endParaRPr>
        </a:p>
      </dgm:t>
    </dgm:pt>
    <dgm:pt modelId="{A0F3E203-8A18-44EE-A100-26E8E142A117}">
      <dgm:prSet phldrT="[Text]"/>
      <dgm:spPr/>
      <dgm:t>
        <a:bodyPr/>
        <a:lstStyle/>
        <a:p>
          <a:r>
            <a:rPr lang="en-US" dirty="0">
              <a:latin typeface="Segoe UI Light" panose="020B0502040204020203" pitchFamily="34" charset="0"/>
              <a:cs typeface="Segoe UI Light" panose="020B0502040204020203" pitchFamily="34" charset="0"/>
            </a:rPr>
            <a:t>Client connectivity</a:t>
          </a:r>
        </a:p>
      </dgm:t>
      <dgm:extLst>
        <a:ext uri="{E40237B7-FDA0-4F09-8148-C483321AD2D9}">
          <dgm14:cNvPr xmlns:dgm14="http://schemas.microsoft.com/office/drawing/2010/diagram" id="0" name="">
            <a:hlinkClick xmlns:r="http://schemas.openxmlformats.org/officeDocument/2006/relationships" r:id="rId7" action="ppaction://hlinksldjump"/>
          </dgm14:cNvPr>
        </a:ext>
      </dgm:extLst>
    </dgm:pt>
    <dgm:pt modelId="{2F929108-8E3F-4869-81A8-6320E3075FA4}" type="parTrans" cxnId="{BB70764F-7F56-41FB-B68D-7B19C2460F3E}">
      <dgm:prSet/>
      <dgm:spPr/>
      <dgm:t>
        <a:bodyPr/>
        <a:lstStyle/>
        <a:p>
          <a:endParaRPr lang="en-US">
            <a:latin typeface="Segoe UI Light" panose="020B0502040204020203" pitchFamily="34" charset="0"/>
            <a:cs typeface="Segoe UI Light" panose="020B0502040204020203" pitchFamily="34" charset="0"/>
          </a:endParaRPr>
        </a:p>
      </dgm:t>
    </dgm:pt>
    <dgm:pt modelId="{D57C79A8-9132-4051-B2C3-83838E2B2153}" type="sibTrans" cxnId="{BB70764F-7F56-41FB-B68D-7B19C2460F3E}">
      <dgm:prSet/>
      <dgm:spPr/>
      <dgm:t>
        <a:bodyPr/>
        <a:lstStyle/>
        <a:p>
          <a:endParaRPr lang="en-US">
            <a:latin typeface="Segoe UI Light" panose="020B0502040204020203" pitchFamily="34" charset="0"/>
            <a:cs typeface="Segoe UI Light" panose="020B0502040204020203" pitchFamily="34" charset="0"/>
          </a:endParaRPr>
        </a:p>
      </dgm:t>
    </dgm:pt>
    <dgm:pt modelId="{8C4BF6DB-4099-4A4F-A03D-34BA70591DB0}">
      <dgm:prSet phldrT="[Text]"/>
      <dgm:spPr/>
      <dgm:t>
        <a:bodyPr/>
        <a:lstStyle/>
        <a:p>
          <a:r>
            <a:rPr lang="en-US" dirty="0">
              <a:latin typeface="Segoe UI Light" panose="020B0502040204020203" pitchFamily="34" charset="0"/>
              <a:cs typeface="Segoe UI Light" panose="020B0502040204020203" pitchFamily="34" charset="0"/>
            </a:rPr>
            <a:t>Sizing &amp; storage tiers</a:t>
          </a:r>
        </a:p>
      </dgm:t>
      <dgm:extLst>
        <a:ext uri="{E40237B7-FDA0-4F09-8148-C483321AD2D9}">
          <dgm14:cNvPr xmlns:dgm14="http://schemas.microsoft.com/office/drawing/2010/diagram" id="0" name="">
            <a:hlinkClick xmlns:r="http://schemas.openxmlformats.org/officeDocument/2006/relationships" r:id="rId8" action="ppaction://hlinksldjump"/>
          </dgm14:cNvPr>
        </a:ext>
      </dgm:extLst>
    </dgm:pt>
    <dgm:pt modelId="{0B770D02-1DCD-4B9C-9FF0-58E23637351D}" type="parTrans" cxnId="{80F77D32-C643-46CB-A715-4C3E6FBE6774}">
      <dgm:prSet/>
      <dgm:spPr/>
      <dgm:t>
        <a:bodyPr/>
        <a:lstStyle/>
        <a:p>
          <a:endParaRPr lang="en-US">
            <a:latin typeface="Segoe UI Light" panose="020B0502040204020203" pitchFamily="34" charset="0"/>
            <a:cs typeface="Segoe UI Light" panose="020B0502040204020203" pitchFamily="34" charset="0"/>
          </a:endParaRPr>
        </a:p>
      </dgm:t>
    </dgm:pt>
    <dgm:pt modelId="{01B3F004-9FD0-40AB-A40E-C33E4DD9344B}" type="sibTrans" cxnId="{80F77D32-C643-46CB-A715-4C3E6FBE6774}">
      <dgm:prSet/>
      <dgm:spPr/>
      <dgm:t>
        <a:bodyPr/>
        <a:lstStyle/>
        <a:p>
          <a:endParaRPr lang="en-US">
            <a:latin typeface="Segoe UI Light" panose="020B0502040204020203" pitchFamily="34" charset="0"/>
            <a:cs typeface="Segoe UI Light" panose="020B0502040204020203" pitchFamily="34" charset="0"/>
          </a:endParaRPr>
        </a:p>
      </dgm:t>
    </dgm:pt>
    <dgm:pt modelId="{D72E3EE7-1220-4542-8B5D-140D77305BE7}">
      <dgm:prSet phldrT="[Text]"/>
      <dgm:spPr/>
      <dgm:t>
        <a:bodyPr/>
        <a:lstStyle/>
        <a:p>
          <a:r>
            <a:rPr lang="en-US" dirty="0">
              <a:latin typeface="Segoe UI Light" panose="020B0502040204020203" pitchFamily="34" charset="0"/>
              <a:cs typeface="Segoe UI Light" panose="020B0502040204020203" pitchFamily="34" charset="0"/>
            </a:rPr>
            <a:t>Concurrency</a:t>
          </a:r>
        </a:p>
      </dgm:t>
      <dgm:extLst>
        <a:ext uri="{E40237B7-FDA0-4F09-8148-C483321AD2D9}">
          <dgm14:cNvPr xmlns:dgm14="http://schemas.microsoft.com/office/drawing/2010/diagram" id="0" name="">
            <a:hlinkClick xmlns:r="http://schemas.openxmlformats.org/officeDocument/2006/relationships" r:id="rId9" action="ppaction://hlinksldjump"/>
          </dgm14:cNvPr>
        </a:ext>
      </dgm:extLst>
    </dgm:pt>
    <dgm:pt modelId="{6CCEFDD4-3381-45EE-AB2D-8413BFB128F3}" type="parTrans" cxnId="{8F06401B-A428-4C5B-BACD-572656F6AD90}">
      <dgm:prSet/>
      <dgm:spPr/>
      <dgm:t>
        <a:bodyPr/>
        <a:lstStyle/>
        <a:p>
          <a:endParaRPr lang="en-US">
            <a:latin typeface="Segoe UI Light" panose="020B0502040204020203" pitchFamily="34" charset="0"/>
            <a:cs typeface="Segoe UI Light" panose="020B0502040204020203" pitchFamily="34" charset="0"/>
          </a:endParaRPr>
        </a:p>
      </dgm:t>
    </dgm:pt>
    <dgm:pt modelId="{4D0B9B9A-0640-4312-AE7D-9BB2448E6411}" type="sibTrans" cxnId="{8F06401B-A428-4C5B-BACD-572656F6AD90}">
      <dgm:prSet/>
      <dgm:spPr/>
      <dgm:t>
        <a:bodyPr/>
        <a:lstStyle/>
        <a:p>
          <a:endParaRPr lang="en-US">
            <a:latin typeface="Segoe UI Light" panose="020B0502040204020203" pitchFamily="34" charset="0"/>
            <a:cs typeface="Segoe UI Light" panose="020B0502040204020203" pitchFamily="34" charset="0"/>
          </a:endParaRPr>
        </a:p>
      </dgm:t>
    </dgm:pt>
    <dgm:pt modelId="{FC6EDCCF-78FA-478D-8577-ED6B2BD96344}">
      <dgm:prSet phldrT="[Text]"/>
      <dgm:spPr/>
      <dgm:t>
        <a:bodyPr/>
        <a:lstStyle/>
        <a:p>
          <a:r>
            <a:rPr lang="en-US" dirty="0">
              <a:latin typeface="Segoe UI Light" panose="020B0502040204020203" pitchFamily="34" charset="0"/>
              <a:cs typeface="Segoe UI Light" panose="020B0502040204020203" pitchFamily="34" charset="0"/>
            </a:rPr>
            <a:t>Loading</a:t>
          </a:r>
        </a:p>
      </dgm:t>
      <dgm:extLst>
        <a:ext uri="{E40237B7-FDA0-4F09-8148-C483321AD2D9}">
          <dgm14:cNvPr xmlns:dgm14="http://schemas.microsoft.com/office/drawing/2010/diagram" id="0" name="">
            <a:hlinkClick xmlns:r="http://schemas.openxmlformats.org/officeDocument/2006/relationships" r:id="rId10" action="ppaction://hlinksldjump"/>
          </dgm14:cNvPr>
        </a:ext>
      </dgm:extLst>
    </dgm:pt>
    <dgm:pt modelId="{3ABA089F-70FE-4F5A-9C65-1B78FAF2FE40}" type="parTrans" cxnId="{E43CA609-F9E5-4164-BC1E-30492FD24EA7}">
      <dgm:prSet/>
      <dgm:spPr/>
      <dgm:t>
        <a:bodyPr/>
        <a:lstStyle/>
        <a:p>
          <a:endParaRPr lang="en-US">
            <a:latin typeface="Segoe UI Light" panose="020B0502040204020203" pitchFamily="34" charset="0"/>
            <a:cs typeface="Segoe UI Light" panose="020B0502040204020203" pitchFamily="34" charset="0"/>
          </a:endParaRPr>
        </a:p>
      </dgm:t>
    </dgm:pt>
    <dgm:pt modelId="{4492F9E2-D3BA-43C7-B385-DF62CAF9553E}" type="sibTrans" cxnId="{E43CA609-F9E5-4164-BC1E-30492FD24EA7}">
      <dgm:prSet/>
      <dgm:spPr/>
      <dgm:t>
        <a:bodyPr/>
        <a:lstStyle/>
        <a:p>
          <a:endParaRPr lang="en-US">
            <a:latin typeface="Segoe UI Light" panose="020B0502040204020203" pitchFamily="34" charset="0"/>
            <a:cs typeface="Segoe UI Light" panose="020B0502040204020203" pitchFamily="34" charset="0"/>
          </a:endParaRPr>
        </a:p>
      </dgm:t>
    </dgm:pt>
    <dgm:pt modelId="{E5BA27FD-D775-4D3E-BE53-4B0658DBC608}">
      <dgm:prSet phldrT="[Text]"/>
      <dgm:spPr/>
      <dgm:t>
        <a:bodyPr/>
        <a:lstStyle/>
        <a:p>
          <a:r>
            <a:rPr lang="en-US" dirty="0">
              <a:latin typeface="Segoe UI Light" panose="020B0502040204020203" pitchFamily="34" charset="0"/>
              <a:cs typeface="Segoe UI Light" panose="020B0502040204020203" pitchFamily="34" charset="0"/>
            </a:rPr>
            <a:t>DWU</a:t>
          </a:r>
        </a:p>
      </dgm:t>
      <dgm:extLst>
        <a:ext uri="{E40237B7-FDA0-4F09-8148-C483321AD2D9}">
          <dgm14:cNvPr xmlns:dgm14="http://schemas.microsoft.com/office/drawing/2010/diagram" id="0" name="">
            <a:hlinkClick xmlns:r="http://schemas.openxmlformats.org/officeDocument/2006/relationships" r:id="rId11" action="ppaction://hlinksldjump"/>
          </dgm14:cNvPr>
        </a:ext>
      </dgm:extLst>
    </dgm:pt>
    <dgm:pt modelId="{4A8DD003-33F2-4471-B349-EF3374BA1FCF}" type="parTrans" cxnId="{6476B886-81C6-4C60-B83C-DA0625137E6C}">
      <dgm:prSet/>
      <dgm:spPr/>
      <dgm:t>
        <a:bodyPr/>
        <a:lstStyle/>
        <a:p>
          <a:endParaRPr lang="en-US">
            <a:latin typeface="Segoe UI Light" panose="020B0502040204020203" pitchFamily="34" charset="0"/>
            <a:cs typeface="Segoe UI Light" panose="020B0502040204020203" pitchFamily="34" charset="0"/>
          </a:endParaRPr>
        </a:p>
      </dgm:t>
    </dgm:pt>
    <dgm:pt modelId="{9DAA078E-1F58-44D8-A433-3B3E789F173B}" type="sibTrans" cxnId="{6476B886-81C6-4C60-B83C-DA0625137E6C}">
      <dgm:prSet/>
      <dgm:spPr/>
      <dgm:t>
        <a:bodyPr/>
        <a:lstStyle/>
        <a:p>
          <a:endParaRPr lang="en-US">
            <a:latin typeface="Segoe UI Light" panose="020B0502040204020203" pitchFamily="34" charset="0"/>
            <a:cs typeface="Segoe UI Light" panose="020B0502040204020203" pitchFamily="34" charset="0"/>
          </a:endParaRPr>
        </a:p>
      </dgm:t>
    </dgm:pt>
    <dgm:pt modelId="{2B1F60A6-C8AB-437F-A89C-021EB8E67E03}">
      <dgm:prSet phldrT="[Text]"/>
      <dgm:spPr/>
      <dgm:t>
        <a:bodyPr/>
        <a:lstStyle/>
        <a:p>
          <a:r>
            <a:rPr lang="en-US" dirty="0">
              <a:latin typeface="Segoe UI Light" panose="020B0502040204020203" pitchFamily="34" charset="0"/>
              <a:cs typeface="Segoe UI Light" panose="020B0502040204020203" pitchFamily="34" charset="0"/>
            </a:rPr>
            <a:t>Differentiating technical capabilities</a:t>
          </a:r>
        </a:p>
      </dgm:t>
      <dgm:extLst>
        <a:ext uri="{E40237B7-FDA0-4F09-8148-C483321AD2D9}">
          <dgm14:cNvPr xmlns:dgm14="http://schemas.microsoft.com/office/drawing/2010/diagram" id="0" name="">
            <a:hlinkClick xmlns:r="http://schemas.openxmlformats.org/officeDocument/2006/relationships" r:id="rId12" action="ppaction://hlinksldjump"/>
          </dgm14:cNvPr>
        </a:ext>
      </dgm:extLst>
    </dgm:pt>
    <dgm:pt modelId="{B65194D6-DF2D-45BB-95B8-5D38B2AF4F13}" type="parTrans" cxnId="{ADB9DE78-F137-4693-B4C3-BCF88FE8F8D6}">
      <dgm:prSet/>
      <dgm:spPr/>
      <dgm:t>
        <a:bodyPr/>
        <a:lstStyle/>
        <a:p>
          <a:endParaRPr lang="en-US">
            <a:latin typeface="Segoe UI Light" panose="020B0502040204020203" pitchFamily="34" charset="0"/>
            <a:cs typeface="Segoe UI Light" panose="020B0502040204020203" pitchFamily="34" charset="0"/>
          </a:endParaRPr>
        </a:p>
      </dgm:t>
    </dgm:pt>
    <dgm:pt modelId="{7E05BCB7-07FB-4164-ACAE-97DD9325C1BF}" type="sibTrans" cxnId="{ADB9DE78-F137-4693-B4C3-BCF88FE8F8D6}">
      <dgm:prSet/>
      <dgm:spPr/>
      <dgm:t>
        <a:bodyPr/>
        <a:lstStyle/>
        <a:p>
          <a:endParaRPr lang="en-US">
            <a:latin typeface="Segoe UI Light" panose="020B0502040204020203" pitchFamily="34" charset="0"/>
            <a:cs typeface="Segoe UI Light" panose="020B0502040204020203" pitchFamily="34" charset="0"/>
          </a:endParaRPr>
        </a:p>
      </dgm:t>
    </dgm:pt>
    <dgm:pt modelId="{4BCCAA48-4EC2-4F95-85FF-425B278871DC}">
      <dgm:prSet phldrT="[Text]"/>
      <dgm:spPr/>
      <dgm:t>
        <a:bodyPr/>
        <a:lstStyle/>
        <a:p>
          <a:r>
            <a:rPr lang="en-US" dirty="0">
              <a:latin typeface="Segoe UI Light" panose="020B0502040204020203" pitchFamily="34" charset="0"/>
              <a:cs typeface="Segoe UI Light" panose="020B0502040204020203" pitchFamily="34" charset="0"/>
            </a:rPr>
            <a:t>Developing with SQL DW</a:t>
          </a:r>
        </a:p>
      </dgm:t>
      <dgm:extLst>
        <a:ext uri="{E40237B7-FDA0-4F09-8148-C483321AD2D9}">
          <dgm14:cNvPr xmlns:dgm14="http://schemas.microsoft.com/office/drawing/2010/diagram" id="0" name="">
            <a:hlinkClick xmlns:r="http://schemas.openxmlformats.org/officeDocument/2006/relationships" r:id="rId13" action="ppaction://hlinksldjump"/>
          </dgm14:cNvPr>
        </a:ext>
      </dgm:extLst>
    </dgm:pt>
    <dgm:pt modelId="{4558876D-7266-46B5-96DD-46368AA20C0E}" type="parTrans" cxnId="{EA893E53-B671-4916-9618-B9A3A8AFB986}">
      <dgm:prSet/>
      <dgm:spPr/>
      <dgm:t>
        <a:bodyPr/>
        <a:lstStyle/>
        <a:p>
          <a:endParaRPr lang="en-US">
            <a:latin typeface="Segoe UI Light" panose="020B0502040204020203" pitchFamily="34" charset="0"/>
            <a:cs typeface="Segoe UI Light" panose="020B0502040204020203" pitchFamily="34" charset="0"/>
          </a:endParaRPr>
        </a:p>
      </dgm:t>
    </dgm:pt>
    <dgm:pt modelId="{1CC5E891-DB72-4BD7-8503-25E5549335B9}" type="sibTrans" cxnId="{EA893E53-B671-4916-9618-B9A3A8AFB986}">
      <dgm:prSet/>
      <dgm:spPr/>
      <dgm:t>
        <a:bodyPr/>
        <a:lstStyle/>
        <a:p>
          <a:endParaRPr lang="en-US">
            <a:latin typeface="Segoe UI Light" panose="020B0502040204020203" pitchFamily="34" charset="0"/>
            <a:cs typeface="Segoe UI Light" panose="020B0502040204020203" pitchFamily="34" charset="0"/>
          </a:endParaRPr>
        </a:p>
      </dgm:t>
    </dgm:pt>
    <dgm:pt modelId="{8E1D1773-D0E4-48B3-A338-41735EF79A24}">
      <dgm:prSet phldrT="[Text]"/>
      <dgm:spPr/>
      <dgm:t>
        <a:bodyPr/>
        <a:lstStyle/>
        <a:p>
          <a:r>
            <a:rPr lang="en-US" dirty="0">
              <a:latin typeface="Segoe UI Light" panose="020B0502040204020203" pitchFamily="34" charset="0"/>
              <a:cs typeface="Segoe UI Light" panose="020B0502040204020203" pitchFamily="34" charset="0"/>
            </a:rPr>
            <a:t>Migration</a:t>
          </a:r>
        </a:p>
      </dgm:t>
      <dgm:extLst>
        <a:ext uri="{E40237B7-FDA0-4F09-8148-C483321AD2D9}">
          <dgm14:cNvPr xmlns:dgm14="http://schemas.microsoft.com/office/drawing/2010/diagram" id="0" name="">
            <a:hlinkClick xmlns:r="http://schemas.openxmlformats.org/officeDocument/2006/relationships" r:id="rId14" action="ppaction://hlinksldjump"/>
          </dgm14:cNvPr>
        </a:ext>
      </dgm:extLst>
    </dgm:pt>
    <dgm:pt modelId="{EA9A3AB9-9059-4B5C-B75F-E9A3D57EB27E}" type="parTrans" cxnId="{F3639F84-D65A-4125-A728-BBCD18E35A93}">
      <dgm:prSet/>
      <dgm:spPr/>
      <dgm:t>
        <a:bodyPr/>
        <a:lstStyle/>
        <a:p>
          <a:endParaRPr lang="en-US">
            <a:latin typeface="Segoe UI Light" panose="020B0502040204020203" pitchFamily="34" charset="0"/>
            <a:cs typeface="Segoe UI Light" panose="020B0502040204020203" pitchFamily="34" charset="0"/>
          </a:endParaRPr>
        </a:p>
      </dgm:t>
    </dgm:pt>
    <dgm:pt modelId="{8B58CF00-D1A7-48E0-83D2-46EBEF2EE6F6}" type="sibTrans" cxnId="{F3639F84-D65A-4125-A728-BBCD18E35A93}">
      <dgm:prSet/>
      <dgm:spPr/>
      <dgm:t>
        <a:bodyPr/>
        <a:lstStyle/>
        <a:p>
          <a:endParaRPr lang="en-US">
            <a:latin typeface="Segoe UI Light" panose="020B0502040204020203" pitchFamily="34" charset="0"/>
            <a:cs typeface="Segoe UI Light" panose="020B0502040204020203" pitchFamily="34" charset="0"/>
          </a:endParaRPr>
        </a:p>
      </dgm:t>
    </dgm:pt>
    <dgm:pt modelId="{C9A9B53E-B049-469E-BB53-F6F96E200405}">
      <dgm:prSet phldrT="[Text]"/>
      <dgm:spPr/>
      <dgm:t>
        <a:bodyPr/>
        <a:lstStyle/>
        <a:p>
          <a:r>
            <a:rPr lang="en-US" dirty="0">
              <a:latin typeface="Segoe UI Light" panose="020B0502040204020203" pitchFamily="34" charset="0"/>
              <a:cs typeface="Segoe UI Light" panose="020B0502040204020203" pitchFamily="34" charset="0"/>
            </a:rPr>
            <a:t>Partner ecosystem</a:t>
          </a:r>
        </a:p>
      </dgm:t>
      <dgm:extLst>
        <a:ext uri="{E40237B7-FDA0-4F09-8148-C483321AD2D9}">
          <dgm14:cNvPr xmlns:dgm14="http://schemas.microsoft.com/office/drawing/2010/diagram" id="0" name="">
            <a:hlinkClick xmlns:r="http://schemas.openxmlformats.org/officeDocument/2006/relationships" r:id="rId15" action="ppaction://hlinksldjump"/>
          </dgm14:cNvPr>
        </a:ext>
      </dgm:extLst>
    </dgm:pt>
    <dgm:pt modelId="{921A4F7E-101C-4570-8B94-6BF6579A53CD}" type="parTrans" cxnId="{8A4858C9-0E75-4EEA-AE85-032051740387}">
      <dgm:prSet/>
      <dgm:spPr/>
      <dgm:t>
        <a:bodyPr/>
        <a:lstStyle/>
        <a:p>
          <a:endParaRPr lang="en-US">
            <a:latin typeface="Segoe UI Light" panose="020B0502040204020203" pitchFamily="34" charset="0"/>
            <a:cs typeface="Segoe UI Light" panose="020B0502040204020203" pitchFamily="34" charset="0"/>
          </a:endParaRPr>
        </a:p>
      </dgm:t>
    </dgm:pt>
    <dgm:pt modelId="{4182134F-A3E7-49DF-A977-CBA3A8030C8E}" type="sibTrans" cxnId="{8A4858C9-0E75-4EEA-AE85-032051740387}">
      <dgm:prSet/>
      <dgm:spPr/>
      <dgm:t>
        <a:bodyPr/>
        <a:lstStyle/>
        <a:p>
          <a:endParaRPr lang="en-US">
            <a:latin typeface="Segoe UI Light" panose="020B0502040204020203" pitchFamily="34" charset="0"/>
            <a:cs typeface="Segoe UI Light" panose="020B0502040204020203" pitchFamily="34" charset="0"/>
          </a:endParaRPr>
        </a:p>
      </dgm:t>
    </dgm:pt>
    <dgm:pt modelId="{CC3B3339-5772-445B-AFB8-F425D015E8BA}">
      <dgm:prSet phldrT="[Text]"/>
      <dgm:spPr/>
      <dgm:t>
        <a:bodyPr/>
        <a:lstStyle/>
        <a:p>
          <a:r>
            <a:rPr lang="en-US" dirty="0">
              <a:latin typeface="Segoe UI Light" panose="020B0502040204020203" pitchFamily="34" charset="0"/>
              <a:cs typeface="Segoe UI Light" panose="020B0502040204020203" pitchFamily="34" charset="0"/>
            </a:rPr>
            <a:t>Resources \ CTA</a:t>
          </a:r>
        </a:p>
      </dgm:t>
      <dgm:extLst>
        <a:ext uri="{E40237B7-FDA0-4F09-8148-C483321AD2D9}">
          <dgm14:cNvPr xmlns:dgm14="http://schemas.microsoft.com/office/drawing/2010/diagram" id="0" name="">
            <a:hlinkClick xmlns:r="http://schemas.openxmlformats.org/officeDocument/2006/relationships" r:id="rId16" action="ppaction://hlinksldjump"/>
          </dgm14:cNvPr>
        </a:ext>
      </dgm:extLst>
    </dgm:pt>
    <dgm:pt modelId="{1D2E3DF0-B4E3-4949-987F-4BEE60B621EB}" type="parTrans" cxnId="{FA0ECA59-268B-43E7-B802-6FA235850348}">
      <dgm:prSet/>
      <dgm:spPr/>
      <dgm:t>
        <a:bodyPr/>
        <a:lstStyle/>
        <a:p>
          <a:endParaRPr lang="en-US">
            <a:latin typeface="Segoe UI Light" panose="020B0502040204020203" pitchFamily="34" charset="0"/>
            <a:cs typeface="Segoe UI Light" panose="020B0502040204020203" pitchFamily="34" charset="0"/>
          </a:endParaRPr>
        </a:p>
      </dgm:t>
    </dgm:pt>
    <dgm:pt modelId="{E436CE1C-9F9A-4420-B155-05A61501A6E0}" type="sibTrans" cxnId="{FA0ECA59-268B-43E7-B802-6FA235850348}">
      <dgm:prSet/>
      <dgm:spPr/>
      <dgm:t>
        <a:bodyPr/>
        <a:lstStyle/>
        <a:p>
          <a:endParaRPr lang="en-US">
            <a:latin typeface="Segoe UI Light" panose="020B0502040204020203" pitchFamily="34" charset="0"/>
            <a:cs typeface="Segoe UI Light" panose="020B0502040204020203" pitchFamily="34" charset="0"/>
          </a:endParaRPr>
        </a:p>
      </dgm:t>
    </dgm:pt>
    <dgm:pt modelId="{4A1A413B-A785-4B4D-B739-2CA07C0E0FF8}" type="pres">
      <dgm:prSet presAssocID="{2D40E66D-87F1-4598-B738-367A9CE3A104}" presName="diagram" presStyleCnt="0">
        <dgm:presLayoutVars>
          <dgm:dir/>
          <dgm:resizeHandles val="exact"/>
        </dgm:presLayoutVars>
      </dgm:prSet>
      <dgm:spPr/>
    </dgm:pt>
    <dgm:pt modelId="{CBD7FC7A-2840-4F15-B5DA-F6F0C0381675}" type="pres">
      <dgm:prSet presAssocID="{7D51C5A1-FBC9-4E4A-9000-62A83ABD0833}" presName="node" presStyleLbl="node1" presStyleIdx="0" presStyleCnt="16">
        <dgm:presLayoutVars>
          <dgm:bulletEnabled val="1"/>
        </dgm:presLayoutVars>
      </dgm:prSet>
      <dgm:spPr/>
    </dgm:pt>
    <dgm:pt modelId="{D3581422-DAAB-4BC8-AF19-79C74CBB39F8}" type="pres">
      <dgm:prSet presAssocID="{5203D225-44F3-4BA9-90D2-14449BD8C483}" presName="sibTrans" presStyleCnt="0"/>
      <dgm:spPr/>
    </dgm:pt>
    <dgm:pt modelId="{94AEB853-F412-495D-91CC-ADBE9B58A1DE}" type="pres">
      <dgm:prSet presAssocID="{5C38510B-3167-4849-A703-E18E373CCD3E}" presName="node" presStyleLbl="node1" presStyleIdx="1" presStyleCnt="16">
        <dgm:presLayoutVars>
          <dgm:bulletEnabled val="1"/>
        </dgm:presLayoutVars>
      </dgm:prSet>
      <dgm:spPr/>
    </dgm:pt>
    <dgm:pt modelId="{A70707B2-C08F-4CE5-BA6B-50FCE4881FC1}" type="pres">
      <dgm:prSet presAssocID="{676BDE22-7504-4DA0-847D-57150665CC10}" presName="sibTrans" presStyleCnt="0"/>
      <dgm:spPr/>
    </dgm:pt>
    <dgm:pt modelId="{69B7B327-29F6-4255-BB84-454CC045BE70}" type="pres">
      <dgm:prSet presAssocID="{17F98319-C105-412F-BFFB-9E5BBB18CF50}" presName="node" presStyleLbl="node1" presStyleIdx="2" presStyleCnt="16">
        <dgm:presLayoutVars>
          <dgm:bulletEnabled val="1"/>
        </dgm:presLayoutVars>
      </dgm:prSet>
      <dgm:spPr/>
    </dgm:pt>
    <dgm:pt modelId="{0D7E857B-98F9-43E3-8C81-B8352530DC6E}" type="pres">
      <dgm:prSet presAssocID="{9A401E29-7B32-42B0-9D8B-C4DDD7166255}" presName="sibTrans" presStyleCnt="0"/>
      <dgm:spPr/>
    </dgm:pt>
    <dgm:pt modelId="{DC1C9571-0B94-46F4-9D76-2FEE1F09E9C6}" type="pres">
      <dgm:prSet presAssocID="{9FF9E058-002D-49A0-BE41-1013AA3D0154}" presName="node" presStyleLbl="node1" presStyleIdx="3" presStyleCnt="16">
        <dgm:presLayoutVars>
          <dgm:bulletEnabled val="1"/>
        </dgm:presLayoutVars>
      </dgm:prSet>
      <dgm:spPr/>
    </dgm:pt>
    <dgm:pt modelId="{7DBDA511-61BA-460A-B0A7-0143C75364F5}" type="pres">
      <dgm:prSet presAssocID="{8A8C7EE4-D394-426E-B7C4-02A6FA3C092D}" presName="sibTrans" presStyleCnt="0"/>
      <dgm:spPr/>
    </dgm:pt>
    <dgm:pt modelId="{C846D8DB-F810-48BB-81F5-AEA6258459F6}" type="pres">
      <dgm:prSet presAssocID="{4C164629-13AF-4172-8AF5-99BD2C8C8E4E}" presName="node" presStyleLbl="node1" presStyleIdx="4" presStyleCnt="16">
        <dgm:presLayoutVars>
          <dgm:bulletEnabled val="1"/>
        </dgm:presLayoutVars>
      </dgm:prSet>
      <dgm:spPr/>
    </dgm:pt>
    <dgm:pt modelId="{4A1964A8-A04C-46E2-886F-4FF4DFA73A3B}" type="pres">
      <dgm:prSet presAssocID="{EEA1D321-1104-49EF-9DCB-8BBB7B21C56D}" presName="sibTrans" presStyleCnt="0"/>
      <dgm:spPr/>
    </dgm:pt>
    <dgm:pt modelId="{079BB59E-10BF-4F03-99C0-9BC099B4319D}" type="pres">
      <dgm:prSet presAssocID="{A32789A7-74AC-4E39-B011-3F6443063692}" presName="node" presStyleLbl="node1" presStyleIdx="5" presStyleCnt="16">
        <dgm:presLayoutVars>
          <dgm:bulletEnabled val="1"/>
        </dgm:presLayoutVars>
      </dgm:prSet>
      <dgm:spPr/>
    </dgm:pt>
    <dgm:pt modelId="{B109DDA7-5413-4700-B4E6-73A3E2CFD3F8}" type="pres">
      <dgm:prSet presAssocID="{770B29C2-E7E6-4D7C-8028-B18BF6469FB2}" presName="sibTrans" presStyleCnt="0"/>
      <dgm:spPr/>
    </dgm:pt>
    <dgm:pt modelId="{F38920E9-0816-4D35-870F-E5CA75586394}" type="pres">
      <dgm:prSet presAssocID="{A0F3E203-8A18-44EE-A100-26E8E142A117}" presName="node" presStyleLbl="node1" presStyleIdx="6" presStyleCnt="16">
        <dgm:presLayoutVars>
          <dgm:bulletEnabled val="1"/>
        </dgm:presLayoutVars>
      </dgm:prSet>
      <dgm:spPr/>
    </dgm:pt>
    <dgm:pt modelId="{B026E6ED-0D0B-4A41-98A3-E200925EFDF1}" type="pres">
      <dgm:prSet presAssocID="{D57C79A8-9132-4051-B2C3-83838E2B2153}" presName="sibTrans" presStyleCnt="0"/>
      <dgm:spPr/>
    </dgm:pt>
    <dgm:pt modelId="{23B7A801-4742-4BB4-A26E-866B2D09D34F}" type="pres">
      <dgm:prSet presAssocID="{8C4BF6DB-4099-4A4F-A03D-34BA70591DB0}" presName="node" presStyleLbl="node1" presStyleIdx="7" presStyleCnt="16">
        <dgm:presLayoutVars>
          <dgm:bulletEnabled val="1"/>
        </dgm:presLayoutVars>
      </dgm:prSet>
      <dgm:spPr/>
    </dgm:pt>
    <dgm:pt modelId="{9C517B98-28E4-4090-8B63-CF2E334DDD02}" type="pres">
      <dgm:prSet presAssocID="{01B3F004-9FD0-40AB-A40E-C33E4DD9344B}" presName="sibTrans" presStyleCnt="0"/>
      <dgm:spPr/>
    </dgm:pt>
    <dgm:pt modelId="{B669B80E-A8A0-49E9-9AD2-04B0639F65A6}" type="pres">
      <dgm:prSet presAssocID="{D72E3EE7-1220-4542-8B5D-140D77305BE7}" presName="node" presStyleLbl="node1" presStyleIdx="8" presStyleCnt="16">
        <dgm:presLayoutVars>
          <dgm:bulletEnabled val="1"/>
        </dgm:presLayoutVars>
      </dgm:prSet>
      <dgm:spPr/>
    </dgm:pt>
    <dgm:pt modelId="{9D02D9F4-BB9F-4B6E-ABE6-98B2F83A182C}" type="pres">
      <dgm:prSet presAssocID="{4D0B9B9A-0640-4312-AE7D-9BB2448E6411}" presName="sibTrans" presStyleCnt="0"/>
      <dgm:spPr/>
    </dgm:pt>
    <dgm:pt modelId="{A76E75EF-ACBF-4BC9-8F56-855DE2A780CB}" type="pres">
      <dgm:prSet presAssocID="{FC6EDCCF-78FA-478D-8577-ED6B2BD96344}" presName="node" presStyleLbl="node1" presStyleIdx="9" presStyleCnt="16">
        <dgm:presLayoutVars>
          <dgm:bulletEnabled val="1"/>
        </dgm:presLayoutVars>
      </dgm:prSet>
      <dgm:spPr/>
    </dgm:pt>
    <dgm:pt modelId="{6222BA5E-F51E-4263-ABCB-2A53400B55B7}" type="pres">
      <dgm:prSet presAssocID="{4492F9E2-D3BA-43C7-B385-DF62CAF9553E}" presName="sibTrans" presStyleCnt="0"/>
      <dgm:spPr/>
    </dgm:pt>
    <dgm:pt modelId="{4A7D3F92-C6CE-480F-BE12-0DB1158ED6DE}" type="pres">
      <dgm:prSet presAssocID="{E5BA27FD-D775-4D3E-BE53-4B0658DBC608}" presName="node" presStyleLbl="node1" presStyleIdx="10" presStyleCnt="16">
        <dgm:presLayoutVars>
          <dgm:bulletEnabled val="1"/>
        </dgm:presLayoutVars>
      </dgm:prSet>
      <dgm:spPr/>
    </dgm:pt>
    <dgm:pt modelId="{73CCC33A-8D52-48DF-AAB2-A93E6FC4E230}" type="pres">
      <dgm:prSet presAssocID="{9DAA078E-1F58-44D8-A433-3B3E789F173B}" presName="sibTrans" presStyleCnt="0"/>
      <dgm:spPr/>
    </dgm:pt>
    <dgm:pt modelId="{BAA5D017-6DF3-4CC5-8DE3-8812E489D6D9}" type="pres">
      <dgm:prSet presAssocID="{2B1F60A6-C8AB-437F-A89C-021EB8E67E03}" presName="node" presStyleLbl="node1" presStyleIdx="11" presStyleCnt="16">
        <dgm:presLayoutVars>
          <dgm:bulletEnabled val="1"/>
        </dgm:presLayoutVars>
      </dgm:prSet>
      <dgm:spPr/>
    </dgm:pt>
    <dgm:pt modelId="{FD7E19BB-7D0C-4D3A-B3E8-BABA4A72E193}" type="pres">
      <dgm:prSet presAssocID="{7E05BCB7-07FB-4164-ACAE-97DD9325C1BF}" presName="sibTrans" presStyleCnt="0"/>
      <dgm:spPr/>
    </dgm:pt>
    <dgm:pt modelId="{F5622BB2-7E84-424B-9E43-52B64583D29B}" type="pres">
      <dgm:prSet presAssocID="{4BCCAA48-4EC2-4F95-85FF-425B278871DC}" presName="node" presStyleLbl="node1" presStyleIdx="12" presStyleCnt="16">
        <dgm:presLayoutVars>
          <dgm:bulletEnabled val="1"/>
        </dgm:presLayoutVars>
      </dgm:prSet>
      <dgm:spPr/>
    </dgm:pt>
    <dgm:pt modelId="{051A0F4E-A256-4A29-97EA-8DCA5BEE5AF1}" type="pres">
      <dgm:prSet presAssocID="{1CC5E891-DB72-4BD7-8503-25E5549335B9}" presName="sibTrans" presStyleCnt="0"/>
      <dgm:spPr/>
    </dgm:pt>
    <dgm:pt modelId="{B2F8CE77-ED63-4BB2-AD3C-D4979BDD1A31}" type="pres">
      <dgm:prSet presAssocID="{8E1D1773-D0E4-48B3-A338-41735EF79A24}" presName="node" presStyleLbl="node1" presStyleIdx="13" presStyleCnt="16">
        <dgm:presLayoutVars>
          <dgm:bulletEnabled val="1"/>
        </dgm:presLayoutVars>
      </dgm:prSet>
      <dgm:spPr/>
    </dgm:pt>
    <dgm:pt modelId="{511049F0-C260-47E2-95C1-3C8C0E67B25A}" type="pres">
      <dgm:prSet presAssocID="{8B58CF00-D1A7-48E0-83D2-46EBEF2EE6F6}" presName="sibTrans" presStyleCnt="0"/>
      <dgm:spPr/>
    </dgm:pt>
    <dgm:pt modelId="{9D351127-AFD0-4861-95AB-1D370C4EA56F}" type="pres">
      <dgm:prSet presAssocID="{C9A9B53E-B049-469E-BB53-F6F96E200405}" presName="node" presStyleLbl="node1" presStyleIdx="14" presStyleCnt="16">
        <dgm:presLayoutVars>
          <dgm:bulletEnabled val="1"/>
        </dgm:presLayoutVars>
      </dgm:prSet>
      <dgm:spPr/>
    </dgm:pt>
    <dgm:pt modelId="{870B7AEE-29B9-4014-A5D3-4225558CB222}" type="pres">
      <dgm:prSet presAssocID="{4182134F-A3E7-49DF-A977-CBA3A8030C8E}" presName="sibTrans" presStyleCnt="0"/>
      <dgm:spPr/>
    </dgm:pt>
    <dgm:pt modelId="{81265932-2CF1-4F6D-B580-7C916175BCC0}" type="pres">
      <dgm:prSet presAssocID="{CC3B3339-5772-445B-AFB8-F425D015E8BA}" presName="node" presStyleLbl="node1" presStyleIdx="15" presStyleCnt="16">
        <dgm:presLayoutVars>
          <dgm:bulletEnabled val="1"/>
        </dgm:presLayoutVars>
      </dgm:prSet>
      <dgm:spPr/>
    </dgm:pt>
  </dgm:ptLst>
  <dgm:cxnLst>
    <dgm:cxn modelId="{E43CA609-F9E5-4164-BC1E-30492FD24EA7}" srcId="{2D40E66D-87F1-4598-B738-367A9CE3A104}" destId="{FC6EDCCF-78FA-478D-8577-ED6B2BD96344}" srcOrd="9" destOrd="0" parTransId="{3ABA089F-70FE-4F5A-9C65-1B78FAF2FE40}" sibTransId="{4492F9E2-D3BA-43C7-B385-DF62CAF9553E}"/>
    <dgm:cxn modelId="{E269370D-5F68-4DA0-A42A-A80E3F8A2595}" srcId="{2D40E66D-87F1-4598-B738-367A9CE3A104}" destId="{A32789A7-74AC-4E39-B011-3F6443063692}" srcOrd="5" destOrd="0" parTransId="{CDB01EAD-0843-4C61-8840-4D2C29EB3DA1}" sibTransId="{770B29C2-E7E6-4D7C-8028-B18BF6469FB2}"/>
    <dgm:cxn modelId="{58EE4B0F-2678-4447-8B75-C3A320ACF7C1}" type="presOf" srcId="{A32789A7-74AC-4E39-B011-3F6443063692}" destId="{079BB59E-10BF-4F03-99C0-9BC099B4319D}" srcOrd="0" destOrd="0" presId="urn:microsoft.com/office/officeart/2005/8/layout/default"/>
    <dgm:cxn modelId="{E2769E15-9F75-4C41-B401-D9ABCE6B9F09}" type="presOf" srcId="{E5BA27FD-D775-4D3E-BE53-4B0658DBC608}" destId="{4A7D3F92-C6CE-480F-BE12-0DB1158ED6DE}" srcOrd="0" destOrd="0" presId="urn:microsoft.com/office/officeart/2005/8/layout/default"/>
    <dgm:cxn modelId="{E5224C18-3D38-45C8-A97C-2233B486F4B4}" type="presOf" srcId="{4BCCAA48-4EC2-4F95-85FF-425B278871DC}" destId="{F5622BB2-7E84-424B-9E43-52B64583D29B}" srcOrd="0" destOrd="0" presId="urn:microsoft.com/office/officeart/2005/8/layout/default"/>
    <dgm:cxn modelId="{8F06401B-A428-4C5B-BACD-572656F6AD90}" srcId="{2D40E66D-87F1-4598-B738-367A9CE3A104}" destId="{D72E3EE7-1220-4542-8B5D-140D77305BE7}" srcOrd="8" destOrd="0" parTransId="{6CCEFDD4-3381-45EE-AB2D-8413BFB128F3}" sibTransId="{4D0B9B9A-0640-4312-AE7D-9BB2448E6411}"/>
    <dgm:cxn modelId="{A33ABC22-D625-4943-A90C-D3C57E1AC1F8}" type="presOf" srcId="{7D51C5A1-FBC9-4E4A-9000-62A83ABD0833}" destId="{CBD7FC7A-2840-4F15-B5DA-F6F0C0381675}" srcOrd="0" destOrd="0" presId="urn:microsoft.com/office/officeart/2005/8/layout/default"/>
    <dgm:cxn modelId="{D0A59323-FA06-4873-89D7-7399BEAFC58F}" srcId="{2D40E66D-87F1-4598-B738-367A9CE3A104}" destId="{4C164629-13AF-4172-8AF5-99BD2C8C8E4E}" srcOrd="4" destOrd="0" parTransId="{0F5BC400-D1DF-46ED-B353-B18870AFA071}" sibTransId="{EEA1D321-1104-49EF-9DCB-8BBB7B21C56D}"/>
    <dgm:cxn modelId="{EB825F29-9820-4B45-B5F5-8A4CA08A1B6B}" type="presOf" srcId="{8E1D1773-D0E4-48B3-A338-41735EF79A24}" destId="{B2F8CE77-ED63-4BB2-AD3C-D4979BDD1A31}" srcOrd="0" destOrd="0" presId="urn:microsoft.com/office/officeart/2005/8/layout/default"/>
    <dgm:cxn modelId="{C1782F2C-157C-42E4-BB24-692FFAE9D9F1}" srcId="{2D40E66D-87F1-4598-B738-367A9CE3A104}" destId="{17F98319-C105-412F-BFFB-9E5BBB18CF50}" srcOrd="2" destOrd="0" parTransId="{61AAE29E-7B49-4DF9-BB8C-B0AAFBE9D21A}" sibTransId="{9A401E29-7B32-42B0-9D8B-C4DDD7166255}"/>
    <dgm:cxn modelId="{80F77D32-C643-46CB-A715-4C3E6FBE6774}" srcId="{2D40E66D-87F1-4598-B738-367A9CE3A104}" destId="{8C4BF6DB-4099-4A4F-A03D-34BA70591DB0}" srcOrd="7" destOrd="0" parTransId="{0B770D02-1DCD-4B9C-9FF0-58E23637351D}" sibTransId="{01B3F004-9FD0-40AB-A40E-C33E4DD9344B}"/>
    <dgm:cxn modelId="{BB70764F-7F56-41FB-B68D-7B19C2460F3E}" srcId="{2D40E66D-87F1-4598-B738-367A9CE3A104}" destId="{A0F3E203-8A18-44EE-A100-26E8E142A117}" srcOrd="6" destOrd="0" parTransId="{2F929108-8E3F-4869-81A8-6320E3075FA4}" sibTransId="{D57C79A8-9132-4051-B2C3-83838E2B2153}"/>
    <dgm:cxn modelId="{82F83D50-6774-4391-87A0-EB97B6ED7AC7}" type="presOf" srcId="{FC6EDCCF-78FA-478D-8577-ED6B2BD96344}" destId="{A76E75EF-ACBF-4BC9-8F56-855DE2A780CB}" srcOrd="0" destOrd="0" presId="urn:microsoft.com/office/officeart/2005/8/layout/default"/>
    <dgm:cxn modelId="{EA893E53-B671-4916-9618-B9A3A8AFB986}" srcId="{2D40E66D-87F1-4598-B738-367A9CE3A104}" destId="{4BCCAA48-4EC2-4F95-85FF-425B278871DC}" srcOrd="12" destOrd="0" parTransId="{4558876D-7266-46B5-96DD-46368AA20C0E}" sibTransId="{1CC5E891-DB72-4BD7-8503-25E5549335B9}"/>
    <dgm:cxn modelId="{0E5E8853-A808-4363-9C73-30E024E0F4D8}" type="presOf" srcId="{C9A9B53E-B049-469E-BB53-F6F96E200405}" destId="{9D351127-AFD0-4861-95AB-1D370C4EA56F}" srcOrd="0" destOrd="0" presId="urn:microsoft.com/office/officeart/2005/8/layout/default"/>
    <dgm:cxn modelId="{ADB9DE78-F137-4693-B4C3-BCF88FE8F8D6}" srcId="{2D40E66D-87F1-4598-B738-367A9CE3A104}" destId="{2B1F60A6-C8AB-437F-A89C-021EB8E67E03}" srcOrd="11" destOrd="0" parTransId="{B65194D6-DF2D-45BB-95B8-5D38B2AF4F13}" sibTransId="{7E05BCB7-07FB-4164-ACAE-97DD9325C1BF}"/>
    <dgm:cxn modelId="{D3533C79-6307-4A94-BD32-8F71FF7BFD0C}" type="presOf" srcId="{8C4BF6DB-4099-4A4F-A03D-34BA70591DB0}" destId="{23B7A801-4742-4BB4-A26E-866B2D09D34F}" srcOrd="0" destOrd="0" presId="urn:microsoft.com/office/officeart/2005/8/layout/default"/>
    <dgm:cxn modelId="{10E05E59-DE23-4AD4-B78B-4A24FF3750B3}" type="presOf" srcId="{17F98319-C105-412F-BFFB-9E5BBB18CF50}" destId="{69B7B327-29F6-4255-BB84-454CC045BE70}" srcOrd="0" destOrd="0" presId="urn:microsoft.com/office/officeart/2005/8/layout/default"/>
    <dgm:cxn modelId="{FA0ECA59-268B-43E7-B802-6FA235850348}" srcId="{2D40E66D-87F1-4598-B738-367A9CE3A104}" destId="{CC3B3339-5772-445B-AFB8-F425D015E8BA}" srcOrd="15" destOrd="0" parTransId="{1D2E3DF0-B4E3-4949-987F-4BEE60B621EB}" sibTransId="{E436CE1C-9F9A-4420-B155-05A61501A6E0}"/>
    <dgm:cxn modelId="{1B3EDD7E-3558-4D49-83B1-839349F4F005}" type="presOf" srcId="{4C164629-13AF-4172-8AF5-99BD2C8C8E4E}" destId="{C846D8DB-F810-48BB-81F5-AEA6258459F6}" srcOrd="0" destOrd="0" presId="urn:microsoft.com/office/officeart/2005/8/layout/default"/>
    <dgm:cxn modelId="{98C77981-D8E2-4156-839B-3FDF15AEF7C8}" srcId="{2D40E66D-87F1-4598-B738-367A9CE3A104}" destId="{9FF9E058-002D-49A0-BE41-1013AA3D0154}" srcOrd="3" destOrd="0" parTransId="{A9AAF526-3FD9-46AD-BC1C-D8879B9C34D4}" sibTransId="{8A8C7EE4-D394-426E-B7C4-02A6FA3C092D}"/>
    <dgm:cxn modelId="{F3639F84-D65A-4125-A728-BBCD18E35A93}" srcId="{2D40E66D-87F1-4598-B738-367A9CE3A104}" destId="{8E1D1773-D0E4-48B3-A338-41735EF79A24}" srcOrd="13" destOrd="0" parTransId="{EA9A3AB9-9059-4B5C-B75F-E9A3D57EB27E}" sibTransId="{8B58CF00-D1A7-48E0-83D2-46EBEF2EE6F6}"/>
    <dgm:cxn modelId="{B31AB686-FFF3-4352-9DBF-1218AB5E510E}" srcId="{2D40E66D-87F1-4598-B738-367A9CE3A104}" destId="{7D51C5A1-FBC9-4E4A-9000-62A83ABD0833}" srcOrd="0" destOrd="0" parTransId="{AF19327E-E7D9-4EF1-ABBC-1D1E16DFD125}" sibTransId="{5203D225-44F3-4BA9-90D2-14449BD8C483}"/>
    <dgm:cxn modelId="{6476B886-81C6-4C60-B83C-DA0625137E6C}" srcId="{2D40E66D-87F1-4598-B738-367A9CE3A104}" destId="{E5BA27FD-D775-4D3E-BE53-4B0658DBC608}" srcOrd="10" destOrd="0" parTransId="{4A8DD003-33F2-4471-B349-EF3374BA1FCF}" sibTransId="{9DAA078E-1F58-44D8-A433-3B3E789F173B}"/>
    <dgm:cxn modelId="{A33D7287-75B1-4997-A5AF-5115A0F9DE51}" type="presOf" srcId="{2D40E66D-87F1-4598-B738-367A9CE3A104}" destId="{4A1A413B-A785-4B4D-B739-2CA07C0E0FF8}" srcOrd="0" destOrd="0" presId="urn:microsoft.com/office/officeart/2005/8/layout/default"/>
    <dgm:cxn modelId="{F6E58D91-DFD4-4AB8-A5B7-4252BAAE93CB}" type="presOf" srcId="{A0F3E203-8A18-44EE-A100-26E8E142A117}" destId="{F38920E9-0816-4D35-870F-E5CA75586394}" srcOrd="0" destOrd="0" presId="urn:microsoft.com/office/officeart/2005/8/layout/default"/>
    <dgm:cxn modelId="{A58D1695-9471-48F2-9AE3-BFCA22F9AD10}" type="presOf" srcId="{5C38510B-3167-4849-A703-E18E373CCD3E}" destId="{94AEB853-F412-495D-91CC-ADBE9B58A1DE}" srcOrd="0" destOrd="0" presId="urn:microsoft.com/office/officeart/2005/8/layout/default"/>
    <dgm:cxn modelId="{B74AFA9E-F869-4B3F-A888-777845EFDC51}" type="presOf" srcId="{D72E3EE7-1220-4542-8B5D-140D77305BE7}" destId="{B669B80E-A8A0-49E9-9AD2-04B0639F65A6}" srcOrd="0" destOrd="0" presId="urn:microsoft.com/office/officeart/2005/8/layout/default"/>
    <dgm:cxn modelId="{11F76AC6-DB71-473F-B1B9-759E04319003}" srcId="{2D40E66D-87F1-4598-B738-367A9CE3A104}" destId="{5C38510B-3167-4849-A703-E18E373CCD3E}" srcOrd="1" destOrd="0" parTransId="{81A359A2-8B30-4316-B862-614588A304E3}" sibTransId="{676BDE22-7504-4DA0-847D-57150665CC10}"/>
    <dgm:cxn modelId="{DC354FC8-3B39-4E2A-B9D7-D6931CC70BE7}" type="presOf" srcId="{CC3B3339-5772-445B-AFB8-F425D015E8BA}" destId="{81265932-2CF1-4F6D-B580-7C916175BCC0}" srcOrd="0" destOrd="0" presId="urn:microsoft.com/office/officeart/2005/8/layout/default"/>
    <dgm:cxn modelId="{8A4858C9-0E75-4EEA-AE85-032051740387}" srcId="{2D40E66D-87F1-4598-B738-367A9CE3A104}" destId="{C9A9B53E-B049-469E-BB53-F6F96E200405}" srcOrd="14" destOrd="0" parTransId="{921A4F7E-101C-4570-8B94-6BF6579A53CD}" sibTransId="{4182134F-A3E7-49DF-A977-CBA3A8030C8E}"/>
    <dgm:cxn modelId="{1BBD58D3-7C0E-408B-8B92-6216CD2B4E7D}" type="presOf" srcId="{2B1F60A6-C8AB-437F-A89C-021EB8E67E03}" destId="{BAA5D017-6DF3-4CC5-8DE3-8812E489D6D9}" srcOrd="0" destOrd="0" presId="urn:microsoft.com/office/officeart/2005/8/layout/default"/>
    <dgm:cxn modelId="{3A91E0EC-DBFD-4D79-9F6E-E5850991691B}" type="presOf" srcId="{9FF9E058-002D-49A0-BE41-1013AA3D0154}" destId="{DC1C9571-0B94-46F4-9D76-2FEE1F09E9C6}" srcOrd="0" destOrd="0" presId="urn:microsoft.com/office/officeart/2005/8/layout/default"/>
    <dgm:cxn modelId="{A63C2722-E8A3-47B5-B1C5-7D1757FB3C63}" type="presParOf" srcId="{4A1A413B-A785-4B4D-B739-2CA07C0E0FF8}" destId="{CBD7FC7A-2840-4F15-B5DA-F6F0C0381675}" srcOrd="0" destOrd="0" presId="urn:microsoft.com/office/officeart/2005/8/layout/default"/>
    <dgm:cxn modelId="{DF9B7971-9621-4D24-88EA-9E940A4D55FC}" type="presParOf" srcId="{4A1A413B-A785-4B4D-B739-2CA07C0E0FF8}" destId="{D3581422-DAAB-4BC8-AF19-79C74CBB39F8}" srcOrd="1" destOrd="0" presId="urn:microsoft.com/office/officeart/2005/8/layout/default"/>
    <dgm:cxn modelId="{0931D320-566C-4162-B139-97E694CF4A75}" type="presParOf" srcId="{4A1A413B-A785-4B4D-B739-2CA07C0E0FF8}" destId="{94AEB853-F412-495D-91CC-ADBE9B58A1DE}" srcOrd="2" destOrd="0" presId="urn:microsoft.com/office/officeart/2005/8/layout/default"/>
    <dgm:cxn modelId="{B8129D14-62B3-45A0-BA3B-19038219F3FE}" type="presParOf" srcId="{4A1A413B-A785-4B4D-B739-2CA07C0E0FF8}" destId="{A70707B2-C08F-4CE5-BA6B-50FCE4881FC1}" srcOrd="3" destOrd="0" presId="urn:microsoft.com/office/officeart/2005/8/layout/default"/>
    <dgm:cxn modelId="{562E6B3B-E1C1-47D9-BF74-255F4BF24B05}" type="presParOf" srcId="{4A1A413B-A785-4B4D-B739-2CA07C0E0FF8}" destId="{69B7B327-29F6-4255-BB84-454CC045BE70}" srcOrd="4" destOrd="0" presId="urn:microsoft.com/office/officeart/2005/8/layout/default"/>
    <dgm:cxn modelId="{316668DB-35BB-449F-ACB3-9E356F81F2A4}" type="presParOf" srcId="{4A1A413B-A785-4B4D-B739-2CA07C0E0FF8}" destId="{0D7E857B-98F9-43E3-8C81-B8352530DC6E}" srcOrd="5" destOrd="0" presId="urn:microsoft.com/office/officeart/2005/8/layout/default"/>
    <dgm:cxn modelId="{33DEFE88-3D89-46E0-9CDD-16C4A9D727CF}" type="presParOf" srcId="{4A1A413B-A785-4B4D-B739-2CA07C0E0FF8}" destId="{DC1C9571-0B94-46F4-9D76-2FEE1F09E9C6}" srcOrd="6" destOrd="0" presId="urn:microsoft.com/office/officeart/2005/8/layout/default"/>
    <dgm:cxn modelId="{23DDC83C-87F8-4E6A-BBB6-73F2ED296D5A}" type="presParOf" srcId="{4A1A413B-A785-4B4D-B739-2CA07C0E0FF8}" destId="{7DBDA511-61BA-460A-B0A7-0143C75364F5}" srcOrd="7" destOrd="0" presId="urn:microsoft.com/office/officeart/2005/8/layout/default"/>
    <dgm:cxn modelId="{2B1A17D1-35B8-45E1-9653-5203BBF7642F}" type="presParOf" srcId="{4A1A413B-A785-4B4D-B739-2CA07C0E0FF8}" destId="{C846D8DB-F810-48BB-81F5-AEA6258459F6}" srcOrd="8" destOrd="0" presId="urn:microsoft.com/office/officeart/2005/8/layout/default"/>
    <dgm:cxn modelId="{C9907914-ED3C-4FFD-BF0B-93711763B1B4}" type="presParOf" srcId="{4A1A413B-A785-4B4D-B739-2CA07C0E0FF8}" destId="{4A1964A8-A04C-46E2-886F-4FF4DFA73A3B}" srcOrd="9" destOrd="0" presId="urn:microsoft.com/office/officeart/2005/8/layout/default"/>
    <dgm:cxn modelId="{D8185C5F-3733-465B-A118-4130ED68051A}" type="presParOf" srcId="{4A1A413B-A785-4B4D-B739-2CA07C0E0FF8}" destId="{079BB59E-10BF-4F03-99C0-9BC099B4319D}" srcOrd="10" destOrd="0" presId="urn:microsoft.com/office/officeart/2005/8/layout/default"/>
    <dgm:cxn modelId="{C9267240-A594-4F0C-AA55-B12DEE7F555C}" type="presParOf" srcId="{4A1A413B-A785-4B4D-B739-2CA07C0E0FF8}" destId="{B109DDA7-5413-4700-B4E6-73A3E2CFD3F8}" srcOrd="11" destOrd="0" presId="urn:microsoft.com/office/officeart/2005/8/layout/default"/>
    <dgm:cxn modelId="{E9EF4643-B081-4406-9659-C492988B1B4D}" type="presParOf" srcId="{4A1A413B-A785-4B4D-B739-2CA07C0E0FF8}" destId="{F38920E9-0816-4D35-870F-E5CA75586394}" srcOrd="12" destOrd="0" presId="urn:microsoft.com/office/officeart/2005/8/layout/default"/>
    <dgm:cxn modelId="{5B51269C-AE69-47A8-B59B-3DE1547C5656}" type="presParOf" srcId="{4A1A413B-A785-4B4D-B739-2CA07C0E0FF8}" destId="{B026E6ED-0D0B-4A41-98A3-E200925EFDF1}" srcOrd="13" destOrd="0" presId="urn:microsoft.com/office/officeart/2005/8/layout/default"/>
    <dgm:cxn modelId="{E5C35770-9FDD-4828-BE64-45EC61DFC79E}" type="presParOf" srcId="{4A1A413B-A785-4B4D-B739-2CA07C0E0FF8}" destId="{23B7A801-4742-4BB4-A26E-866B2D09D34F}" srcOrd="14" destOrd="0" presId="urn:microsoft.com/office/officeart/2005/8/layout/default"/>
    <dgm:cxn modelId="{1C14757A-1323-4E7C-A11D-A40C47131227}" type="presParOf" srcId="{4A1A413B-A785-4B4D-B739-2CA07C0E0FF8}" destId="{9C517B98-28E4-4090-8B63-CF2E334DDD02}" srcOrd="15" destOrd="0" presId="urn:microsoft.com/office/officeart/2005/8/layout/default"/>
    <dgm:cxn modelId="{F0348450-BAC8-426E-A923-66BA155E1894}" type="presParOf" srcId="{4A1A413B-A785-4B4D-B739-2CA07C0E0FF8}" destId="{B669B80E-A8A0-49E9-9AD2-04B0639F65A6}" srcOrd="16" destOrd="0" presId="urn:microsoft.com/office/officeart/2005/8/layout/default"/>
    <dgm:cxn modelId="{B4AC95F5-A0CE-4DB0-8137-D70F61A241D3}" type="presParOf" srcId="{4A1A413B-A785-4B4D-B739-2CA07C0E0FF8}" destId="{9D02D9F4-BB9F-4B6E-ABE6-98B2F83A182C}" srcOrd="17" destOrd="0" presId="urn:microsoft.com/office/officeart/2005/8/layout/default"/>
    <dgm:cxn modelId="{0D8478DB-533E-4784-A2FB-9C610D7B38A7}" type="presParOf" srcId="{4A1A413B-A785-4B4D-B739-2CA07C0E0FF8}" destId="{A76E75EF-ACBF-4BC9-8F56-855DE2A780CB}" srcOrd="18" destOrd="0" presId="urn:microsoft.com/office/officeart/2005/8/layout/default"/>
    <dgm:cxn modelId="{020F61C0-7E91-46EC-85F4-4190060D9C06}" type="presParOf" srcId="{4A1A413B-A785-4B4D-B739-2CA07C0E0FF8}" destId="{6222BA5E-F51E-4263-ABCB-2A53400B55B7}" srcOrd="19" destOrd="0" presId="urn:microsoft.com/office/officeart/2005/8/layout/default"/>
    <dgm:cxn modelId="{596EBD11-7633-4DCA-B2C2-1C6E91F7590B}" type="presParOf" srcId="{4A1A413B-A785-4B4D-B739-2CA07C0E0FF8}" destId="{4A7D3F92-C6CE-480F-BE12-0DB1158ED6DE}" srcOrd="20" destOrd="0" presId="urn:microsoft.com/office/officeart/2005/8/layout/default"/>
    <dgm:cxn modelId="{97E77FDD-0073-4F9F-A41E-246C3184E503}" type="presParOf" srcId="{4A1A413B-A785-4B4D-B739-2CA07C0E0FF8}" destId="{73CCC33A-8D52-48DF-AAB2-A93E6FC4E230}" srcOrd="21" destOrd="0" presId="urn:microsoft.com/office/officeart/2005/8/layout/default"/>
    <dgm:cxn modelId="{48135208-47BD-4776-ADBE-E85CD8C9E29A}" type="presParOf" srcId="{4A1A413B-A785-4B4D-B739-2CA07C0E0FF8}" destId="{BAA5D017-6DF3-4CC5-8DE3-8812E489D6D9}" srcOrd="22" destOrd="0" presId="urn:microsoft.com/office/officeart/2005/8/layout/default"/>
    <dgm:cxn modelId="{D9CFE291-523E-427C-9F0D-483657831AE0}" type="presParOf" srcId="{4A1A413B-A785-4B4D-B739-2CA07C0E0FF8}" destId="{FD7E19BB-7D0C-4D3A-B3E8-BABA4A72E193}" srcOrd="23" destOrd="0" presId="urn:microsoft.com/office/officeart/2005/8/layout/default"/>
    <dgm:cxn modelId="{B56AD06C-254C-4AD4-BF58-5D1602661F9D}" type="presParOf" srcId="{4A1A413B-A785-4B4D-B739-2CA07C0E0FF8}" destId="{F5622BB2-7E84-424B-9E43-52B64583D29B}" srcOrd="24" destOrd="0" presId="urn:microsoft.com/office/officeart/2005/8/layout/default"/>
    <dgm:cxn modelId="{947095E8-45C4-4686-A807-BD2735A7A5DA}" type="presParOf" srcId="{4A1A413B-A785-4B4D-B739-2CA07C0E0FF8}" destId="{051A0F4E-A256-4A29-97EA-8DCA5BEE5AF1}" srcOrd="25" destOrd="0" presId="urn:microsoft.com/office/officeart/2005/8/layout/default"/>
    <dgm:cxn modelId="{11512E79-1FF4-4A9D-A0D3-097756820B3E}" type="presParOf" srcId="{4A1A413B-A785-4B4D-B739-2CA07C0E0FF8}" destId="{B2F8CE77-ED63-4BB2-AD3C-D4979BDD1A31}" srcOrd="26" destOrd="0" presId="urn:microsoft.com/office/officeart/2005/8/layout/default"/>
    <dgm:cxn modelId="{480F56F7-E9CB-4C42-9F72-1B50EAE70693}" type="presParOf" srcId="{4A1A413B-A785-4B4D-B739-2CA07C0E0FF8}" destId="{511049F0-C260-47E2-95C1-3C8C0E67B25A}" srcOrd="27" destOrd="0" presId="urn:microsoft.com/office/officeart/2005/8/layout/default"/>
    <dgm:cxn modelId="{0859FD47-5F45-4F77-8718-16BB5BC703B7}" type="presParOf" srcId="{4A1A413B-A785-4B4D-B739-2CA07C0E0FF8}" destId="{9D351127-AFD0-4861-95AB-1D370C4EA56F}" srcOrd="28" destOrd="0" presId="urn:microsoft.com/office/officeart/2005/8/layout/default"/>
    <dgm:cxn modelId="{0F7D6012-60DF-4AE5-9137-D104B04A52C0}" type="presParOf" srcId="{4A1A413B-A785-4B4D-B739-2CA07C0E0FF8}" destId="{870B7AEE-29B9-4014-A5D3-4225558CB222}" srcOrd="29" destOrd="0" presId="urn:microsoft.com/office/officeart/2005/8/layout/default"/>
    <dgm:cxn modelId="{647F5006-834F-430A-A75A-73105252F74A}" type="presParOf" srcId="{4A1A413B-A785-4B4D-B739-2CA07C0E0FF8}" destId="{81265932-2CF1-4F6D-B580-7C916175BCC0}" srcOrd="3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D7FC7A-2840-4F15-B5DA-F6F0C0381675}">
      <dsp:nvSpPr>
        <dsp:cNvPr id="0" name=""/>
        <dsp:cNvSpPr/>
      </dsp:nvSpPr>
      <dsp:spPr>
        <a:xfrm>
          <a:off x="897024" y="2196"/>
          <a:ext cx="1997895" cy="1198737"/>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Segoe UI Light" panose="020B0502040204020203" pitchFamily="34" charset="0"/>
              <a:cs typeface="Segoe UI Light" panose="020B0502040204020203" pitchFamily="34" charset="0"/>
            </a:rPr>
            <a:t>Introduction</a:t>
          </a:r>
        </a:p>
      </dsp:txBody>
      <dsp:txXfrm>
        <a:off x="897024" y="2196"/>
        <a:ext cx="1997895" cy="1198737"/>
      </dsp:txXfrm>
    </dsp:sp>
    <dsp:sp modelId="{94AEB853-F412-495D-91CC-ADBE9B58A1DE}">
      <dsp:nvSpPr>
        <dsp:cNvPr id="0" name=""/>
        <dsp:cNvSpPr/>
      </dsp:nvSpPr>
      <dsp:spPr>
        <a:xfrm>
          <a:off x="3094709" y="2196"/>
          <a:ext cx="1997895" cy="1198737"/>
        </a:xfrm>
        <a:prstGeom prst="rect">
          <a:avLst/>
        </a:prstGeom>
        <a:gradFill rotWithShape="0">
          <a:gsLst>
            <a:gs pos="0">
              <a:schemeClr val="accent4">
                <a:hueOff val="-192658"/>
                <a:satOff val="0"/>
                <a:lumOff val="1255"/>
                <a:alphaOff val="0"/>
                <a:satMod val="103000"/>
                <a:lumMod val="102000"/>
                <a:tint val="94000"/>
              </a:schemeClr>
            </a:gs>
            <a:gs pos="50000">
              <a:schemeClr val="accent4">
                <a:hueOff val="-192658"/>
                <a:satOff val="0"/>
                <a:lumOff val="1255"/>
                <a:alphaOff val="0"/>
                <a:satMod val="110000"/>
                <a:lumMod val="100000"/>
                <a:shade val="100000"/>
              </a:schemeClr>
            </a:gs>
            <a:gs pos="100000">
              <a:schemeClr val="accent4">
                <a:hueOff val="-192658"/>
                <a:satOff val="0"/>
                <a:lumOff val="1255"/>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Segoe UI Light" panose="020B0502040204020203" pitchFamily="34" charset="0"/>
              <a:cs typeface="Segoe UI Light" panose="020B0502040204020203" pitchFamily="34" charset="0"/>
            </a:rPr>
            <a:t>Use case, pattern and adoption</a:t>
          </a:r>
        </a:p>
      </dsp:txBody>
      <dsp:txXfrm>
        <a:off x="3094709" y="2196"/>
        <a:ext cx="1997895" cy="1198737"/>
      </dsp:txXfrm>
    </dsp:sp>
    <dsp:sp modelId="{69B7B327-29F6-4255-BB84-454CC045BE70}">
      <dsp:nvSpPr>
        <dsp:cNvPr id="0" name=""/>
        <dsp:cNvSpPr/>
      </dsp:nvSpPr>
      <dsp:spPr>
        <a:xfrm>
          <a:off x="5292394" y="2196"/>
          <a:ext cx="1997895" cy="1198737"/>
        </a:xfrm>
        <a:prstGeom prst="rect">
          <a:avLst/>
        </a:prstGeom>
        <a:gradFill rotWithShape="0">
          <a:gsLst>
            <a:gs pos="0">
              <a:schemeClr val="accent4">
                <a:hueOff val="-385317"/>
                <a:satOff val="0"/>
                <a:lumOff val="2510"/>
                <a:alphaOff val="0"/>
                <a:satMod val="103000"/>
                <a:lumMod val="102000"/>
                <a:tint val="94000"/>
              </a:schemeClr>
            </a:gs>
            <a:gs pos="50000">
              <a:schemeClr val="accent4">
                <a:hueOff val="-385317"/>
                <a:satOff val="0"/>
                <a:lumOff val="2510"/>
                <a:alphaOff val="0"/>
                <a:satMod val="110000"/>
                <a:lumMod val="100000"/>
                <a:shade val="100000"/>
              </a:schemeClr>
            </a:gs>
            <a:gs pos="100000">
              <a:schemeClr val="accent4">
                <a:hueOff val="-385317"/>
                <a:satOff val="0"/>
                <a:lumOff val="251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Segoe UI Light" panose="020B0502040204020203" pitchFamily="34" charset="0"/>
              <a:cs typeface="Segoe UI Light" panose="020B0502040204020203" pitchFamily="34" charset="0"/>
            </a:rPr>
            <a:t>Scenarios</a:t>
          </a:r>
        </a:p>
      </dsp:txBody>
      <dsp:txXfrm>
        <a:off x="5292394" y="2196"/>
        <a:ext cx="1997895" cy="1198737"/>
      </dsp:txXfrm>
    </dsp:sp>
    <dsp:sp modelId="{DC1C9571-0B94-46F4-9D76-2FEE1F09E9C6}">
      <dsp:nvSpPr>
        <dsp:cNvPr id="0" name=""/>
        <dsp:cNvSpPr/>
      </dsp:nvSpPr>
      <dsp:spPr>
        <a:xfrm>
          <a:off x="7490079" y="2196"/>
          <a:ext cx="1997895" cy="1198737"/>
        </a:xfrm>
        <a:prstGeom prst="rect">
          <a:avLst/>
        </a:prstGeom>
        <a:gradFill rotWithShape="0">
          <a:gsLst>
            <a:gs pos="0">
              <a:schemeClr val="accent4">
                <a:hueOff val="-577975"/>
                <a:satOff val="0"/>
                <a:lumOff val="3765"/>
                <a:alphaOff val="0"/>
                <a:satMod val="103000"/>
                <a:lumMod val="102000"/>
                <a:tint val="94000"/>
              </a:schemeClr>
            </a:gs>
            <a:gs pos="50000">
              <a:schemeClr val="accent4">
                <a:hueOff val="-577975"/>
                <a:satOff val="0"/>
                <a:lumOff val="3765"/>
                <a:alphaOff val="0"/>
                <a:satMod val="110000"/>
                <a:lumMod val="100000"/>
                <a:shade val="100000"/>
              </a:schemeClr>
            </a:gs>
            <a:gs pos="100000">
              <a:schemeClr val="accent4">
                <a:hueOff val="-577975"/>
                <a:satOff val="0"/>
                <a:lumOff val="3765"/>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Segoe UI Light" panose="020B0502040204020203" pitchFamily="34" charset="0"/>
              <a:cs typeface="Segoe UI Light" panose="020B0502040204020203" pitchFamily="34" charset="0"/>
            </a:rPr>
            <a:t>Architectural overview</a:t>
          </a:r>
        </a:p>
      </dsp:txBody>
      <dsp:txXfrm>
        <a:off x="7490079" y="2196"/>
        <a:ext cx="1997895" cy="1198737"/>
      </dsp:txXfrm>
    </dsp:sp>
    <dsp:sp modelId="{C846D8DB-F810-48BB-81F5-AEA6258459F6}">
      <dsp:nvSpPr>
        <dsp:cNvPr id="0" name=""/>
        <dsp:cNvSpPr/>
      </dsp:nvSpPr>
      <dsp:spPr>
        <a:xfrm>
          <a:off x="897024" y="1400722"/>
          <a:ext cx="1997895" cy="1198737"/>
        </a:xfrm>
        <a:prstGeom prst="rect">
          <a:avLst/>
        </a:prstGeom>
        <a:gradFill rotWithShape="0">
          <a:gsLst>
            <a:gs pos="0">
              <a:schemeClr val="accent4">
                <a:hueOff val="-770633"/>
                <a:satOff val="0"/>
                <a:lumOff val="5019"/>
                <a:alphaOff val="0"/>
                <a:satMod val="103000"/>
                <a:lumMod val="102000"/>
                <a:tint val="94000"/>
              </a:schemeClr>
            </a:gs>
            <a:gs pos="50000">
              <a:schemeClr val="accent4">
                <a:hueOff val="-770633"/>
                <a:satOff val="0"/>
                <a:lumOff val="5019"/>
                <a:alphaOff val="0"/>
                <a:satMod val="110000"/>
                <a:lumMod val="100000"/>
                <a:shade val="100000"/>
              </a:schemeClr>
            </a:gs>
            <a:gs pos="100000">
              <a:schemeClr val="accent4">
                <a:hueOff val="-770633"/>
                <a:satOff val="0"/>
                <a:lumOff val="5019"/>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Segoe UI Light" panose="020B0502040204020203" pitchFamily="34" charset="0"/>
              <a:cs typeface="Segoe UI Light" panose="020B0502040204020203" pitchFamily="34" charset="0"/>
            </a:rPr>
            <a:t>Scale operations</a:t>
          </a:r>
        </a:p>
      </dsp:txBody>
      <dsp:txXfrm>
        <a:off x="897024" y="1400722"/>
        <a:ext cx="1997895" cy="1198737"/>
      </dsp:txXfrm>
    </dsp:sp>
    <dsp:sp modelId="{079BB59E-10BF-4F03-99C0-9BC099B4319D}">
      <dsp:nvSpPr>
        <dsp:cNvPr id="0" name=""/>
        <dsp:cNvSpPr/>
      </dsp:nvSpPr>
      <dsp:spPr>
        <a:xfrm>
          <a:off x="3094709" y="1400722"/>
          <a:ext cx="1997895" cy="1198737"/>
        </a:xfrm>
        <a:prstGeom prst="rect">
          <a:avLst/>
        </a:prstGeom>
        <a:gradFill rotWithShape="0">
          <a:gsLst>
            <a:gs pos="0">
              <a:schemeClr val="accent4">
                <a:hueOff val="-963291"/>
                <a:satOff val="0"/>
                <a:lumOff val="6274"/>
                <a:alphaOff val="0"/>
                <a:satMod val="103000"/>
                <a:lumMod val="102000"/>
                <a:tint val="94000"/>
              </a:schemeClr>
            </a:gs>
            <a:gs pos="50000">
              <a:schemeClr val="accent4">
                <a:hueOff val="-963291"/>
                <a:satOff val="0"/>
                <a:lumOff val="6274"/>
                <a:alphaOff val="0"/>
                <a:satMod val="110000"/>
                <a:lumMod val="100000"/>
                <a:shade val="100000"/>
              </a:schemeClr>
            </a:gs>
            <a:gs pos="100000">
              <a:schemeClr val="accent4">
                <a:hueOff val="-963291"/>
                <a:satOff val="0"/>
                <a:lumOff val="6274"/>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Segoe UI Light" panose="020B0502040204020203" pitchFamily="34" charset="0"/>
              <a:cs typeface="Segoe UI Light" panose="020B0502040204020203" pitchFamily="34" charset="0"/>
            </a:rPr>
            <a:t>Tables &amp; distribution</a:t>
          </a:r>
        </a:p>
      </dsp:txBody>
      <dsp:txXfrm>
        <a:off x="3094709" y="1400722"/>
        <a:ext cx="1997895" cy="1198737"/>
      </dsp:txXfrm>
    </dsp:sp>
    <dsp:sp modelId="{F38920E9-0816-4D35-870F-E5CA75586394}">
      <dsp:nvSpPr>
        <dsp:cNvPr id="0" name=""/>
        <dsp:cNvSpPr/>
      </dsp:nvSpPr>
      <dsp:spPr>
        <a:xfrm>
          <a:off x="5292394" y="1400722"/>
          <a:ext cx="1997895" cy="1198737"/>
        </a:xfrm>
        <a:prstGeom prst="rect">
          <a:avLst/>
        </a:prstGeom>
        <a:gradFill rotWithShape="0">
          <a:gsLst>
            <a:gs pos="0">
              <a:schemeClr val="accent4">
                <a:hueOff val="-1155950"/>
                <a:satOff val="0"/>
                <a:lumOff val="7529"/>
                <a:alphaOff val="0"/>
                <a:satMod val="103000"/>
                <a:lumMod val="102000"/>
                <a:tint val="94000"/>
              </a:schemeClr>
            </a:gs>
            <a:gs pos="50000">
              <a:schemeClr val="accent4">
                <a:hueOff val="-1155950"/>
                <a:satOff val="0"/>
                <a:lumOff val="7529"/>
                <a:alphaOff val="0"/>
                <a:satMod val="110000"/>
                <a:lumMod val="100000"/>
                <a:shade val="100000"/>
              </a:schemeClr>
            </a:gs>
            <a:gs pos="100000">
              <a:schemeClr val="accent4">
                <a:hueOff val="-1155950"/>
                <a:satOff val="0"/>
                <a:lumOff val="7529"/>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Segoe UI Light" panose="020B0502040204020203" pitchFamily="34" charset="0"/>
              <a:cs typeface="Segoe UI Light" panose="020B0502040204020203" pitchFamily="34" charset="0"/>
            </a:rPr>
            <a:t>Client connectivity</a:t>
          </a:r>
        </a:p>
      </dsp:txBody>
      <dsp:txXfrm>
        <a:off x="5292394" y="1400722"/>
        <a:ext cx="1997895" cy="1198737"/>
      </dsp:txXfrm>
    </dsp:sp>
    <dsp:sp modelId="{23B7A801-4742-4BB4-A26E-866B2D09D34F}">
      <dsp:nvSpPr>
        <dsp:cNvPr id="0" name=""/>
        <dsp:cNvSpPr/>
      </dsp:nvSpPr>
      <dsp:spPr>
        <a:xfrm>
          <a:off x="7490079" y="1400722"/>
          <a:ext cx="1997895" cy="1198737"/>
        </a:xfrm>
        <a:prstGeom prst="rect">
          <a:avLst/>
        </a:prstGeom>
        <a:gradFill rotWithShape="0">
          <a:gsLst>
            <a:gs pos="0">
              <a:schemeClr val="accent4">
                <a:hueOff val="-1348608"/>
                <a:satOff val="0"/>
                <a:lumOff val="8784"/>
                <a:alphaOff val="0"/>
                <a:satMod val="103000"/>
                <a:lumMod val="102000"/>
                <a:tint val="94000"/>
              </a:schemeClr>
            </a:gs>
            <a:gs pos="50000">
              <a:schemeClr val="accent4">
                <a:hueOff val="-1348608"/>
                <a:satOff val="0"/>
                <a:lumOff val="8784"/>
                <a:alphaOff val="0"/>
                <a:satMod val="110000"/>
                <a:lumMod val="100000"/>
                <a:shade val="100000"/>
              </a:schemeClr>
            </a:gs>
            <a:gs pos="100000">
              <a:schemeClr val="accent4">
                <a:hueOff val="-1348608"/>
                <a:satOff val="0"/>
                <a:lumOff val="8784"/>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Segoe UI Light" panose="020B0502040204020203" pitchFamily="34" charset="0"/>
              <a:cs typeface="Segoe UI Light" panose="020B0502040204020203" pitchFamily="34" charset="0"/>
            </a:rPr>
            <a:t>Sizing &amp; storage tiers</a:t>
          </a:r>
        </a:p>
      </dsp:txBody>
      <dsp:txXfrm>
        <a:off x="7490079" y="1400722"/>
        <a:ext cx="1997895" cy="1198737"/>
      </dsp:txXfrm>
    </dsp:sp>
    <dsp:sp modelId="{B669B80E-A8A0-49E9-9AD2-04B0639F65A6}">
      <dsp:nvSpPr>
        <dsp:cNvPr id="0" name=""/>
        <dsp:cNvSpPr/>
      </dsp:nvSpPr>
      <dsp:spPr>
        <a:xfrm>
          <a:off x="897024" y="2799249"/>
          <a:ext cx="1997895" cy="1198737"/>
        </a:xfrm>
        <a:prstGeom prst="rect">
          <a:avLst/>
        </a:prstGeom>
        <a:gradFill rotWithShape="0">
          <a:gsLst>
            <a:gs pos="0">
              <a:schemeClr val="accent4">
                <a:hueOff val="-1541266"/>
                <a:satOff val="0"/>
                <a:lumOff val="10039"/>
                <a:alphaOff val="0"/>
                <a:satMod val="103000"/>
                <a:lumMod val="102000"/>
                <a:tint val="94000"/>
              </a:schemeClr>
            </a:gs>
            <a:gs pos="50000">
              <a:schemeClr val="accent4">
                <a:hueOff val="-1541266"/>
                <a:satOff val="0"/>
                <a:lumOff val="10039"/>
                <a:alphaOff val="0"/>
                <a:satMod val="110000"/>
                <a:lumMod val="100000"/>
                <a:shade val="100000"/>
              </a:schemeClr>
            </a:gs>
            <a:gs pos="100000">
              <a:schemeClr val="accent4">
                <a:hueOff val="-1541266"/>
                <a:satOff val="0"/>
                <a:lumOff val="10039"/>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Segoe UI Light" panose="020B0502040204020203" pitchFamily="34" charset="0"/>
              <a:cs typeface="Segoe UI Light" panose="020B0502040204020203" pitchFamily="34" charset="0"/>
            </a:rPr>
            <a:t>Concurrency</a:t>
          </a:r>
        </a:p>
      </dsp:txBody>
      <dsp:txXfrm>
        <a:off x="897024" y="2799249"/>
        <a:ext cx="1997895" cy="1198737"/>
      </dsp:txXfrm>
    </dsp:sp>
    <dsp:sp modelId="{A76E75EF-ACBF-4BC9-8F56-855DE2A780CB}">
      <dsp:nvSpPr>
        <dsp:cNvPr id="0" name=""/>
        <dsp:cNvSpPr/>
      </dsp:nvSpPr>
      <dsp:spPr>
        <a:xfrm>
          <a:off x="3094709" y="2799249"/>
          <a:ext cx="1997895" cy="1198737"/>
        </a:xfrm>
        <a:prstGeom prst="rect">
          <a:avLst/>
        </a:prstGeom>
        <a:gradFill rotWithShape="0">
          <a:gsLst>
            <a:gs pos="0">
              <a:schemeClr val="accent4">
                <a:hueOff val="-1733924"/>
                <a:satOff val="0"/>
                <a:lumOff val="11294"/>
                <a:alphaOff val="0"/>
                <a:satMod val="103000"/>
                <a:lumMod val="102000"/>
                <a:tint val="94000"/>
              </a:schemeClr>
            </a:gs>
            <a:gs pos="50000">
              <a:schemeClr val="accent4">
                <a:hueOff val="-1733924"/>
                <a:satOff val="0"/>
                <a:lumOff val="11294"/>
                <a:alphaOff val="0"/>
                <a:satMod val="110000"/>
                <a:lumMod val="100000"/>
                <a:shade val="100000"/>
              </a:schemeClr>
            </a:gs>
            <a:gs pos="100000">
              <a:schemeClr val="accent4">
                <a:hueOff val="-1733924"/>
                <a:satOff val="0"/>
                <a:lumOff val="11294"/>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Segoe UI Light" panose="020B0502040204020203" pitchFamily="34" charset="0"/>
              <a:cs typeface="Segoe UI Light" panose="020B0502040204020203" pitchFamily="34" charset="0"/>
            </a:rPr>
            <a:t>Loading</a:t>
          </a:r>
        </a:p>
      </dsp:txBody>
      <dsp:txXfrm>
        <a:off x="3094709" y="2799249"/>
        <a:ext cx="1997895" cy="1198737"/>
      </dsp:txXfrm>
    </dsp:sp>
    <dsp:sp modelId="{4A7D3F92-C6CE-480F-BE12-0DB1158ED6DE}">
      <dsp:nvSpPr>
        <dsp:cNvPr id="0" name=""/>
        <dsp:cNvSpPr/>
      </dsp:nvSpPr>
      <dsp:spPr>
        <a:xfrm>
          <a:off x="5292394" y="2799249"/>
          <a:ext cx="1997895" cy="1198737"/>
        </a:xfrm>
        <a:prstGeom prst="rect">
          <a:avLst/>
        </a:prstGeom>
        <a:gradFill rotWithShape="0">
          <a:gsLst>
            <a:gs pos="0">
              <a:schemeClr val="accent4">
                <a:hueOff val="-1926583"/>
                <a:satOff val="0"/>
                <a:lumOff val="12549"/>
                <a:alphaOff val="0"/>
                <a:satMod val="103000"/>
                <a:lumMod val="102000"/>
                <a:tint val="94000"/>
              </a:schemeClr>
            </a:gs>
            <a:gs pos="50000">
              <a:schemeClr val="accent4">
                <a:hueOff val="-1926583"/>
                <a:satOff val="0"/>
                <a:lumOff val="12549"/>
                <a:alphaOff val="0"/>
                <a:satMod val="110000"/>
                <a:lumMod val="100000"/>
                <a:shade val="100000"/>
              </a:schemeClr>
            </a:gs>
            <a:gs pos="100000">
              <a:schemeClr val="accent4">
                <a:hueOff val="-1926583"/>
                <a:satOff val="0"/>
                <a:lumOff val="12549"/>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Segoe UI Light" panose="020B0502040204020203" pitchFamily="34" charset="0"/>
              <a:cs typeface="Segoe UI Light" panose="020B0502040204020203" pitchFamily="34" charset="0"/>
            </a:rPr>
            <a:t>DWU</a:t>
          </a:r>
        </a:p>
      </dsp:txBody>
      <dsp:txXfrm>
        <a:off x="5292394" y="2799249"/>
        <a:ext cx="1997895" cy="1198737"/>
      </dsp:txXfrm>
    </dsp:sp>
    <dsp:sp modelId="{BAA5D017-6DF3-4CC5-8DE3-8812E489D6D9}">
      <dsp:nvSpPr>
        <dsp:cNvPr id="0" name=""/>
        <dsp:cNvSpPr/>
      </dsp:nvSpPr>
      <dsp:spPr>
        <a:xfrm>
          <a:off x="7490079" y="2799249"/>
          <a:ext cx="1997895" cy="1198737"/>
        </a:xfrm>
        <a:prstGeom prst="rect">
          <a:avLst/>
        </a:prstGeom>
        <a:gradFill rotWithShape="0">
          <a:gsLst>
            <a:gs pos="0">
              <a:schemeClr val="accent4">
                <a:hueOff val="-2119241"/>
                <a:satOff val="0"/>
                <a:lumOff val="13804"/>
                <a:alphaOff val="0"/>
                <a:satMod val="103000"/>
                <a:lumMod val="102000"/>
                <a:tint val="94000"/>
              </a:schemeClr>
            </a:gs>
            <a:gs pos="50000">
              <a:schemeClr val="accent4">
                <a:hueOff val="-2119241"/>
                <a:satOff val="0"/>
                <a:lumOff val="13804"/>
                <a:alphaOff val="0"/>
                <a:satMod val="110000"/>
                <a:lumMod val="100000"/>
                <a:shade val="100000"/>
              </a:schemeClr>
            </a:gs>
            <a:gs pos="100000">
              <a:schemeClr val="accent4">
                <a:hueOff val="-2119241"/>
                <a:satOff val="0"/>
                <a:lumOff val="13804"/>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Segoe UI Light" panose="020B0502040204020203" pitchFamily="34" charset="0"/>
              <a:cs typeface="Segoe UI Light" panose="020B0502040204020203" pitchFamily="34" charset="0"/>
            </a:rPr>
            <a:t>Differentiating technical capabilities</a:t>
          </a:r>
        </a:p>
      </dsp:txBody>
      <dsp:txXfrm>
        <a:off x="7490079" y="2799249"/>
        <a:ext cx="1997895" cy="1198737"/>
      </dsp:txXfrm>
    </dsp:sp>
    <dsp:sp modelId="{F5622BB2-7E84-424B-9E43-52B64583D29B}">
      <dsp:nvSpPr>
        <dsp:cNvPr id="0" name=""/>
        <dsp:cNvSpPr/>
      </dsp:nvSpPr>
      <dsp:spPr>
        <a:xfrm>
          <a:off x="897024" y="4197776"/>
          <a:ext cx="1997895" cy="1198737"/>
        </a:xfrm>
        <a:prstGeom prst="rect">
          <a:avLst/>
        </a:prstGeom>
        <a:gradFill rotWithShape="0">
          <a:gsLst>
            <a:gs pos="0">
              <a:schemeClr val="accent4">
                <a:hueOff val="-2311899"/>
                <a:satOff val="0"/>
                <a:lumOff val="15058"/>
                <a:alphaOff val="0"/>
                <a:satMod val="103000"/>
                <a:lumMod val="102000"/>
                <a:tint val="94000"/>
              </a:schemeClr>
            </a:gs>
            <a:gs pos="50000">
              <a:schemeClr val="accent4">
                <a:hueOff val="-2311899"/>
                <a:satOff val="0"/>
                <a:lumOff val="15058"/>
                <a:alphaOff val="0"/>
                <a:satMod val="110000"/>
                <a:lumMod val="100000"/>
                <a:shade val="100000"/>
              </a:schemeClr>
            </a:gs>
            <a:gs pos="100000">
              <a:schemeClr val="accent4">
                <a:hueOff val="-2311899"/>
                <a:satOff val="0"/>
                <a:lumOff val="15058"/>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Segoe UI Light" panose="020B0502040204020203" pitchFamily="34" charset="0"/>
              <a:cs typeface="Segoe UI Light" panose="020B0502040204020203" pitchFamily="34" charset="0"/>
            </a:rPr>
            <a:t>Developing with SQL DW</a:t>
          </a:r>
        </a:p>
      </dsp:txBody>
      <dsp:txXfrm>
        <a:off x="897024" y="4197776"/>
        <a:ext cx="1997895" cy="1198737"/>
      </dsp:txXfrm>
    </dsp:sp>
    <dsp:sp modelId="{B2F8CE77-ED63-4BB2-AD3C-D4979BDD1A31}">
      <dsp:nvSpPr>
        <dsp:cNvPr id="0" name=""/>
        <dsp:cNvSpPr/>
      </dsp:nvSpPr>
      <dsp:spPr>
        <a:xfrm>
          <a:off x="3094709" y="4197776"/>
          <a:ext cx="1997895" cy="1198737"/>
        </a:xfrm>
        <a:prstGeom prst="rect">
          <a:avLst/>
        </a:prstGeom>
        <a:gradFill rotWithShape="0">
          <a:gsLst>
            <a:gs pos="0">
              <a:schemeClr val="accent4">
                <a:hueOff val="-2504558"/>
                <a:satOff val="0"/>
                <a:lumOff val="16313"/>
                <a:alphaOff val="0"/>
                <a:satMod val="103000"/>
                <a:lumMod val="102000"/>
                <a:tint val="94000"/>
              </a:schemeClr>
            </a:gs>
            <a:gs pos="50000">
              <a:schemeClr val="accent4">
                <a:hueOff val="-2504558"/>
                <a:satOff val="0"/>
                <a:lumOff val="16313"/>
                <a:alphaOff val="0"/>
                <a:satMod val="110000"/>
                <a:lumMod val="100000"/>
                <a:shade val="100000"/>
              </a:schemeClr>
            </a:gs>
            <a:gs pos="100000">
              <a:schemeClr val="accent4">
                <a:hueOff val="-2504558"/>
                <a:satOff val="0"/>
                <a:lumOff val="16313"/>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Segoe UI Light" panose="020B0502040204020203" pitchFamily="34" charset="0"/>
              <a:cs typeface="Segoe UI Light" panose="020B0502040204020203" pitchFamily="34" charset="0"/>
            </a:rPr>
            <a:t>Migration</a:t>
          </a:r>
        </a:p>
      </dsp:txBody>
      <dsp:txXfrm>
        <a:off x="3094709" y="4197776"/>
        <a:ext cx="1997895" cy="1198737"/>
      </dsp:txXfrm>
    </dsp:sp>
    <dsp:sp modelId="{9D351127-AFD0-4861-95AB-1D370C4EA56F}">
      <dsp:nvSpPr>
        <dsp:cNvPr id="0" name=""/>
        <dsp:cNvSpPr/>
      </dsp:nvSpPr>
      <dsp:spPr>
        <a:xfrm>
          <a:off x="5292394" y="4197776"/>
          <a:ext cx="1997895" cy="1198737"/>
        </a:xfrm>
        <a:prstGeom prst="rect">
          <a:avLst/>
        </a:prstGeom>
        <a:gradFill rotWithShape="0">
          <a:gsLst>
            <a:gs pos="0">
              <a:schemeClr val="accent4">
                <a:hueOff val="-2697216"/>
                <a:satOff val="0"/>
                <a:lumOff val="17568"/>
                <a:alphaOff val="0"/>
                <a:satMod val="103000"/>
                <a:lumMod val="102000"/>
                <a:tint val="94000"/>
              </a:schemeClr>
            </a:gs>
            <a:gs pos="50000">
              <a:schemeClr val="accent4">
                <a:hueOff val="-2697216"/>
                <a:satOff val="0"/>
                <a:lumOff val="17568"/>
                <a:alphaOff val="0"/>
                <a:satMod val="110000"/>
                <a:lumMod val="100000"/>
                <a:shade val="100000"/>
              </a:schemeClr>
            </a:gs>
            <a:gs pos="100000">
              <a:schemeClr val="accent4">
                <a:hueOff val="-2697216"/>
                <a:satOff val="0"/>
                <a:lumOff val="17568"/>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Segoe UI Light" panose="020B0502040204020203" pitchFamily="34" charset="0"/>
              <a:cs typeface="Segoe UI Light" panose="020B0502040204020203" pitchFamily="34" charset="0"/>
            </a:rPr>
            <a:t>Partner ecosystem</a:t>
          </a:r>
        </a:p>
      </dsp:txBody>
      <dsp:txXfrm>
        <a:off x="5292394" y="4197776"/>
        <a:ext cx="1997895" cy="1198737"/>
      </dsp:txXfrm>
    </dsp:sp>
    <dsp:sp modelId="{81265932-2CF1-4F6D-B580-7C916175BCC0}">
      <dsp:nvSpPr>
        <dsp:cNvPr id="0" name=""/>
        <dsp:cNvSpPr/>
      </dsp:nvSpPr>
      <dsp:spPr>
        <a:xfrm>
          <a:off x="7490079" y="4197776"/>
          <a:ext cx="1997895" cy="1198737"/>
        </a:xfrm>
        <a:prstGeom prst="rect">
          <a:avLst/>
        </a:prstGeom>
        <a:gradFill rotWithShape="0">
          <a:gsLst>
            <a:gs pos="0">
              <a:schemeClr val="accent4">
                <a:hueOff val="-2889874"/>
                <a:satOff val="0"/>
                <a:lumOff val="18823"/>
                <a:alphaOff val="0"/>
                <a:satMod val="103000"/>
                <a:lumMod val="102000"/>
                <a:tint val="94000"/>
              </a:schemeClr>
            </a:gs>
            <a:gs pos="50000">
              <a:schemeClr val="accent4">
                <a:hueOff val="-2889874"/>
                <a:satOff val="0"/>
                <a:lumOff val="18823"/>
                <a:alphaOff val="0"/>
                <a:satMod val="110000"/>
                <a:lumMod val="100000"/>
                <a:shade val="100000"/>
              </a:schemeClr>
            </a:gs>
            <a:gs pos="100000">
              <a:schemeClr val="accent4">
                <a:hueOff val="-2889874"/>
                <a:satOff val="0"/>
                <a:lumOff val="18823"/>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Segoe UI Light" panose="020B0502040204020203" pitchFamily="34" charset="0"/>
              <a:cs typeface="Segoe UI Light" panose="020B0502040204020203" pitchFamily="34" charset="0"/>
            </a:rPr>
            <a:t>Resources \ CTA</a:t>
          </a:r>
        </a:p>
      </dsp:txBody>
      <dsp:txXfrm>
        <a:off x="7490079" y="4197776"/>
        <a:ext cx="1997895" cy="119873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4792D0-190C-41D6-BDC6-49032682F6E1}" type="datetimeFigureOut">
              <a:rPr lang="en-US" smtClean="0"/>
              <a:t>5/18/2017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BDD02C-049B-44A4-9E6F-23C5A8DD5066}" type="slidenum">
              <a:rPr lang="en-US" smtClean="0"/>
              <a:t>‹#›</a:t>
            </a:fld>
            <a:endParaRPr lang="en-US"/>
          </a:p>
        </p:txBody>
      </p:sp>
    </p:spTree>
    <p:extLst>
      <p:ext uri="{BB962C8B-B14F-4D97-AF65-F5344CB8AC3E}">
        <p14:creationId xmlns:p14="http://schemas.microsoft.com/office/powerpoint/2010/main" val="1813637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E9AFFF-354B-4475-B8EF-1A50F253B0F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21601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5/18/2017 12:15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27411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Red Stars</a:t>
            </a:r>
          </a:p>
          <a:p>
            <a:pPr marL="171450" indent="-171450">
              <a:buFont typeface="Arial" panose="020B0604020202020204" pitchFamily="34" charset="0"/>
              <a:buChar char="•"/>
            </a:pPr>
            <a:r>
              <a:rPr lang="en-GB" baseline="0" dirty="0"/>
              <a:t>Archive on the way in to the warehouse</a:t>
            </a:r>
          </a:p>
          <a:p>
            <a:pPr marL="628650" lvl="1" indent="-171450">
              <a:buFont typeface="Arial" panose="020B0604020202020204" pitchFamily="34" charset="0"/>
              <a:buChar char="•"/>
            </a:pPr>
            <a:r>
              <a:rPr lang="en-GB" baseline="0" dirty="0"/>
              <a:t>Geo-redundant blob storage guarantees your data</a:t>
            </a:r>
          </a:p>
          <a:p>
            <a:pPr marL="628650" lvl="1" indent="-171450">
              <a:buFont typeface="Arial" panose="020B0604020202020204" pitchFamily="34" charset="0"/>
              <a:buChar char="•"/>
            </a:pPr>
            <a:r>
              <a:rPr lang="en-GB" baseline="0" dirty="0"/>
              <a:t>Allows for RPO 0 Data Warehouse architectures</a:t>
            </a:r>
          </a:p>
          <a:p>
            <a:pPr marL="628650" lvl="1" indent="-171450">
              <a:buFont typeface="Arial" panose="020B0604020202020204" pitchFamily="34" charset="0"/>
              <a:buChar char="•"/>
            </a:pPr>
            <a:r>
              <a:rPr lang="en-GB" baseline="0" dirty="0"/>
              <a:t>Allows for point in time restart-ability of ELT</a:t>
            </a:r>
          </a:p>
          <a:p>
            <a:pPr marL="171450" indent="-171450">
              <a:buFont typeface="Arial" panose="020B0604020202020204" pitchFamily="34" charset="0"/>
              <a:buChar char="•"/>
            </a:pPr>
            <a:r>
              <a:rPr lang="en-GB" baseline="0" dirty="0"/>
              <a:t>Resume / Pause Pattern</a:t>
            </a:r>
            <a:endParaRPr lang="en-GB" dirty="0"/>
          </a:p>
          <a:p>
            <a:pPr marL="0" indent="0">
              <a:buNone/>
            </a:pP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484ABEE-72D2-4711-B507-13A06E43880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09731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Red Stars</a:t>
            </a:r>
          </a:p>
          <a:p>
            <a:pPr marL="171450" indent="-171450">
              <a:buFont typeface="Arial" panose="020B0604020202020204" pitchFamily="34" charset="0"/>
              <a:buChar char="•"/>
            </a:pPr>
            <a:r>
              <a:rPr lang="en-GB" baseline="0" dirty="0"/>
              <a:t>Consistent single view of raw data held in Blob Storage accessible by all consumers of data </a:t>
            </a:r>
          </a:p>
          <a:p>
            <a:pPr marL="171450" indent="-171450">
              <a:buFont typeface="Arial" panose="020B0604020202020204" pitchFamily="34" charset="0"/>
              <a:buChar char="•"/>
            </a:pPr>
            <a:r>
              <a:rPr lang="en-GB" baseline="0" dirty="0"/>
              <a:t>Customer specific DWU settings allowing for simple chargeback models</a:t>
            </a:r>
            <a:endParaRPr lang="en-GB" dirty="0"/>
          </a:p>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484ABEE-72D2-4711-B507-13A06E43880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887753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Red Stars</a:t>
            </a:r>
          </a:p>
          <a:p>
            <a:pPr marL="171450" indent="-171450">
              <a:buFont typeface="Arial" panose="020B0604020202020204" pitchFamily="34" charset="0"/>
              <a:buChar char="•"/>
            </a:pPr>
            <a:r>
              <a:rPr lang="en-GB" baseline="0" dirty="0"/>
              <a:t>Consistent single view of raw data held in Blob Storage accessible by all consumers of data </a:t>
            </a:r>
          </a:p>
          <a:p>
            <a:pPr marL="171450" indent="-171450">
              <a:buFont typeface="Arial" panose="020B0604020202020204" pitchFamily="34" charset="0"/>
              <a:buChar char="•"/>
            </a:pPr>
            <a:r>
              <a:rPr lang="en-GB" baseline="0" dirty="0"/>
              <a:t>Customer specific DWU settings allowing for simple chargeback models</a:t>
            </a:r>
            <a:endParaRPr lang="en-GB" dirty="0"/>
          </a:p>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484ABEE-72D2-4711-B507-13A06E43880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22547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5/18/2017 12:15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275656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Red Stars</a:t>
            </a:r>
          </a:p>
          <a:p>
            <a:pPr marL="171450" indent="-171450">
              <a:buFont typeface="Arial" panose="020B0604020202020204" pitchFamily="34" charset="0"/>
              <a:buChar char="•"/>
            </a:pPr>
            <a:r>
              <a:rPr lang="en-GB" baseline="0" dirty="0"/>
              <a:t>Archive on the way in to the warehouse</a:t>
            </a:r>
          </a:p>
          <a:p>
            <a:pPr marL="628650" lvl="1" indent="-171450">
              <a:buFont typeface="Arial" panose="020B0604020202020204" pitchFamily="34" charset="0"/>
              <a:buChar char="•"/>
            </a:pPr>
            <a:r>
              <a:rPr lang="en-GB" baseline="0" dirty="0"/>
              <a:t>Geo-redundant blob storage guarantees your data</a:t>
            </a:r>
          </a:p>
          <a:p>
            <a:pPr marL="628650" lvl="1" indent="-171450">
              <a:buFont typeface="Arial" panose="020B0604020202020204" pitchFamily="34" charset="0"/>
              <a:buChar char="•"/>
            </a:pPr>
            <a:r>
              <a:rPr lang="en-GB" baseline="0" dirty="0"/>
              <a:t>Allows for RPO 0 Data Warehouse architectures</a:t>
            </a:r>
          </a:p>
          <a:p>
            <a:pPr marL="628650" lvl="1" indent="-171450">
              <a:buFont typeface="Arial" panose="020B0604020202020204" pitchFamily="34" charset="0"/>
              <a:buChar char="•"/>
            </a:pPr>
            <a:r>
              <a:rPr lang="en-GB" baseline="0" dirty="0"/>
              <a:t>Allows for point in time restart-ability of ELT</a:t>
            </a:r>
          </a:p>
          <a:p>
            <a:pPr marL="171450" indent="-171450">
              <a:buFont typeface="Arial" panose="020B0604020202020204" pitchFamily="34" charset="0"/>
              <a:buChar char="•"/>
            </a:pPr>
            <a:r>
              <a:rPr lang="en-GB" baseline="0" dirty="0"/>
              <a:t>Resume / Pause Pattern</a:t>
            </a:r>
            <a:endParaRPr lang="en-GB" dirty="0"/>
          </a:p>
          <a:p>
            <a:pPr marL="0" indent="0">
              <a:buNone/>
            </a:pP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484ABEE-72D2-4711-B507-13A06E43880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22931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Red Stars</a:t>
            </a:r>
          </a:p>
          <a:p>
            <a:pPr marL="171450" indent="-171450">
              <a:buFont typeface="Arial" panose="020B0604020202020204" pitchFamily="34" charset="0"/>
              <a:buChar char="•"/>
            </a:pPr>
            <a:r>
              <a:rPr lang="en-GB" baseline="0" dirty="0"/>
              <a:t>Consistent single view of raw data held in Blob Storage accessible by all consumers of data </a:t>
            </a:r>
          </a:p>
          <a:p>
            <a:pPr marL="171450" indent="-171450">
              <a:buFont typeface="Arial" panose="020B0604020202020204" pitchFamily="34" charset="0"/>
              <a:buChar char="•"/>
            </a:pPr>
            <a:r>
              <a:rPr lang="en-GB" baseline="0" dirty="0"/>
              <a:t>Customer specific DWU settings allowing for simple chargeback models</a:t>
            </a:r>
            <a:endParaRPr lang="en-GB" dirty="0"/>
          </a:p>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484ABEE-72D2-4711-B507-13A06E43880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807459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De-coupled storage from compute &amp; control</a:t>
            </a:r>
          </a:p>
          <a:p>
            <a:pPr marL="0" marR="0" indent="0" algn="l" defTabSz="932742" rtl="0" eaLnBrk="1" fontAlgn="auto" latinLnBrk="0" hangingPunct="1">
              <a:lnSpc>
                <a:spcPct val="90000"/>
              </a:lnSpc>
              <a:spcBef>
                <a:spcPts val="0"/>
              </a:spcBef>
              <a:spcAft>
                <a:spcPts val="340"/>
              </a:spcAft>
              <a:buClrTx/>
              <a:buSzTx/>
              <a:buFontTx/>
              <a:buNone/>
              <a:tabLst/>
              <a:defRPr/>
            </a:pPr>
            <a:r>
              <a:rPr lang="en-GB" dirty="0"/>
              <a:t>Completely elastic</a:t>
            </a:r>
          </a:p>
          <a:p>
            <a:pPr marL="0" marR="0" indent="0" algn="l" defTabSz="932742" rtl="0" eaLnBrk="1" fontAlgn="auto" latinLnBrk="0" hangingPunct="1">
              <a:lnSpc>
                <a:spcPct val="90000"/>
              </a:lnSpc>
              <a:spcBef>
                <a:spcPts val="0"/>
              </a:spcBef>
              <a:spcAft>
                <a:spcPts val="340"/>
              </a:spcAft>
              <a:buClrTx/>
              <a:buSzTx/>
              <a:buFontTx/>
              <a:buNone/>
              <a:tabLst/>
              <a:defRPr/>
            </a:pPr>
            <a:r>
              <a:rPr lang="en-GB" dirty="0"/>
              <a:t>Pay for the data you store and the compute you provision</a:t>
            </a:r>
          </a:p>
          <a:p>
            <a:endParaRPr lang="en-GB"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5/18/2017 12:15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53640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Scale-out distributed query engine</a:t>
            </a:r>
          </a:p>
          <a:p>
            <a:endParaRPr lang="en-GB"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5/18/2017 12:15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29520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5/18/2017 12:15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99915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pillars of the service:</a:t>
            </a:r>
          </a:p>
          <a:p>
            <a:pPr marL="230743" indent="-230743">
              <a:buFont typeface="+mj-lt"/>
              <a:buAutoNum type="arabicPeriod"/>
            </a:pPr>
            <a:r>
              <a:rPr lang="en-US" dirty="0"/>
              <a:t>Elastic</a:t>
            </a:r>
            <a:r>
              <a:rPr lang="en-US" baseline="0" dirty="0"/>
              <a:t> scale &amp; performance</a:t>
            </a:r>
          </a:p>
          <a:p>
            <a:pPr marL="692229" lvl="1" indent="-230743">
              <a:buFont typeface="+mj-lt"/>
              <a:buAutoNum type="arabicPeriod"/>
            </a:pPr>
            <a:r>
              <a:rPr lang="en-US" baseline="0" dirty="0"/>
              <a:t>Separating compute and storage forces a focus on compute as a premium and storage as a commodity</a:t>
            </a:r>
          </a:p>
          <a:p>
            <a:pPr marL="692229" lvl="1" indent="-230743">
              <a:buFont typeface="+mj-lt"/>
              <a:buAutoNum type="arabicPeriod"/>
            </a:pPr>
            <a:r>
              <a:rPr lang="en-US" baseline="0" dirty="0"/>
              <a:t>Separating compute enables near – instant movement from one compute size to another with little to no impact to customers</a:t>
            </a:r>
          </a:p>
          <a:p>
            <a:pPr marL="692229" lvl="1" indent="-230743">
              <a:buFont typeface="+mj-lt"/>
              <a:buAutoNum type="arabicPeriod"/>
            </a:pPr>
            <a:r>
              <a:rPr lang="en-US" baseline="0" dirty="0"/>
              <a:t>Storage can scale to PB+ easily with proven Azure Storage as the backing system</a:t>
            </a:r>
          </a:p>
          <a:p>
            <a:pPr marL="692229" lvl="1" indent="-230743">
              <a:buFont typeface="+mj-lt"/>
              <a:buAutoNum type="arabicPeriod"/>
            </a:pPr>
            <a:r>
              <a:rPr lang="en-US" baseline="0" dirty="0"/>
              <a:t>Separate compute allows for cloud scenarios such as service pausing with minimal cost (storage only at commodity rates). This fulfills the premise of the cloud as a source of massive compute infrastructure. Premium possibilities include add on SLA for restarts ($$$) and AI based scaling for workloads based on historical usage data (e.g., learned system scalability and pausing based on optimal configurations such as need for data, past usage, expected usage – like a pause for weekends). </a:t>
            </a:r>
          </a:p>
          <a:p>
            <a:pPr marL="230743" indent="-230743">
              <a:buFont typeface="+mj-lt"/>
              <a:buAutoNum type="arabicPeriod"/>
            </a:pPr>
            <a:r>
              <a:rPr lang="en-US" baseline="0" dirty="0"/>
              <a:t>Market-leading price/performance</a:t>
            </a:r>
          </a:p>
          <a:p>
            <a:pPr marL="692229" lvl="1" indent="-230743">
              <a:buFont typeface="+mj-lt"/>
              <a:buAutoNum type="arabicPeriod"/>
            </a:pPr>
            <a:r>
              <a:rPr lang="en-US" baseline="0" dirty="0"/>
              <a:t>Moving the conversation away from nodes and disks and to storage and compute as a way to provide insight. Customers don’t care that a DW has x spindles and x cores – they really just want insights into their data. Amazon targets disks and storage without a way for the customer to see how fast they can get an answer from their data. </a:t>
            </a:r>
          </a:p>
          <a:p>
            <a:pPr marL="692229" lvl="1" indent="-230743">
              <a:buFont typeface="+mj-lt"/>
              <a:buAutoNum type="arabicPeriod"/>
            </a:pPr>
            <a:r>
              <a:rPr lang="en-US" baseline="0" dirty="0"/>
              <a:t>SQL DW will target Amazon Redshift as a price competitor and will provide on par or better performance for a matched price. </a:t>
            </a:r>
          </a:p>
          <a:p>
            <a:pPr marL="692229" lvl="1" indent="-230743">
              <a:buFont typeface="+mj-lt"/>
              <a:buAutoNum type="arabicPeriod"/>
            </a:pPr>
            <a:r>
              <a:rPr lang="en-US" baseline="0" dirty="0"/>
              <a:t>As a key differentiator, Amazon requires that you decide what system you’d like up front (dense compute or dense storage). Separating the two means that as a customer, I can decide how much data vs. compute to use and adjust over time and then simply be billed for what I use. This differentiates the service as Amazon requires you to ‘buy/reserve’ nodes and storage whether you use the capacity or note. One is a cost calculation (optimizing for usage of data center resources) and the other is customer centric – focusing on what the customer gets and pays for the service with the same or better performance.</a:t>
            </a:r>
          </a:p>
          <a:p>
            <a:pPr marL="230743" indent="-230743">
              <a:buFont typeface="+mj-lt"/>
              <a:buAutoNum type="arabicPeriod"/>
            </a:pPr>
            <a:r>
              <a:rPr lang="en-US" baseline="0" dirty="0"/>
              <a:t>True SQL Server experience</a:t>
            </a:r>
          </a:p>
          <a:p>
            <a:pPr marL="692229" lvl="1" indent="-230743">
              <a:buFont typeface="+mj-lt"/>
              <a:buAutoNum type="arabicPeriod"/>
            </a:pPr>
            <a:r>
              <a:rPr lang="en-US" baseline="0" dirty="0"/>
              <a:t>SQL Server 2014 based MPP architecture with a control node and </a:t>
            </a:r>
            <a:r>
              <a:rPr lang="en-US" i="1" baseline="0" dirty="0"/>
              <a:t>n</a:t>
            </a:r>
            <a:r>
              <a:rPr lang="en-US" i="0" baseline="0" dirty="0"/>
              <a:t> compute nodes that has been proven via 4+ years in the appliance market serving regional customers (Dixons, </a:t>
            </a:r>
            <a:r>
              <a:rPr lang="en-US" i="0" baseline="0" dirty="0" err="1"/>
              <a:t>DenizBank</a:t>
            </a:r>
            <a:r>
              <a:rPr lang="en-US" i="0" baseline="0" dirty="0"/>
              <a:t>, Helmerich &amp; Payne), to mid-sized companies (T-Mobile, Progressive, Tangerine/ING, LG), to Forbes 100 corporations (Walmart, Johnson &amp; Johnson, Comcast, </a:t>
            </a:r>
            <a:r>
              <a:rPr lang="en-US" i="0" baseline="0" dirty="0" err="1"/>
              <a:t>Metlife</a:t>
            </a:r>
            <a:r>
              <a:rPr lang="en-US" i="0" baseline="0" dirty="0"/>
              <a:t>)</a:t>
            </a:r>
          </a:p>
          <a:p>
            <a:pPr marL="692229" lvl="1" indent="-230743">
              <a:buFont typeface="+mj-lt"/>
              <a:buAutoNum type="arabicPeriod"/>
            </a:pPr>
            <a:r>
              <a:rPr lang="en-US" i="0" baseline="0" dirty="0"/>
              <a:t>TSQL language surface to simplify workload migrations from SQL Server SMP and SQL DB customers to the service minimizing conversion costs – means a large addressable market (SQL SMP data warehouse is estimated at 220k units with multiple workloads per unit)</a:t>
            </a:r>
          </a:p>
          <a:p>
            <a:pPr marL="692229" lvl="1" indent="-230743">
              <a:buFont typeface="+mj-lt"/>
              <a:buAutoNum type="arabicPeriod"/>
            </a:pPr>
            <a:r>
              <a:rPr lang="en-US" i="0" baseline="0" dirty="0"/>
              <a:t>Extends the SQL Server brand into the largest DW scenarios without rewrites (premium version of the SMP box and cloud services)</a:t>
            </a:r>
          </a:p>
          <a:p>
            <a:pPr marL="692229" lvl="1" indent="-230743">
              <a:buFont typeface="+mj-lt"/>
              <a:buAutoNum type="arabicPeriod"/>
            </a:pPr>
            <a:r>
              <a:rPr lang="en-US" i="0" baseline="0" dirty="0"/>
              <a:t>Launching with a targeted 60 ISV partners (Tableau, </a:t>
            </a:r>
            <a:r>
              <a:rPr lang="en-US" i="0" baseline="0" dirty="0" err="1"/>
              <a:t>Informatica</a:t>
            </a:r>
            <a:r>
              <a:rPr lang="en-US" i="0" baseline="0" dirty="0"/>
              <a:t>, Revolution </a:t>
            </a:r>
            <a:r>
              <a:rPr lang="en-US" i="0" baseline="0" dirty="0" err="1"/>
              <a:t>Analtyics</a:t>
            </a:r>
            <a:r>
              <a:rPr lang="en-US" i="0" baseline="0" dirty="0"/>
              <a:t>, SAP, </a:t>
            </a:r>
            <a:r>
              <a:rPr lang="en-US" i="0" baseline="0" dirty="0" err="1"/>
              <a:t>MicroStrategy</a:t>
            </a:r>
            <a:r>
              <a:rPr lang="en-US" i="0" baseline="0" dirty="0"/>
              <a:t>, </a:t>
            </a:r>
            <a:r>
              <a:rPr lang="en-US" i="0" baseline="0" dirty="0" err="1"/>
              <a:t>Attunity</a:t>
            </a:r>
            <a:r>
              <a:rPr lang="en-US" i="0" baseline="0" dirty="0"/>
              <a:t>, </a:t>
            </a:r>
            <a:r>
              <a:rPr lang="en-US" i="0" baseline="0" dirty="0" err="1"/>
              <a:t>Tibco</a:t>
            </a:r>
            <a:r>
              <a:rPr lang="en-US" i="0" baseline="0" dirty="0"/>
              <a:t> and others) covering data loading, BI and reporting, and analytics (including predictive)</a:t>
            </a:r>
            <a:endParaRPr lang="en-US" baseline="0" dirty="0"/>
          </a:p>
          <a:p>
            <a:pPr marL="230743" indent="-230743">
              <a:buFont typeface="+mj-lt"/>
              <a:buAutoNum type="arabicPeriod"/>
            </a:pPr>
            <a:r>
              <a:rPr lang="en-US" baseline="0" dirty="0"/>
              <a:t>Query across all data types and all locations</a:t>
            </a:r>
          </a:p>
          <a:p>
            <a:pPr marL="692229" lvl="1" indent="-230743" defTabSz="922972">
              <a:buFont typeface="+mj-lt"/>
              <a:buAutoNum type="arabicPeriod"/>
              <a:defRPr/>
            </a:pPr>
            <a:r>
              <a:rPr lang="en-US" baseline="0" dirty="0"/>
              <a:t>The service will integrate with key first party Azure offerings such as PowerBI, </a:t>
            </a:r>
            <a:r>
              <a:rPr lang="en-US" baseline="0" dirty="0" err="1"/>
              <a:t>AzureML</a:t>
            </a:r>
            <a:r>
              <a:rPr lang="en-US" baseline="0" dirty="0"/>
              <a:t> and Azure Data Factory to provide a model for exposing and aggregating data to customers through a full experience (data ingestion, aggregation, analytics and reporting).</a:t>
            </a:r>
          </a:p>
          <a:p>
            <a:pPr marL="692229" lvl="1" indent="-230743">
              <a:buFont typeface="+mj-lt"/>
              <a:buAutoNum type="arabicPeriod"/>
            </a:pPr>
            <a:r>
              <a:rPr lang="en-US" baseline="0" dirty="0" err="1"/>
              <a:t>Polybase</a:t>
            </a:r>
            <a:r>
              <a:rPr lang="en-US" baseline="0" dirty="0"/>
              <a:t> as an integration technology enables the surfacing of data from Hadoop (Horton Data Platform 1.x/2.x, Cloudera 4.x/5.x, HDInsight) and Azure Storage as a remote table in the service.</a:t>
            </a:r>
          </a:p>
          <a:p>
            <a:pPr marL="1153716" lvl="2" indent="-230743">
              <a:buFont typeface="+mj-lt"/>
              <a:buAutoNum type="arabicPeriod"/>
            </a:pPr>
            <a:r>
              <a:rPr lang="en-US" baseline="0" dirty="0"/>
              <a:t>Using both Map Reduce/YARN query engines as well as internal SQL Server query optimization, </a:t>
            </a:r>
            <a:r>
              <a:rPr lang="en-US" baseline="0" dirty="0" err="1"/>
              <a:t>Polybase</a:t>
            </a:r>
            <a:r>
              <a:rPr lang="en-US" baseline="0" dirty="0"/>
              <a:t> is able to efficiently determine how and where to query the data (either a push down query or streaming data back to SQL </a:t>
            </a:r>
            <a:r>
              <a:rPr lang="en-US" baseline="0" dirty="0" err="1"/>
              <a:t>dw</a:t>
            </a:r>
            <a:r>
              <a:rPr lang="en-US" baseline="0" dirty="0"/>
              <a:t>)</a:t>
            </a:r>
          </a:p>
          <a:p>
            <a:pPr marL="692229" lvl="1" indent="-230743">
              <a:buFont typeface="+mj-lt"/>
              <a:buAutoNum type="arabicPeriod"/>
            </a:pPr>
            <a:r>
              <a:rPr lang="en-US" baseline="0" dirty="0"/>
              <a:t>This enables all kinds of hybrid scenarios such as structured (say POS and inventory data) and unstructured data (web logs, social media sentiment analysis) into a single world with the SQL DW service as a hub to all data insights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B74826-D799-4ECA-A065-1147448C1A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67386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Consider NULL</a:t>
            </a:r>
          </a:p>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46F45D-BCE5-41E7-A317-0F8063D8F557}"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0048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JOIN is on the TYPE</a:t>
            </a:r>
          </a:p>
          <a:p>
            <a:r>
              <a:rPr lang="en-GB" dirty="0"/>
              <a:t>Must also</a:t>
            </a:r>
            <a:r>
              <a:rPr lang="en-GB" baseline="0" dirty="0"/>
              <a:t> be an </a:t>
            </a:r>
            <a:r>
              <a:rPr lang="en-GB" baseline="0" dirty="0" err="1"/>
              <a:t>equi</a:t>
            </a:r>
            <a:r>
              <a:rPr lang="en-GB" baseline="0" dirty="0"/>
              <a:t>-join</a:t>
            </a:r>
            <a:endParaRPr lang="en-GB"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5/18/2017 12:15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501687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5/18/2017 12:15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937108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5/18/2017 12:15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02026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Customers also using </a:t>
            </a:r>
            <a:r>
              <a:rPr lang="en-GB" dirty="0" err="1"/>
              <a:t>FreeTDS</a:t>
            </a:r>
            <a:r>
              <a:rPr lang="en-GB" dirty="0"/>
              <a:t> from Linux</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5/18/2017 12:15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606449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5/18/2017 12:15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129722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TechReady 23</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5/18/2017 12:15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982171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Reserved -  </a:t>
            </a:r>
            <a:r>
              <a:rPr lang="en-GB" sz="900" dirty="0"/>
              <a:t>total space allocated by objects in the database</a:t>
            </a:r>
          </a:p>
          <a:p>
            <a:r>
              <a:rPr lang="en-GB" sz="900" dirty="0"/>
              <a:t>	data – total amount of space used by data</a:t>
            </a:r>
          </a:p>
          <a:p>
            <a:r>
              <a:rPr lang="en-GB" sz="900" dirty="0"/>
              <a:t>	</a:t>
            </a:r>
            <a:r>
              <a:rPr lang="en-GB" sz="900" dirty="0" err="1"/>
              <a:t>index_size</a:t>
            </a:r>
            <a:r>
              <a:rPr lang="en-GB" sz="900" dirty="0"/>
              <a:t> – total amount of space used by indexes</a:t>
            </a:r>
          </a:p>
          <a:p>
            <a:r>
              <a:rPr lang="en-GB" sz="900" dirty="0"/>
              <a:t>	unused – total amount reserved for objects, but not</a:t>
            </a:r>
            <a:r>
              <a:rPr lang="en-GB" sz="900" baseline="0" dirty="0"/>
              <a:t> </a:t>
            </a:r>
            <a:r>
              <a:rPr lang="en-GB" sz="900" dirty="0"/>
              <a:t>used</a:t>
            </a:r>
          </a:p>
          <a:p>
            <a:r>
              <a:rPr lang="en-GB" dirty="0"/>
              <a:t>Unallocated - </a:t>
            </a:r>
            <a:r>
              <a:rPr lang="en-GB" sz="900" dirty="0"/>
              <a:t>space in the database that has not been reserved for database objects.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TechReady 23</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5/18/2017 12:15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315162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TechReady 23</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5/18/2017 12:15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04207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TechReady 23</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5/18/2017 12:15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98295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GB" dirty="0"/>
              <a:t>Fully managed</a:t>
            </a:r>
          </a:p>
          <a:p>
            <a:endParaRPr lang="en-GB"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5/18/2017 12:15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122009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TechReady 23</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5/18/2017 12:15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945579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need to factor</a:t>
            </a:r>
            <a:r>
              <a:rPr lang="en-GB" baseline="0" dirty="0"/>
              <a:t> in the compression of the data so assuming 5x compression a 100TB </a:t>
            </a:r>
            <a:r>
              <a:rPr lang="en-GB" baseline="0" dirty="0" err="1"/>
              <a:t>db</a:t>
            </a:r>
            <a:r>
              <a:rPr lang="en-GB" baseline="0" dirty="0"/>
              <a:t> will hold 500TB data</a:t>
            </a:r>
            <a:endParaRPr lang="en-GB"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5/18/2017 12:15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501501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 table sizing view…to query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TechReady 23</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5/18/2017 12:15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400478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TechReady 23</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5/18/2017 12:15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666224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TechReady 23</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5/18/2017 12:15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492588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TechReady 23</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5/18/2017 12:15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142984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5/18/2017 12:15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1648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PolyBase</a:t>
            </a:r>
            <a:endParaRPr lang="en-GB" dirty="0"/>
          </a:p>
          <a:p>
            <a:r>
              <a:rPr lang="en-GB" dirty="0"/>
              <a:t>Azure Data Factory</a:t>
            </a:r>
          </a:p>
          <a:p>
            <a:r>
              <a:rPr lang="en-GB" dirty="0"/>
              <a:t>SSIS</a:t>
            </a:r>
          </a:p>
          <a:p>
            <a:r>
              <a:rPr lang="en-GB" dirty="0" err="1"/>
              <a:t>Bcp</a:t>
            </a:r>
            <a:endParaRPr lang="en-GB" dirty="0"/>
          </a:p>
          <a:p>
            <a:r>
              <a:rPr lang="en-GB" dirty="0"/>
              <a:t>3</a:t>
            </a:r>
            <a:r>
              <a:rPr lang="en-GB" baseline="30000" dirty="0"/>
              <a:t>rd</a:t>
            </a:r>
            <a:r>
              <a:rPr lang="en-GB" dirty="0"/>
              <a:t> party data loading tools</a:t>
            </a:r>
          </a:p>
          <a:p>
            <a:endParaRPr lang="en-GB"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5/18/2017 12:15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690926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PolyBase</a:t>
            </a:r>
            <a:endParaRPr lang="en-GB" dirty="0"/>
          </a:p>
          <a:p>
            <a:r>
              <a:rPr lang="en-GB" dirty="0"/>
              <a:t>Azure Data Factory</a:t>
            </a:r>
          </a:p>
          <a:p>
            <a:r>
              <a:rPr lang="en-GB" dirty="0"/>
              <a:t>SSIS</a:t>
            </a:r>
          </a:p>
          <a:p>
            <a:r>
              <a:rPr lang="en-GB" dirty="0" err="1"/>
              <a:t>Bcp</a:t>
            </a:r>
            <a:endParaRPr lang="en-GB" dirty="0"/>
          </a:p>
          <a:p>
            <a:r>
              <a:rPr lang="en-GB" dirty="0"/>
              <a:t>3</a:t>
            </a:r>
            <a:r>
              <a:rPr lang="en-GB" baseline="30000" dirty="0"/>
              <a:t>rd</a:t>
            </a:r>
            <a:r>
              <a:rPr lang="en-GB" dirty="0"/>
              <a:t> party data loading tools</a:t>
            </a:r>
          </a:p>
          <a:p>
            <a:endParaRPr lang="en-GB"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5/18/2017 12:15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99803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need to factor</a:t>
            </a:r>
            <a:r>
              <a:rPr lang="en-GB" baseline="0" dirty="0"/>
              <a:t> in the compression of the data so assuming 5x compression a 100TB </a:t>
            </a:r>
            <a:r>
              <a:rPr lang="en-GB" baseline="0" dirty="0" err="1"/>
              <a:t>db</a:t>
            </a:r>
            <a:r>
              <a:rPr lang="en-GB" baseline="0" dirty="0"/>
              <a:t> will hold 500TB data</a:t>
            </a:r>
            <a:endParaRPr lang="en-GB"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5/18/2017 12:15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34555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91184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De-coupled storage from compute &amp; control</a:t>
            </a:r>
          </a:p>
          <a:p>
            <a:pPr marL="0" marR="0" indent="0" algn="l" defTabSz="932742" rtl="0" eaLnBrk="1" fontAlgn="auto" latinLnBrk="0" hangingPunct="1">
              <a:lnSpc>
                <a:spcPct val="90000"/>
              </a:lnSpc>
              <a:spcBef>
                <a:spcPts val="0"/>
              </a:spcBef>
              <a:spcAft>
                <a:spcPts val="340"/>
              </a:spcAft>
              <a:buClrTx/>
              <a:buSzTx/>
              <a:buFontTx/>
              <a:buNone/>
              <a:tabLst/>
              <a:defRPr/>
            </a:pPr>
            <a:r>
              <a:rPr lang="en-GB" dirty="0"/>
              <a:t>Completely elastic</a:t>
            </a:r>
          </a:p>
          <a:p>
            <a:pPr marL="0" marR="0" indent="0" algn="l" defTabSz="932742" rtl="0" eaLnBrk="1" fontAlgn="auto" latinLnBrk="0" hangingPunct="1">
              <a:lnSpc>
                <a:spcPct val="90000"/>
              </a:lnSpc>
              <a:spcBef>
                <a:spcPts val="0"/>
              </a:spcBef>
              <a:spcAft>
                <a:spcPts val="340"/>
              </a:spcAft>
              <a:buClrTx/>
              <a:buSzTx/>
              <a:buFontTx/>
              <a:buNone/>
              <a:tabLst/>
              <a:defRPr/>
            </a:pPr>
            <a:r>
              <a:rPr lang="en-GB" dirty="0"/>
              <a:t>Pay for the data you store and the compute you provision</a:t>
            </a:r>
          </a:p>
          <a:p>
            <a:endParaRPr lang="en-GB"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5/18/2017 12:15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66634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De-coupled storage from compute &amp; control</a:t>
            </a:r>
          </a:p>
          <a:p>
            <a:pPr marL="0" marR="0" indent="0" algn="l" defTabSz="932742" rtl="0" eaLnBrk="1" fontAlgn="auto" latinLnBrk="0" hangingPunct="1">
              <a:lnSpc>
                <a:spcPct val="90000"/>
              </a:lnSpc>
              <a:spcBef>
                <a:spcPts val="0"/>
              </a:spcBef>
              <a:spcAft>
                <a:spcPts val="340"/>
              </a:spcAft>
              <a:buClrTx/>
              <a:buSzTx/>
              <a:buFontTx/>
              <a:buNone/>
              <a:tabLst/>
              <a:defRPr/>
            </a:pPr>
            <a:r>
              <a:rPr lang="en-GB" dirty="0"/>
              <a:t>Completely elastic</a:t>
            </a:r>
          </a:p>
          <a:p>
            <a:pPr marL="0" marR="0" indent="0" algn="l" defTabSz="932742" rtl="0" eaLnBrk="1" fontAlgn="auto" latinLnBrk="0" hangingPunct="1">
              <a:lnSpc>
                <a:spcPct val="90000"/>
              </a:lnSpc>
              <a:spcBef>
                <a:spcPts val="0"/>
              </a:spcBef>
              <a:spcAft>
                <a:spcPts val="340"/>
              </a:spcAft>
              <a:buClrTx/>
              <a:buSzTx/>
              <a:buFontTx/>
              <a:buNone/>
              <a:tabLst/>
              <a:defRPr/>
            </a:pPr>
            <a:r>
              <a:rPr lang="en-GB" dirty="0"/>
              <a:t>Pay for the data you store and the compute you provision</a:t>
            </a:r>
          </a:p>
          <a:p>
            <a:endParaRPr lang="en-GB"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5/18/2017 12:15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115254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De-coupled storage from compute &amp; control</a:t>
            </a:r>
          </a:p>
          <a:p>
            <a:pPr marL="0" marR="0" indent="0" algn="l" defTabSz="932742" rtl="0" eaLnBrk="1" fontAlgn="auto" latinLnBrk="0" hangingPunct="1">
              <a:lnSpc>
                <a:spcPct val="90000"/>
              </a:lnSpc>
              <a:spcBef>
                <a:spcPts val="0"/>
              </a:spcBef>
              <a:spcAft>
                <a:spcPts val="340"/>
              </a:spcAft>
              <a:buClrTx/>
              <a:buSzTx/>
              <a:buFontTx/>
              <a:buNone/>
              <a:tabLst/>
              <a:defRPr/>
            </a:pPr>
            <a:r>
              <a:rPr lang="en-GB" dirty="0"/>
              <a:t>Completely elastic</a:t>
            </a:r>
          </a:p>
          <a:p>
            <a:pPr marL="0" marR="0" indent="0" algn="l" defTabSz="932742" rtl="0" eaLnBrk="1" fontAlgn="auto" latinLnBrk="0" hangingPunct="1">
              <a:lnSpc>
                <a:spcPct val="90000"/>
              </a:lnSpc>
              <a:spcBef>
                <a:spcPts val="0"/>
              </a:spcBef>
              <a:spcAft>
                <a:spcPts val="340"/>
              </a:spcAft>
              <a:buClrTx/>
              <a:buSzTx/>
              <a:buFontTx/>
              <a:buNone/>
              <a:tabLst/>
              <a:defRPr/>
            </a:pPr>
            <a:r>
              <a:rPr lang="en-GB" dirty="0"/>
              <a:t>Pay for the data you store and the compute you provision</a:t>
            </a:r>
          </a:p>
          <a:p>
            <a:endParaRPr lang="en-GB"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5/18/2017 12:15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74085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E9AFFF-354B-4475-B8EF-1A50F253B0F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6606978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Platform as a Service (PaaS)</a:t>
            </a:r>
          </a:p>
          <a:p>
            <a:pPr marL="0" indent="0">
              <a:buNone/>
            </a:pPr>
            <a:r>
              <a:rPr lang="en-GB" dirty="0"/>
              <a:t>Leverages the cloud</a:t>
            </a:r>
          </a:p>
          <a:p>
            <a:endParaRPr lang="en-GB" dirty="0"/>
          </a:p>
          <a:p>
            <a:r>
              <a:rPr lang="en-GB" dirty="0"/>
              <a:t>Database</a:t>
            </a:r>
            <a:r>
              <a:rPr lang="en-GB" baseline="0" dirty="0"/>
              <a:t> snapshots are taken on a regular basis to support a global 8 hour RPO</a:t>
            </a:r>
          </a:p>
          <a:p>
            <a:r>
              <a:rPr lang="en-GB" baseline="0" dirty="0"/>
              <a:t>A geo redundant snapshot can be used to bring online the database in any region</a:t>
            </a:r>
          </a:p>
          <a:p>
            <a:endParaRPr lang="en-GB" baseline="0" dirty="0"/>
          </a:p>
          <a:p>
            <a:r>
              <a:rPr lang="en-GB" dirty="0"/>
              <a:t>1 backup a day made available</a:t>
            </a:r>
          </a:p>
          <a:p>
            <a:r>
              <a:rPr lang="en-GB" dirty="0"/>
              <a:t>Standard RA-GRS rates (per GB)</a:t>
            </a:r>
          </a:p>
          <a:p>
            <a:r>
              <a:rPr lang="en-GB" dirty="0"/>
              <a:t>Charged for full size of the backup</a:t>
            </a:r>
          </a:p>
          <a:p>
            <a:endParaRPr lang="en-GB" baseline="0" dirty="0"/>
          </a:p>
          <a:p>
            <a:endParaRPr lang="en-GB"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5/18/2017 12:15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841363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partition aligned </a:t>
            </a:r>
            <a:r>
              <a:rPr lang="en-US" dirty="0" err="1"/>
              <a:t>rowgroups</a:t>
            </a:r>
            <a:r>
              <a:rPr lang="en-US" dirty="0"/>
              <a:t>.  If you have a partition, you will get a</a:t>
            </a:r>
            <a:r>
              <a:rPr lang="en-US" baseline="0" dirty="0"/>
              <a:t> </a:t>
            </a:r>
            <a:r>
              <a:rPr lang="en-US" baseline="0" dirty="0" err="1"/>
              <a:t>rowgroup</a:t>
            </a:r>
            <a:r>
              <a:rPr lang="en-US" baseline="0" dirty="0"/>
              <a:t> per partition.</a:t>
            </a:r>
          </a:p>
          <a:p>
            <a:r>
              <a:rPr lang="en-US" baseline="0" dirty="0"/>
              <a:t>If the partitions are too small, then you won’t have very many </a:t>
            </a:r>
            <a:r>
              <a:rPr lang="en-US" baseline="0" dirty="0" err="1"/>
              <a:t>rowgroups</a:t>
            </a:r>
            <a:r>
              <a:rPr lang="en-US" baseline="0" dirty="0"/>
              <a:t> in each partition and performance will slow.</a:t>
            </a:r>
            <a:endParaRPr lang="en-US" dirty="0"/>
          </a:p>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F5C5AB6-1F1D-442D-AECA-F6C5D7A8D5FD}"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342541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E9AFFF-354B-4475-B8EF-1A50F253B0F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331225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5/18/2017 12:15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727610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5/18/2017 12:15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470943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JOIN is on the TYPE</a:t>
            </a:r>
          </a:p>
          <a:p>
            <a:r>
              <a:rPr lang="en-GB" dirty="0"/>
              <a:t>Must also</a:t>
            </a:r>
            <a:r>
              <a:rPr lang="en-GB" baseline="0" dirty="0"/>
              <a:t> be an </a:t>
            </a:r>
            <a:r>
              <a:rPr lang="en-GB" baseline="0" dirty="0" err="1"/>
              <a:t>equi</a:t>
            </a:r>
            <a:r>
              <a:rPr lang="en-GB" baseline="0" dirty="0"/>
              <a:t>-join</a:t>
            </a:r>
            <a:endParaRPr lang="en-GB"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5/18/2017 12:15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56194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835345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5/18/2017 12:15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728469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JOIN is on the TYPE</a:t>
            </a:r>
          </a:p>
          <a:p>
            <a:r>
              <a:rPr lang="en-GB" dirty="0"/>
              <a:t>Must also</a:t>
            </a:r>
            <a:r>
              <a:rPr lang="en-GB" baseline="0" dirty="0"/>
              <a:t> be an </a:t>
            </a:r>
            <a:r>
              <a:rPr lang="en-GB" baseline="0" dirty="0" err="1"/>
              <a:t>equi</a:t>
            </a:r>
            <a:r>
              <a:rPr lang="en-GB" baseline="0" dirty="0"/>
              <a:t>-join</a:t>
            </a:r>
            <a:endParaRPr lang="en-GB"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5/18/2017 12:15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566684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5/18/2017 12:15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095599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5/18/2017 12:15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614083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5/18/2017 12:15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275662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CDA786-826F-0340-A54F-F76F98E108F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18160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3149" indent="-233149" defTabSz="932597">
              <a:lnSpc>
                <a:spcPct val="100000"/>
              </a:lnSpc>
              <a:spcBef>
                <a:spcPts val="0"/>
              </a:spcBef>
              <a:buFont typeface="Arial" charset="0"/>
              <a:buChar char="•"/>
            </a:pPr>
            <a:r>
              <a:rPr lang="en-US" sz="900" dirty="0" err="1">
                <a:solidFill>
                  <a:prstClr val="white"/>
                </a:solidFill>
                <a:latin typeface="Helvetica Neue" charset="0"/>
                <a:ea typeface="Helvetica Neue" charset="0"/>
                <a:cs typeface="Helvetica Neue" charset="0"/>
              </a:rPr>
              <a:t>Datometry</a:t>
            </a:r>
            <a:r>
              <a:rPr lang="en-US" sz="900" dirty="0">
                <a:solidFill>
                  <a:prstClr val="white"/>
                </a:solidFill>
                <a:latin typeface="Helvetica Neue" charset="0"/>
                <a:ea typeface="Helvetica Neue" charset="0"/>
                <a:cs typeface="Helvetica Neue" charset="0"/>
              </a:rPr>
              <a:t> Hyper-Q </a:t>
            </a:r>
            <a:r>
              <a:rPr lang="en-US" sz="900" dirty="0">
                <a:solidFill>
                  <a:srgbClr val="FFC000"/>
                </a:solidFill>
                <a:latin typeface="Helvetica Neue" charset="0"/>
                <a:ea typeface="Helvetica Neue" charset="0"/>
                <a:cs typeface="Helvetica Neue" charset="0"/>
              </a:rPr>
              <a:t>intercepts communication</a:t>
            </a:r>
            <a:r>
              <a:rPr lang="en-US" sz="900" dirty="0">
                <a:solidFill>
                  <a:prstClr val="white"/>
                </a:solidFill>
                <a:latin typeface="Helvetica Neue" charset="0"/>
                <a:ea typeface="Helvetica Neue" charset="0"/>
                <a:cs typeface="Helvetica Neue" charset="0"/>
              </a:rPr>
              <a:t> of original application </a:t>
            </a:r>
            <a:r>
              <a:rPr lang="en-US" sz="900" dirty="0">
                <a:solidFill>
                  <a:srgbClr val="FFC000"/>
                </a:solidFill>
                <a:latin typeface="Helvetica Neue" charset="0"/>
                <a:ea typeface="Helvetica Neue" charset="0"/>
                <a:cs typeface="Helvetica Neue" charset="0"/>
              </a:rPr>
              <a:t>on the network</a:t>
            </a:r>
          </a:p>
          <a:p>
            <a:pPr marL="233149" indent="-233149" defTabSz="932597">
              <a:lnSpc>
                <a:spcPct val="100000"/>
              </a:lnSpc>
              <a:spcBef>
                <a:spcPts val="0"/>
              </a:spcBef>
              <a:buFont typeface="Arial" charset="0"/>
              <a:buChar char="•"/>
            </a:pPr>
            <a:endParaRPr lang="en-US" sz="900" dirty="0">
              <a:solidFill>
                <a:prstClr val="white"/>
              </a:solidFill>
              <a:latin typeface="Helvetica Neue" charset="0"/>
              <a:ea typeface="Helvetica Neue" charset="0"/>
              <a:cs typeface="Helvetica Neue" charset="0"/>
            </a:endParaRPr>
          </a:p>
          <a:p>
            <a:pPr marL="233149" indent="-233149" defTabSz="932597">
              <a:lnSpc>
                <a:spcPct val="100000"/>
              </a:lnSpc>
              <a:spcBef>
                <a:spcPts val="0"/>
              </a:spcBef>
              <a:buFont typeface="Arial" charset="0"/>
              <a:buChar char="•"/>
            </a:pPr>
            <a:r>
              <a:rPr lang="en-US" sz="900" dirty="0">
                <a:solidFill>
                  <a:srgbClr val="FFC000"/>
                </a:solidFill>
                <a:latin typeface="Helvetica Neue" charset="0"/>
                <a:ea typeface="Helvetica Neue" charset="0"/>
                <a:cs typeface="Helvetica Neue" charset="0"/>
              </a:rPr>
              <a:t>Converts</a:t>
            </a:r>
            <a:r>
              <a:rPr lang="en-US" sz="900" dirty="0">
                <a:solidFill>
                  <a:prstClr val="white"/>
                </a:solidFill>
                <a:latin typeface="Helvetica Neue" charset="0"/>
                <a:ea typeface="Helvetica Neue" charset="0"/>
                <a:cs typeface="Helvetica Neue" charset="0"/>
              </a:rPr>
              <a:t> statements and data </a:t>
            </a:r>
            <a:r>
              <a:rPr lang="en-US" sz="900" dirty="0">
                <a:solidFill>
                  <a:srgbClr val="FFC000"/>
                </a:solidFill>
                <a:latin typeface="Helvetica Neue" charset="0"/>
                <a:ea typeface="Helvetica Neue" charset="0"/>
                <a:cs typeface="Helvetica Neue" charset="0"/>
              </a:rPr>
              <a:t>on-the-fly</a:t>
            </a:r>
            <a:endParaRPr lang="en-US" sz="900" dirty="0">
              <a:solidFill>
                <a:prstClr val="white"/>
              </a:solidFill>
              <a:latin typeface="Helvetica Neue" charset="0"/>
              <a:ea typeface="Helvetica Neue" charset="0"/>
              <a:cs typeface="Helvetica Neue" charset="0"/>
            </a:endParaRPr>
          </a:p>
          <a:p>
            <a:pPr marL="233149" indent="-233149" defTabSz="932597">
              <a:lnSpc>
                <a:spcPct val="100000"/>
              </a:lnSpc>
              <a:spcBef>
                <a:spcPts val="0"/>
              </a:spcBef>
              <a:buFont typeface="Arial" charset="0"/>
              <a:buChar char="•"/>
            </a:pPr>
            <a:r>
              <a:rPr lang="en-US" sz="900" dirty="0">
                <a:solidFill>
                  <a:prstClr val="white"/>
                </a:solidFill>
                <a:latin typeface="Helvetica Neue" charset="0"/>
                <a:ea typeface="Helvetica Neue" charset="0"/>
                <a:cs typeface="Helvetica Neue" charset="0"/>
              </a:rPr>
              <a:t>Operates </a:t>
            </a:r>
            <a:r>
              <a:rPr lang="en-US" sz="900" dirty="0">
                <a:solidFill>
                  <a:srgbClr val="FFC000"/>
                </a:solidFill>
                <a:latin typeface="Helvetica Neue" charset="0"/>
                <a:ea typeface="Helvetica Neue" charset="0"/>
                <a:cs typeface="Helvetica Neue" charset="0"/>
              </a:rPr>
              <a:t>completely transparent </a:t>
            </a:r>
            <a:r>
              <a:rPr lang="en-US" sz="900" dirty="0">
                <a:solidFill>
                  <a:prstClr val="white"/>
                </a:solidFill>
                <a:latin typeface="Helvetica Neue" charset="0"/>
                <a:ea typeface="Helvetica Neue" charset="0"/>
                <a:cs typeface="Helvetica Neue" charset="0"/>
              </a:rPr>
              <a:t>to application and database</a:t>
            </a:r>
          </a:p>
          <a:p>
            <a:pPr marL="233149" indent="-233149" defTabSz="932597">
              <a:lnSpc>
                <a:spcPct val="100000"/>
              </a:lnSpc>
              <a:spcBef>
                <a:spcPts val="0"/>
              </a:spcBef>
              <a:buFont typeface="Arial" charset="0"/>
              <a:buChar char="•"/>
            </a:pPr>
            <a:r>
              <a:rPr lang="en-US" sz="900" dirty="0">
                <a:solidFill>
                  <a:srgbClr val="FFC000"/>
                </a:solidFill>
                <a:latin typeface="Helvetica Neue" charset="0"/>
                <a:ea typeface="Helvetica Neue" charset="0"/>
                <a:cs typeface="Helvetica Neue" charset="0"/>
              </a:rPr>
              <a:t>Optimizes</a:t>
            </a:r>
            <a:r>
              <a:rPr lang="en-US" sz="900" dirty="0">
                <a:solidFill>
                  <a:prstClr val="white"/>
                </a:solidFill>
                <a:latin typeface="Helvetica Neue" charset="0"/>
                <a:ea typeface="Helvetica Neue" charset="0"/>
                <a:cs typeface="Helvetica Neue" charset="0"/>
              </a:rPr>
              <a:t> for new target database</a:t>
            </a:r>
          </a:p>
          <a:p>
            <a:pPr marL="233149" indent="-233149" defTabSz="932597">
              <a:lnSpc>
                <a:spcPct val="100000"/>
              </a:lnSpc>
              <a:spcBef>
                <a:spcPts val="0"/>
              </a:spcBef>
              <a:buFont typeface="Arial" charset="0"/>
              <a:buChar char="•"/>
            </a:pPr>
            <a:r>
              <a:rPr lang="en-US" sz="900" dirty="0">
                <a:solidFill>
                  <a:prstClr val="white"/>
                </a:solidFill>
                <a:latin typeface="Helvetica Neue" charset="0"/>
                <a:ea typeface="Helvetica Neue" charset="0"/>
                <a:cs typeface="Helvetica Neue" charset="0"/>
              </a:rPr>
              <a:t>Adds </a:t>
            </a:r>
            <a:r>
              <a:rPr lang="en-US" sz="900" dirty="0">
                <a:solidFill>
                  <a:srgbClr val="FFC000"/>
                </a:solidFill>
                <a:latin typeface="Helvetica Neue" charset="0"/>
                <a:ea typeface="Helvetica Neue" charset="0"/>
                <a:cs typeface="Helvetica Neue" charset="0"/>
              </a:rPr>
              <a:t>no</a:t>
            </a:r>
            <a:r>
              <a:rPr lang="en-US" sz="900" dirty="0">
                <a:solidFill>
                  <a:prstClr val="white"/>
                </a:solidFill>
                <a:latin typeface="Helvetica Neue" charset="0"/>
                <a:ea typeface="Helvetica Neue" charset="0"/>
                <a:cs typeface="Helvetica Neue" charset="0"/>
              </a:rPr>
              <a:t> measurable latency </a:t>
            </a:r>
            <a:r>
              <a:rPr lang="en-US" sz="900" dirty="0">
                <a:solidFill>
                  <a:srgbClr val="FFC000"/>
                </a:solidFill>
                <a:latin typeface="Helvetica Neue" charset="0"/>
                <a:ea typeface="Helvetica Neue" charset="0"/>
                <a:cs typeface="Helvetica Neue" charset="0"/>
              </a:rPr>
              <a:t>overhead</a:t>
            </a:r>
          </a:p>
          <a:p>
            <a:pPr marL="233149" indent="-233149" defTabSz="932597">
              <a:lnSpc>
                <a:spcPct val="100000"/>
              </a:lnSpc>
              <a:spcBef>
                <a:spcPts val="0"/>
              </a:spcBef>
              <a:buFont typeface="Arial" charset="0"/>
              <a:buChar char="•"/>
            </a:pPr>
            <a:r>
              <a:rPr lang="en-US" sz="900" dirty="0">
                <a:solidFill>
                  <a:prstClr val="white"/>
                </a:solidFill>
                <a:latin typeface="Helvetica Neue" charset="0"/>
                <a:ea typeface="Helvetica Neue" charset="0"/>
                <a:cs typeface="Helvetica Neue" charset="0"/>
              </a:rPr>
              <a:t>Positively </a:t>
            </a:r>
            <a:r>
              <a:rPr lang="en-US" sz="900" dirty="0">
                <a:solidFill>
                  <a:srgbClr val="FFC000"/>
                </a:solidFill>
                <a:latin typeface="Helvetica Neue" charset="0"/>
                <a:ea typeface="Helvetica Neue" charset="0"/>
                <a:cs typeface="Helvetica Neue" charset="0"/>
              </a:rPr>
              <a:t>changes the economics </a:t>
            </a:r>
            <a:r>
              <a:rPr lang="en-US" sz="900" dirty="0">
                <a:solidFill>
                  <a:prstClr val="white"/>
                </a:solidFill>
                <a:latin typeface="Helvetica Neue" charset="0"/>
                <a:ea typeface="Helvetica Neue" charset="0"/>
                <a:cs typeface="Helvetica Neue" charset="0"/>
              </a:rPr>
              <a:t>of a cloud-shift and </a:t>
            </a:r>
            <a:r>
              <a:rPr lang="en-US" sz="900" dirty="0">
                <a:solidFill>
                  <a:srgbClr val="FFC000"/>
                </a:solidFill>
                <a:latin typeface="Helvetica Neue" charset="0"/>
                <a:ea typeface="Helvetica Neue" charset="0"/>
                <a:cs typeface="Helvetica Neue" charset="0"/>
              </a:rPr>
              <a:t>eliminates the need for an application migration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CDA786-826F-0340-A54F-F76F98E108F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2872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CDA786-826F-0340-A54F-F76F98E108F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71378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5/18/2017 12:15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371283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9F9B28A-0058-4017-9B80-75B64EAF07A6}" type="slidenum">
              <a:rPr kumimoji="0" lang="en-US"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948264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Fortunately, there’s Microsoft Azure SQL Data Warehouse.</a:t>
            </a:r>
          </a:p>
          <a:p>
            <a:r>
              <a:rPr lang="en-US"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It is </a:t>
            </a:r>
            <a:r>
              <a:rPr lang="en-US" sz="1200" dirty="0">
                <a:latin typeface="Segoe UI Light" panose="020B0502040204020203" pitchFamily="34" charset="0"/>
                <a:cs typeface="Times New Roman" panose="02020603050405020304" pitchFamily="18" charset="0"/>
              </a:rPr>
              <a:t>t</a:t>
            </a:r>
            <a:r>
              <a:rPr lang="en-US" sz="1200" dirty="0">
                <a:latin typeface="Segoe UI Light" panose="020B0502040204020203" pitchFamily="34" charset="0"/>
                <a:ea typeface="Times New Roman" panose="02020603050405020304" pitchFamily="18" charset="0"/>
                <a:cs typeface="Times New Roman" panose="02020603050405020304" pitchFamily="18" charset="0"/>
              </a:rPr>
              <a:t>he industry’s </a:t>
            </a:r>
            <a:r>
              <a:rPr lang="en-US" sz="1200" b="1" dirty="0">
                <a:latin typeface="Segoe UI Light" panose="020B0502040204020203" pitchFamily="34" charset="0"/>
                <a:ea typeface="Times New Roman" panose="02020603050405020304" pitchFamily="18" charset="0"/>
                <a:cs typeface="Times New Roman" panose="02020603050405020304" pitchFamily="18" charset="0"/>
              </a:rPr>
              <a:t>first</a:t>
            </a:r>
            <a:r>
              <a:rPr lang="en-US" sz="1200" dirty="0">
                <a:latin typeface="Segoe UI Light" panose="020B0502040204020203" pitchFamily="34" charset="0"/>
                <a:ea typeface="Times New Roman" panose="02020603050405020304" pitchFamily="18" charset="0"/>
                <a:cs typeface="Times New Roman" panose="02020603050405020304" pitchFamily="18" charset="0"/>
              </a:rPr>
              <a:t> enterprise-class cloud data warehouse that can </a:t>
            </a:r>
            <a:r>
              <a:rPr lang="en-US" sz="1200" b="1" dirty="0">
                <a:latin typeface="Segoe UI Light" panose="020B0502040204020203" pitchFamily="34" charset="0"/>
                <a:ea typeface="Times New Roman" panose="02020603050405020304" pitchFamily="18" charset="0"/>
                <a:cs typeface="Times New Roman" panose="02020603050405020304" pitchFamily="18" charset="0"/>
              </a:rPr>
              <a:t>grow, shrink, and pause </a:t>
            </a:r>
            <a:r>
              <a:rPr lang="en-US" sz="1200" dirty="0">
                <a:latin typeface="Segoe UI Light" panose="020B0502040204020203" pitchFamily="34" charset="0"/>
                <a:ea typeface="Times New Roman" panose="02020603050405020304" pitchFamily="18" charset="0"/>
                <a:cs typeface="Times New Roman" panose="02020603050405020304" pitchFamily="18" charset="0"/>
              </a:rPr>
              <a:t>in seconds.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Light" panose="020B0502040204020203" pitchFamily="34" charset="0"/>
                <a:ea typeface="Times New Roman" panose="02020603050405020304" pitchFamily="18" charset="0"/>
                <a:cs typeface="Times New Roman" panose="02020603050405020304" pitchFamily="18" charset="0"/>
              </a:rPr>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enables scaling with the HDInsight Hadoop service on Microsoft Azure. Based on the proven SQL Server relational database engine,</a:t>
            </a:r>
            <a:r>
              <a:rPr lang="en-US" sz="1200" kern="1200" baseline="0" dirty="0">
                <a:solidFill>
                  <a:schemeClr val="tx1"/>
                </a:solidFill>
                <a:effectLst/>
                <a:latin typeface="+mn-lt"/>
                <a:ea typeface="+mn-ea"/>
                <a:cs typeface="+mn-cs"/>
              </a:rPr>
              <a:t> it </a:t>
            </a:r>
            <a:r>
              <a:rPr lang="en-US" sz="1200" kern="1200" dirty="0">
                <a:solidFill>
                  <a:schemeClr val="tx1"/>
                </a:solidFill>
                <a:effectLst/>
                <a:latin typeface="+mn-lt"/>
                <a:ea typeface="+mn-ea"/>
                <a:cs typeface="+mn-cs"/>
              </a:rPr>
              <a:t>includes the features you expect from an enterprise data warehouse, including stored procedures, user-defined functions, table partitioning, indexes, and collations.</a:t>
            </a:r>
            <a:endParaRPr lang="en-US" sz="1200" dirty="0">
              <a:latin typeface="Segoe UI Light" panose="020B0502040204020203" pitchFamily="34" charset="0"/>
              <a:ea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Light" panose="020B0502040204020203" pitchFamily="34" charset="0"/>
                <a:ea typeface="Times New Roman" panose="02020603050405020304" pitchFamily="18" charset="0"/>
                <a:cs typeface="Times New Roman" panose="02020603050405020304" pitchFamily="18" charset="0"/>
              </a:rPr>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Light" panose="020B0502040204020203" pitchFamily="34" charset="0"/>
                <a:ea typeface="Times New Roman" panose="02020603050405020304" pitchFamily="18" charset="0"/>
                <a:cs typeface="Times New Roman" panose="02020603050405020304" pitchFamily="18" charset="0"/>
              </a:rPr>
              <a:t>SQL</a:t>
            </a:r>
            <a:r>
              <a:rPr lang="en-US" sz="1200" baseline="0" dirty="0">
                <a:latin typeface="Segoe UI Light" panose="020B0502040204020203" pitchFamily="34" charset="0"/>
                <a:ea typeface="Times New Roman" panose="02020603050405020304" pitchFamily="18" charset="0"/>
                <a:cs typeface="Times New Roman" panose="02020603050405020304" pitchFamily="18" charset="0"/>
              </a:rPr>
              <a:t> Data Warehouse </a:t>
            </a:r>
            <a:r>
              <a:rPr lang="en-US" sz="1200" dirty="0">
                <a:latin typeface="Segoe UI Light" panose="020B0502040204020203" pitchFamily="34" charset="0"/>
                <a:ea typeface="Times New Roman" panose="02020603050405020304" pitchFamily="18" charset="0"/>
                <a:cs typeface="Times New Roman" panose="02020603050405020304" pitchFamily="18" charset="0"/>
              </a:rPr>
              <a:t>works seamlessly with Power BI, Azure Machine Learning, HDInsight, and Azure Data Factory.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Light" panose="020B0502040204020203" pitchFamily="34" charset="0"/>
                <a:ea typeface="Times New Roman" panose="02020603050405020304" pitchFamily="18" charset="0"/>
                <a:cs typeface="Times New Roman" panose="02020603050405020304" pitchFamily="18" charset="0"/>
              </a:rPr>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Light" panose="020B0502040204020203" pitchFamily="34" charset="0"/>
                <a:ea typeface="Times New Roman" panose="02020603050405020304" pitchFamily="18" charset="0"/>
                <a:cs typeface="Times New Roman" panose="02020603050405020304" pitchFamily="18" charset="0"/>
              </a:rPr>
              <a:t>It gives petabyte scalability with massive parallel-processing architecture</a:t>
            </a:r>
            <a:r>
              <a:rPr lang="en-US" sz="1200" baseline="0" dirty="0">
                <a:latin typeface="Segoe UI Light" panose="020B0502040204020203" pitchFamily="34" charset="0"/>
                <a:ea typeface="Times New Roman" panose="02020603050405020304" pitchFamily="18" charset="0"/>
                <a:cs typeface="Times New Roman" panose="02020603050405020304" pitchFamily="18" charset="0"/>
              </a:rPr>
              <a:t> that enables </a:t>
            </a:r>
            <a:r>
              <a:rPr lang="en-US" sz="1200" kern="1200" dirty="0">
                <a:solidFill>
                  <a:schemeClr val="tx1"/>
                </a:solidFill>
                <a:effectLst/>
                <a:latin typeface="+mn-lt"/>
                <a:ea typeface="+mn-ea"/>
                <a:cs typeface="+mn-cs"/>
              </a:rPr>
              <a:t>distributed processing to handle the rigors of modern data realities.</a:t>
            </a:r>
            <a:endParaRPr lang="en-US" sz="1200" dirty="0">
              <a:latin typeface="Segoe UI Light" panose="020B0502040204020203" pitchFamily="34" charset="0"/>
              <a:ea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Light" panose="020B0502040204020203" pitchFamily="34" charset="0"/>
                <a:ea typeface="Times New Roman" panose="02020603050405020304" pitchFamily="18" charset="0"/>
                <a:cs typeface="Times New Roman" panose="02020603050405020304" pitchFamily="18" charset="0"/>
              </a:rPr>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Light" panose="020B0502040204020203" pitchFamily="34" charset="0"/>
                <a:ea typeface="Times New Roman" panose="02020603050405020304" pitchFamily="18" charset="0"/>
                <a:cs typeface="Times New Roman" panose="02020603050405020304" pitchFamily="18" charset="0"/>
              </a:rPr>
              <a:t>It</a:t>
            </a:r>
            <a:r>
              <a:rPr lang="en-US" sz="1200" baseline="0" dirty="0">
                <a:latin typeface="Segoe UI Light" panose="020B0502040204020203" pitchFamily="34" charset="0"/>
                <a:ea typeface="Times New Roman" panose="02020603050405020304" pitchFamily="18" charset="0"/>
                <a:cs typeface="Times New Roman" panose="02020603050405020304" pitchFamily="18" charset="0"/>
              </a:rPr>
              <a:t> i</a:t>
            </a:r>
            <a:r>
              <a:rPr lang="en-US" sz="1200" dirty="0">
                <a:latin typeface="Segoe UI Light" panose="020B0502040204020203" pitchFamily="34" charset="0"/>
                <a:ea typeface="Times New Roman" panose="02020603050405020304" pitchFamily="18" charset="0"/>
                <a:cs typeface="Times New Roman" panose="02020603050405020304" pitchFamily="18" charset="0"/>
              </a:rPr>
              <a:t>ndependently</a:t>
            </a:r>
            <a:r>
              <a:rPr lang="en-US" sz="1200" baseline="0" dirty="0">
                <a:latin typeface="Segoe UI Light" panose="020B0502040204020203" pitchFamily="34" charset="0"/>
                <a:ea typeface="Times New Roman" panose="02020603050405020304" pitchFamily="18" charset="0"/>
                <a:cs typeface="Times New Roman" panose="02020603050405020304" pitchFamily="18" charset="0"/>
              </a:rPr>
              <a:t> scales compute and storage in seconds.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a:latin typeface="Segoe UI Light" panose="020B0502040204020203" pitchFamily="34" charset="0"/>
                <a:ea typeface="Times New Roman" panose="02020603050405020304" pitchFamily="18" charset="0"/>
                <a:cs typeface="Times New Roman" panose="02020603050405020304" pitchFamily="18" charset="0"/>
              </a:rPr>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Light" panose="020B0502040204020203" pitchFamily="34" charset="0"/>
                <a:ea typeface="Times New Roman" panose="02020603050405020304" pitchFamily="18" charset="0"/>
                <a:cs typeface="Times New Roman" panose="02020603050405020304" pitchFamily="18" charset="0"/>
              </a:rPr>
              <a:t>And importantly, </a:t>
            </a:r>
            <a:r>
              <a:rPr lang="en-US" sz="1200" kern="1200" dirty="0">
                <a:solidFill>
                  <a:schemeClr val="tx1"/>
                </a:solidFill>
                <a:effectLst/>
                <a:latin typeface="+mn-lt"/>
                <a:ea typeface="+mn-ea"/>
                <a:cs typeface="+mn-cs"/>
              </a:rPr>
              <a:t>Microsoft PolyBase provides the ability to</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query relational and non-relational data in Hadoop with a single, T-SQL-based query model that can support both relational and non-relational data in parallel.</a:t>
            </a:r>
            <a:endParaRPr lang="en-US" sz="1200" dirty="0">
              <a:latin typeface="Segoe UI Light" panose="020B0502040204020203" pitchFamily="34" charset="0"/>
              <a:ea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Segoe UI Light" panose="020B0502040204020203" pitchFamily="34" charset="0"/>
              <a:ea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Segoe UI Light" panose="020B0502040204020203" pitchFamily="34" charset="0"/>
              <a:ea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Segoe UI Light" panose="020B0502040204020203" pitchFamily="34" charset="0"/>
              <a:ea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Segoe UI Light" panose="020B0502040204020203" pitchFamily="34" charset="0"/>
              <a:ea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Segoe UI Light" panose="020B0502040204020203"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64B560-3E06-4983-9494-146314CFC53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46723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Light" panose="020B0502040204020203" pitchFamily="34" charset="0"/>
                <a:ea typeface="Times New Roman" panose="02020603050405020304" pitchFamily="18" charset="0"/>
                <a:cs typeface="Times New Roman" panose="02020603050405020304" pitchFamily="18" charset="0"/>
              </a:rPr>
              <a:t>Azure</a:t>
            </a:r>
            <a:r>
              <a:rPr lang="en-US" sz="1200" baseline="0" dirty="0">
                <a:latin typeface="Segoe UI Light" panose="020B0502040204020203" pitchFamily="34" charset="0"/>
                <a:ea typeface="Times New Roman" panose="02020603050405020304" pitchFamily="18" charset="0"/>
                <a:cs typeface="Times New Roman" panose="02020603050405020304" pitchFamily="18" charset="0"/>
              </a:rPr>
              <a:t> SQL Data Warehouse </a:t>
            </a:r>
            <a:r>
              <a:rPr lang="en-US" sz="1200" kern="1200" dirty="0">
                <a:solidFill>
                  <a:schemeClr val="tx1"/>
                </a:solidFill>
                <a:effectLst/>
                <a:latin typeface="+mn-lt"/>
                <a:ea typeface="+mn-ea"/>
                <a:cs typeface="+mn-cs"/>
              </a:rPr>
              <a:t>includes a complete suite of fully supported solutions and technologies that can meet the needs of even the most sophisticated and demanding modern enterprise.</a:t>
            </a:r>
            <a:r>
              <a:rPr lang="en-US" sz="1200" kern="1200" baseline="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As illustrated here, these solutions and technologies include BI and analytics, data enrichment and federated query, data management and processing, and infrastructure.</a:t>
            </a:r>
            <a:endParaRPr lang="en-US" sz="1200" dirty="0">
              <a:latin typeface="Segoe UI Light" panose="020B0502040204020203" pitchFamily="34" charset="0"/>
              <a:ea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Segoe UI Light" panose="020B0502040204020203" pitchFamily="34" charset="0"/>
              <a:ea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Segoe UI Light" panose="020B0502040204020203" pitchFamily="34" charset="0"/>
              <a:ea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Segoe UI Light" panose="020B0502040204020203"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64B560-3E06-4983-9494-146314CFC5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06746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Cortana Analytics Suite delivers an end-to-end platform with integrated and comprehensive set of tools and services to help you build intelligent applications that let you easily take advantage of Advanced Analytics.</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First Cortana Analytics Suite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a:t>
            </a:r>
            <a:r>
              <a:rPr lang="en-US" sz="900" kern="1200" dirty="0" err="1">
                <a:solidFill>
                  <a:schemeClr val="tx1"/>
                </a:solidFill>
                <a:effectLst/>
                <a:latin typeface="Segoe UI Light" pitchFamily="34" charset="0"/>
                <a:ea typeface="+mn-ea"/>
                <a:cs typeface="+mn-cs"/>
              </a:rPr>
              <a:t>colums</a:t>
            </a:r>
            <a:r>
              <a:rPr lang="en-US" sz="900" kern="1200" dirty="0">
                <a:solidFill>
                  <a:schemeClr val="tx1"/>
                </a:solidFill>
                <a:effectLst/>
                <a:latin typeface="Segoe UI Light" pitchFamily="34" charset="0"/>
                <a:ea typeface="+mn-ea"/>
                <a:cs typeface="+mn-cs"/>
              </a:rPr>
              <a:t> as dates vs. currency </a:t>
            </a:r>
            <a:r>
              <a:rPr lang="en-US" sz="900" kern="1200" dirty="0" err="1">
                <a:solidFill>
                  <a:schemeClr val="tx1"/>
                </a:solidFill>
                <a:effectLst/>
                <a:latin typeface="Segoe UI Light" pitchFamily="34" charset="0"/>
                <a:ea typeface="+mn-ea"/>
                <a:cs typeface="+mn-cs"/>
              </a:rPr>
              <a:t>etc</a:t>
            </a:r>
            <a:r>
              <a:rPr lang="en-US" sz="900" kern="1200" dirty="0">
                <a:solidFill>
                  <a:schemeClr val="tx1"/>
                </a:solidFill>
                <a:effectLst/>
                <a:latin typeface="Segoe UI Light" pitchFamily="34" charset="0"/>
                <a:ea typeface="+mn-ea"/>
                <a:cs typeface="+mn-cs"/>
              </a:rPr>
              <a:t>).  Think ETL (Extract, Transform, Load) in the cloud. Event hub does the same for </a:t>
            </a:r>
            <a:r>
              <a:rPr lang="en-US" sz="900" kern="1200" dirty="0" err="1">
                <a:solidFill>
                  <a:schemeClr val="tx1"/>
                </a:solidFill>
                <a:effectLst/>
                <a:latin typeface="Segoe UI Light" pitchFamily="34" charset="0"/>
                <a:ea typeface="+mn-ea"/>
                <a:cs typeface="+mn-cs"/>
              </a:rPr>
              <a:t>IoT</a:t>
            </a:r>
            <a:r>
              <a:rPr lang="en-US" sz="900" kern="1200" dirty="0">
                <a:solidFill>
                  <a:schemeClr val="tx1"/>
                </a:solidFill>
                <a:effectLst/>
                <a:latin typeface="Segoe UI Light" pitchFamily="34" charset="0"/>
                <a:ea typeface="+mn-ea"/>
                <a:cs typeface="+mn-cs"/>
              </a:rPr>
              <a:t> type ingestion of data that streams in from lots of end points.</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data brought in then can be persisted in flexible big data storage services like Data Lake and Azure SQL DW.</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You can then use a wide range of analytics services from Azure ML to Azure HDInsight to Azure Stream Analytics to analyze the data that are stored in the big data storage.  This means you can create analytics services and models specific to your business need (say real time demand forecasting).</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resultant analytics services and models created by taking these steps can then be surfaced as interactive dashboards and visualizations via Power BI</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These same analytics services and models created can also be integrated into various different UI (web apps or mobile apps or rich client apps) as well as via integrations with 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5/18/2017 12:15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7032864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Petabyte</a:t>
            </a:r>
            <a:r>
              <a:rPr lang="en-GB" baseline="0" dirty="0"/>
              <a:t> scale</a:t>
            </a:r>
            <a:endParaRPr lang="en-GB"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5/18/2017 12:15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173972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7.jpe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3.emf"/><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3.emf"/><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Master" Target="../slideMasters/slideMaster10.xml"/><Relationship Id="rId5" Type="http://schemas.openxmlformats.org/officeDocument/2006/relationships/image" Target="../media/image33.png"/><Relationship Id="rId4" Type="http://schemas.microsoft.com/office/2007/relationships/hdphoto" Target="../media/hdphoto2.wdp"/></Relationships>
</file>

<file path=ppt/slideLayouts/_rels/slideLayout18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Master" Target="../slideMasters/slideMaster11.xml"/><Relationship Id="rId4" Type="http://schemas.openxmlformats.org/officeDocument/2006/relationships/image" Target="../media/image40.png"/></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jpeg"/><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emf"/><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emf"/><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le Slide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16" name="Group 15"/>
          <p:cNvGrpSpPr/>
          <p:nvPr/>
        </p:nvGrpSpPr>
        <p:grpSpPr>
          <a:xfrm>
            <a:off x="2593535" y="1970237"/>
            <a:ext cx="6765263" cy="2999948"/>
            <a:chOff x="2161774" y="1641895"/>
            <a:chExt cx="7039299" cy="3120579"/>
          </a:xfrm>
        </p:grpSpPr>
        <p:sp>
          <p:nvSpPr>
            <p:cNvPr id="17" name="TextBox 16"/>
            <p:cNvSpPr txBox="1"/>
            <p:nvPr/>
          </p:nvSpPr>
          <p:spPr>
            <a:xfrm>
              <a:off x="2161774" y="1641895"/>
              <a:ext cx="7039299" cy="2089803"/>
            </a:xfrm>
            <a:prstGeom prst="rect">
              <a:avLst/>
            </a:prstGeom>
            <a:noFill/>
          </p:spPr>
          <p:txBody>
            <a:bodyPr wrap="none" lIns="182880" tIns="146304" rIns="182880" bIns="146304" rtlCol="0">
              <a:spAutoFit/>
            </a:bodyPr>
            <a:lstStyle/>
            <a:p>
              <a:pPr marL="0" marR="0" lvl="0" indent="0" defTabSz="878727" eaLnBrk="1" fontAlgn="auto" latinLnBrk="0" hangingPunct="1">
                <a:lnSpc>
                  <a:spcPct val="90000"/>
                </a:lnSpc>
                <a:spcBef>
                  <a:spcPts val="0"/>
                </a:spcBef>
                <a:spcAft>
                  <a:spcPts val="576"/>
                </a:spcAft>
                <a:buClrTx/>
                <a:buSzTx/>
                <a:buFontTx/>
                <a:buNone/>
                <a:tabLst/>
                <a:defRPr/>
              </a:pPr>
              <a:r>
                <a:rPr kumimoji="0" lang="en-US" sz="5958" b="0" i="0" u="none" strike="noStrike" kern="0" cap="none" spc="0" normalizeH="0" baseline="0" noProof="0" dirty="0">
                  <a:ln>
                    <a:noFill/>
                  </a:ln>
                  <a:gradFill>
                    <a:gsLst>
                      <a:gs pos="2917">
                        <a:srgbClr val="FFFFFF"/>
                      </a:gs>
                      <a:gs pos="30000">
                        <a:srgbClr val="FFFFFF"/>
                      </a:gs>
                    </a:gsLst>
                    <a:lin ang="5400000" scaled="0"/>
                  </a:gradFill>
                  <a:effectLst/>
                  <a:uLnTx/>
                  <a:uFillTx/>
                </a:rPr>
                <a:t>Microsoft Analytics</a:t>
              </a:r>
            </a:p>
            <a:p>
              <a:pPr marL="0" marR="0" lvl="0" indent="0" defTabSz="878727" eaLnBrk="1" fontAlgn="auto" latinLnBrk="0" hangingPunct="1">
                <a:lnSpc>
                  <a:spcPct val="90000"/>
                </a:lnSpc>
                <a:spcBef>
                  <a:spcPts val="0"/>
                </a:spcBef>
                <a:spcAft>
                  <a:spcPts val="576"/>
                </a:spcAft>
                <a:buClrTx/>
                <a:buSzTx/>
                <a:buFontTx/>
                <a:buNone/>
                <a:tabLst/>
                <a:defRPr/>
              </a:pPr>
              <a:r>
                <a:rPr kumimoji="0" lang="en-US" sz="595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rPr>
                <a:t>and BI Partner Airlift</a:t>
              </a:r>
            </a:p>
          </p:txBody>
        </p:sp>
        <p:cxnSp>
          <p:nvCxnSpPr>
            <p:cNvPr id="18" name="Straight Connector 17"/>
            <p:cNvCxnSpPr/>
            <p:nvPr/>
          </p:nvCxnSpPr>
          <p:spPr>
            <a:xfrm>
              <a:off x="2342280" y="3655689"/>
              <a:ext cx="6667251" cy="0"/>
            </a:xfrm>
            <a:prstGeom prst="line">
              <a:avLst/>
            </a:prstGeom>
            <a:noFill/>
            <a:ln w="25400" cap="flat" cmpd="sng" algn="ctr">
              <a:solidFill>
                <a:srgbClr val="FFFFFF"/>
              </a:solidFill>
              <a:prstDash val="solid"/>
              <a:headEnd type="none"/>
              <a:tailEnd type="none"/>
            </a:ln>
            <a:effectLst/>
          </p:spPr>
        </p:cxnSp>
        <p:sp>
          <p:nvSpPr>
            <p:cNvPr id="19" name="TextBox 18"/>
            <p:cNvSpPr txBox="1"/>
            <p:nvPr/>
          </p:nvSpPr>
          <p:spPr>
            <a:xfrm>
              <a:off x="6878386" y="3853980"/>
              <a:ext cx="2322687" cy="849463"/>
            </a:xfrm>
            <a:prstGeom prst="rect">
              <a:avLst/>
            </a:prstGeom>
            <a:noFill/>
          </p:spPr>
          <p:txBody>
            <a:bodyPr wrap="none" lIns="182880" tIns="146304" rIns="182880" bIns="146304" rtlCol="0">
              <a:spAutoFit/>
            </a:bodyPr>
            <a:lstStyle/>
            <a:p>
              <a:pPr marL="0" marR="0" lvl="0" indent="0" defTabSz="878727" eaLnBrk="1" fontAlgn="auto" latinLnBrk="0" hangingPunct="1">
                <a:lnSpc>
                  <a:spcPct val="90000"/>
                </a:lnSpc>
                <a:spcBef>
                  <a:spcPts val="0"/>
                </a:spcBef>
                <a:spcAft>
                  <a:spcPts val="576"/>
                </a:spcAft>
                <a:buClrTx/>
                <a:buSzTx/>
                <a:buFontTx/>
                <a:buNone/>
                <a:tabLst/>
                <a:defRPr/>
              </a:pPr>
              <a:r>
                <a:rPr kumimoji="0" lang="en-US" sz="3748" b="0" i="0" u="none" strike="noStrike" kern="0" cap="none" spc="0" normalizeH="0" baseline="0" noProof="0" dirty="0">
                  <a:ln>
                    <a:noFill/>
                  </a:ln>
                  <a:gradFill>
                    <a:gsLst>
                      <a:gs pos="2917">
                        <a:srgbClr val="FFFFFF"/>
                      </a:gs>
                      <a:gs pos="30000">
                        <a:srgbClr val="FFFFFF"/>
                      </a:gs>
                    </a:gsLst>
                    <a:lin ang="5400000" scaled="0"/>
                  </a:gradFill>
                  <a:effectLst/>
                  <a:uLnTx/>
                  <a:uFillTx/>
                </a:rPr>
                <a:t>Power BI</a:t>
              </a:r>
            </a:p>
          </p:txBody>
        </p:sp>
        <p:sp>
          <p:nvSpPr>
            <p:cNvPr id="20" name="Freeform 8"/>
            <p:cNvSpPr>
              <a:spLocks noChangeAspect="1" noEditPoints="1"/>
            </p:cNvSpPr>
            <p:nvPr/>
          </p:nvSpPr>
          <p:spPr bwMode="black">
            <a:xfrm>
              <a:off x="2411865" y="4021149"/>
              <a:ext cx="2876492" cy="347504"/>
            </a:xfrm>
            <a:custGeom>
              <a:avLst/>
              <a:gdLst>
                <a:gd name="T0" fmla="*/ 184 w 1840"/>
                <a:gd name="T1" fmla="*/ 42 h 220"/>
                <a:gd name="T2" fmla="*/ 97 w 1840"/>
                <a:gd name="T3" fmla="*/ 216 h 220"/>
                <a:gd name="T4" fmla="*/ 23 w 1840"/>
                <a:gd name="T5" fmla="*/ 81 h 220"/>
                <a:gd name="T6" fmla="*/ 31 w 1840"/>
                <a:gd name="T7" fmla="*/ 15 h 220"/>
                <a:gd name="T8" fmla="*/ 113 w 1840"/>
                <a:gd name="T9" fmla="*/ 155 h 220"/>
                <a:gd name="T10" fmla="*/ 275 w 1840"/>
                <a:gd name="T11" fmla="*/ 21 h 220"/>
                <a:gd name="T12" fmla="*/ 244 w 1840"/>
                <a:gd name="T13" fmla="*/ 21 h 220"/>
                <a:gd name="T14" fmla="*/ 275 w 1840"/>
                <a:gd name="T15" fmla="*/ 21 h 220"/>
                <a:gd name="T16" fmla="*/ 271 w 1840"/>
                <a:gd name="T17" fmla="*/ 72 h 220"/>
                <a:gd name="T18" fmla="*/ 332 w 1840"/>
                <a:gd name="T19" fmla="*/ 211 h 220"/>
                <a:gd name="T20" fmla="*/ 373 w 1840"/>
                <a:gd name="T21" fmla="*/ 69 h 220"/>
                <a:gd name="T22" fmla="*/ 336 w 1840"/>
                <a:gd name="T23" fmla="*/ 104 h 220"/>
                <a:gd name="T24" fmla="*/ 407 w 1840"/>
                <a:gd name="T25" fmla="*/ 188 h 220"/>
                <a:gd name="T26" fmla="*/ 466 w 1840"/>
                <a:gd name="T27" fmla="*/ 105 h 220"/>
                <a:gd name="T28" fmla="*/ 434 w 1840"/>
                <a:gd name="T29" fmla="*/ 72 h 220"/>
                <a:gd name="T30" fmla="*/ 472 w 1840"/>
                <a:gd name="T31" fmla="*/ 78 h 220"/>
                <a:gd name="T32" fmla="*/ 653 w 1840"/>
                <a:gd name="T33" fmla="*/ 144 h 220"/>
                <a:gd name="T34" fmla="*/ 511 w 1840"/>
                <a:gd name="T35" fmla="*/ 146 h 220"/>
                <a:gd name="T36" fmla="*/ 653 w 1840"/>
                <a:gd name="T37" fmla="*/ 144 h 220"/>
                <a:gd name="T38" fmla="*/ 548 w 1840"/>
                <a:gd name="T39" fmla="*/ 103 h 220"/>
                <a:gd name="T40" fmla="*/ 618 w 1840"/>
                <a:gd name="T41" fmla="*/ 186 h 220"/>
                <a:gd name="T42" fmla="*/ 707 w 1840"/>
                <a:gd name="T43" fmla="*/ 220 h 220"/>
                <a:gd name="T44" fmla="*/ 736 w 1840"/>
                <a:gd name="T45" fmla="*/ 180 h 220"/>
                <a:gd name="T46" fmla="*/ 671 w 1840"/>
                <a:gd name="T47" fmla="*/ 111 h 220"/>
                <a:gd name="T48" fmla="*/ 753 w 1840"/>
                <a:gd name="T49" fmla="*/ 99 h 220"/>
                <a:gd name="T50" fmla="*/ 700 w 1840"/>
                <a:gd name="T51" fmla="*/ 123 h 220"/>
                <a:gd name="T52" fmla="*/ 916 w 1840"/>
                <a:gd name="T53" fmla="*/ 144 h 220"/>
                <a:gd name="T54" fmla="*/ 775 w 1840"/>
                <a:gd name="T55" fmla="*/ 146 h 220"/>
                <a:gd name="T56" fmla="*/ 916 w 1840"/>
                <a:gd name="T57" fmla="*/ 144 h 220"/>
                <a:gd name="T58" fmla="*/ 811 w 1840"/>
                <a:gd name="T59" fmla="*/ 103 h 220"/>
                <a:gd name="T60" fmla="*/ 881 w 1840"/>
                <a:gd name="T61" fmla="*/ 186 h 220"/>
                <a:gd name="T62" fmla="*/ 971 w 1840"/>
                <a:gd name="T63" fmla="*/ 50 h 220"/>
                <a:gd name="T64" fmla="*/ 971 w 1840"/>
                <a:gd name="T65" fmla="*/ 92 h 220"/>
                <a:gd name="T66" fmla="*/ 923 w 1840"/>
                <a:gd name="T67" fmla="*/ 92 h 220"/>
                <a:gd name="T68" fmla="*/ 961 w 1840"/>
                <a:gd name="T69" fmla="*/ 14 h 220"/>
                <a:gd name="T70" fmla="*/ 1088 w 1840"/>
                <a:gd name="T71" fmla="*/ 215 h 220"/>
                <a:gd name="T72" fmla="*/ 1004 w 1840"/>
                <a:gd name="T73" fmla="*/ 92 h 220"/>
                <a:gd name="T74" fmla="*/ 1052 w 1840"/>
                <a:gd name="T75" fmla="*/ 30 h 220"/>
                <a:gd name="T76" fmla="*/ 1052 w 1840"/>
                <a:gd name="T77" fmla="*/ 92 h 220"/>
                <a:gd name="T78" fmla="*/ 1088 w 1840"/>
                <a:gd name="T79" fmla="*/ 195 h 220"/>
                <a:gd name="T80" fmla="*/ 1282 w 1840"/>
                <a:gd name="T81" fmla="*/ 160 h 220"/>
                <a:gd name="T82" fmla="*/ 1228 w 1840"/>
                <a:gd name="T83" fmla="*/ 15 h 220"/>
                <a:gd name="T84" fmla="*/ 1243 w 1840"/>
                <a:gd name="T85" fmla="*/ 53 h 220"/>
                <a:gd name="T86" fmla="*/ 1205 w 1840"/>
                <a:gd name="T87" fmla="*/ 139 h 220"/>
                <a:gd name="T88" fmla="*/ 1458 w 1840"/>
                <a:gd name="T89" fmla="*/ 197 h 220"/>
                <a:gd name="T90" fmla="*/ 1425 w 1840"/>
                <a:gd name="T91" fmla="*/ 92 h 220"/>
                <a:gd name="T92" fmla="*/ 1459 w 1840"/>
                <a:gd name="T93" fmla="*/ 79 h 220"/>
                <a:gd name="T94" fmla="*/ 1574 w 1840"/>
                <a:gd name="T95" fmla="*/ 194 h 220"/>
                <a:gd name="T96" fmla="*/ 1501 w 1840"/>
                <a:gd name="T97" fmla="*/ 72 h 220"/>
                <a:gd name="T98" fmla="*/ 1574 w 1840"/>
                <a:gd name="T99" fmla="*/ 155 h 220"/>
                <a:gd name="T100" fmla="*/ 1711 w 1840"/>
                <a:gd name="T101" fmla="*/ 96 h 220"/>
                <a:gd name="T102" fmla="*/ 1659 w 1840"/>
                <a:gd name="T103" fmla="*/ 216 h 220"/>
                <a:gd name="T104" fmla="*/ 1659 w 1840"/>
                <a:gd name="T105" fmla="*/ 102 h 220"/>
                <a:gd name="T106" fmla="*/ 1711 w 1840"/>
                <a:gd name="T107" fmla="*/ 72 h 220"/>
                <a:gd name="T108" fmla="*/ 1751 w 1840"/>
                <a:gd name="T109" fmla="*/ 187 h 220"/>
                <a:gd name="T110" fmla="*/ 1779 w 1840"/>
                <a:gd name="T111" fmla="*/ 220 h 220"/>
                <a:gd name="T112" fmla="*/ 1747 w 1840"/>
                <a:gd name="T113" fmla="*/ 79 h 220"/>
                <a:gd name="T114" fmla="*/ 1840 w 1840"/>
                <a:gd name="T115" fmla="*/ 150 h 220"/>
                <a:gd name="T116" fmla="*/ 1753 w 1840"/>
                <a:gd name="T117"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0" h="220">
                  <a:moveTo>
                    <a:pt x="206" y="216"/>
                  </a:moveTo>
                  <a:cubicBezTo>
                    <a:pt x="182" y="216"/>
                    <a:pt x="182" y="216"/>
                    <a:pt x="182" y="216"/>
                  </a:cubicBezTo>
                  <a:cubicBezTo>
                    <a:pt x="182" y="81"/>
                    <a:pt x="182" y="81"/>
                    <a:pt x="182" y="81"/>
                  </a:cubicBezTo>
                  <a:cubicBezTo>
                    <a:pt x="182" y="70"/>
                    <a:pt x="183" y="57"/>
                    <a:pt x="184" y="42"/>
                  </a:cubicBezTo>
                  <a:cubicBezTo>
                    <a:pt x="183" y="42"/>
                    <a:pt x="183" y="42"/>
                    <a:pt x="183" y="42"/>
                  </a:cubicBezTo>
                  <a:cubicBezTo>
                    <a:pt x="181" y="51"/>
                    <a:pt x="179" y="57"/>
                    <a:pt x="177" y="61"/>
                  </a:cubicBezTo>
                  <a:cubicBezTo>
                    <a:pt x="108" y="216"/>
                    <a:pt x="108" y="216"/>
                    <a:pt x="108" y="216"/>
                  </a:cubicBezTo>
                  <a:cubicBezTo>
                    <a:pt x="97" y="216"/>
                    <a:pt x="97" y="216"/>
                    <a:pt x="97" y="216"/>
                  </a:cubicBezTo>
                  <a:cubicBezTo>
                    <a:pt x="28" y="63"/>
                    <a:pt x="28" y="63"/>
                    <a:pt x="28" y="63"/>
                  </a:cubicBezTo>
                  <a:cubicBezTo>
                    <a:pt x="26" y="58"/>
                    <a:pt x="24" y="51"/>
                    <a:pt x="22" y="42"/>
                  </a:cubicBezTo>
                  <a:cubicBezTo>
                    <a:pt x="21" y="42"/>
                    <a:pt x="21" y="42"/>
                    <a:pt x="21" y="42"/>
                  </a:cubicBezTo>
                  <a:cubicBezTo>
                    <a:pt x="22" y="50"/>
                    <a:pt x="23" y="63"/>
                    <a:pt x="23" y="81"/>
                  </a:cubicBezTo>
                  <a:cubicBezTo>
                    <a:pt x="23" y="216"/>
                    <a:pt x="23" y="216"/>
                    <a:pt x="23" y="216"/>
                  </a:cubicBezTo>
                  <a:cubicBezTo>
                    <a:pt x="0" y="216"/>
                    <a:pt x="0" y="216"/>
                    <a:pt x="0" y="216"/>
                  </a:cubicBezTo>
                  <a:cubicBezTo>
                    <a:pt x="0" y="15"/>
                    <a:pt x="0" y="15"/>
                    <a:pt x="0" y="15"/>
                  </a:cubicBezTo>
                  <a:cubicBezTo>
                    <a:pt x="31" y="15"/>
                    <a:pt x="31" y="15"/>
                    <a:pt x="31" y="15"/>
                  </a:cubicBezTo>
                  <a:cubicBezTo>
                    <a:pt x="93" y="155"/>
                    <a:pt x="93" y="155"/>
                    <a:pt x="93" y="155"/>
                  </a:cubicBezTo>
                  <a:cubicBezTo>
                    <a:pt x="98" y="166"/>
                    <a:pt x="101" y="174"/>
                    <a:pt x="102" y="180"/>
                  </a:cubicBezTo>
                  <a:cubicBezTo>
                    <a:pt x="103" y="180"/>
                    <a:pt x="103" y="180"/>
                    <a:pt x="103" y="180"/>
                  </a:cubicBezTo>
                  <a:cubicBezTo>
                    <a:pt x="108" y="167"/>
                    <a:pt x="111" y="158"/>
                    <a:pt x="113" y="155"/>
                  </a:cubicBezTo>
                  <a:cubicBezTo>
                    <a:pt x="176" y="15"/>
                    <a:pt x="176" y="15"/>
                    <a:pt x="176" y="15"/>
                  </a:cubicBezTo>
                  <a:cubicBezTo>
                    <a:pt x="206" y="15"/>
                    <a:pt x="206" y="15"/>
                    <a:pt x="206" y="15"/>
                  </a:cubicBezTo>
                  <a:lnTo>
                    <a:pt x="206" y="216"/>
                  </a:lnTo>
                  <a:close/>
                  <a:moveTo>
                    <a:pt x="275" y="21"/>
                  </a:moveTo>
                  <a:cubicBezTo>
                    <a:pt x="275" y="25"/>
                    <a:pt x="273" y="29"/>
                    <a:pt x="270" y="32"/>
                  </a:cubicBezTo>
                  <a:cubicBezTo>
                    <a:pt x="267" y="34"/>
                    <a:pt x="263" y="36"/>
                    <a:pt x="259" y="36"/>
                  </a:cubicBezTo>
                  <a:cubicBezTo>
                    <a:pt x="255" y="36"/>
                    <a:pt x="252" y="34"/>
                    <a:pt x="249" y="32"/>
                  </a:cubicBezTo>
                  <a:cubicBezTo>
                    <a:pt x="246" y="29"/>
                    <a:pt x="244" y="25"/>
                    <a:pt x="244" y="21"/>
                  </a:cubicBezTo>
                  <a:cubicBezTo>
                    <a:pt x="244" y="17"/>
                    <a:pt x="246" y="13"/>
                    <a:pt x="249" y="10"/>
                  </a:cubicBezTo>
                  <a:cubicBezTo>
                    <a:pt x="251" y="7"/>
                    <a:pt x="255" y="6"/>
                    <a:pt x="259" y="6"/>
                  </a:cubicBezTo>
                  <a:cubicBezTo>
                    <a:pt x="264" y="6"/>
                    <a:pt x="267" y="7"/>
                    <a:pt x="270" y="10"/>
                  </a:cubicBezTo>
                  <a:cubicBezTo>
                    <a:pt x="273" y="13"/>
                    <a:pt x="275" y="17"/>
                    <a:pt x="275" y="21"/>
                  </a:cubicBezTo>
                  <a:close/>
                  <a:moveTo>
                    <a:pt x="271" y="216"/>
                  </a:moveTo>
                  <a:cubicBezTo>
                    <a:pt x="248" y="216"/>
                    <a:pt x="248" y="216"/>
                    <a:pt x="248" y="216"/>
                  </a:cubicBezTo>
                  <a:cubicBezTo>
                    <a:pt x="248" y="72"/>
                    <a:pt x="248" y="72"/>
                    <a:pt x="248" y="72"/>
                  </a:cubicBezTo>
                  <a:cubicBezTo>
                    <a:pt x="271" y="72"/>
                    <a:pt x="271" y="72"/>
                    <a:pt x="271" y="72"/>
                  </a:cubicBezTo>
                  <a:lnTo>
                    <a:pt x="271" y="216"/>
                  </a:lnTo>
                  <a:close/>
                  <a:moveTo>
                    <a:pt x="407" y="210"/>
                  </a:moveTo>
                  <a:cubicBezTo>
                    <a:pt x="395" y="216"/>
                    <a:pt x="382" y="220"/>
                    <a:pt x="367" y="220"/>
                  </a:cubicBezTo>
                  <a:cubicBezTo>
                    <a:pt x="354" y="220"/>
                    <a:pt x="342" y="217"/>
                    <a:pt x="332" y="211"/>
                  </a:cubicBezTo>
                  <a:cubicBezTo>
                    <a:pt x="321" y="205"/>
                    <a:pt x="313" y="196"/>
                    <a:pt x="307" y="185"/>
                  </a:cubicBezTo>
                  <a:cubicBezTo>
                    <a:pt x="301" y="174"/>
                    <a:pt x="299" y="162"/>
                    <a:pt x="299" y="148"/>
                  </a:cubicBezTo>
                  <a:cubicBezTo>
                    <a:pt x="299" y="124"/>
                    <a:pt x="305" y="105"/>
                    <a:pt x="319" y="90"/>
                  </a:cubicBezTo>
                  <a:cubicBezTo>
                    <a:pt x="333" y="76"/>
                    <a:pt x="351" y="69"/>
                    <a:pt x="373" y="69"/>
                  </a:cubicBezTo>
                  <a:cubicBezTo>
                    <a:pt x="386" y="69"/>
                    <a:pt x="397" y="71"/>
                    <a:pt x="407" y="76"/>
                  </a:cubicBezTo>
                  <a:cubicBezTo>
                    <a:pt x="407" y="100"/>
                    <a:pt x="407" y="100"/>
                    <a:pt x="407" y="100"/>
                  </a:cubicBezTo>
                  <a:cubicBezTo>
                    <a:pt x="396" y="92"/>
                    <a:pt x="385" y="89"/>
                    <a:pt x="373" y="89"/>
                  </a:cubicBezTo>
                  <a:cubicBezTo>
                    <a:pt x="358" y="89"/>
                    <a:pt x="345" y="94"/>
                    <a:pt x="336" y="104"/>
                  </a:cubicBezTo>
                  <a:cubicBezTo>
                    <a:pt x="327" y="115"/>
                    <a:pt x="322" y="129"/>
                    <a:pt x="322" y="146"/>
                  </a:cubicBezTo>
                  <a:cubicBezTo>
                    <a:pt x="322" y="163"/>
                    <a:pt x="327" y="176"/>
                    <a:pt x="335" y="186"/>
                  </a:cubicBezTo>
                  <a:cubicBezTo>
                    <a:pt x="344" y="195"/>
                    <a:pt x="356" y="200"/>
                    <a:pt x="371" y="200"/>
                  </a:cubicBezTo>
                  <a:cubicBezTo>
                    <a:pt x="384" y="200"/>
                    <a:pt x="395" y="196"/>
                    <a:pt x="407" y="188"/>
                  </a:cubicBezTo>
                  <a:lnTo>
                    <a:pt x="407" y="210"/>
                  </a:lnTo>
                  <a:close/>
                  <a:moveTo>
                    <a:pt x="509" y="96"/>
                  </a:moveTo>
                  <a:cubicBezTo>
                    <a:pt x="505" y="93"/>
                    <a:pt x="499" y="91"/>
                    <a:pt x="491" y="91"/>
                  </a:cubicBezTo>
                  <a:cubicBezTo>
                    <a:pt x="481" y="91"/>
                    <a:pt x="473" y="96"/>
                    <a:pt x="466" y="105"/>
                  </a:cubicBezTo>
                  <a:cubicBezTo>
                    <a:pt x="460" y="115"/>
                    <a:pt x="457" y="128"/>
                    <a:pt x="457" y="143"/>
                  </a:cubicBezTo>
                  <a:cubicBezTo>
                    <a:pt x="457" y="216"/>
                    <a:pt x="457" y="216"/>
                    <a:pt x="457" y="216"/>
                  </a:cubicBezTo>
                  <a:cubicBezTo>
                    <a:pt x="434" y="216"/>
                    <a:pt x="434" y="216"/>
                    <a:pt x="434" y="216"/>
                  </a:cubicBezTo>
                  <a:cubicBezTo>
                    <a:pt x="434" y="72"/>
                    <a:pt x="434" y="72"/>
                    <a:pt x="434" y="72"/>
                  </a:cubicBezTo>
                  <a:cubicBezTo>
                    <a:pt x="457" y="72"/>
                    <a:pt x="457" y="72"/>
                    <a:pt x="457" y="72"/>
                  </a:cubicBezTo>
                  <a:cubicBezTo>
                    <a:pt x="457" y="102"/>
                    <a:pt x="457" y="102"/>
                    <a:pt x="457" y="102"/>
                  </a:cubicBezTo>
                  <a:cubicBezTo>
                    <a:pt x="457" y="102"/>
                    <a:pt x="457" y="102"/>
                    <a:pt x="457" y="102"/>
                  </a:cubicBezTo>
                  <a:cubicBezTo>
                    <a:pt x="460" y="92"/>
                    <a:pt x="465" y="84"/>
                    <a:pt x="472" y="78"/>
                  </a:cubicBezTo>
                  <a:cubicBezTo>
                    <a:pt x="479" y="73"/>
                    <a:pt x="486" y="70"/>
                    <a:pt x="495" y="70"/>
                  </a:cubicBezTo>
                  <a:cubicBezTo>
                    <a:pt x="501" y="70"/>
                    <a:pt x="506" y="70"/>
                    <a:pt x="509" y="72"/>
                  </a:cubicBezTo>
                  <a:lnTo>
                    <a:pt x="509" y="96"/>
                  </a:lnTo>
                  <a:close/>
                  <a:moveTo>
                    <a:pt x="653" y="144"/>
                  </a:moveTo>
                  <a:cubicBezTo>
                    <a:pt x="653" y="167"/>
                    <a:pt x="647" y="185"/>
                    <a:pt x="634" y="199"/>
                  </a:cubicBezTo>
                  <a:cubicBezTo>
                    <a:pt x="621" y="213"/>
                    <a:pt x="603" y="220"/>
                    <a:pt x="581" y="220"/>
                  </a:cubicBezTo>
                  <a:cubicBezTo>
                    <a:pt x="560" y="220"/>
                    <a:pt x="543" y="213"/>
                    <a:pt x="530" y="200"/>
                  </a:cubicBezTo>
                  <a:cubicBezTo>
                    <a:pt x="518" y="186"/>
                    <a:pt x="511" y="168"/>
                    <a:pt x="511" y="146"/>
                  </a:cubicBezTo>
                  <a:cubicBezTo>
                    <a:pt x="511" y="122"/>
                    <a:pt x="518" y="103"/>
                    <a:pt x="531" y="90"/>
                  </a:cubicBezTo>
                  <a:cubicBezTo>
                    <a:pt x="544" y="76"/>
                    <a:pt x="562" y="69"/>
                    <a:pt x="585" y="69"/>
                  </a:cubicBezTo>
                  <a:cubicBezTo>
                    <a:pt x="606" y="69"/>
                    <a:pt x="623" y="76"/>
                    <a:pt x="635" y="89"/>
                  </a:cubicBezTo>
                  <a:cubicBezTo>
                    <a:pt x="647" y="102"/>
                    <a:pt x="653" y="121"/>
                    <a:pt x="653" y="144"/>
                  </a:cubicBezTo>
                  <a:close/>
                  <a:moveTo>
                    <a:pt x="629" y="145"/>
                  </a:moveTo>
                  <a:cubicBezTo>
                    <a:pt x="629" y="127"/>
                    <a:pt x="625" y="113"/>
                    <a:pt x="617" y="103"/>
                  </a:cubicBezTo>
                  <a:cubicBezTo>
                    <a:pt x="609" y="93"/>
                    <a:pt x="598" y="89"/>
                    <a:pt x="583" y="89"/>
                  </a:cubicBezTo>
                  <a:cubicBezTo>
                    <a:pt x="568" y="89"/>
                    <a:pt x="557" y="93"/>
                    <a:pt x="548" y="103"/>
                  </a:cubicBezTo>
                  <a:cubicBezTo>
                    <a:pt x="539" y="113"/>
                    <a:pt x="535" y="127"/>
                    <a:pt x="535" y="145"/>
                  </a:cubicBezTo>
                  <a:cubicBezTo>
                    <a:pt x="535" y="162"/>
                    <a:pt x="539" y="176"/>
                    <a:pt x="548" y="186"/>
                  </a:cubicBezTo>
                  <a:cubicBezTo>
                    <a:pt x="557" y="195"/>
                    <a:pt x="568" y="200"/>
                    <a:pt x="583" y="200"/>
                  </a:cubicBezTo>
                  <a:cubicBezTo>
                    <a:pt x="598" y="200"/>
                    <a:pt x="610" y="195"/>
                    <a:pt x="618" y="186"/>
                  </a:cubicBezTo>
                  <a:cubicBezTo>
                    <a:pt x="625" y="176"/>
                    <a:pt x="629" y="163"/>
                    <a:pt x="629" y="145"/>
                  </a:cubicBezTo>
                  <a:close/>
                  <a:moveTo>
                    <a:pt x="760" y="178"/>
                  </a:moveTo>
                  <a:cubicBezTo>
                    <a:pt x="760" y="190"/>
                    <a:pt x="755" y="200"/>
                    <a:pt x="745" y="208"/>
                  </a:cubicBezTo>
                  <a:cubicBezTo>
                    <a:pt x="736" y="216"/>
                    <a:pt x="723" y="220"/>
                    <a:pt x="707" y="220"/>
                  </a:cubicBezTo>
                  <a:cubicBezTo>
                    <a:pt x="693" y="220"/>
                    <a:pt x="681" y="217"/>
                    <a:pt x="671" y="211"/>
                  </a:cubicBezTo>
                  <a:cubicBezTo>
                    <a:pt x="671" y="186"/>
                    <a:pt x="671" y="186"/>
                    <a:pt x="671" y="186"/>
                  </a:cubicBezTo>
                  <a:cubicBezTo>
                    <a:pt x="683" y="196"/>
                    <a:pt x="695" y="200"/>
                    <a:pt x="709" y="200"/>
                  </a:cubicBezTo>
                  <a:cubicBezTo>
                    <a:pt x="727" y="200"/>
                    <a:pt x="736" y="193"/>
                    <a:pt x="736" y="180"/>
                  </a:cubicBezTo>
                  <a:cubicBezTo>
                    <a:pt x="736" y="175"/>
                    <a:pt x="734" y="170"/>
                    <a:pt x="731" y="167"/>
                  </a:cubicBezTo>
                  <a:cubicBezTo>
                    <a:pt x="727" y="163"/>
                    <a:pt x="719" y="159"/>
                    <a:pt x="706" y="153"/>
                  </a:cubicBezTo>
                  <a:cubicBezTo>
                    <a:pt x="694" y="148"/>
                    <a:pt x="685" y="142"/>
                    <a:pt x="679" y="135"/>
                  </a:cubicBezTo>
                  <a:cubicBezTo>
                    <a:pt x="674" y="129"/>
                    <a:pt x="671" y="121"/>
                    <a:pt x="671" y="111"/>
                  </a:cubicBezTo>
                  <a:cubicBezTo>
                    <a:pt x="671" y="99"/>
                    <a:pt x="676" y="89"/>
                    <a:pt x="686" y="81"/>
                  </a:cubicBezTo>
                  <a:cubicBezTo>
                    <a:pt x="695" y="73"/>
                    <a:pt x="708" y="69"/>
                    <a:pt x="722" y="69"/>
                  </a:cubicBezTo>
                  <a:cubicBezTo>
                    <a:pt x="734" y="69"/>
                    <a:pt x="744" y="71"/>
                    <a:pt x="753" y="76"/>
                  </a:cubicBezTo>
                  <a:cubicBezTo>
                    <a:pt x="753" y="99"/>
                    <a:pt x="753" y="99"/>
                    <a:pt x="753" y="99"/>
                  </a:cubicBezTo>
                  <a:cubicBezTo>
                    <a:pt x="744" y="92"/>
                    <a:pt x="733" y="89"/>
                    <a:pt x="720" y="89"/>
                  </a:cubicBezTo>
                  <a:cubicBezTo>
                    <a:pt x="713" y="89"/>
                    <a:pt x="707" y="90"/>
                    <a:pt x="702" y="94"/>
                  </a:cubicBezTo>
                  <a:cubicBezTo>
                    <a:pt x="697" y="98"/>
                    <a:pt x="695" y="103"/>
                    <a:pt x="695" y="109"/>
                  </a:cubicBezTo>
                  <a:cubicBezTo>
                    <a:pt x="695" y="115"/>
                    <a:pt x="697" y="120"/>
                    <a:pt x="700" y="123"/>
                  </a:cubicBezTo>
                  <a:cubicBezTo>
                    <a:pt x="704" y="127"/>
                    <a:pt x="711" y="131"/>
                    <a:pt x="723" y="135"/>
                  </a:cubicBezTo>
                  <a:cubicBezTo>
                    <a:pt x="736" y="141"/>
                    <a:pt x="746" y="147"/>
                    <a:pt x="751" y="154"/>
                  </a:cubicBezTo>
                  <a:cubicBezTo>
                    <a:pt x="757" y="160"/>
                    <a:pt x="760" y="168"/>
                    <a:pt x="760" y="178"/>
                  </a:cubicBezTo>
                  <a:close/>
                  <a:moveTo>
                    <a:pt x="916" y="144"/>
                  </a:moveTo>
                  <a:cubicBezTo>
                    <a:pt x="916" y="167"/>
                    <a:pt x="910" y="185"/>
                    <a:pt x="897" y="199"/>
                  </a:cubicBezTo>
                  <a:cubicBezTo>
                    <a:pt x="884" y="213"/>
                    <a:pt x="867" y="220"/>
                    <a:pt x="845" y="220"/>
                  </a:cubicBezTo>
                  <a:cubicBezTo>
                    <a:pt x="823" y="220"/>
                    <a:pt x="806" y="213"/>
                    <a:pt x="794" y="200"/>
                  </a:cubicBezTo>
                  <a:cubicBezTo>
                    <a:pt x="781" y="186"/>
                    <a:pt x="775" y="168"/>
                    <a:pt x="775" y="146"/>
                  </a:cubicBezTo>
                  <a:cubicBezTo>
                    <a:pt x="775" y="122"/>
                    <a:pt x="781" y="103"/>
                    <a:pt x="794" y="90"/>
                  </a:cubicBezTo>
                  <a:cubicBezTo>
                    <a:pt x="807" y="76"/>
                    <a:pt x="825" y="69"/>
                    <a:pt x="848" y="69"/>
                  </a:cubicBezTo>
                  <a:cubicBezTo>
                    <a:pt x="869" y="69"/>
                    <a:pt x="886" y="76"/>
                    <a:pt x="898" y="89"/>
                  </a:cubicBezTo>
                  <a:cubicBezTo>
                    <a:pt x="910" y="102"/>
                    <a:pt x="916" y="121"/>
                    <a:pt x="916" y="144"/>
                  </a:cubicBezTo>
                  <a:close/>
                  <a:moveTo>
                    <a:pt x="893" y="145"/>
                  </a:moveTo>
                  <a:cubicBezTo>
                    <a:pt x="893" y="127"/>
                    <a:pt x="889" y="113"/>
                    <a:pt x="881" y="103"/>
                  </a:cubicBezTo>
                  <a:cubicBezTo>
                    <a:pt x="873" y="93"/>
                    <a:pt x="861" y="89"/>
                    <a:pt x="846" y="89"/>
                  </a:cubicBezTo>
                  <a:cubicBezTo>
                    <a:pt x="832" y="89"/>
                    <a:pt x="820" y="93"/>
                    <a:pt x="811" y="103"/>
                  </a:cubicBezTo>
                  <a:cubicBezTo>
                    <a:pt x="803" y="113"/>
                    <a:pt x="798" y="127"/>
                    <a:pt x="798" y="145"/>
                  </a:cubicBezTo>
                  <a:cubicBezTo>
                    <a:pt x="798" y="162"/>
                    <a:pt x="803" y="176"/>
                    <a:pt x="811" y="186"/>
                  </a:cubicBezTo>
                  <a:cubicBezTo>
                    <a:pt x="820" y="195"/>
                    <a:pt x="832" y="200"/>
                    <a:pt x="846" y="200"/>
                  </a:cubicBezTo>
                  <a:cubicBezTo>
                    <a:pt x="861" y="200"/>
                    <a:pt x="873" y="195"/>
                    <a:pt x="881" y="186"/>
                  </a:cubicBezTo>
                  <a:cubicBezTo>
                    <a:pt x="889" y="176"/>
                    <a:pt x="893" y="163"/>
                    <a:pt x="893" y="145"/>
                  </a:cubicBezTo>
                  <a:close/>
                  <a:moveTo>
                    <a:pt x="1010" y="23"/>
                  </a:moveTo>
                  <a:cubicBezTo>
                    <a:pt x="1006" y="21"/>
                    <a:pt x="1001" y="20"/>
                    <a:pt x="995" y="20"/>
                  </a:cubicBezTo>
                  <a:cubicBezTo>
                    <a:pt x="979" y="20"/>
                    <a:pt x="971" y="30"/>
                    <a:pt x="971" y="50"/>
                  </a:cubicBezTo>
                  <a:cubicBezTo>
                    <a:pt x="971" y="72"/>
                    <a:pt x="971" y="72"/>
                    <a:pt x="971" y="72"/>
                  </a:cubicBezTo>
                  <a:cubicBezTo>
                    <a:pt x="1005" y="72"/>
                    <a:pt x="1005" y="72"/>
                    <a:pt x="1005" y="72"/>
                  </a:cubicBezTo>
                  <a:cubicBezTo>
                    <a:pt x="1005" y="92"/>
                    <a:pt x="1005" y="92"/>
                    <a:pt x="1005" y="92"/>
                  </a:cubicBezTo>
                  <a:cubicBezTo>
                    <a:pt x="971" y="92"/>
                    <a:pt x="971" y="92"/>
                    <a:pt x="971" y="92"/>
                  </a:cubicBezTo>
                  <a:cubicBezTo>
                    <a:pt x="971" y="216"/>
                    <a:pt x="971" y="216"/>
                    <a:pt x="971" y="216"/>
                  </a:cubicBezTo>
                  <a:cubicBezTo>
                    <a:pt x="948" y="216"/>
                    <a:pt x="948" y="216"/>
                    <a:pt x="948" y="216"/>
                  </a:cubicBezTo>
                  <a:cubicBezTo>
                    <a:pt x="948" y="92"/>
                    <a:pt x="948" y="92"/>
                    <a:pt x="948" y="92"/>
                  </a:cubicBezTo>
                  <a:cubicBezTo>
                    <a:pt x="923" y="92"/>
                    <a:pt x="923" y="92"/>
                    <a:pt x="923" y="92"/>
                  </a:cubicBezTo>
                  <a:cubicBezTo>
                    <a:pt x="923" y="72"/>
                    <a:pt x="923" y="72"/>
                    <a:pt x="923" y="72"/>
                  </a:cubicBezTo>
                  <a:cubicBezTo>
                    <a:pt x="948" y="72"/>
                    <a:pt x="948" y="72"/>
                    <a:pt x="948" y="72"/>
                  </a:cubicBezTo>
                  <a:cubicBezTo>
                    <a:pt x="948" y="49"/>
                    <a:pt x="948" y="49"/>
                    <a:pt x="948" y="49"/>
                  </a:cubicBezTo>
                  <a:cubicBezTo>
                    <a:pt x="948" y="34"/>
                    <a:pt x="952" y="23"/>
                    <a:pt x="961" y="14"/>
                  </a:cubicBezTo>
                  <a:cubicBezTo>
                    <a:pt x="969" y="5"/>
                    <a:pt x="980" y="0"/>
                    <a:pt x="994" y="0"/>
                  </a:cubicBezTo>
                  <a:cubicBezTo>
                    <a:pt x="1001" y="0"/>
                    <a:pt x="1006" y="1"/>
                    <a:pt x="1010" y="3"/>
                  </a:cubicBezTo>
                  <a:lnTo>
                    <a:pt x="1010" y="23"/>
                  </a:lnTo>
                  <a:close/>
                  <a:moveTo>
                    <a:pt x="1088" y="215"/>
                  </a:moveTo>
                  <a:cubicBezTo>
                    <a:pt x="1083" y="218"/>
                    <a:pt x="1076" y="220"/>
                    <a:pt x="1067" y="220"/>
                  </a:cubicBezTo>
                  <a:cubicBezTo>
                    <a:pt x="1042" y="220"/>
                    <a:pt x="1029" y="205"/>
                    <a:pt x="1029" y="177"/>
                  </a:cubicBezTo>
                  <a:cubicBezTo>
                    <a:pt x="1029" y="92"/>
                    <a:pt x="1029" y="92"/>
                    <a:pt x="1029" y="92"/>
                  </a:cubicBezTo>
                  <a:cubicBezTo>
                    <a:pt x="1004" y="92"/>
                    <a:pt x="1004" y="92"/>
                    <a:pt x="1004" y="92"/>
                  </a:cubicBezTo>
                  <a:cubicBezTo>
                    <a:pt x="1004" y="72"/>
                    <a:pt x="1004" y="72"/>
                    <a:pt x="1004" y="72"/>
                  </a:cubicBezTo>
                  <a:cubicBezTo>
                    <a:pt x="1029" y="72"/>
                    <a:pt x="1029" y="72"/>
                    <a:pt x="1029" y="72"/>
                  </a:cubicBezTo>
                  <a:cubicBezTo>
                    <a:pt x="1029" y="37"/>
                    <a:pt x="1029" y="37"/>
                    <a:pt x="1029" y="37"/>
                  </a:cubicBezTo>
                  <a:cubicBezTo>
                    <a:pt x="1052" y="30"/>
                    <a:pt x="1052" y="30"/>
                    <a:pt x="1052" y="30"/>
                  </a:cubicBezTo>
                  <a:cubicBezTo>
                    <a:pt x="1052" y="72"/>
                    <a:pt x="1052" y="72"/>
                    <a:pt x="1052" y="72"/>
                  </a:cubicBezTo>
                  <a:cubicBezTo>
                    <a:pt x="1088" y="72"/>
                    <a:pt x="1088" y="72"/>
                    <a:pt x="1088" y="72"/>
                  </a:cubicBezTo>
                  <a:cubicBezTo>
                    <a:pt x="1088" y="92"/>
                    <a:pt x="1088" y="92"/>
                    <a:pt x="1088" y="92"/>
                  </a:cubicBezTo>
                  <a:cubicBezTo>
                    <a:pt x="1052" y="92"/>
                    <a:pt x="1052" y="92"/>
                    <a:pt x="1052" y="92"/>
                  </a:cubicBezTo>
                  <a:cubicBezTo>
                    <a:pt x="1052" y="173"/>
                    <a:pt x="1052" y="173"/>
                    <a:pt x="1052" y="173"/>
                  </a:cubicBezTo>
                  <a:cubicBezTo>
                    <a:pt x="1052" y="183"/>
                    <a:pt x="1054" y="190"/>
                    <a:pt x="1057" y="194"/>
                  </a:cubicBezTo>
                  <a:cubicBezTo>
                    <a:pt x="1060" y="198"/>
                    <a:pt x="1066" y="200"/>
                    <a:pt x="1073" y="200"/>
                  </a:cubicBezTo>
                  <a:cubicBezTo>
                    <a:pt x="1079" y="200"/>
                    <a:pt x="1084" y="198"/>
                    <a:pt x="1088" y="195"/>
                  </a:cubicBezTo>
                  <a:lnTo>
                    <a:pt x="1088" y="215"/>
                  </a:lnTo>
                  <a:close/>
                  <a:moveTo>
                    <a:pt x="1330" y="216"/>
                  </a:moveTo>
                  <a:cubicBezTo>
                    <a:pt x="1304" y="216"/>
                    <a:pt x="1304" y="216"/>
                    <a:pt x="1304" y="216"/>
                  </a:cubicBezTo>
                  <a:cubicBezTo>
                    <a:pt x="1282" y="160"/>
                    <a:pt x="1282" y="160"/>
                    <a:pt x="1282" y="160"/>
                  </a:cubicBezTo>
                  <a:cubicBezTo>
                    <a:pt x="1197" y="160"/>
                    <a:pt x="1197" y="160"/>
                    <a:pt x="1197" y="160"/>
                  </a:cubicBezTo>
                  <a:cubicBezTo>
                    <a:pt x="1177" y="216"/>
                    <a:pt x="1177" y="216"/>
                    <a:pt x="1177" y="216"/>
                  </a:cubicBezTo>
                  <a:cubicBezTo>
                    <a:pt x="1151" y="216"/>
                    <a:pt x="1151" y="216"/>
                    <a:pt x="1151" y="216"/>
                  </a:cubicBezTo>
                  <a:cubicBezTo>
                    <a:pt x="1228" y="15"/>
                    <a:pt x="1228" y="15"/>
                    <a:pt x="1228" y="15"/>
                  </a:cubicBezTo>
                  <a:cubicBezTo>
                    <a:pt x="1252" y="15"/>
                    <a:pt x="1252" y="15"/>
                    <a:pt x="1252" y="15"/>
                  </a:cubicBezTo>
                  <a:lnTo>
                    <a:pt x="1330" y="216"/>
                  </a:lnTo>
                  <a:close/>
                  <a:moveTo>
                    <a:pt x="1275" y="139"/>
                  </a:moveTo>
                  <a:cubicBezTo>
                    <a:pt x="1243" y="53"/>
                    <a:pt x="1243" y="53"/>
                    <a:pt x="1243" y="53"/>
                  </a:cubicBezTo>
                  <a:cubicBezTo>
                    <a:pt x="1242" y="51"/>
                    <a:pt x="1241" y="46"/>
                    <a:pt x="1240" y="39"/>
                  </a:cubicBezTo>
                  <a:cubicBezTo>
                    <a:pt x="1239" y="39"/>
                    <a:pt x="1239" y="39"/>
                    <a:pt x="1239" y="39"/>
                  </a:cubicBezTo>
                  <a:cubicBezTo>
                    <a:pt x="1238" y="45"/>
                    <a:pt x="1237" y="50"/>
                    <a:pt x="1236" y="53"/>
                  </a:cubicBezTo>
                  <a:cubicBezTo>
                    <a:pt x="1205" y="139"/>
                    <a:pt x="1205" y="139"/>
                    <a:pt x="1205" y="139"/>
                  </a:cubicBezTo>
                  <a:lnTo>
                    <a:pt x="1275" y="139"/>
                  </a:lnTo>
                  <a:close/>
                  <a:moveTo>
                    <a:pt x="1459" y="79"/>
                  </a:moveTo>
                  <a:cubicBezTo>
                    <a:pt x="1374" y="197"/>
                    <a:pt x="1374" y="197"/>
                    <a:pt x="1374" y="197"/>
                  </a:cubicBezTo>
                  <a:cubicBezTo>
                    <a:pt x="1458" y="197"/>
                    <a:pt x="1458" y="197"/>
                    <a:pt x="1458" y="197"/>
                  </a:cubicBezTo>
                  <a:cubicBezTo>
                    <a:pt x="1458" y="216"/>
                    <a:pt x="1458" y="216"/>
                    <a:pt x="1458" y="216"/>
                  </a:cubicBezTo>
                  <a:cubicBezTo>
                    <a:pt x="1340" y="216"/>
                    <a:pt x="1340" y="216"/>
                    <a:pt x="1340" y="216"/>
                  </a:cubicBezTo>
                  <a:cubicBezTo>
                    <a:pt x="1340" y="209"/>
                    <a:pt x="1340" y="209"/>
                    <a:pt x="1340" y="209"/>
                  </a:cubicBezTo>
                  <a:cubicBezTo>
                    <a:pt x="1425" y="92"/>
                    <a:pt x="1425" y="92"/>
                    <a:pt x="1425" y="92"/>
                  </a:cubicBezTo>
                  <a:cubicBezTo>
                    <a:pt x="1348" y="92"/>
                    <a:pt x="1348" y="92"/>
                    <a:pt x="1348" y="92"/>
                  </a:cubicBezTo>
                  <a:cubicBezTo>
                    <a:pt x="1348" y="72"/>
                    <a:pt x="1348" y="72"/>
                    <a:pt x="1348" y="72"/>
                  </a:cubicBezTo>
                  <a:cubicBezTo>
                    <a:pt x="1459" y="72"/>
                    <a:pt x="1459" y="72"/>
                    <a:pt x="1459" y="72"/>
                  </a:cubicBezTo>
                  <a:lnTo>
                    <a:pt x="1459" y="79"/>
                  </a:lnTo>
                  <a:close/>
                  <a:moveTo>
                    <a:pt x="1597" y="216"/>
                  </a:moveTo>
                  <a:cubicBezTo>
                    <a:pt x="1574" y="216"/>
                    <a:pt x="1574" y="216"/>
                    <a:pt x="1574" y="216"/>
                  </a:cubicBezTo>
                  <a:cubicBezTo>
                    <a:pt x="1574" y="194"/>
                    <a:pt x="1574" y="194"/>
                    <a:pt x="1574" y="194"/>
                  </a:cubicBezTo>
                  <a:cubicBezTo>
                    <a:pt x="1574" y="194"/>
                    <a:pt x="1574" y="194"/>
                    <a:pt x="1574" y="194"/>
                  </a:cubicBezTo>
                  <a:cubicBezTo>
                    <a:pt x="1564" y="211"/>
                    <a:pt x="1549" y="220"/>
                    <a:pt x="1530" y="220"/>
                  </a:cubicBezTo>
                  <a:cubicBezTo>
                    <a:pt x="1495" y="220"/>
                    <a:pt x="1478" y="199"/>
                    <a:pt x="1478" y="158"/>
                  </a:cubicBezTo>
                  <a:cubicBezTo>
                    <a:pt x="1478" y="72"/>
                    <a:pt x="1478" y="72"/>
                    <a:pt x="1478" y="72"/>
                  </a:cubicBezTo>
                  <a:cubicBezTo>
                    <a:pt x="1501" y="72"/>
                    <a:pt x="1501" y="72"/>
                    <a:pt x="1501" y="72"/>
                  </a:cubicBezTo>
                  <a:cubicBezTo>
                    <a:pt x="1501" y="155"/>
                    <a:pt x="1501" y="155"/>
                    <a:pt x="1501" y="155"/>
                  </a:cubicBezTo>
                  <a:cubicBezTo>
                    <a:pt x="1501" y="185"/>
                    <a:pt x="1513" y="200"/>
                    <a:pt x="1536" y="200"/>
                  </a:cubicBezTo>
                  <a:cubicBezTo>
                    <a:pt x="1547" y="200"/>
                    <a:pt x="1557" y="196"/>
                    <a:pt x="1564" y="188"/>
                  </a:cubicBezTo>
                  <a:cubicBezTo>
                    <a:pt x="1571" y="179"/>
                    <a:pt x="1574" y="169"/>
                    <a:pt x="1574" y="155"/>
                  </a:cubicBezTo>
                  <a:cubicBezTo>
                    <a:pt x="1574" y="72"/>
                    <a:pt x="1574" y="72"/>
                    <a:pt x="1574" y="72"/>
                  </a:cubicBezTo>
                  <a:cubicBezTo>
                    <a:pt x="1597" y="72"/>
                    <a:pt x="1597" y="72"/>
                    <a:pt x="1597" y="72"/>
                  </a:cubicBezTo>
                  <a:lnTo>
                    <a:pt x="1597" y="216"/>
                  </a:lnTo>
                  <a:close/>
                  <a:moveTo>
                    <a:pt x="1711" y="96"/>
                  </a:moveTo>
                  <a:cubicBezTo>
                    <a:pt x="1707" y="93"/>
                    <a:pt x="1701" y="91"/>
                    <a:pt x="1694" y="91"/>
                  </a:cubicBezTo>
                  <a:cubicBezTo>
                    <a:pt x="1684" y="91"/>
                    <a:pt x="1675" y="96"/>
                    <a:pt x="1669" y="105"/>
                  </a:cubicBezTo>
                  <a:cubicBezTo>
                    <a:pt x="1663" y="115"/>
                    <a:pt x="1659" y="128"/>
                    <a:pt x="1659" y="143"/>
                  </a:cubicBezTo>
                  <a:cubicBezTo>
                    <a:pt x="1659" y="216"/>
                    <a:pt x="1659" y="216"/>
                    <a:pt x="1659" y="216"/>
                  </a:cubicBezTo>
                  <a:cubicBezTo>
                    <a:pt x="1636" y="216"/>
                    <a:pt x="1636" y="216"/>
                    <a:pt x="1636" y="216"/>
                  </a:cubicBezTo>
                  <a:cubicBezTo>
                    <a:pt x="1636" y="72"/>
                    <a:pt x="1636" y="72"/>
                    <a:pt x="1636" y="72"/>
                  </a:cubicBezTo>
                  <a:cubicBezTo>
                    <a:pt x="1659" y="72"/>
                    <a:pt x="1659" y="72"/>
                    <a:pt x="1659" y="72"/>
                  </a:cubicBezTo>
                  <a:cubicBezTo>
                    <a:pt x="1659" y="102"/>
                    <a:pt x="1659" y="102"/>
                    <a:pt x="1659" y="102"/>
                  </a:cubicBezTo>
                  <a:cubicBezTo>
                    <a:pt x="1660" y="102"/>
                    <a:pt x="1660" y="102"/>
                    <a:pt x="1660" y="102"/>
                  </a:cubicBezTo>
                  <a:cubicBezTo>
                    <a:pt x="1663" y="92"/>
                    <a:pt x="1668" y="84"/>
                    <a:pt x="1675" y="78"/>
                  </a:cubicBezTo>
                  <a:cubicBezTo>
                    <a:pt x="1681" y="73"/>
                    <a:pt x="1689" y="70"/>
                    <a:pt x="1698" y="70"/>
                  </a:cubicBezTo>
                  <a:cubicBezTo>
                    <a:pt x="1704" y="70"/>
                    <a:pt x="1708" y="70"/>
                    <a:pt x="1711" y="72"/>
                  </a:cubicBezTo>
                  <a:lnTo>
                    <a:pt x="1711" y="96"/>
                  </a:lnTo>
                  <a:close/>
                  <a:moveTo>
                    <a:pt x="1840" y="150"/>
                  </a:moveTo>
                  <a:cubicBezTo>
                    <a:pt x="1738" y="150"/>
                    <a:pt x="1738" y="150"/>
                    <a:pt x="1738" y="150"/>
                  </a:cubicBezTo>
                  <a:cubicBezTo>
                    <a:pt x="1738" y="166"/>
                    <a:pt x="1743" y="179"/>
                    <a:pt x="1751" y="187"/>
                  </a:cubicBezTo>
                  <a:cubicBezTo>
                    <a:pt x="1759" y="196"/>
                    <a:pt x="1770" y="200"/>
                    <a:pt x="1785" y="200"/>
                  </a:cubicBezTo>
                  <a:cubicBezTo>
                    <a:pt x="1801" y="200"/>
                    <a:pt x="1816" y="195"/>
                    <a:pt x="1830" y="184"/>
                  </a:cubicBezTo>
                  <a:cubicBezTo>
                    <a:pt x="1830" y="206"/>
                    <a:pt x="1830" y="206"/>
                    <a:pt x="1830" y="206"/>
                  </a:cubicBezTo>
                  <a:cubicBezTo>
                    <a:pt x="1817" y="215"/>
                    <a:pt x="1800" y="220"/>
                    <a:pt x="1779" y="220"/>
                  </a:cubicBezTo>
                  <a:cubicBezTo>
                    <a:pt x="1759" y="220"/>
                    <a:pt x="1743" y="213"/>
                    <a:pt x="1731" y="200"/>
                  </a:cubicBezTo>
                  <a:cubicBezTo>
                    <a:pt x="1720" y="187"/>
                    <a:pt x="1714" y="168"/>
                    <a:pt x="1714" y="145"/>
                  </a:cubicBezTo>
                  <a:cubicBezTo>
                    <a:pt x="1714" y="131"/>
                    <a:pt x="1717" y="118"/>
                    <a:pt x="1723" y="106"/>
                  </a:cubicBezTo>
                  <a:cubicBezTo>
                    <a:pt x="1728" y="94"/>
                    <a:pt x="1736" y="85"/>
                    <a:pt x="1747" y="79"/>
                  </a:cubicBezTo>
                  <a:cubicBezTo>
                    <a:pt x="1757" y="72"/>
                    <a:pt x="1768" y="69"/>
                    <a:pt x="1780" y="69"/>
                  </a:cubicBezTo>
                  <a:cubicBezTo>
                    <a:pt x="1799" y="69"/>
                    <a:pt x="1814" y="75"/>
                    <a:pt x="1824" y="87"/>
                  </a:cubicBezTo>
                  <a:cubicBezTo>
                    <a:pt x="1834" y="99"/>
                    <a:pt x="1840" y="116"/>
                    <a:pt x="1840" y="138"/>
                  </a:cubicBezTo>
                  <a:lnTo>
                    <a:pt x="1840" y="150"/>
                  </a:lnTo>
                  <a:close/>
                  <a:moveTo>
                    <a:pt x="1816" y="131"/>
                  </a:moveTo>
                  <a:cubicBezTo>
                    <a:pt x="1816" y="117"/>
                    <a:pt x="1813" y="107"/>
                    <a:pt x="1806" y="100"/>
                  </a:cubicBezTo>
                  <a:cubicBezTo>
                    <a:pt x="1800" y="92"/>
                    <a:pt x="1791" y="89"/>
                    <a:pt x="1780" y="89"/>
                  </a:cubicBezTo>
                  <a:cubicBezTo>
                    <a:pt x="1769" y="89"/>
                    <a:pt x="1760" y="92"/>
                    <a:pt x="1753" y="100"/>
                  </a:cubicBezTo>
                  <a:cubicBezTo>
                    <a:pt x="1745" y="108"/>
                    <a:pt x="1740" y="118"/>
                    <a:pt x="1738" y="131"/>
                  </a:cubicBezTo>
                  <a:lnTo>
                    <a:pt x="1816" y="13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878727"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505050"/>
                </a:solidFill>
                <a:effectLst/>
                <a:uLnTx/>
                <a:uFillTx/>
              </a:endParaRPr>
            </a:p>
          </p:txBody>
        </p:sp>
        <p:grpSp>
          <p:nvGrpSpPr>
            <p:cNvPr id="21" name="Group 20"/>
            <p:cNvGrpSpPr/>
            <p:nvPr/>
          </p:nvGrpSpPr>
          <p:grpSpPr>
            <a:xfrm>
              <a:off x="5837237" y="3878262"/>
              <a:ext cx="828763" cy="884212"/>
              <a:chOff x="10290107" y="5703966"/>
              <a:chExt cx="635908" cy="678454"/>
            </a:xfrm>
          </p:grpSpPr>
          <p:sp>
            <p:nvSpPr>
              <p:cNvPr id="22" name="Rounded Rectangle 18"/>
              <p:cNvSpPr/>
              <p:nvPr/>
            </p:nvSpPr>
            <p:spPr bwMode="auto">
              <a:xfrm>
                <a:off x="10290107" y="6057502"/>
                <a:ext cx="64008" cy="194039"/>
              </a:xfrm>
              <a:prstGeom prst="roundRect">
                <a:avLst>
                  <a:gd name="adj"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896094" eaLnBrk="1" fontAlgn="auto" latinLnBrk="0" hangingPunct="1">
                  <a:lnSpc>
                    <a:spcPct val="90000"/>
                  </a:lnSpc>
                  <a:spcBef>
                    <a:spcPts val="0"/>
                  </a:spcBef>
                  <a:spcAft>
                    <a:spcPts val="0"/>
                  </a:spcAft>
                  <a:buClrTx/>
                  <a:buSzTx/>
                  <a:buFontTx/>
                  <a:buNone/>
                  <a:tabLst/>
                  <a:defRPr/>
                </a:pPr>
                <a:endParaRPr kumimoji="0" lang="en-US" sz="1922" b="1"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23" name="Rounded Rectangle 165"/>
              <p:cNvSpPr/>
              <p:nvPr/>
            </p:nvSpPr>
            <p:spPr bwMode="auto">
              <a:xfrm>
                <a:off x="10404991" y="6020808"/>
                <a:ext cx="64008" cy="267429"/>
              </a:xfrm>
              <a:prstGeom prst="roundRect">
                <a:avLst>
                  <a:gd name="adj"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896094" eaLnBrk="1" fontAlgn="auto" latinLnBrk="0" hangingPunct="1">
                  <a:lnSpc>
                    <a:spcPct val="90000"/>
                  </a:lnSpc>
                  <a:spcBef>
                    <a:spcPts val="0"/>
                  </a:spcBef>
                  <a:spcAft>
                    <a:spcPts val="0"/>
                  </a:spcAft>
                  <a:buClrTx/>
                  <a:buSzTx/>
                  <a:buFontTx/>
                  <a:buNone/>
                  <a:tabLst/>
                  <a:defRPr/>
                </a:pPr>
                <a:endParaRPr kumimoji="0" lang="en-US" sz="1922" b="1"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38" name="Rounded Rectangle 166"/>
              <p:cNvSpPr/>
              <p:nvPr/>
            </p:nvSpPr>
            <p:spPr bwMode="auto">
              <a:xfrm>
                <a:off x="10519875" y="5973984"/>
                <a:ext cx="82602" cy="363659"/>
              </a:xfrm>
              <a:prstGeom prst="roundRect">
                <a:avLst>
                  <a:gd name="adj"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896094" eaLnBrk="1" fontAlgn="auto" latinLnBrk="0" hangingPunct="1">
                  <a:lnSpc>
                    <a:spcPct val="90000"/>
                  </a:lnSpc>
                  <a:spcBef>
                    <a:spcPts val="0"/>
                  </a:spcBef>
                  <a:spcAft>
                    <a:spcPts val="0"/>
                  </a:spcAft>
                  <a:buClrTx/>
                  <a:buSzTx/>
                  <a:buFontTx/>
                  <a:buNone/>
                  <a:tabLst/>
                  <a:defRPr/>
                </a:pPr>
                <a:endParaRPr kumimoji="0" lang="en-US" sz="1922" b="1"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39" name="Rounded Rectangle 167"/>
              <p:cNvSpPr/>
              <p:nvPr/>
            </p:nvSpPr>
            <p:spPr bwMode="auto">
              <a:xfrm>
                <a:off x="10653354" y="5933281"/>
                <a:ext cx="82602" cy="449139"/>
              </a:xfrm>
              <a:prstGeom prst="roundRect">
                <a:avLst>
                  <a:gd name="adj"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896094" eaLnBrk="1" fontAlgn="auto" latinLnBrk="0" hangingPunct="1">
                  <a:lnSpc>
                    <a:spcPct val="90000"/>
                  </a:lnSpc>
                  <a:spcBef>
                    <a:spcPts val="0"/>
                  </a:spcBef>
                  <a:spcAft>
                    <a:spcPts val="0"/>
                  </a:spcAft>
                  <a:buClrTx/>
                  <a:buSzTx/>
                  <a:buFontTx/>
                  <a:buNone/>
                  <a:tabLst/>
                  <a:defRPr/>
                </a:pPr>
                <a:endParaRPr kumimoji="0" lang="en-US" sz="1922" b="1"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40" name="Freeform 35"/>
              <p:cNvSpPr/>
              <p:nvPr/>
            </p:nvSpPr>
            <p:spPr bwMode="auto">
              <a:xfrm>
                <a:off x="10307923" y="5703966"/>
                <a:ext cx="618092" cy="620134"/>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28575" cap="rnd" cmpd="sng" algn="ctr">
                <a:solidFill>
                  <a:srgbClr val="FFFFFF"/>
                </a:solidFill>
                <a:prstDash val="solid"/>
                <a:headEnd type="none" w="med" len="med"/>
                <a:tailEnd type="none" w="med" len="med"/>
              </a:ln>
              <a:effectLst/>
            </p:spPr>
            <p:txBody>
              <a:bodyPr rtlCol="0" anchor="ctr"/>
              <a:lstStyle/>
              <a:p>
                <a:pPr marL="0" marR="0" lvl="0" indent="0" algn="ctr" defTabSz="878727"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prstClr val="white"/>
                  </a:solidFill>
                  <a:effectLst/>
                  <a:uLnTx/>
                  <a:uFillTx/>
                  <a:latin typeface="Segoe UI"/>
                  <a:ea typeface="+mn-ea"/>
                  <a:cs typeface="+mn-cs"/>
                </a:endParaRPr>
              </a:p>
            </p:txBody>
          </p:sp>
        </p:grpSp>
      </p:grpSp>
      <p:grpSp>
        <p:nvGrpSpPr>
          <p:cNvPr id="24" name="Group 23"/>
          <p:cNvGrpSpPr>
            <a:grpSpLocks noChangeAspect="1"/>
          </p:cNvGrpSpPr>
          <p:nvPr/>
        </p:nvGrpSpPr>
        <p:grpSpPr bwMode="black">
          <a:xfrm>
            <a:off x="343941" y="317965"/>
            <a:ext cx="1535778" cy="329760"/>
            <a:chOff x="457200" y="1643393"/>
            <a:chExt cx="4492753" cy="964540"/>
          </a:xfrm>
        </p:grpSpPr>
        <p:pic>
          <p:nvPicPr>
            <p:cNvPr id="25" name="Picture 2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26"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spTree>
    <p:extLst>
      <p:ext uri="{BB962C8B-B14F-4D97-AF65-F5344CB8AC3E}">
        <p14:creationId xmlns:p14="http://schemas.microsoft.com/office/powerpoint/2010/main" val="4106269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801840"/>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801840"/>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0709162"/>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9" name="MS logo white"/>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282259" y="6011681"/>
            <a:ext cx="1344637" cy="287755"/>
          </a:xfrm>
          <a:prstGeom prst="rect">
            <a:avLst/>
          </a:prstGeom>
        </p:spPr>
      </p:pic>
    </p:spTree>
    <p:extLst>
      <p:ext uri="{BB962C8B-B14F-4D97-AF65-F5344CB8AC3E}">
        <p14:creationId xmlns:p14="http://schemas.microsoft.com/office/powerpoint/2010/main" val="216236027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54744" y="2882374"/>
            <a:ext cx="4482512" cy="959394"/>
          </a:xfrm>
          <a:prstGeom prst="rect">
            <a:avLst/>
          </a:prstGeom>
        </p:spPr>
      </p:pic>
    </p:spTree>
    <p:extLst>
      <p:ext uri="{BB962C8B-B14F-4D97-AF65-F5344CB8AC3E}">
        <p14:creationId xmlns:p14="http://schemas.microsoft.com/office/powerpoint/2010/main" val="215670213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39384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77510" y="1483114"/>
            <a:ext cx="8280400" cy="1843118"/>
          </a:xfrm>
          <a:prstGeom prst="rect">
            <a:avLst/>
          </a:prstGeom>
        </p:spPr>
        <p:txBody>
          <a:bodyPr lIns="0"/>
          <a:lstStyle>
            <a:lvl1pPr marL="336080" indent="-336080">
              <a:lnSpc>
                <a:spcPct val="100000"/>
              </a:lnSpc>
              <a:buClr>
                <a:srgbClr val="69C8CA"/>
              </a:buClr>
              <a:buSzPct val="60000"/>
              <a:buFont typeface="Wingdings" panose="05000000000000000000" pitchFamily="2" charset="2"/>
              <a:buChar char="§"/>
              <a:defRPr sz="2400">
                <a:solidFill>
                  <a:schemeClr val="bg1"/>
                </a:solidFill>
              </a:defRPr>
            </a:lvl1pPr>
            <a:lvl2pPr marL="572581" indent="-236500">
              <a:lnSpc>
                <a:spcPct val="100000"/>
              </a:lnSpc>
              <a:buClr>
                <a:srgbClr val="69C8CA"/>
              </a:buClr>
              <a:buSzPct val="60000"/>
              <a:buFont typeface="Wingdings" panose="05000000000000000000" pitchFamily="2" charset="2"/>
              <a:buChar char="§"/>
              <a:defRPr sz="2000">
                <a:solidFill>
                  <a:schemeClr val="bg1"/>
                </a:solidFill>
              </a:defRPr>
            </a:lvl2pPr>
            <a:lvl3pPr marL="784187" indent="-224054">
              <a:lnSpc>
                <a:spcPct val="100000"/>
              </a:lnSpc>
              <a:buClr>
                <a:srgbClr val="69C8CA"/>
              </a:buClr>
              <a:buSzPct val="60000"/>
              <a:buFont typeface="Wingdings" panose="05000000000000000000" pitchFamily="2" charset="2"/>
              <a:buChar char="§"/>
              <a:defRPr sz="1800">
                <a:solidFill>
                  <a:schemeClr val="bg1"/>
                </a:solidFill>
              </a:defRPr>
            </a:lvl3pPr>
            <a:lvl4pPr marL="1008241" indent="-224054">
              <a:lnSpc>
                <a:spcPct val="100000"/>
              </a:lnSpc>
              <a:buClr>
                <a:srgbClr val="69C8CA"/>
              </a:buClr>
              <a:buSzPct val="60000"/>
              <a:buFont typeface="Wingdings" panose="05000000000000000000" pitchFamily="2" charset="2"/>
              <a:buChar char="§"/>
              <a:defRPr sz="1600">
                <a:solidFill>
                  <a:schemeClr val="bg1"/>
                </a:solidFill>
              </a:defRPr>
            </a:lvl4pPr>
            <a:lvl5pPr marL="1232294" indent="-224054">
              <a:lnSpc>
                <a:spcPct val="100000"/>
              </a:lnSpc>
              <a:buClr>
                <a:srgbClr val="69C8CA"/>
              </a:buClr>
              <a:buSzPct val="60000"/>
              <a:buFont typeface="Wingdings" panose="05000000000000000000" pitchFamily="2" charset="2"/>
              <a:buChar char="§"/>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p:cNvSpPr>
            <a:spLocks noGrp="1"/>
          </p:cNvSpPr>
          <p:nvPr>
            <p:ph type="body" sz="quarter" idx="11"/>
          </p:nvPr>
        </p:nvSpPr>
        <p:spPr>
          <a:xfrm>
            <a:off x="685800" y="614364"/>
            <a:ext cx="10498015" cy="790509"/>
          </a:xfrm>
          <a:prstGeom prst="rect">
            <a:avLst/>
          </a:prstGeom>
        </p:spPr>
        <p:txBody>
          <a:bodyPr lIns="0" anchor="t" anchorCtr="0"/>
          <a:lstStyle>
            <a:lvl1pPr marL="0" indent="0">
              <a:buNone/>
              <a:defRPr sz="4400" cap="all" spc="300" baseline="0">
                <a:solidFill>
                  <a:schemeClr val="bg1"/>
                </a:solidFill>
              </a:defRPr>
            </a:lvl1pPr>
            <a:lvl2pPr marL="336080" indent="0">
              <a:buNone/>
              <a:defRPr>
                <a:solidFill>
                  <a:schemeClr val="bg1"/>
                </a:solidFill>
              </a:defRPr>
            </a:lvl2pPr>
            <a:lvl3pPr marL="560134" indent="0">
              <a:buNone/>
              <a:defRPr>
                <a:solidFill>
                  <a:schemeClr val="bg1"/>
                </a:solidFill>
              </a:defRPr>
            </a:lvl3pPr>
            <a:lvl4pPr marL="784187" indent="0">
              <a:buNone/>
              <a:defRPr>
                <a:solidFill>
                  <a:schemeClr val="bg1"/>
                </a:solidFill>
              </a:defRPr>
            </a:lvl4pPr>
            <a:lvl5pPr marL="1008241" indent="0">
              <a:buNone/>
              <a:defRPr>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2128716330"/>
      </p:ext>
    </p:extLst>
  </p:cSld>
  <p:clrMapOvr>
    <a:masterClrMapping/>
  </p:clrMapOvr>
  <p:extLst mod="1">
    <p:ext uri="{DCECCB84-F9BA-43D5-87BE-67443E8EF086}">
      <p15:sldGuideLst xmlns:p15="http://schemas.microsoft.com/office/powerpoint/2012/main">
        <p15:guide id="1" orient="horz" pos="2160">
          <p15:clr>
            <a:srgbClr val="FBAE40"/>
          </p15:clr>
        </p15:guide>
        <p15:guide id="2" pos="432">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3_Title only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3"/>
            <a:ext cx="12192000" cy="1000460"/>
          </a:xfrm>
        </p:spPr>
        <p:txBody>
          <a:bodyPr lIns="274320" tIns="228600" anchor="t" anchorCtr="0"/>
          <a:lstStyle>
            <a:lvl1pPr>
              <a:defRPr/>
            </a:lvl1pPr>
          </a:lstStyle>
          <a:p>
            <a:r>
              <a:rPr lang="en-US" dirty="0"/>
              <a:t>Title</a:t>
            </a:r>
          </a:p>
        </p:txBody>
      </p:sp>
    </p:spTree>
    <p:extLst>
      <p:ext uri="{BB962C8B-B14F-4D97-AF65-F5344CB8AC3E}">
        <p14:creationId xmlns:p14="http://schemas.microsoft.com/office/powerpoint/2010/main" val="38961928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383157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94620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73785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02261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70016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801840"/>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801840"/>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437042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3441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86255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3311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79856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385412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cstate="email">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cstate="email">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2271123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26593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534294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885546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35049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868204"/>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868204"/>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7861172"/>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183410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71081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28458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229949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4426229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902704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356123205"/>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94C635-3D51-4C02-B0EC-26CCDE060FEB}" type="datetimeFigureOut">
              <a:rPr lang="en-US" smtClean="0"/>
              <a:t>5/18/2017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E613E92-7F84-45A2-94B2-74E63017310D}" type="slidenum">
              <a:rPr lang="en-US" smtClean="0"/>
              <a:t>‹#›</a:t>
            </a:fld>
            <a:endParaRPr lang="en-US" dirty="0"/>
          </a:p>
        </p:txBody>
      </p:sp>
    </p:spTree>
    <p:extLst>
      <p:ext uri="{BB962C8B-B14F-4D97-AF65-F5344CB8AC3E}">
        <p14:creationId xmlns:p14="http://schemas.microsoft.com/office/powerpoint/2010/main" val="312360891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6_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74932"/>
            <a:ext cx="12192000" cy="7007864"/>
          </a:xfrm>
          <a:prstGeom prst="rect">
            <a:avLst/>
          </a:prstGeom>
        </p:spPr>
      </p:pic>
      <p:sp>
        <p:nvSpPr>
          <p:cNvPr id="12" name="Rectangle 11"/>
          <p:cNvSpPr/>
          <p:nvPr/>
        </p:nvSpPr>
        <p:spPr bwMode="auto">
          <a:xfrm>
            <a:off x="-654" y="1713997"/>
            <a:ext cx="6619568" cy="2968026"/>
          </a:xfrm>
          <a:prstGeom prst="rect">
            <a:avLst/>
          </a:prstGeom>
          <a:solidFill>
            <a:schemeClr val="accent4">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167644" y="1920885"/>
            <a:ext cx="6276530" cy="1793104"/>
          </a:xfrm>
          <a:noFill/>
        </p:spPr>
        <p:txBody>
          <a:bodyPr lIns="146304" tIns="91440" rIns="146304" bIns="91440" anchor="t" anchorCtr="0"/>
          <a:lstStyle>
            <a:lvl1pPr>
              <a:defRPr sz="5293" spc="-98" baseline="0">
                <a:solidFill>
                  <a:schemeClr val="bg1"/>
                </a:solidFill>
                <a:latin typeface="Segoe UI Light" panose="020B0502040204020203" pitchFamily="34" charset="0"/>
                <a:cs typeface="Segoe UI Light" panose="020B0502040204020203" pitchFamily="34" charset="0"/>
              </a:defRPr>
            </a:lvl1pPr>
          </a:lstStyle>
          <a:p>
            <a:r>
              <a:rPr lang="en-US" dirty="0"/>
              <a:t>Presentation title</a:t>
            </a:r>
          </a:p>
        </p:txBody>
      </p:sp>
      <p:sp>
        <p:nvSpPr>
          <p:cNvPr id="3" name="Text Placeholder 2"/>
          <p:cNvSpPr>
            <a:spLocks noGrp="1"/>
          </p:cNvSpPr>
          <p:nvPr>
            <p:ph type="body" sz="quarter" idx="14" hasCustomPrompt="1"/>
          </p:nvPr>
        </p:nvSpPr>
        <p:spPr bwMode="auto">
          <a:xfrm>
            <a:off x="166024" y="3713971"/>
            <a:ext cx="6276530" cy="738343"/>
          </a:xfrm>
        </p:spPr>
        <p:txBody>
          <a:bodyPr tIns="109728" bIns="109728">
            <a:noAutofit/>
          </a:bodyPr>
          <a:lstStyle>
            <a:lvl1pPr marL="0" indent="0">
              <a:spcBef>
                <a:spcPts val="0"/>
              </a:spcBef>
              <a:buNone/>
              <a:defRPr sz="3136">
                <a:solidFill>
                  <a:schemeClr val="bg1"/>
                </a:solidFill>
                <a:latin typeface="Segoe UI Light" panose="020B0502040204020203" pitchFamily="34" charset="0"/>
                <a:cs typeface="Segoe UI Light" panose="020B0502040204020203" pitchFamily="34" charset="0"/>
              </a:defRPr>
            </a:lvl1pPr>
          </a:lstStyle>
          <a:p>
            <a:pPr lvl="0"/>
            <a:r>
              <a:rPr lang="en-US" dirty="0"/>
              <a:t>Speaker Name</a:t>
            </a:r>
          </a:p>
        </p:txBody>
      </p:sp>
      <p:grpSp>
        <p:nvGrpSpPr>
          <p:cNvPr id="13" name="Group 12"/>
          <p:cNvGrpSpPr>
            <a:grpSpLocks noChangeAspect="1"/>
          </p:cNvGrpSpPr>
          <p:nvPr/>
        </p:nvGrpSpPr>
        <p:grpSpPr bwMode="black">
          <a:xfrm>
            <a:off x="448525" y="6041178"/>
            <a:ext cx="1613565" cy="346462"/>
            <a:chOff x="457200" y="1643393"/>
            <a:chExt cx="4492753" cy="964540"/>
          </a:xfrm>
        </p:grpSpPr>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5"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4088968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7_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68" y="-74932"/>
            <a:ext cx="12180664" cy="7007864"/>
          </a:xfrm>
          <a:prstGeom prst="rect">
            <a:avLst/>
          </a:prstGeom>
        </p:spPr>
      </p:pic>
      <p:sp>
        <p:nvSpPr>
          <p:cNvPr id="12" name="Rectangle 11"/>
          <p:cNvSpPr/>
          <p:nvPr/>
        </p:nvSpPr>
        <p:spPr bwMode="auto">
          <a:xfrm>
            <a:off x="-654" y="1713997"/>
            <a:ext cx="6619568" cy="2968026"/>
          </a:xfrm>
          <a:prstGeom prst="rect">
            <a:avLst/>
          </a:prstGeom>
          <a:solidFill>
            <a:schemeClr val="accent4">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167644" y="1920885"/>
            <a:ext cx="6276530" cy="1793104"/>
          </a:xfrm>
          <a:noFill/>
        </p:spPr>
        <p:txBody>
          <a:bodyPr lIns="146304" tIns="91440" rIns="146304" bIns="91440" anchor="t" anchorCtr="0"/>
          <a:lstStyle>
            <a:lvl1pPr>
              <a:defRPr sz="5293" spc="-98" baseline="0">
                <a:solidFill>
                  <a:schemeClr val="bg1"/>
                </a:solidFill>
                <a:latin typeface="Segoe UI Light" panose="020B0502040204020203" pitchFamily="34" charset="0"/>
                <a:cs typeface="Segoe UI Light" panose="020B0502040204020203" pitchFamily="34" charset="0"/>
              </a:defRPr>
            </a:lvl1pPr>
          </a:lstStyle>
          <a:p>
            <a:r>
              <a:rPr lang="en-US" dirty="0"/>
              <a:t>Presentation title</a:t>
            </a:r>
          </a:p>
        </p:txBody>
      </p:sp>
      <p:sp>
        <p:nvSpPr>
          <p:cNvPr id="3" name="Text Placeholder 2"/>
          <p:cNvSpPr>
            <a:spLocks noGrp="1"/>
          </p:cNvSpPr>
          <p:nvPr>
            <p:ph type="body" sz="quarter" idx="14" hasCustomPrompt="1"/>
          </p:nvPr>
        </p:nvSpPr>
        <p:spPr bwMode="auto">
          <a:xfrm>
            <a:off x="166024" y="3713971"/>
            <a:ext cx="6276530" cy="738343"/>
          </a:xfrm>
        </p:spPr>
        <p:txBody>
          <a:bodyPr tIns="109728" bIns="109728">
            <a:noAutofit/>
          </a:bodyPr>
          <a:lstStyle>
            <a:lvl1pPr marL="0" indent="0">
              <a:spcBef>
                <a:spcPts val="0"/>
              </a:spcBef>
              <a:buNone/>
              <a:defRPr sz="3136">
                <a:solidFill>
                  <a:schemeClr val="bg1"/>
                </a:solidFill>
                <a:latin typeface="Segoe UI Light" panose="020B0502040204020203" pitchFamily="34" charset="0"/>
                <a:cs typeface="Segoe UI Light" panose="020B0502040204020203" pitchFamily="34" charset="0"/>
              </a:defRPr>
            </a:lvl1pPr>
          </a:lstStyle>
          <a:p>
            <a:pPr lvl="0"/>
            <a:r>
              <a:rPr lang="en-US" dirty="0"/>
              <a:t>Speaker Name</a:t>
            </a:r>
          </a:p>
        </p:txBody>
      </p:sp>
      <p:grpSp>
        <p:nvGrpSpPr>
          <p:cNvPr id="13" name="Group 12"/>
          <p:cNvGrpSpPr>
            <a:grpSpLocks noChangeAspect="1"/>
          </p:cNvGrpSpPr>
          <p:nvPr/>
        </p:nvGrpSpPr>
        <p:grpSpPr bwMode="black">
          <a:xfrm>
            <a:off x="448525" y="6041178"/>
            <a:ext cx="1613565" cy="346462"/>
            <a:chOff x="457200" y="1643393"/>
            <a:chExt cx="4492753" cy="964540"/>
          </a:xfrm>
        </p:grpSpPr>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5"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71480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868204"/>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868204"/>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143204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94C635-3D51-4C02-B0EC-26CCDE060FEB}" type="datetimeFigureOut">
              <a:rPr lang="en-US" smtClean="0"/>
              <a:t>5/18/2017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E613E92-7F84-45A2-94B2-74E63017310D}" type="slidenum">
              <a:rPr lang="en-US" smtClean="0"/>
              <a:t>‹#›</a:t>
            </a:fld>
            <a:endParaRPr lang="en-US" dirty="0"/>
          </a:p>
        </p:txBody>
      </p:sp>
    </p:spTree>
    <p:extLst>
      <p:ext uri="{BB962C8B-B14F-4D97-AF65-F5344CB8AC3E}">
        <p14:creationId xmlns:p14="http://schemas.microsoft.com/office/powerpoint/2010/main" val="243592986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494C635-3D51-4C02-B0EC-26CCDE060FEB}" type="datetimeFigureOut">
              <a:rPr lang="en-US" smtClean="0"/>
              <a:t>5/18/2017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E613E92-7F84-45A2-94B2-74E63017310D}" type="slidenum">
              <a:rPr lang="en-US" smtClean="0"/>
              <a:t>‹#›</a:t>
            </a:fld>
            <a:endParaRPr lang="en-US" dirty="0"/>
          </a:p>
        </p:txBody>
      </p:sp>
    </p:spTree>
    <p:extLst>
      <p:ext uri="{BB962C8B-B14F-4D97-AF65-F5344CB8AC3E}">
        <p14:creationId xmlns:p14="http://schemas.microsoft.com/office/powerpoint/2010/main" val="142564080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94C635-3D51-4C02-B0EC-26CCDE060FEB}" type="datetimeFigureOut">
              <a:rPr lang="en-US" smtClean="0"/>
              <a:t>5/18/2017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E613E92-7F84-45A2-94B2-74E63017310D}" type="slidenum">
              <a:rPr lang="en-US" smtClean="0"/>
              <a:t>‹#›</a:t>
            </a:fld>
            <a:endParaRPr lang="en-US" dirty="0"/>
          </a:p>
        </p:txBody>
      </p:sp>
    </p:spTree>
    <p:extLst>
      <p:ext uri="{BB962C8B-B14F-4D97-AF65-F5344CB8AC3E}">
        <p14:creationId xmlns:p14="http://schemas.microsoft.com/office/powerpoint/2010/main" val="35497330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94C635-3D51-4C02-B0EC-26CCDE060FEB}" type="datetimeFigureOut">
              <a:rPr lang="en-US" smtClean="0"/>
              <a:t>5/18/2017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E613E92-7F84-45A2-94B2-74E63017310D}" type="slidenum">
              <a:rPr lang="en-US" smtClean="0"/>
              <a:t>‹#›</a:t>
            </a:fld>
            <a:endParaRPr lang="en-US" dirty="0"/>
          </a:p>
        </p:txBody>
      </p:sp>
    </p:spTree>
    <p:extLst>
      <p:ext uri="{BB962C8B-B14F-4D97-AF65-F5344CB8AC3E}">
        <p14:creationId xmlns:p14="http://schemas.microsoft.com/office/powerpoint/2010/main" val="119467600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94C635-3D51-4C02-B0EC-26CCDE060FEB}" type="datetimeFigureOut">
              <a:rPr lang="en-US" smtClean="0"/>
              <a:t>5/18/2017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E613E92-7F84-45A2-94B2-74E63017310D}" type="slidenum">
              <a:rPr lang="en-US" smtClean="0"/>
              <a:t>‹#›</a:t>
            </a:fld>
            <a:endParaRPr lang="en-US" dirty="0"/>
          </a:p>
        </p:txBody>
      </p:sp>
    </p:spTree>
    <p:extLst>
      <p:ext uri="{BB962C8B-B14F-4D97-AF65-F5344CB8AC3E}">
        <p14:creationId xmlns:p14="http://schemas.microsoft.com/office/powerpoint/2010/main" val="112004013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94C635-3D51-4C02-B0EC-26CCDE060FEB}" type="datetimeFigureOut">
              <a:rPr lang="en-US" smtClean="0"/>
              <a:t>5/18/2017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E613E92-7F84-45A2-94B2-74E63017310D}" type="slidenum">
              <a:rPr lang="en-US" smtClean="0"/>
              <a:t>‹#›</a:t>
            </a:fld>
            <a:endParaRPr lang="en-US" dirty="0"/>
          </a:p>
        </p:txBody>
      </p:sp>
    </p:spTree>
    <p:extLst>
      <p:ext uri="{BB962C8B-B14F-4D97-AF65-F5344CB8AC3E}">
        <p14:creationId xmlns:p14="http://schemas.microsoft.com/office/powerpoint/2010/main" val="379059259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494C635-3D51-4C02-B0EC-26CCDE060FEB}" type="datetimeFigureOut">
              <a:rPr lang="en-US" smtClean="0"/>
              <a:t>5/18/2017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E613E92-7F84-45A2-94B2-74E63017310D}" type="slidenum">
              <a:rPr lang="en-US" smtClean="0"/>
              <a:t>‹#›</a:t>
            </a:fld>
            <a:endParaRPr lang="en-US" dirty="0"/>
          </a:p>
        </p:txBody>
      </p:sp>
    </p:spTree>
    <p:extLst>
      <p:ext uri="{BB962C8B-B14F-4D97-AF65-F5344CB8AC3E}">
        <p14:creationId xmlns:p14="http://schemas.microsoft.com/office/powerpoint/2010/main" val="16979626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494C635-3D51-4C02-B0EC-26CCDE060FEB}" type="datetimeFigureOut">
              <a:rPr lang="en-US" smtClean="0"/>
              <a:t>5/18/2017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E613E92-7F84-45A2-94B2-74E63017310D}" type="slidenum">
              <a:rPr lang="en-US" smtClean="0"/>
              <a:t>‹#›</a:t>
            </a:fld>
            <a:endParaRPr lang="en-US" dirty="0"/>
          </a:p>
        </p:txBody>
      </p:sp>
    </p:spTree>
    <p:extLst>
      <p:ext uri="{BB962C8B-B14F-4D97-AF65-F5344CB8AC3E}">
        <p14:creationId xmlns:p14="http://schemas.microsoft.com/office/powerpoint/2010/main" val="332119271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94C635-3D51-4C02-B0EC-26CCDE060FEB}" type="datetimeFigureOut">
              <a:rPr lang="en-US" smtClean="0"/>
              <a:t>5/18/2017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E613E92-7F84-45A2-94B2-74E63017310D}" type="slidenum">
              <a:rPr lang="en-US" smtClean="0"/>
              <a:t>‹#›</a:t>
            </a:fld>
            <a:endParaRPr lang="en-US" dirty="0"/>
          </a:p>
        </p:txBody>
      </p:sp>
    </p:spTree>
    <p:extLst>
      <p:ext uri="{BB962C8B-B14F-4D97-AF65-F5344CB8AC3E}">
        <p14:creationId xmlns:p14="http://schemas.microsoft.com/office/powerpoint/2010/main" val="22710553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94C635-3D51-4C02-B0EC-26CCDE060FEB}" type="datetimeFigureOut">
              <a:rPr lang="en-US" smtClean="0"/>
              <a:t>5/18/2017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E613E92-7F84-45A2-94B2-74E63017310D}" type="slidenum">
              <a:rPr lang="en-US" smtClean="0"/>
              <a:t>‹#›</a:t>
            </a:fld>
            <a:endParaRPr lang="en-US" dirty="0"/>
          </a:p>
        </p:txBody>
      </p:sp>
    </p:spTree>
    <p:extLst>
      <p:ext uri="{BB962C8B-B14F-4D97-AF65-F5344CB8AC3E}">
        <p14:creationId xmlns:p14="http://schemas.microsoft.com/office/powerpoint/2010/main" val="13318334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9984951"/>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Image with caption">
    <p:spTree>
      <p:nvGrpSpPr>
        <p:cNvPr id="1" name=""/>
        <p:cNvGrpSpPr/>
        <p:nvPr/>
      </p:nvGrpSpPr>
      <p:grpSpPr>
        <a:xfrm>
          <a:off x="0" y="0"/>
          <a:ext cx="0" cy="0"/>
          <a:chOff x="0" y="0"/>
          <a:chExt cx="0" cy="0"/>
        </a:xfrm>
      </p:grpSpPr>
      <p:sp>
        <p:nvSpPr>
          <p:cNvPr id="3" name="Rectangle 2"/>
          <p:cNvSpPr/>
          <p:nvPr userDrawn="1"/>
        </p:nvSpPr>
        <p:spPr>
          <a:xfrm>
            <a:off x="1" y="5808134"/>
            <a:ext cx="12191999" cy="1049867"/>
          </a:xfrm>
          <a:prstGeom prst="rect">
            <a:avLst/>
          </a:prstGeom>
          <a:solidFill>
            <a:srgbClr val="CC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3" name="Subtitle 2"/>
          <p:cNvSpPr>
            <a:spLocks noGrp="1"/>
          </p:cNvSpPr>
          <p:nvPr>
            <p:ph type="subTitle" idx="1" hasCustomPrompt="1"/>
          </p:nvPr>
        </p:nvSpPr>
        <p:spPr>
          <a:xfrm>
            <a:off x="330200" y="5748863"/>
            <a:ext cx="9702800" cy="1024467"/>
          </a:xfrm>
        </p:spPr>
        <p:txBody>
          <a:bodyPr anchor="ctr">
            <a:normAutofit/>
          </a:bodyPr>
          <a:lstStyle>
            <a:lvl1pPr marL="0" indent="0" algn="l">
              <a:buNone/>
              <a:defRPr sz="3200" b="0" i="0">
                <a:solidFill>
                  <a:schemeClr val="bg1"/>
                </a:solidFill>
                <a:latin typeface="Roboto Regular"/>
                <a:cs typeface="Roboto Regular"/>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Click to edit the image title</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062633" y="6101613"/>
            <a:ext cx="1782232" cy="426186"/>
          </a:xfrm>
          <a:prstGeom prst="rect">
            <a:avLst/>
          </a:prstGeom>
        </p:spPr>
      </p:pic>
    </p:spTree>
    <p:extLst>
      <p:ext uri="{BB962C8B-B14F-4D97-AF65-F5344CB8AC3E}">
        <p14:creationId xmlns:p14="http://schemas.microsoft.com/office/powerpoint/2010/main" val="253121322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94B0AB1-22E5-DA49-BEA8-2056821D56AE}" type="datetime1">
              <a:rPr lang="en-US" smtClean="0"/>
              <a:t>5/18/2017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28B920-7436-1C4F-A04C-E3E89E81F6F7}" type="slidenum">
              <a:rPr lang="en-US" smtClean="0"/>
              <a:t>‹#›</a:t>
            </a:fld>
            <a:endParaRPr lang="en-US"/>
          </a:p>
        </p:txBody>
      </p:sp>
    </p:spTree>
    <p:extLst>
      <p:ext uri="{BB962C8B-B14F-4D97-AF65-F5344CB8AC3E}">
        <p14:creationId xmlns:p14="http://schemas.microsoft.com/office/powerpoint/2010/main" val="191414228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9D4ACA3-FC89-3647-8113-01B87068A161}" type="datetime1">
              <a:rPr lang="en-US" smtClean="0"/>
              <a:t>5/18/2017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28B920-7436-1C4F-A04C-E3E89E81F6F7}" type="slidenum">
              <a:rPr lang="en-US" smtClean="0"/>
              <a:t>‹#›</a:t>
            </a:fld>
            <a:endParaRPr lang="en-US" dirty="0"/>
          </a:p>
        </p:txBody>
      </p:sp>
    </p:spTree>
    <p:extLst>
      <p:ext uri="{BB962C8B-B14F-4D97-AF65-F5344CB8AC3E}">
        <p14:creationId xmlns:p14="http://schemas.microsoft.com/office/powerpoint/2010/main" val="66198783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FEB0B7-7117-394B-8B0D-8625938D8D4F}" type="datetime1">
              <a:rPr lang="en-US" smtClean="0"/>
              <a:t>5/18/2017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28B920-7436-1C4F-A04C-E3E89E81F6F7}" type="slidenum">
              <a:rPr lang="en-US" smtClean="0"/>
              <a:t>‹#›</a:t>
            </a:fld>
            <a:endParaRPr lang="en-US"/>
          </a:p>
        </p:txBody>
      </p:sp>
    </p:spTree>
    <p:extLst>
      <p:ext uri="{BB962C8B-B14F-4D97-AF65-F5344CB8AC3E}">
        <p14:creationId xmlns:p14="http://schemas.microsoft.com/office/powerpoint/2010/main" val="350998410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F5F19B3-F998-9B45-8A96-049B44351589}" type="datetime1">
              <a:rPr lang="en-US" smtClean="0"/>
              <a:t>5/18/2017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28B920-7436-1C4F-A04C-E3E89E81F6F7}" type="slidenum">
              <a:rPr lang="en-US" smtClean="0"/>
              <a:t>‹#›</a:t>
            </a:fld>
            <a:endParaRPr lang="en-US"/>
          </a:p>
        </p:txBody>
      </p:sp>
    </p:spTree>
    <p:extLst>
      <p:ext uri="{BB962C8B-B14F-4D97-AF65-F5344CB8AC3E}">
        <p14:creationId xmlns:p14="http://schemas.microsoft.com/office/powerpoint/2010/main" val="394112463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7F8F822-EA36-D543-96D9-CD8D144D12C4}" type="datetime1">
              <a:rPr lang="en-US" smtClean="0"/>
              <a:t>5/18/2017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628B920-7436-1C4F-A04C-E3E89E81F6F7}" type="slidenum">
              <a:rPr lang="en-US" smtClean="0"/>
              <a:t>‹#›</a:t>
            </a:fld>
            <a:endParaRPr lang="en-US"/>
          </a:p>
        </p:txBody>
      </p:sp>
    </p:spTree>
    <p:extLst>
      <p:ext uri="{BB962C8B-B14F-4D97-AF65-F5344CB8AC3E}">
        <p14:creationId xmlns:p14="http://schemas.microsoft.com/office/powerpoint/2010/main" val="306301141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7DD29E5-258A-5041-AD42-B22102BE4122}" type="datetime1">
              <a:rPr lang="en-US" smtClean="0"/>
              <a:t>5/18/2017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28B920-7436-1C4F-A04C-E3E89E81F6F7}" type="slidenum">
              <a:rPr lang="en-US" smtClean="0"/>
              <a:t>‹#›</a:t>
            </a:fld>
            <a:endParaRPr lang="en-US"/>
          </a:p>
        </p:txBody>
      </p:sp>
    </p:spTree>
    <p:extLst>
      <p:ext uri="{BB962C8B-B14F-4D97-AF65-F5344CB8AC3E}">
        <p14:creationId xmlns:p14="http://schemas.microsoft.com/office/powerpoint/2010/main" val="75705657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0098DB-1B6D-D84C-B6EA-A93171E4199C}" type="datetime1">
              <a:rPr lang="en-US" smtClean="0"/>
              <a:t>5/18/2017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628B920-7436-1C4F-A04C-E3E89E81F6F7}" type="slidenum">
              <a:rPr lang="en-US" smtClean="0"/>
              <a:t>‹#›</a:t>
            </a:fld>
            <a:endParaRPr lang="en-US"/>
          </a:p>
        </p:txBody>
      </p:sp>
    </p:spTree>
    <p:extLst>
      <p:ext uri="{BB962C8B-B14F-4D97-AF65-F5344CB8AC3E}">
        <p14:creationId xmlns:p14="http://schemas.microsoft.com/office/powerpoint/2010/main" val="382351647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B43FCD3-1E00-FA48-8564-77F448430B78}" type="datetime1">
              <a:rPr lang="en-US" smtClean="0"/>
              <a:t>5/18/2017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28B920-7436-1C4F-A04C-E3E89E81F6F7}" type="slidenum">
              <a:rPr lang="en-US" smtClean="0"/>
              <a:t>‹#›</a:t>
            </a:fld>
            <a:endParaRPr lang="en-US"/>
          </a:p>
        </p:txBody>
      </p:sp>
    </p:spTree>
    <p:extLst>
      <p:ext uri="{BB962C8B-B14F-4D97-AF65-F5344CB8AC3E}">
        <p14:creationId xmlns:p14="http://schemas.microsoft.com/office/powerpoint/2010/main" val="140731865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F7C96D-B727-7346-9969-0D9455A0215D}" type="datetime1">
              <a:rPr lang="en-US" smtClean="0"/>
              <a:t>5/18/2017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28B920-7436-1C4F-A04C-E3E89E81F6F7}" type="slidenum">
              <a:rPr lang="en-US" smtClean="0"/>
              <a:t>‹#›</a:t>
            </a:fld>
            <a:endParaRPr lang="en-US"/>
          </a:p>
        </p:txBody>
      </p:sp>
    </p:spTree>
    <p:extLst>
      <p:ext uri="{BB962C8B-B14F-4D97-AF65-F5344CB8AC3E}">
        <p14:creationId xmlns:p14="http://schemas.microsoft.com/office/powerpoint/2010/main" val="37462578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7261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FF8B74-36BA-254B-A268-15AB633EE86A}" type="datetime1">
              <a:rPr lang="en-US" smtClean="0"/>
              <a:t>5/18/2017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28B920-7436-1C4F-A04C-E3E89E81F6F7}" type="slidenum">
              <a:rPr lang="en-US" smtClean="0"/>
              <a:t>‹#›</a:t>
            </a:fld>
            <a:endParaRPr lang="en-US"/>
          </a:p>
        </p:txBody>
      </p:sp>
    </p:spTree>
    <p:extLst>
      <p:ext uri="{BB962C8B-B14F-4D97-AF65-F5344CB8AC3E}">
        <p14:creationId xmlns:p14="http://schemas.microsoft.com/office/powerpoint/2010/main" val="201052023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931BEF-0F45-5647-8FEE-37E21B3F0477}" type="datetime1">
              <a:rPr lang="en-US" smtClean="0"/>
              <a:t>5/18/2017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28B920-7436-1C4F-A04C-E3E89E81F6F7}" type="slidenum">
              <a:rPr lang="en-US" smtClean="0"/>
              <a:t>‹#›</a:t>
            </a:fld>
            <a:endParaRPr lang="en-US"/>
          </a:p>
        </p:txBody>
      </p:sp>
    </p:spTree>
    <p:extLst>
      <p:ext uri="{BB962C8B-B14F-4D97-AF65-F5344CB8AC3E}">
        <p14:creationId xmlns:p14="http://schemas.microsoft.com/office/powerpoint/2010/main" val="384541948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445578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2" name="TextBox 1"/>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9589350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380068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084602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09596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93320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722684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77300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628253072"/>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4048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47138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09277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56210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982049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857503067"/>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05602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046894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879659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7941812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Title | Sub  - picture right">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1"/>
            <a:ext cx="6125968" cy="899665"/>
          </a:xfrm>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269241" y="1803528"/>
            <a:ext cx="6125568" cy="561290"/>
          </a:xfrm>
        </p:spPr>
        <p:txBody>
          <a:bodyPr/>
          <a:lstStyle>
            <a:lvl1pPr marL="0" indent="0">
              <a:buFont typeface="Arial" panose="020B0604020202020204" pitchFamily="34" charset="0"/>
              <a:buNone/>
              <a:defRPr sz="2745">
                <a:solidFill>
                  <a:schemeClr val="tx2"/>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
        <p:nvSpPr>
          <p:cNvPr id="3" name="Rectangle 2"/>
          <p:cNvSpPr/>
          <p:nvPr/>
        </p:nvSpPr>
        <p:spPr bwMode="auto">
          <a:xfrm>
            <a:off x="6545770" y="0"/>
            <a:ext cx="564623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6545770" y="0"/>
            <a:ext cx="564623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74483478"/>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557297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24844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48326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617967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33301544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11322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3"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15" tIns="38063" rIns="76115" bIns="38063" numCol="1" rtlCol="0" anchor="ctr" anchorCtr="0" compatLnSpc="1">
            <a:prstTxWarp prst="textNoShape">
              <a:avLst/>
            </a:prstTxWarp>
          </a:bodyPr>
          <a:lstStyle/>
          <a:p>
            <a:pPr marL="0" marR="0" lvl="0" indent="0" algn="ctr" defTabSz="760854" rtl="0" eaLnBrk="1" fontAlgn="auto" latinLnBrk="0" hangingPunct="1">
              <a:lnSpc>
                <a:spcPct val="100000"/>
              </a:lnSpc>
              <a:spcBef>
                <a:spcPts val="0"/>
              </a:spcBef>
              <a:spcAft>
                <a:spcPts val="0"/>
              </a:spcAft>
              <a:buClrTx/>
              <a:buSzTx/>
              <a:buFontTx/>
              <a:buNone/>
              <a:tabLst/>
              <a:defRPr/>
            </a:pPr>
            <a:endParaRPr kumimoji="0" lang="en-US" sz="17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2286998"/>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defTabSz="914225"/>
            <a:fld id="{339C95FE-F184-4529-8851-686AD19B04E3}" type="datetimeFigureOut">
              <a:rPr lang="en-US" smtClean="0">
                <a:solidFill>
                  <a:prstClr val="black">
                    <a:tint val="75000"/>
                  </a:prstClr>
                </a:solidFill>
              </a:rPr>
              <a:pPr defTabSz="914225"/>
              <a:t>5/18/2017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225"/>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225"/>
            <a:fld id="{13D88B76-51B8-4504-B979-D41D1F0651E8}" type="slidenum">
              <a:rPr lang="en-US" smtClean="0">
                <a:solidFill>
                  <a:prstClr val="black">
                    <a:tint val="75000"/>
                  </a:prstClr>
                </a:solidFill>
              </a:rPr>
              <a:pPr defTabSz="914225"/>
              <a:t>‹#›</a:t>
            </a:fld>
            <a:endParaRPr lang="en-US">
              <a:solidFill>
                <a:prstClr val="black">
                  <a:tint val="75000"/>
                </a:prstClr>
              </a:solidFill>
            </a:endParaRPr>
          </a:p>
        </p:txBody>
      </p:sp>
    </p:spTree>
    <p:extLst>
      <p:ext uri="{BB962C8B-B14F-4D97-AF65-F5344CB8AC3E}">
        <p14:creationId xmlns:p14="http://schemas.microsoft.com/office/powerpoint/2010/main" val="2631510158"/>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225"/>
            <a:fld id="{339C95FE-F184-4529-8851-686AD19B04E3}" type="datetimeFigureOut">
              <a:rPr lang="en-US" smtClean="0">
                <a:solidFill>
                  <a:prstClr val="black">
                    <a:tint val="75000"/>
                  </a:prstClr>
                </a:solidFill>
              </a:rPr>
              <a:pPr defTabSz="914225"/>
              <a:t>5/18/2017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225"/>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225"/>
            <a:fld id="{13D88B76-51B8-4504-B979-D41D1F0651E8}" type="slidenum">
              <a:rPr lang="en-US" smtClean="0">
                <a:solidFill>
                  <a:prstClr val="black">
                    <a:tint val="75000"/>
                  </a:prstClr>
                </a:solidFill>
              </a:rPr>
              <a:pPr defTabSz="914225"/>
              <a:t>‹#›</a:t>
            </a:fld>
            <a:endParaRPr lang="en-US">
              <a:solidFill>
                <a:prstClr val="black">
                  <a:tint val="75000"/>
                </a:prstClr>
              </a:solidFill>
            </a:endParaRPr>
          </a:p>
        </p:txBody>
      </p:sp>
    </p:spTree>
    <p:extLst>
      <p:ext uri="{BB962C8B-B14F-4D97-AF65-F5344CB8AC3E}">
        <p14:creationId xmlns:p14="http://schemas.microsoft.com/office/powerpoint/2010/main" val="1180751767"/>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defTabSz="914225"/>
            <a:fld id="{339C95FE-F184-4529-8851-686AD19B04E3}" type="datetimeFigureOut">
              <a:rPr lang="en-US" smtClean="0">
                <a:solidFill>
                  <a:prstClr val="black">
                    <a:tint val="75000"/>
                  </a:prstClr>
                </a:solidFill>
              </a:rPr>
              <a:pPr defTabSz="914225"/>
              <a:t>5/18/2017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225"/>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225"/>
            <a:fld id="{13D88B76-51B8-4504-B979-D41D1F0651E8}" type="slidenum">
              <a:rPr lang="en-US" smtClean="0">
                <a:solidFill>
                  <a:prstClr val="black">
                    <a:tint val="75000"/>
                  </a:prstClr>
                </a:solidFill>
              </a:rPr>
              <a:pPr defTabSz="914225"/>
              <a:t>‹#›</a:t>
            </a:fld>
            <a:endParaRPr lang="en-US">
              <a:solidFill>
                <a:prstClr val="black">
                  <a:tint val="75000"/>
                </a:prstClr>
              </a:solidFill>
            </a:endParaRPr>
          </a:p>
        </p:txBody>
      </p:sp>
    </p:spTree>
    <p:extLst>
      <p:ext uri="{BB962C8B-B14F-4D97-AF65-F5344CB8AC3E}">
        <p14:creationId xmlns:p14="http://schemas.microsoft.com/office/powerpoint/2010/main" val="24885446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 Sub | Conten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p>
            <a:r>
              <a:rPr lang="en-US"/>
              <a:t>Click to edit Master title style</a:t>
            </a:r>
          </a:p>
        </p:txBody>
      </p:sp>
      <p:sp>
        <p:nvSpPr>
          <p:cNvPr id="4" name="Text Placeholder 3"/>
          <p:cNvSpPr>
            <a:spLocks noGrp="1"/>
          </p:cNvSpPr>
          <p:nvPr>
            <p:ph type="body" sz="quarter" idx="10"/>
          </p:nvPr>
        </p:nvSpPr>
        <p:spPr>
          <a:xfrm>
            <a:off x="267683" y="1710608"/>
            <a:ext cx="11877629" cy="1644641"/>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3924010053"/>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914225"/>
            <a:fld id="{339C95FE-F184-4529-8851-686AD19B04E3}" type="datetimeFigureOut">
              <a:rPr lang="en-US" smtClean="0">
                <a:solidFill>
                  <a:prstClr val="black">
                    <a:tint val="75000"/>
                  </a:prstClr>
                </a:solidFill>
              </a:rPr>
              <a:pPr defTabSz="914225"/>
              <a:t>5/18/2017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225"/>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225"/>
            <a:fld id="{13D88B76-51B8-4504-B979-D41D1F0651E8}" type="slidenum">
              <a:rPr lang="en-US" smtClean="0">
                <a:solidFill>
                  <a:prstClr val="black">
                    <a:tint val="75000"/>
                  </a:prstClr>
                </a:solidFill>
              </a:rPr>
              <a:pPr defTabSz="914225"/>
              <a:t>‹#›</a:t>
            </a:fld>
            <a:endParaRPr lang="en-US">
              <a:solidFill>
                <a:prstClr val="black">
                  <a:tint val="75000"/>
                </a:prstClr>
              </a:solidFill>
            </a:endParaRPr>
          </a:p>
        </p:txBody>
      </p:sp>
    </p:spTree>
    <p:extLst>
      <p:ext uri="{BB962C8B-B14F-4D97-AF65-F5344CB8AC3E}">
        <p14:creationId xmlns:p14="http://schemas.microsoft.com/office/powerpoint/2010/main" val="213435755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defTabSz="914225"/>
            <a:fld id="{339C95FE-F184-4529-8851-686AD19B04E3}" type="datetimeFigureOut">
              <a:rPr lang="en-US" smtClean="0">
                <a:solidFill>
                  <a:prstClr val="black">
                    <a:tint val="75000"/>
                  </a:prstClr>
                </a:solidFill>
              </a:rPr>
              <a:pPr defTabSz="914225"/>
              <a:t>5/18/2017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defTabSz="914225"/>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defTabSz="914225"/>
            <a:fld id="{13D88B76-51B8-4504-B979-D41D1F0651E8}" type="slidenum">
              <a:rPr lang="en-US" smtClean="0">
                <a:solidFill>
                  <a:prstClr val="black">
                    <a:tint val="75000"/>
                  </a:prstClr>
                </a:solidFill>
              </a:rPr>
              <a:pPr defTabSz="914225"/>
              <a:t>‹#›</a:t>
            </a:fld>
            <a:endParaRPr lang="en-US">
              <a:solidFill>
                <a:prstClr val="black">
                  <a:tint val="75000"/>
                </a:prstClr>
              </a:solidFill>
            </a:endParaRPr>
          </a:p>
        </p:txBody>
      </p:sp>
    </p:spTree>
    <p:extLst>
      <p:ext uri="{BB962C8B-B14F-4D97-AF65-F5344CB8AC3E}">
        <p14:creationId xmlns:p14="http://schemas.microsoft.com/office/powerpoint/2010/main" val="3160827817"/>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914225"/>
            <a:fld id="{339C95FE-F184-4529-8851-686AD19B04E3}" type="datetimeFigureOut">
              <a:rPr lang="en-US" smtClean="0">
                <a:solidFill>
                  <a:prstClr val="black">
                    <a:tint val="75000"/>
                  </a:prstClr>
                </a:solidFill>
              </a:rPr>
              <a:pPr defTabSz="914225"/>
              <a:t>5/18/2017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defTabSz="914225"/>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914225"/>
            <a:fld id="{13D88B76-51B8-4504-B979-D41D1F0651E8}" type="slidenum">
              <a:rPr lang="en-US" smtClean="0">
                <a:solidFill>
                  <a:prstClr val="black">
                    <a:tint val="75000"/>
                  </a:prstClr>
                </a:solidFill>
              </a:rPr>
              <a:pPr defTabSz="914225"/>
              <a:t>‹#›</a:t>
            </a:fld>
            <a:endParaRPr lang="en-US">
              <a:solidFill>
                <a:prstClr val="black">
                  <a:tint val="75000"/>
                </a:prstClr>
              </a:solidFill>
            </a:endParaRPr>
          </a:p>
        </p:txBody>
      </p:sp>
    </p:spTree>
    <p:extLst>
      <p:ext uri="{BB962C8B-B14F-4D97-AF65-F5344CB8AC3E}">
        <p14:creationId xmlns:p14="http://schemas.microsoft.com/office/powerpoint/2010/main" val="1829035587"/>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225"/>
            <a:fld id="{339C95FE-F184-4529-8851-686AD19B04E3}" type="datetimeFigureOut">
              <a:rPr lang="en-US" smtClean="0">
                <a:solidFill>
                  <a:prstClr val="black">
                    <a:tint val="75000"/>
                  </a:prstClr>
                </a:solidFill>
              </a:rPr>
              <a:pPr defTabSz="914225"/>
              <a:t>5/18/2017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defTabSz="914225"/>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914225"/>
            <a:fld id="{13D88B76-51B8-4504-B979-D41D1F0651E8}" type="slidenum">
              <a:rPr lang="en-US" smtClean="0">
                <a:solidFill>
                  <a:prstClr val="black">
                    <a:tint val="75000"/>
                  </a:prstClr>
                </a:solidFill>
              </a:rPr>
              <a:pPr defTabSz="914225"/>
              <a:t>‹#›</a:t>
            </a:fld>
            <a:endParaRPr lang="en-US">
              <a:solidFill>
                <a:prstClr val="black">
                  <a:tint val="75000"/>
                </a:prstClr>
              </a:solidFill>
            </a:endParaRPr>
          </a:p>
        </p:txBody>
      </p:sp>
    </p:spTree>
    <p:extLst>
      <p:ext uri="{BB962C8B-B14F-4D97-AF65-F5344CB8AC3E}">
        <p14:creationId xmlns:p14="http://schemas.microsoft.com/office/powerpoint/2010/main" val="3904146772"/>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defTabSz="914225"/>
            <a:fld id="{339C95FE-F184-4529-8851-686AD19B04E3}" type="datetimeFigureOut">
              <a:rPr lang="en-US" smtClean="0">
                <a:solidFill>
                  <a:prstClr val="black">
                    <a:tint val="75000"/>
                  </a:prstClr>
                </a:solidFill>
              </a:rPr>
              <a:pPr defTabSz="914225"/>
              <a:t>5/18/2017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225"/>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225"/>
            <a:fld id="{13D88B76-51B8-4504-B979-D41D1F0651E8}" type="slidenum">
              <a:rPr lang="en-US" smtClean="0">
                <a:solidFill>
                  <a:prstClr val="black">
                    <a:tint val="75000"/>
                  </a:prstClr>
                </a:solidFill>
              </a:rPr>
              <a:pPr defTabSz="914225"/>
              <a:t>‹#›</a:t>
            </a:fld>
            <a:endParaRPr lang="en-US">
              <a:solidFill>
                <a:prstClr val="black">
                  <a:tint val="75000"/>
                </a:prstClr>
              </a:solidFill>
            </a:endParaRPr>
          </a:p>
        </p:txBody>
      </p:sp>
    </p:spTree>
    <p:extLst>
      <p:ext uri="{BB962C8B-B14F-4D97-AF65-F5344CB8AC3E}">
        <p14:creationId xmlns:p14="http://schemas.microsoft.com/office/powerpoint/2010/main" val="1306249780"/>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defTabSz="914225"/>
            <a:fld id="{339C95FE-F184-4529-8851-686AD19B04E3}" type="datetimeFigureOut">
              <a:rPr lang="en-US" smtClean="0">
                <a:solidFill>
                  <a:prstClr val="black">
                    <a:tint val="75000"/>
                  </a:prstClr>
                </a:solidFill>
              </a:rPr>
              <a:pPr defTabSz="914225"/>
              <a:t>5/18/2017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225"/>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225"/>
            <a:fld id="{13D88B76-51B8-4504-B979-D41D1F0651E8}" type="slidenum">
              <a:rPr lang="en-US" smtClean="0">
                <a:solidFill>
                  <a:prstClr val="black">
                    <a:tint val="75000"/>
                  </a:prstClr>
                </a:solidFill>
              </a:rPr>
              <a:pPr defTabSz="914225"/>
              <a:t>‹#›</a:t>
            </a:fld>
            <a:endParaRPr lang="en-US">
              <a:solidFill>
                <a:prstClr val="black">
                  <a:tint val="75000"/>
                </a:prstClr>
              </a:solidFill>
            </a:endParaRPr>
          </a:p>
        </p:txBody>
      </p:sp>
    </p:spTree>
    <p:extLst>
      <p:ext uri="{BB962C8B-B14F-4D97-AF65-F5344CB8AC3E}">
        <p14:creationId xmlns:p14="http://schemas.microsoft.com/office/powerpoint/2010/main" val="3442201631"/>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225"/>
            <a:fld id="{339C95FE-F184-4529-8851-686AD19B04E3}" type="datetimeFigureOut">
              <a:rPr lang="en-US" smtClean="0">
                <a:solidFill>
                  <a:prstClr val="black">
                    <a:tint val="75000"/>
                  </a:prstClr>
                </a:solidFill>
              </a:rPr>
              <a:pPr defTabSz="914225"/>
              <a:t>5/18/2017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225"/>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225"/>
            <a:fld id="{13D88B76-51B8-4504-B979-D41D1F0651E8}" type="slidenum">
              <a:rPr lang="en-US" smtClean="0">
                <a:solidFill>
                  <a:prstClr val="black">
                    <a:tint val="75000"/>
                  </a:prstClr>
                </a:solidFill>
              </a:rPr>
              <a:pPr defTabSz="914225"/>
              <a:t>‹#›</a:t>
            </a:fld>
            <a:endParaRPr lang="en-US">
              <a:solidFill>
                <a:prstClr val="black">
                  <a:tint val="75000"/>
                </a:prstClr>
              </a:solidFill>
            </a:endParaRPr>
          </a:p>
        </p:txBody>
      </p:sp>
    </p:spTree>
    <p:extLst>
      <p:ext uri="{BB962C8B-B14F-4D97-AF65-F5344CB8AC3E}">
        <p14:creationId xmlns:p14="http://schemas.microsoft.com/office/powerpoint/2010/main" val="2907673031"/>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225"/>
            <a:fld id="{339C95FE-F184-4529-8851-686AD19B04E3}" type="datetimeFigureOut">
              <a:rPr lang="en-US" smtClean="0">
                <a:solidFill>
                  <a:prstClr val="black">
                    <a:tint val="75000"/>
                  </a:prstClr>
                </a:solidFill>
              </a:rPr>
              <a:pPr defTabSz="914225"/>
              <a:t>5/18/2017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225"/>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225"/>
            <a:fld id="{13D88B76-51B8-4504-B979-D41D1F0651E8}" type="slidenum">
              <a:rPr lang="en-US" smtClean="0">
                <a:solidFill>
                  <a:prstClr val="black">
                    <a:tint val="75000"/>
                  </a:prstClr>
                </a:solidFill>
              </a:rPr>
              <a:pPr defTabSz="914225"/>
              <a:t>‹#›</a:t>
            </a:fld>
            <a:endParaRPr lang="en-US">
              <a:solidFill>
                <a:prstClr val="black">
                  <a:tint val="75000"/>
                </a:prstClr>
              </a:solidFill>
            </a:endParaRPr>
          </a:p>
        </p:txBody>
      </p:sp>
    </p:spTree>
    <p:extLst>
      <p:ext uri="{BB962C8B-B14F-4D97-AF65-F5344CB8AC3E}">
        <p14:creationId xmlns:p14="http://schemas.microsoft.com/office/powerpoint/2010/main" val="4010669186"/>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email">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gray">
          <a:xfrm>
            <a:off x="10221384" y="6061766"/>
            <a:ext cx="1522404" cy="326167"/>
          </a:xfrm>
          <a:prstGeom prst="rect">
            <a:avLst/>
          </a:prstGeom>
        </p:spPr>
      </p:pic>
      <p:pic>
        <p:nvPicPr>
          <p:cNvPr id="5" name="Picture 4"/>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469859" y="484298"/>
            <a:ext cx="7002045" cy="1344828"/>
          </a:xfrm>
          <a:prstGeom prst="rect">
            <a:avLst/>
          </a:prstGeom>
        </p:spPr>
      </p:pic>
    </p:spTree>
    <p:extLst>
      <p:ext uri="{BB962C8B-B14F-4D97-AF65-F5344CB8AC3E}">
        <p14:creationId xmlns:p14="http://schemas.microsoft.com/office/powerpoint/2010/main" val="253391292"/>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422265699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3457938"/>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984762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73363345"/>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121618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17" y="3015596"/>
            <a:ext cx="12192434" cy="3227867"/>
          </a:xfrm>
          <a:prstGeom prst="rect">
            <a:avLst/>
          </a:prstGeom>
        </p:spPr>
      </p:pic>
    </p:spTree>
    <p:extLst>
      <p:ext uri="{BB962C8B-B14F-4D97-AF65-F5344CB8AC3E}">
        <p14:creationId xmlns:p14="http://schemas.microsoft.com/office/powerpoint/2010/main" val="810638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679453117"/>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278431481"/>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9384474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45721028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233499104"/>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85926365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Walkin">
    <p:bg>
      <p:bgPr>
        <a:solidFill>
          <a:schemeClr val="accent1"/>
        </a:solidFill>
        <a:effectLst/>
      </p:bgPr>
    </p:bg>
    <p:spTree>
      <p:nvGrpSpPr>
        <p:cNvPr id="1" name=""/>
        <p:cNvGrpSpPr/>
        <p:nvPr/>
      </p:nvGrpSpPr>
      <p:grpSpPr>
        <a:xfrm>
          <a:off x="0" y="0"/>
          <a:ext cx="0" cy="0"/>
          <a:chOff x="0" y="0"/>
          <a:chExt cx="0" cy="0"/>
        </a:xfrm>
      </p:grpSpPr>
      <p:grpSp>
        <p:nvGrpSpPr>
          <p:cNvPr id="23" name="Group 22"/>
          <p:cNvGrpSpPr>
            <a:grpSpLocks noChangeAspect="1"/>
          </p:cNvGrpSpPr>
          <p:nvPr/>
        </p:nvGrpSpPr>
        <p:grpSpPr bwMode="black">
          <a:xfrm>
            <a:off x="343941" y="317965"/>
            <a:ext cx="1535778" cy="329760"/>
            <a:chOff x="457200" y="1643393"/>
            <a:chExt cx="4492753" cy="964540"/>
          </a:xfrm>
        </p:grpSpPr>
        <p:pic>
          <p:nvPicPr>
            <p:cNvPr id="24" name="Picture 2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25"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grpSp>
        <p:nvGrpSpPr>
          <p:cNvPr id="16" name="Group 15"/>
          <p:cNvGrpSpPr/>
          <p:nvPr/>
        </p:nvGrpSpPr>
        <p:grpSpPr>
          <a:xfrm>
            <a:off x="2593535" y="1970237"/>
            <a:ext cx="6765263" cy="2999948"/>
            <a:chOff x="2161774" y="1641895"/>
            <a:chExt cx="7039299" cy="3120579"/>
          </a:xfrm>
        </p:grpSpPr>
        <p:sp>
          <p:nvSpPr>
            <p:cNvPr id="17" name="TextBox 16"/>
            <p:cNvSpPr txBox="1"/>
            <p:nvPr/>
          </p:nvSpPr>
          <p:spPr>
            <a:xfrm>
              <a:off x="2161774" y="1641895"/>
              <a:ext cx="7039299" cy="2089803"/>
            </a:xfrm>
            <a:prstGeom prst="rect">
              <a:avLst/>
            </a:prstGeom>
            <a:noFill/>
          </p:spPr>
          <p:txBody>
            <a:bodyPr wrap="none" lIns="182880" tIns="146304" rIns="182880" bIns="146304" rtlCol="0">
              <a:spAutoFit/>
            </a:bodyPr>
            <a:lstStyle/>
            <a:p>
              <a:pPr marL="0" marR="0" lvl="0" indent="0" defTabSz="878727" eaLnBrk="1" fontAlgn="auto" latinLnBrk="0" hangingPunct="1">
                <a:lnSpc>
                  <a:spcPct val="90000"/>
                </a:lnSpc>
                <a:spcBef>
                  <a:spcPts val="0"/>
                </a:spcBef>
                <a:spcAft>
                  <a:spcPts val="576"/>
                </a:spcAft>
                <a:buClrTx/>
                <a:buSzTx/>
                <a:buFontTx/>
                <a:buNone/>
                <a:tabLst/>
                <a:defRPr/>
              </a:pPr>
              <a:r>
                <a:rPr kumimoji="0" lang="en-US" sz="5958" b="0" i="0" u="none" strike="noStrike" kern="0" cap="none" spc="0" normalizeH="0" baseline="0" noProof="0" dirty="0">
                  <a:ln>
                    <a:noFill/>
                  </a:ln>
                  <a:gradFill>
                    <a:gsLst>
                      <a:gs pos="2917">
                        <a:srgbClr val="FFFFFF"/>
                      </a:gs>
                      <a:gs pos="30000">
                        <a:srgbClr val="FFFFFF"/>
                      </a:gs>
                    </a:gsLst>
                    <a:lin ang="5400000" scaled="0"/>
                  </a:gradFill>
                  <a:effectLst/>
                  <a:uLnTx/>
                  <a:uFillTx/>
                </a:rPr>
                <a:t>Microsoft Analytics</a:t>
              </a:r>
            </a:p>
            <a:p>
              <a:pPr marL="0" marR="0" lvl="0" indent="0" defTabSz="878727" eaLnBrk="1" fontAlgn="auto" latinLnBrk="0" hangingPunct="1">
                <a:lnSpc>
                  <a:spcPct val="90000"/>
                </a:lnSpc>
                <a:spcBef>
                  <a:spcPts val="0"/>
                </a:spcBef>
                <a:spcAft>
                  <a:spcPts val="576"/>
                </a:spcAft>
                <a:buClrTx/>
                <a:buSzTx/>
                <a:buFontTx/>
                <a:buNone/>
                <a:tabLst/>
                <a:defRPr/>
              </a:pPr>
              <a:r>
                <a:rPr kumimoji="0" lang="en-US" sz="595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rPr>
                <a:t>and BI Partner Airlift</a:t>
              </a:r>
            </a:p>
          </p:txBody>
        </p:sp>
        <p:cxnSp>
          <p:nvCxnSpPr>
            <p:cNvPr id="18" name="Straight Connector 17"/>
            <p:cNvCxnSpPr/>
            <p:nvPr/>
          </p:nvCxnSpPr>
          <p:spPr>
            <a:xfrm>
              <a:off x="2342280" y="3655689"/>
              <a:ext cx="6667251" cy="0"/>
            </a:xfrm>
            <a:prstGeom prst="line">
              <a:avLst/>
            </a:prstGeom>
            <a:noFill/>
            <a:ln w="25400" cap="flat" cmpd="sng" algn="ctr">
              <a:solidFill>
                <a:srgbClr val="FFFFFF"/>
              </a:solidFill>
              <a:prstDash val="solid"/>
              <a:headEnd type="none"/>
              <a:tailEnd type="none"/>
            </a:ln>
            <a:effectLst/>
          </p:spPr>
        </p:cxnSp>
        <p:sp>
          <p:nvSpPr>
            <p:cNvPr id="19" name="TextBox 18"/>
            <p:cNvSpPr txBox="1"/>
            <p:nvPr/>
          </p:nvSpPr>
          <p:spPr>
            <a:xfrm>
              <a:off x="6878386" y="3853980"/>
              <a:ext cx="2322687" cy="849463"/>
            </a:xfrm>
            <a:prstGeom prst="rect">
              <a:avLst/>
            </a:prstGeom>
            <a:noFill/>
          </p:spPr>
          <p:txBody>
            <a:bodyPr wrap="none" lIns="182880" tIns="146304" rIns="182880" bIns="146304" rtlCol="0">
              <a:spAutoFit/>
            </a:bodyPr>
            <a:lstStyle/>
            <a:p>
              <a:pPr marL="0" marR="0" lvl="0" indent="0" defTabSz="878727" eaLnBrk="1" fontAlgn="auto" latinLnBrk="0" hangingPunct="1">
                <a:lnSpc>
                  <a:spcPct val="90000"/>
                </a:lnSpc>
                <a:spcBef>
                  <a:spcPts val="0"/>
                </a:spcBef>
                <a:spcAft>
                  <a:spcPts val="576"/>
                </a:spcAft>
                <a:buClrTx/>
                <a:buSzTx/>
                <a:buFontTx/>
                <a:buNone/>
                <a:tabLst/>
                <a:defRPr/>
              </a:pPr>
              <a:r>
                <a:rPr kumimoji="0" lang="en-US" sz="3748" b="0" i="0" u="none" strike="noStrike" kern="0" cap="none" spc="0" normalizeH="0" baseline="0" noProof="0" dirty="0">
                  <a:ln>
                    <a:noFill/>
                  </a:ln>
                  <a:gradFill>
                    <a:gsLst>
                      <a:gs pos="2917">
                        <a:srgbClr val="FFFFFF"/>
                      </a:gs>
                      <a:gs pos="30000">
                        <a:srgbClr val="FFFFFF"/>
                      </a:gs>
                    </a:gsLst>
                    <a:lin ang="5400000" scaled="0"/>
                  </a:gradFill>
                  <a:effectLst/>
                  <a:uLnTx/>
                  <a:uFillTx/>
                </a:rPr>
                <a:t>Power BI</a:t>
              </a:r>
            </a:p>
          </p:txBody>
        </p:sp>
        <p:sp>
          <p:nvSpPr>
            <p:cNvPr id="20" name="Freeform 8"/>
            <p:cNvSpPr>
              <a:spLocks noChangeAspect="1" noEditPoints="1"/>
            </p:cNvSpPr>
            <p:nvPr/>
          </p:nvSpPr>
          <p:spPr bwMode="black">
            <a:xfrm>
              <a:off x="2411865" y="4021149"/>
              <a:ext cx="2876492" cy="347504"/>
            </a:xfrm>
            <a:custGeom>
              <a:avLst/>
              <a:gdLst>
                <a:gd name="T0" fmla="*/ 184 w 1840"/>
                <a:gd name="T1" fmla="*/ 42 h 220"/>
                <a:gd name="T2" fmla="*/ 97 w 1840"/>
                <a:gd name="T3" fmla="*/ 216 h 220"/>
                <a:gd name="T4" fmla="*/ 23 w 1840"/>
                <a:gd name="T5" fmla="*/ 81 h 220"/>
                <a:gd name="T6" fmla="*/ 31 w 1840"/>
                <a:gd name="T7" fmla="*/ 15 h 220"/>
                <a:gd name="T8" fmla="*/ 113 w 1840"/>
                <a:gd name="T9" fmla="*/ 155 h 220"/>
                <a:gd name="T10" fmla="*/ 275 w 1840"/>
                <a:gd name="T11" fmla="*/ 21 h 220"/>
                <a:gd name="T12" fmla="*/ 244 w 1840"/>
                <a:gd name="T13" fmla="*/ 21 h 220"/>
                <a:gd name="T14" fmla="*/ 275 w 1840"/>
                <a:gd name="T15" fmla="*/ 21 h 220"/>
                <a:gd name="T16" fmla="*/ 271 w 1840"/>
                <a:gd name="T17" fmla="*/ 72 h 220"/>
                <a:gd name="T18" fmla="*/ 332 w 1840"/>
                <a:gd name="T19" fmla="*/ 211 h 220"/>
                <a:gd name="T20" fmla="*/ 373 w 1840"/>
                <a:gd name="T21" fmla="*/ 69 h 220"/>
                <a:gd name="T22" fmla="*/ 336 w 1840"/>
                <a:gd name="T23" fmla="*/ 104 h 220"/>
                <a:gd name="T24" fmla="*/ 407 w 1840"/>
                <a:gd name="T25" fmla="*/ 188 h 220"/>
                <a:gd name="T26" fmla="*/ 466 w 1840"/>
                <a:gd name="T27" fmla="*/ 105 h 220"/>
                <a:gd name="T28" fmla="*/ 434 w 1840"/>
                <a:gd name="T29" fmla="*/ 72 h 220"/>
                <a:gd name="T30" fmla="*/ 472 w 1840"/>
                <a:gd name="T31" fmla="*/ 78 h 220"/>
                <a:gd name="T32" fmla="*/ 653 w 1840"/>
                <a:gd name="T33" fmla="*/ 144 h 220"/>
                <a:gd name="T34" fmla="*/ 511 w 1840"/>
                <a:gd name="T35" fmla="*/ 146 h 220"/>
                <a:gd name="T36" fmla="*/ 653 w 1840"/>
                <a:gd name="T37" fmla="*/ 144 h 220"/>
                <a:gd name="T38" fmla="*/ 548 w 1840"/>
                <a:gd name="T39" fmla="*/ 103 h 220"/>
                <a:gd name="T40" fmla="*/ 618 w 1840"/>
                <a:gd name="T41" fmla="*/ 186 h 220"/>
                <a:gd name="T42" fmla="*/ 707 w 1840"/>
                <a:gd name="T43" fmla="*/ 220 h 220"/>
                <a:gd name="T44" fmla="*/ 736 w 1840"/>
                <a:gd name="T45" fmla="*/ 180 h 220"/>
                <a:gd name="T46" fmla="*/ 671 w 1840"/>
                <a:gd name="T47" fmla="*/ 111 h 220"/>
                <a:gd name="T48" fmla="*/ 753 w 1840"/>
                <a:gd name="T49" fmla="*/ 99 h 220"/>
                <a:gd name="T50" fmla="*/ 700 w 1840"/>
                <a:gd name="T51" fmla="*/ 123 h 220"/>
                <a:gd name="T52" fmla="*/ 916 w 1840"/>
                <a:gd name="T53" fmla="*/ 144 h 220"/>
                <a:gd name="T54" fmla="*/ 775 w 1840"/>
                <a:gd name="T55" fmla="*/ 146 h 220"/>
                <a:gd name="T56" fmla="*/ 916 w 1840"/>
                <a:gd name="T57" fmla="*/ 144 h 220"/>
                <a:gd name="T58" fmla="*/ 811 w 1840"/>
                <a:gd name="T59" fmla="*/ 103 h 220"/>
                <a:gd name="T60" fmla="*/ 881 w 1840"/>
                <a:gd name="T61" fmla="*/ 186 h 220"/>
                <a:gd name="T62" fmla="*/ 971 w 1840"/>
                <a:gd name="T63" fmla="*/ 50 h 220"/>
                <a:gd name="T64" fmla="*/ 971 w 1840"/>
                <a:gd name="T65" fmla="*/ 92 h 220"/>
                <a:gd name="T66" fmla="*/ 923 w 1840"/>
                <a:gd name="T67" fmla="*/ 92 h 220"/>
                <a:gd name="T68" fmla="*/ 961 w 1840"/>
                <a:gd name="T69" fmla="*/ 14 h 220"/>
                <a:gd name="T70" fmla="*/ 1088 w 1840"/>
                <a:gd name="T71" fmla="*/ 215 h 220"/>
                <a:gd name="T72" fmla="*/ 1004 w 1840"/>
                <a:gd name="T73" fmla="*/ 92 h 220"/>
                <a:gd name="T74" fmla="*/ 1052 w 1840"/>
                <a:gd name="T75" fmla="*/ 30 h 220"/>
                <a:gd name="T76" fmla="*/ 1052 w 1840"/>
                <a:gd name="T77" fmla="*/ 92 h 220"/>
                <a:gd name="T78" fmla="*/ 1088 w 1840"/>
                <a:gd name="T79" fmla="*/ 195 h 220"/>
                <a:gd name="T80" fmla="*/ 1282 w 1840"/>
                <a:gd name="T81" fmla="*/ 160 h 220"/>
                <a:gd name="T82" fmla="*/ 1228 w 1840"/>
                <a:gd name="T83" fmla="*/ 15 h 220"/>
                <a:gd name="T84" fmla="*/ 1243 w 1840"/>
                <a:gd name="T85" fmla="*/ 53 h 220"/>
                <a:gd name="T86" fmla="*/ 1205 w 1840"/>
                <a:gd name="T87" fmla="*/ 139 h 220"/>
                <a:gd name="T88" fmla="*/ 1458 w 1840"/>
                <a:gd name="T89" fmla="*/ 197 h 220"/>
                <a:gd name="T90" fmla="*/ 1425 w 1840"/>
                <a:gd name="T91" fmla="*/ 92 h 220"/>
                <a:gd name="T92" fmla="*/ 1459 w 1840"/>
                <a:gd name="T93" fmla="*/ 79 h 220"/>
                <a:gd name="T94" fmla="*/ 1574 w 1840"/>
                <a:gd name="T95" fmla="*/ 194 h 220"/>
                <a:gd name="T96" fmla="*/ 1501 w 1840"/>
                <a:gd name="T97" fmla="*/ 72 h 220"/>
                <a:gd name="T98" fmla="*/ 1574 w 1840"/>
                <a:gd name="T99" fmla="*/ 155 h 220"/>
                <a:gd name="T100" fmla="*/ 1711 w 1840"/>
                <a:gd name="T101" fmla="*/ 96 h 220"/>
                <a:gd name="T102" fmla="*/ 1659 w 1840"/>
                <a:gd name="T103" fmla="*/ 216 h 220"/>
                <a:gd name="T104" fmla="*/ 1659 w 1840"/>
                <a:gd name="T105" fmla="*/ 102 h 220"/>
                <a:gd name="T106" fmla="*/ 1711 w 1840"/>
                <a:gd name="T107" fmla="*/ 72 h 220"/>
                <a:gd name="T108" fmla="*/ 1751 w 1840"/>
                <a:gd name="T109" fmla="*/ 187 h 220"/>
                <a:gd name="T110" fmla="*/ 1779 w 1840"/>
                <a:gd name="T111" fmla="*/ 220 h 220"/>
                <a:gd name="T112" fmla="*/ 1747 w 1840"/>
                <a:gd name="T113" fmla="*/ 79 h 220"/>
                <a:gd name="T114" fmla="*/ 1840 w 1840"/>
                <a:gd name="T115" fmla="*/ 150 h 220"/>
                <a:gd name="T116" fmla="*/ 1753 w 1840"/>
                <a:gd name="T117"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0" h="220">
                  <a:moveTo>
                    <a:pt x="206" y="216"/>
                  </a:moveTo>
                  <a:cubicBezTo>
                    <a:pt x="182" y="216"/>
                    <a:pt x="182" y="216"/>
                    <a:pt x="182" y="216"/>
                  </a:cubicBezTo>
                  <a:cubicBezTo>
                    <a:pt x="182" y="81"/>
                    <a:pt x="182" y="81"/>
                    <a:pt x="182" y="81"/>
                  </a:cubicBezTo>
                  <a:cubicBezTo>
                    <a:pt x="182" y="70"/>
                    <a:pt x="183" y="57"/>
                    <a:pt x="184" y="42"/>
                  </a:cubicBezTo>
                  <a:cubicBezTo>
                    <a:pt x="183" y="42"/>
                    <a:pt x="183" y="42"/>
                    <a:pt x="183" y="42"/>
                  </a:cubicBezTo>
                  <a:cubicBezTo>
                    <a:pt x="181" y="51"/>
                    <a:pt x="179" y="57"/>
                    <a:pt x="177" y="61"/>
                  </a:cubicBezTo>
                  <a:cubicBezTo>
                    <a:pt x="108" y="216"/>
                    <a:pt x="108" y="216"/>
                    <a:pt x="108" y="216"/>
                  </a:cubicBezTo>
                  <a:cubicBezTo>
                    <a:pt x="97" y="216"/>
                    <a:pt x="97" y="216"/>
                    <a:pt x="97" y="216"/>
                  </a:cubicBezTo>
                  <a:cubicBezTo>
                    <a:pt x="28" y="63"/>
                    <a:pt x="28" y="63"/>
                    <a:pt x="28" y="63"/>
                  </a:cubicBezTo>
                  <a:cubicBezTo>
                    <a:pt x="26" y="58"/>
                    <a:pt x="24" y="51"/>
                    <a:pt x="22" y="42"/>
                  </a:cubicBezTo>
                  <a:cubicBezTo>
                    <a:pt x="21" y="42"/>
                    <a:pt x="21" y="42"/>
                    <a:pt x="21" y="42"/>
                  </a:cubicBezTo>
                  <a:cubicBezTo>
                    <a:pt x="22" y="50"/>
                    <a:pt x="23" y="63"/>
                    <a:pt x="23" y="81"/>
                  </a:cubicBezTo>
                  <a:cubicBezTo>
                    <a:pt x="23" y="216"/>
                    <a:pt x="23" y="216"/>
                    <a:pt x="23" y="216"/>
                  </a:cubicBezTo>
                  <a:cubicBezTo>
                    <a:pt x="0" y="216"/>
                    <a:pt x="0" y="216"/>
                    <a:pt x="0" y="216"/>
                  </a:cubicBezTo>
                  <a:cubicBezTo>
                    <a:pt x="0" y="15"/>
                    <a:pt x="0" y="15"/>
                    <a:pt x="0" y="15"/>
                  </a:cubicBezTo>
                  <a:cubicBezTo>
                    <a:pt x="31" y="15"/>
                    <a:pt x="31" y="15"/>
                    <a:pt x="31" y="15"/>
                  </a:cubicBezTo>
                  <a:cubicBezTo>
                    <a:pt x="93" y="155"/>
                    <a:pt x="93" y="155"/>
                    <a:pt x="93" y="155"/>
                  </a:cubicBezTo>
                  <a:cubicBezTo>
                    <a:pt x="98" y="166"/>
                    <a:pt x="101" y="174"/>
                    <a:pt x="102" y="180"/>
                  </a:cubicBezTo>
                  <a:cubicBezTo>
                    <a:pt x="103" y="180"/>
                    <a:pt x="103" y="180"/>
                    <a:pt x="103" y="180"/>
                  </a:cubicBezTo>
                  <a:cubicBezTo>
                    <a:pt x="108" y="167"/>
                    <a:pt x="111" y="158"/>
                    <a:pt x="113" y="155"/>
                  </a:cubicBezTo>
                  <a:cubicBezTo>
                    <a:pt x="176" y="15"/>
                    <a:pt x="176" y="15"/>
                    <a:pt x="176" y="15"/>
                  </a:cubicBezTo>
                  <a:cubicBezTo>
                    <a:pt x="206" y="15"/>
                    <a:pt x="206" y="15"/>
                    <a:pt x="206" y="15"/>
                  </a:cubicBezTo>
                  <a:lnTo>
                    <a:pt x="206" y="216"/>
                  </a:lnTo>
                  <a:close/>
                  <a:moveTo>
                    <a:pt x="275" y="21"/>
                  </a:moveTo>
                  <a:cubicBezTo>
                    <a:pt x="275" y="25"/>
                    <a:pt x="273" y="29"/>
                    <a:pt x="270" y="32"/>
                  </a:cubicBezTo>
                  <a:cubicBezTo>
                    <a:pt x="267" y="34"/>
                    <a:pt x="263" y="36"/>
                    <a:pt x="259" y="36"/>
                  </a:cubicBezTo>
                  <a:cubicBezTo>
                    <a:pt x="255" y="36"/>
                    <a:pt x="252" y="34"/>
                    <a:pt x="249" y="32"/>
                  </a:cubicBezTo>
                  <a:cubicBezTo>
                    <a:pt x="246" y="29"/>
                    <a:pt x="244" y="25"/>
                    <a:pt x="244" y="21"/>
                  </a:cubicBezTo>
                  <a:cubicBezTo>
                    <a:pt x="244" y="17"/>
                    <a:pt x="246" y="13"/>
                    <a:pt x="249" y="10"/>
                  </a:cubicBezTo>
                  <a:cubicBezTo>
                    <a:pt x="251" y="7"/>
                    <a:pt x="255" y="6"/>
                    <a:pt x="259" y="6"/>
                  </a:cubicBezTo>
                  <a:cubicBezTo>
                    <a:pt x="264" y="6"/>
                    <a:pt x="267" y="7"/>
                    <a:pt x="270" y="10"/>
                  </a:cubicBezTo>
                  <a:cubicBezTo>
                    <a:pt x="273" y="13"/>
                    <a:pt x="275" y="17"/>
                    <a:pt x="275" y="21"/>
                  </a:cubicBezTo>
                  <a:close/>
                  <a:moveTo>
                    <a:pt x="271" y="216"/>
                  </a:moveTo>
                  <a:cubicBezTo>
                    <a:pt x="248" y="216"/>
                    <a:pt x="248" y="216"/>
                    <a:pt x="248" y="216"/>
                  </a:cubicBezTo>
                  <a:cubicBezTo>
                    <a:pt x="248" y="72"/>
                    <a:pt x="248" y="72"/>
                    <a:pt x="248" y="72"/>
                  </a:cubicBezTo>
                  <a:cubicBezTo>
                    <a:pt x="271" y="72"/>
                    <a:pt x="271" y="72"/>
                    <a:pt x="271" y="72"/>
                  </a:cubicBezTo>
                  <a:lnTo>
                    <a:pt x="271" y="216"/>
                  </a:lnTo>
                  <a:close/>
                  <a:moveTo>
                    <a:pt x="407" y="210"/>
                  </a:moveTo>
                  <a:cubicBezTo>
                    <a:pt x="395" y="216"/>
                    <a:pt x="382" y="220"/>
                    <a:pt x="367" y="220"/>
                  </a:cubicBezTo>
                  <a:cubicBezTo>
                    <a:pt x="354" y="220"/>
                    <a:pt x="342" y="217"/>
                    <a:pt x="332" y="211"/>
                  </a:cubicBezTo>
                  <a:cubicBezTo>
                    <a:pt x="321" y="205"/>
                    <a:pt x="313" y="196"/>
                    <a:pt x="307" y="185"/>
                  </a:cubicBezTo>
                  <a:cubicBezTo>
                    <a:pt x="301" y="174"/>
                    <a:pt x="299" y="162"/>
                    <a:pt x="299" y="148"/>
                  </a:cubicBezTo>
                  <a:cubicBezTo>
                    <a:pt x="299" y="124"/>
                    <a:pt x="305" y="105"/>
                    <a:pt x="319" y="90"/>
                  </a:cubicBezTo>
                  <a:cubicBezTo>
                    <a:pt x="333" y="76"/>
                    <a:pt x="351" y="69"/>
                    <a:pt x="373" y="69"/>
                  </a:cubicBezTo>
                  <a:cubicBezTo>
                    <a:pt x="386" y="69"/>
                    <a:pt x="397" y="71"/>
                    <a:pt x="407" y="76"/>
                  </a:cubicBezTo>
                  <a:cubicBezTo>
                    <a:pt x="407" y="100"/>
                    <a:pt x="407" y="100"/>
                    <a:pt x="407" y="100"/>
                  </a:cubicBezTo>
                  <a:cubicBezTo>
                    <a:pt x="396" y="92"/>
                    <a:pt x="385" y="89"/>
                    <a:pt x="373" y="89"/>
                  </a:cubicBezTo>
                  <a:cubicBezTo>
                    <a:pt x="358" y="89"/>
                    <a:pt x="345" y="94"/>
                    <a:pt x="336" y="104"/>
                  </a:cubicBezTo>
                  <a:cubicBezTo>
                    <a:pt x="327" y="115"/>
                    <a:pt x="322" y="129"/>
                    <a:pt x="322" y="146"/>
                  </a:cubicBezTo>
                  <a:cubicBezTo>
                    <a:pt x="322" y="163"/>
                    <a:pt x="327" y="176"/>
                    <a:pt x="335" y="186"/>
                  </a:cubicBezTo>
                  <a:cubicBezTo>
                    <a:pt x="344" y="195"/>
                    <a:pt x="356" y="200"/>
                    <a:pt x="371" y="200"/>
                  </a:cubicBezTo>
                  <a:cubicBezTo>
                    <a:pt x="384" y="200"/>
                    <a:pt x="395" y="196"/>
                    <a:pt x="407" y="188"/>
                  </a:cubicBezTo>
                  <a:lnTo>
                    <a:pt x="407" y="210"/>
                  </a:lnTo>
                  <a:close/>
                  <a:moveTo>
                    <a:pt x="509" y="96"/>
                  </a:moveTo>
                  <a:cubicBezTo>
                    <a:pt x="505" y="93"/>
                    <a:pt x="499" y="91"/>
                    <a:pt x="491" y="91"/>
                  </a:cubicBezTo>
                  <a:cubicBezTo>
                    <a:pt x="481" y="91"/>
                    <a:pt x="473" y="96"/>
                    <a:pt x="466" y="105"/>
                  </a:cubicBezTo>
                  <a:cubicBezTo>
                    <a:pt x="460" y="115"/>
                    <a:pt x="457" y="128"/>
                    <a:pt x="457" y="143"/>
                  </a:cubicBezTo>
                  <a:cubicBezTo>
                    <a:pt x="457" y="216"/>
                    <a:pt x="457" y="216"/>
                    <a:pt x="457" y="216"/>
                  </a:cubicBezTo>
                  <a:cubicBezTo>
                    <a:pt x="434" y="216"/>
                    <a:pt x="434" y="216"/>
                    <a:pt x="434" y="216"/>
                  </a:cubicBezTo>
                  <a:cubicBezTo>
                    <a:pt x="434" y="72"/>
                    <a:pt x="434" y="72"/>
                    <a:pt x="434" y="72"/>
                  </a:cubicBezTo>
                  <a:cubicBezTo>
                    <a:pt x="457" y="72"/>
                    <a:pt x="457" y="72"/>
                    <a:pt x="457" y="72"/>
                  </a:cubicBezTo>
                  <a:cubicBezTo>
                    <a:pt x="457" y="102"/>
                    <a:pt x="457" y="102"/>
                    <a:pt x="457" y="102"/>
                  </a:cubicBezTo>
                  <a:cubicBezTo>
                    <a:pt x="457" y="102"/>
                    <a:pt x="457" y="102"/>
                    <a:pt x="457" y="102"/>
                  </a:cubicBezTo>
                  <a:cubicBezTo>
                    <a:pt x="460" y="92"/>
                    <a:pt x="465" y="84"/>
                    <a:pt x="472" y="78"/>
                  </a:cubicBezTo>
                  <a:cubicBezTo>
                    <a:pt x="479" y="73"/>
                    <a:pt x="486" y="70"/>
                    <a:pt x="495" y="70"/>
                  </a:cubicBezTo>
                  <a:cubicBezTo>
                    <a:pt x="501" y="70"/>
                    <a:pt x="506" y="70"/>
                    <a:pt x="509" y="72"/>
                  </a:cubicBezTo>
                  <a:lnTo>
                    <a:pt x="509" y="96"/>
                  </a:lnTo>
                  <a:close/>
                  <a:moveTo>
                    <a:pt x="653" y="144"/>
                  </a:moveTo>
                  <a:cubicBezTo>
                    <a:pt x="653" y="167"/>
                    <a:pt x="647" y="185"/>
                    <a:pt x="634" y="199"/>
                  </a:cubicBezTo>
                  <a:cubicBezTo>
                    <a:pt x="621" y="213"/>
                    <a:pt x="603" y="220"/>
                    <a:pt x="581" y="220"/>
                  </a:cubicBezTo>
                  <a:cubicBezTo>
                    <a:pt x="560" y="220"/>
                    <a:pt x="543" y="213"/>
                    <a:pt x="530" y="200"/>
                  </a:cubicBezTo>
                  <a:cubicBezTo>
                    <a:pt x="518" y="186"/>
                    <a:pt x="511" y="168"/>
                    <a:pt x="511" y="146"/>
                  </a:cubicBezTo>
                  <a:cubicBezTo>
                    <a:pt x="511" y="122"/>
                    <a:pt x="518" y="103"/>
                    <a:pt x="531" y="90"/>
                  </a:cubicBezTo>
                  <a:cubicBezTo>
                    <a:pt x="544" y="76"/>
                    <a:pt x="562" y="69"/>
                    <a:pt x="585" y="69"/>
                  </a:cubicBezTo>
                  <a:cubicBezTo>
                    <a:pt x="606" y="69"/>
                    <a:pt x="623" y="76"/>
                    <a:pt x="635" y="89"/>
                  </a:cubicBezTo>
                  <a:cubicBezTo>
                    <a:pt x="647" y="102"/>
                    <a:pt x="653" y="121"/>
                    <a:pt x="653" y="144"/>
                  </a:cubicBezTo>
                  <a:close/>
                  <a:moveTo>
                    <a:pt x="629" y="145"/>
                  </a:moveTo>
                  <a:cubicBezTo>
                    <a:pt x="629" y="127"/>
                    <a:pt x="625" y="113"/>
                    <a:pt x="617" y="103"/>
                  </a:cubicBezTo>
                  <a:cubicBezTo>
                    <a:pt x="609" y="93"/>
                    <a:pt x="598" y="89"/>
                    <a:pt x="583" y="89"/>
                  </a:cubicBezTo>
                  <a:cubicBezTo>
                    <a:pt x="568" y="89"/>
                    <a:pt x="557" y="93"/>
                    <a:pt x="548" y="103"/>
                  </a:cubicBezTo>
                  <a:cubicBezTo>
                    <a:pt x="539" y="113"/>
                    <a:pt x="535" y="127"/>
                    <a:pt x="535" y="145"/>
                  </a:cubicBezTo>
                  <a:cubicBezTo>
                    <a:pt x="535" y="162"/>
                    <a:pt x="539" y="176"/>
                    <a:pt x="548" y="186"/>
                  </a:cubicBezTo>
                  <a:cubicBezTo>
                    <a:pt x="557" y="195"/>
                    <a:pt x="568" y="200"/>
                    <a:pt x="583" y="200"/>
                  </a:cubicBezTo>
                  <a:cubicBezTo>
                    <a:pt x="598" y="200"/>
                    <a:pt x="610" y="195"/>
                    <a:pt x="618" y="186"/>
                  </a:cubicBezTo>
                  <a:cubicBezTo>
                    <a:pt x="625" y="176"/>
                    <a:pt x="629" y="163"/>
                    <a:pt x="629" y="145"/>
                  </a:cubicBezTo>
                  <a:close/>
                  <a:moveTo>
                    <a:pt x="760" y="178"/>
                  </a:moveTo>
                  <a:cubicBezTo>
                    <a:pt x="760" y="190"/>
                    <a:pt x="755" y="200"/>
                    <a:pt x="745" y="208"/>
                  </a:cubicBezTo>
                  <a:cubicBezTo>
                    <a:pt x="736" y="216"/>
                    <a:pt x="723" y="220"/>
                    <a:pt x="707" y="220"/>
                  </a:cubicBezTo>
                  <a:cubicBezTo>
                    <a:pt x="693" y="220"/>
                    <a:pt x="681" y="217"/>
                    <a:pt x="671" y="211"/>
                  </a:cubicBezTo>
                  <a:cubicBezTo>
                    <a:pt x="671" y="186"/>
                    <a:pt x="671" y="186"/>
                    <a:pt x="671" y="186"/>
                  </a:cubicBezTo>
                  <a:cubicBezTo>
                    <a:pt x="683" y="196"/>
                    <a:pt x="695" y="200"/>
                    <a:pt x="709" y="200"/>
                  </a:cubicBezTo>
                  <a:cubicBezTo>
                    <a:pt x="727" y="200"/>
                    <a:pt x="736" y="193"/>
                    <a:pt x="736" y="180"/>
                  </a:cubicBezTo>
                  <a:cubicBezTo>
                    <a:pt x="736" y="175"/>
                    <a:pt x="734" y="170"/>
                    <a:pt x="731" y="167"/>
                  </a:cubicBezTo>
                  <a:cubicBezTo>
                    <a:pt x="727" y="163"/>
                    <a:pt x="719" y="159"/>
                    <a:pt x="706" y="153"/>
                  </a:cubicBezTo>
                  <a:cubicBezTo>
                    <a:pt x="694" y="148"/>
                    <a:pt x="685" y="142"/>
                    <a:pt x="679" y="135"/>
                  </a:cubicBezTo>
                  <a:cubicBezTo>
                    <a:pt x="674" y="129"/>
                    <a:pt x="671" y="121"/>
                    <a:pt x="671" y="111"/>
                  </a:cubicBezTo>
                  <a:cubicBezTo>
                    <a:pt x="671" y="99"/>
                    <a:pt x="676" y="89"/>
                    <a:pt x="686" y="81"/>
                  </a:cubicBezTo>
                  <a:cubicBezTo>
                    <a:pt x="695" y="73"/>
                    <a:pt x="708" y="69"/>
                    <a:pt x="722" y="69"/>
                  </a:cubicBezTo>
                  <a:cubicBezTo>
                    <a:pt x="734" y="69"/>
                    <a:pt x="744" y="71"/>
                    <a:pt x="753" y="76"/>
                  </a:cubicBezTo>
                  <a:cubicBezTo>
                    <a:pt x="753" y="99"/>
                    <a:pt x="753" y="99"/>
                    <a:pt x="753" y="99"/>
                  </a:cubicBezTo>
                  <a:cubicBezTo>
                    <a:pt x="744" y="92"/>
                    <a:pt x="733" y="89"/>
                    <a:pt x="720" y="89"/>
                  </a:cubicBezTo>
                  <a:cubicBezTo>
                    <a:pt x="713" y="89"/>
                    <a:pt x="707" y="90"/>
                    <a:pt x="702" y="94"/>
                  </a:cubicBezTo>
                  <a:cubicBezTo>
                    <a:pt x="697" y="98"/>
                    <a:pt x="695" y="103"/>
                    <a:pt x="695" y="109"/>
                  </a:cubicBezTo>
                  <a:cubicBezTo>
                    <a:pt x="695" y="115"/>
                    <a:pt x="697" y="120"/>
                    <a:pt x="700" y="123"/>
                  </a:cubicBezTo>
                  <a:cubicBezTo>
                    <a:pt x="704" y="127"/>
                    <a:pt x="711" y="131"/>
                    <a:pt x="723" y="135"/>
                  </a:cubicBezTo>
                  <a:cubicBezTo>
                    <a:pt x="736" y="141"/>
                    <a:pt x="746" y="147"/>
                    <a:pt x="751" y="154"/>
                  </a:cubicBezTo>
                  <a:cubicBezTo>
                    <a:pt x="757" y="160"/>
                    <a:pt x="760" y="168"/>
                    <a:pt x="760" y="178"/>
                  </a:cubicBezTo>
                  <a:close/>
                  <a:moveTo>
                    <a:pt x="916" y="144"/>
                  </a:moveTo>
                  <a:cubicBezTo>
                    <a:pt x="916" y="167"/>
                    <a:pt x="910" y="185"/>
                    <a:pt x="897" y="199"/>
                  </a:cubicBezTo>
                  <a:cubicBezTo>
                    <a:pt x="884" y="213"/>
                    <a:pt x="867" y="220"/>
                    <a:pt x="845" y="220"/>
                  </a:cubicBezTo>
                  <a:cubicBezTo>
                    <a:pt x="823" y="220"/>
                    <a:pt x="806" y="213"/>
                    <a:pt x="794" y="200"/>
                  </a:cubicBezTo>
                  <a:cubicBezTo>
                    <a:pt x="781" y="186"/>
                    <a:pt x="775" y="168"/>
                    <a:pt x="775" y="146"/>
                  </a:cubicBezTo>
                  <a:cubicBezTo>
                    <a:pt x="775" y="122"/>
                    <a:pt x="781" y="103"/>
                    <a:pt x="794" y="90"/>
                  </a:cubicBezTo>
                  <a:cubicBezTo>
                    <a:pt x="807" y="76"/>
                    <a:pt x="825" y="69"/>
                    <a:pt x="848" y="69"/>
                  </a:cubicBezTo>
                  <a:cubicBezTo>
                    <a:pt x="869" y="69"/>
                    <a:pt x="886" y="76"/>
                    <a:pt x="898" y="89"/>
                  </a:cubicBezTo>
                  <a:cubicBezTo>
                    <a:pt x="910" y="102"/>
                    <a:pt x="916" y="121"/>
                    <a:pt x="916" y="144"/>
                  </a:cubicBezTo>
                  <a:close/>
                  <a:moveTo>
                    <a:pt x="893" y="145"/>
                  </a:moveTo>
                  <a:cubicBezTo>
                    <a:pt x="893" y="127"/>
                    <a:pt x="889" y="113"/>
                    <a:pt x="881" y="103"/>
                  </a:cubicBezTo>
                  <a:cubicBezTo>
                    <a:pt x="873" y="93"/>
                    <a:pt x="861" y="89"/>
                    <a:pt x="846" y="89"/>
                  </a:cubicBezTo>
                  <a:cubicBezTo>
                    <a:pt x="832" y="89"/>
                    <a:pt x="820" y="93"/>
                    <a:pt x="811" y="103"/>
                  </a:cubicBezTo>
                  <a:cubicBezTo>
                    <a:pt x="803" y="113"/>
                    <a:pt x="798" y="127"/>
                    <a:pt x="798" y="145"/>
                  </a:cubicBezTo>
                  <a:cubicBezTo>
                    <a:pt x="798" y="162"/>
                    <a:pt x="803" y="176"/>
                    <a:pt x="811" y="186"/>
                  </a:cubicBezTo>
                  <a:cubicBezTo>
                    <a:pt x="820" y="195"/>
                    <a:pt x="832" y="200"/>
                    <a:pt x="846" y="200"/>
                  </a:cubicBezTo>
                  <a:cubicBezTo>
                    <a:pt x="861" y="200"/>
                    <a:pt x="873" y="195"/>
                    <a:pt x="881" y="186"/>
                  </a:cubicBezTo>
                  <a:cubicBezTo>
                    <a:pt x="889" y="176"/>
                    <a:pt x="893" y="163"/>
                    <a:pt x="893" y="145"/>
                  </a:cubicBezTo>
                  <a:close/>
                  <a:moveTo>
                    <a:pt x="1010" y="23"/>
                  </a:moveTo>
                  <a:cubicBezTo>
                    <a:pt x="1006" y="21"/>
                    <a:pt x="1001" y="20"/>
                    <a:pt x="995" y="20"/>
                  </a:cubicBezTo>
                  <a:cubicBezTo>
                    <a:pt x="979" y="20"/>
                    <a:pt x="971" y="30"/>
                    <a:pt x="971" y="50"/>
                  </a:cubicBezTo>
                  <a:cubicBezTo>
                    <a:pt x="971" y="72"/>
                    <a:pt x="971" y="72"/>
                    <a:pt x="971" y="72"/>
                  </a:cubicBezTo>
                  <a:cubicBezTo>
                    <a:pt x="1005" y="72"/>
                    <a:pt x="1005" y="72"/>
                    <a:pt x="1005" y="72"/>
                  </a:cubicBezTo>
                  <a:cubicBezTo>
                    <a:pt x="1005" y="92"/>
                    <a:pt x="1005" y="92"/>
                    <a:pt x="1005" y="92"/>
                  </a:cubicBezTo>
                  <a:cubicBezTo>
                    <a:pt x="971" y="92"/>
                    <a:pt x="971" y="92"/>
                    <a:pt x="971" y="92"/>
                  </a:cubicBezTo>
                  <a:cubicBezTo>
                    <a:pt x="971" y="216"/>
                    <a:pt x="971" y="216"/>
                    <a:pt x="971" y="216"/>
                  </a:cubicBezTo>
                  <a:cubicBezTo>
                    <a:pt x="948" y="216"/>
                    <a:pt x="948" y="216"/>
                    <a:pt x="948" y="216"/>
                  </a:cubicBezTo>
                  <a:cubicBezTo>
                    <a:pt x="948" y="92"/>
                    <a:pt x="948" y="92"/>
                    <a:pt x="948" y="92"/>
                  </a:cubicBezTo>
                  <a:cubicBezTo>
                    <a:pt x="923" y="92"/>
                    <a:pt x="923" y="92"/>
                    <a:pt x="923" y="92"/>
                  </a:cubicBezTo>
                  <a:cubicBezTo>
                    <a:pt x="923" y="72"/>
                    <a:pt x="923" y="72"/>
                    <a:pt x="923" y="72"/>
                  </a:cubicBezTo>
                  <a:cubicBezTo>
                    <a:pt x="948" y="72"/>
                    <a:pt x="948" y="72"/>
                    <a:pt x="948" y="72"/>
                  </a:cubicBezTo>
                  <a:cubicBezTo>
                    <a:pt x="948" y="49"/>
                    <a:pt x="948" y="49"/>
                    <a:pt x="948" y="49"/>
                  </a:cubicBezTo>
                  <a:cubicBezTo>
                    <a:pt x="948" y="34"/>
                    <a:pt x="952" y="23"/>
                    <a:pt x="961" y="14"/>
                  </a:cubicBezTo>
                  <a:cubicBezTo>
                    <a:pt x="969" y="5"/>
                    <a:pt x="980" y="0"/>
                    <a:pt x="994" y="0"/>
                  </a:cubicBezTo>
                  <a:cubicBezTo>
                    <a:pt x="1001" y="0"/>
                    <a:pt x="1006" y="1"/>
                    <a:pt x="1010" y="3"/>
                  </a:cubicBezTo>
                  <a:lnTo>
                    <a:pt x="1010" y="23"/>
                  </a:lnTo>
                  <a:close/>
                  <a:moveTo>
                    <a:pt x="1088" y="215"/>
                  </a:moveTo>
                  <a:cubicBezTo>
                    <a:pt x="1083" y="218"/>
                    <a:pt x="1076" y="220"/>
                    <a:pt x="1067" y="220"/>
                  </a:cubicBezTo>
                  <a:cubicBezTo>
                    <a:pt x="1042" y="220"/>
                    <a:pt x="1029" y="205"/>
                    <a:pt x="1029" y="177"/>
                  </a:cubicBezTo>
                  <a:cubicBezTo>
                    <a:pt x="1029" y="92"/>
                    <a:pt x="1029" y="92"/>
                    <a:pt x="1029" y="92"/>
                  </a:cubicBezTo>
                  <a:cubicBezTo>
                    <a:pt x="1004" y="92"/>
                    <a:pt x="1004" y="92"/>
                    <a:pt x="1004" y="92"/>
                  </a:cubicBezTo>
                  <a:cubicBezTo>
                    <a:pt x="1004" y="72"/>
                    <a:pt x="1004" y="72"/>
                    <a:pt x="1004" y="72"/>
                  </a:cubicBezTo>
                  <a:cubicBezTo>
                    <a:pt x="1029" y="72"/>
                    <a:pt x="1029" y="72"/>
                    <a:pt x="1029" y="72"/>
                  </a:cubicBezTo>
                  <a:cubicBezTo>
                    <a:pt x="1029" y="37"/>
                    <a:pt x="1029" y="37"/>
                    <a:pt x="1029" y="37"/>
                  </a:cubicBezTo>
                  <a:cubicBezTo>
                    <a:pt x="1052" y="30"/>
                    <a:pt x="1052" y="30"/>
                    <a:pt x="1052" y="30"/>
                  </a:cubicBezTo>
                  <a:cubicBezTo>
                    <a:pt x="1052" y="72"/>
                    <a:pt x="1052" y="72"/>
                    <a:pt x="1052" y="72"/>
                  </a:cubicBezTo>
                  <a:cubicBezTo>
                    <a:pt x="1088" y="72"/>
                    <a:pt x="1088" y="72"/>
                    <a:pt x="1088" y="72"/>
                  </a:cubicBezTo>
                  <a:cubicBezTo>
                    <a:pt x="1088" y="92"/>
                    <a:pt x="1088" y="92"/>
                    <a:pt x="1088" y="92"/>
                  </a:cubicBezTo>
                  <a:cubicBezTo>
                    <a:pt x="1052" y="92"/>
                    <a:pt x="1052" y="92"/>
                    <a:pt x="1052" y="92"/>
                  </a:cubicBezTo>
                  <a:cubicBezTo>
                    <a:pt x="1052" y="173"/>
                    <a:pt x="1052" y="173"/>
                    <a:pt x="1052" y="173"/>
                  </a:cubicBezTo>
                  <a:cubicBezTo>
                    <a:pt x="1052" y="183"/>
                    <a:pt x="1054" y="190"/>
                    <a:pt x="1057" y="194"/>
                  </a:cubicBezTo>
                  <a:cubicBezTo>
                    <a:pt x="1060" y="198"/>
                    <a:pt x="1066" y="200"/>
                    <a:pt x="1073" y="200"/>
                  </a:cubicBezTo>
                  <a:cubicBezTo>
                    <a:pt x="1079" y="200"/>
                    <a:pt x="1084" y="198"/>
                    <a:pt x="1088" y="195"/>
                  </a:cubicBezTo>
                  <a:lnTo>
                    <a:pt x="1088" y="215"/>
                  </a:lnTo>
                  <a:close/>
                  <a:moveTo>
                    <a:pt x="1330" y="216"/>
                  </a:moveTo>
                  <a:cubicBezTo>
                    <a:pt x="1304" y="216"/>
                    <a:pt x="1304" y="216"/>
                    <a:pt x="1304" y="216"/>
                  </a:cubicBezTo>
                  <a:cubicBezTo>
                    <a:pt x="1282" y="160"/>
                    <a:pt x="1282" y="160"/>
                    <a:pt x="1282" y="160"/>
                  </a:cubicBezTo>
                  <a:cubicBezTo>
                    <a:pt x="1197" y="160"/>
                    <a:pt x="1197" y="160"/>
                    <a:pt x="1197" y="160"/>
                  </a:cubicBezTo>
                  <a:cubicBezTo>
                    <a:pt x="1177" y="216"/>
                    <a:pt x="1177" y="216"/>
                    <a:pt x="1177" y="216"/>
                  </a:cubicBezTo>
                  <a:cubicBezTo>
                    <a:pt x="1151" y="216"/>
                    <a:pt x="1151" y="216"/>
                    <a:pt x="1151" y="216"/>
                  </a:cubicBezTo>
                  <a:cubicBezTo>
                    <a:pt x="1228" y="15"/>
                    <a:pt x="1228" y="15"/>
                    <a:pt x="1228" y="15"/>
                  </a:cubicBezTo>
                  <a:cubicBezTo>
                    <a:pt x="1252" y="15"/>
                    <a:pt x="1252" y="15"/>
                    <a:pt x="1252" y="15"/>
                  </a:cubicBezTo>
                  <a:lnTo>
                    <a:pt x="1330" y="216"/>
                  </a:lnTo>
                  <a:close/>
                  <a:moveTo>
                    <a:pt x="1275" y="139"/>
                  </a:moveTo>
                  <a:cubicBezTo>
                    <a:pt x="1243" y="53"/>
                    <a:pt x="1243" y="53"/>
                    <a:pt x="1243" y="53"/>
                  </a:cubicBezTo>
                  <a:cubicBezTo>
                    <a:pt x="1242" y="51"/>
                    <a:pt x="1241" y="46"/>
                    <a:pt x="1240" y="39"/>
                  </a:cubicBezTo>
                  <a:cubicBezTo>
                    <a:pt x="1239" y="39"/>
                    <a:pt x="1239" y="39"/>
                    <a:pt x="1239" y="39"/>
                  </a:cubicBezTo>
                  <a:cubicBezTo>
                    <a:pt x="1238" y="45"/>
                    <a:pt x="1237" y="50"/>
                    <a:pt x="1236" y="53"/>
                  </a:cubicBezTo>
                  <a:cubicBezTo>
                    <a:pt x="1205" y="139"/>
                    <a:pt x="1205" y="139"/>
                    <a:pt x="1205" y="139"/>
                  </a:cubicBezTo>
                  <a:lnTo>
                    <a:pt x="1275" y="139"/>
                  </a:lnTo>
                  <a:close/>
                  <a:moveTo>
                    <a:pt x="1459" y="79"/>
                  </a:moveTo>
                  <a:cubicBezTo>
                    <a:pt x="1374" y="197"/>
                    <a:pt x="1374" y="197"/>
                    <a:pt x="1374" y="197"/>
                  </a:cubicBezTo>
                  <a:cubicBezTo>
                    <a:pt x="1458" y="197"/>
                    <a:pt x="1458" y="197"/>
                    <a:pt x="1458" y="197"/>
                  </a:cubicBezTo>
                  <a:cubicBezTo>
                    <a:pt x="1458" y="216"/>
                    <a:pt x="1458" y="216"/>
                    <a:pt x="1458" y="216"/>
                  </a:cubicBezTo>
                  <a:cubicBezTo>
                    <a:pt x="1340" y="216"/>
                    <a:pt x="1340" y="216"/>
                    <a:pt x="1340" y="216"/>
                  </a:cubicBezTo>
                  <a:cubicBezTo>
                    <a:pt x="1340" y="209"/>
                    <a:pt x="1340" y="209"/>
                    <a:pt x="1340" y="209"/>
                  </a:cubicBezTo>
                  <a:cubicBezTo>
                    <a:pt x="1425" y="92"/>
                    <a:pt x="1425" y="92"/>
                    <a:pt x="1425" y="92"/>
                  </a:cubicBezTo>
                  <a:cubicBezTo>
                    <a:pt x="1348" y="92"/>
                    <a:pt x="1348" y="92"/>
                    <a:pt x="1348" y="92"/>
                  </a:cubicBezTo>
                  <a:cubicBezTo>
                    <a:pt x="1348" y="72"/>
                    <a:pt x="1348" y="72"/>
                    <a:pt x="1348" y="72"/>
                  </a:cubicBezTo>
                  <a:cubicBezTo>
                    <a:pt x="1459" y="72"/>
                    <a:pt x="1459" y="72"/>
                    <a:pt x="1459" y="72"/>
                  </a:cubicBezTo>
                  <a:lnTo>
                    <a:pt x="1459" y="79"/>
                  </a:lnTo>
                  <a:close/>
                  <a:moveTo>
                    <a:pt x="1597" y="216"/>
                  </a:moveTo>
                  <a:cubicBezTo>
                    <a:pt x="1574" y="216"/>
                    <a:pt x="1574" y="216"/>
                    <a:pt x="1574" y="216"/>
                  </a:cubicBezTo>
                  <a:cubicBezTo>
                    <a:pt x="1574" y="194"/>
                    <a:pt x="1574" y="194"/>
                    <a:pt x="1574" y="194"/>
                  </a:cubicBezTo>
                  <a:cubicBezTo>
                    <a:pt x="1574" y="194"/>
                    <a:pt x="1574" y="194"/>
                    <a:pt x="1574" y="194"/>
                  </a:cubicBezTo>
                  <a:cubicBezTo>
                    <a:pt x="1564" y="211"/>
                    <a:pt x="1549" y="220"/>
                    <a:pt x="1530" y="220"/>
                  </a:cubicBezTo>
                  <a:cubicBezTo>
                    <a:pt x="1495" y="220"/>
                    <a:pt x="1478" y="199"/>
                    <a:pt x="1478" y="158"/>
                  </a:cubicBezTo>
                  <a:cubicBezTo>
                    <a:pt x="1478" y="72"/>
                    <a:pt x="1478" y="72"/>
                    <a:pt x="1478" y="72"/>
                  </a:cubicBezTo>
                  <a:cubicBezTo>
                    <a:pt x="1501" y="72"/>
                    <a:pt x="1501" y="72"/>
                    <a:pt x="1501" y="72"/>
                  </a:cubicBezTo>
                  <a:cubicBezTo>
                    <a:pt x="1501" y="155"/>
                    <a:pt x="1501" y="155"/>
                    <a:pt x="1501" y="155"/>
                  </a:cubicBezTo>
                  <a:cubicBezTo>
                    <a:pt x="1501" y="185"/>
                    <a:pt x="1513" y="200"/>
                    <a:pt x="1536" y="200"/>
                  </a:cubicBezTo>
                  <a:cubicBezTo>
                    <a:pt x="1547" y="200"/>
                    <a:pt x="1557" y="196"/>
                    <a:pt x="1564" y="188"/>
                  </a:cubicBezTo>
                  <a:cubicBezTo>
                    <a:pt x="1571" y="179"/>
                    <a:pt x="1574" y="169"/>
                    <a:pt x="1574" y="155"/>
                  </a:cubicBezTo>
                  <a:cubicBezTo>
                    <a:pt x="1574" y="72"/>
                    <a:pt x="1574" y="72"/>
                    <a:pt x="1574" y="72"/>
                  </a:cubicBezTo>
                  <a:cubicBezTo>
                    <a:pt x="1597" y="72"/>
                    <a:pt x="1597" y="72"/>
                    <a:pt x="1597" y="72"/>
                  </a:cubicBezTo>
                  <a:lnTo>
                    <a:pt x="1597" y="216"/>
                  </a:lnTo>
                  <a:close/>
                  <a:moveTo>
                    <a:pt x="1711" y="96"/>
                  </a:moveTo>
                  <a:cubicBezTo>
                    <a:pt x="1707" y="93"/>
                    <a:pt x="1701" y="91"/>
                    <a:pt x="1694" y="91"/>
                  </a:cubicBezTo>
                  <a:cubicBezTo>
                    <a:pt x="1684" y="91"/>
                    <a:pt x="1675" y="96"/>
                    <a:pt x="1669" y="105"/>
                  </a:cubicBezTo>
                  <a:cubicBezTo>
                    <a:pt x="1663" y="115"/>
                    <a:pt x="1659" y="128"/>
                    <a:pt x="1659" y="143"/>
                  </a:cubicBezTo>
                  <a:cubicBezTo>
                    <a:pt x="1659" y="216"/>
                    <a:pt x="1659" y="216"/>
                    <a:pt x="1659" y="216"/>
                  </a:cubicBezTo>
                  <a:cubicBezTo>
                    <a:pt x="1636" y="216"/>
                    <a:pt x="1636" y="216"/>
                    <a:pt x="1636" y="216"/>
                  </a:cubicBezTo>
                  <a:cubicBezTo>
                    <a:pt x="1636" y="72"/>
                    <a:pt x="1636" y="72"/>
                    <a:pt x="1636" y="72"/>
                  </a:cubicBezTo>
                  <a:cubicBezTo>
                    <a:pt x="1659" y="72"/>
                    <a:pt x="1659" y="72"/>
                    <a:pt x="1659" y="72"/>
                  </a:cubicBezTo>
                  <a:cubicBezTo>
                    <a:pt x="1659" y="102"/>
                    <a:pt x="1659" y="102"/>
                    <a:pt x="1659" y="102"/>
                  </a:cubicBezTo>
                  <a:cubicBezTo>
                    <a:pt x="1660" y="102"/>
                    <a:pt x="1660" y="102"/>
                    <a:pt x="1660" y="102"/>
                  </a:cubicBezTo>
                  <a:cubicBezTo>
                    <a:pt x="1663" y="92"/>
                    <a:pt x="1668" y="84"/>
                    <a:pt x="1675" y="78"/>
                  </a:cubicBezTo>
                  <a:cubicBezTo>
                    <a:pt x="1681" y="73"/>
                    <a:pt x="1689" y="70"/>
                    <a:pt x="1698" y="70"/>
                  </a:cubicBezTo>
                  <a:cubicBezTo>
                    <a:pt x="1704" y="70"/>
                    <a:pt x="1708" y="70"/>
                    <a:pt x="1711" y="72"/>
                  </a:cubicBezTo>
                  <a:lnTo>
                    <a:pt x="1711" y="96"/>
                  </a:lnTo>
                  <a:close/>
                  <a:moveTo>
                    <a:pt x="1840" y="150"/>
                  </a:moveTo>
                  <a:cubicBezTo>
                    <a:pt x="1738" y="150"/>
                    <a:pt x="1738" y="150"/>
                    <a:pt x="1738" y="150"/>
                  </a:cubicBezTo>
                  <a:cubicBezTo>
                    <a:pt x="1738" y="166"/>
                    <a:pt x="1743" y="179"/>
                    <a:pt x="1751" y="187"/>
                  </a:cubicBezTo>
                  <a:cubicBezTo>
                    <a:pt x="1759" y="196"/>
                    <a:pt x="1770" y="200"/>
                    <a:pt x="1785" y="200"/>
                  </a:cubicBezTo>
                  <a:cubicBezTo>
                    <a:pt x="1801" y="200"/>
                    <a:pt x="1816" y="195"/>
                    <a:pt x="1830" y="184"/>
                  </a:cubicBezTo>
                  <a:cubicBezTo>
                    <a:pt x="1830" y="206"/>
                    <a:pt x="1830" y="206"/>
                    <a:pt x="1830" y="206"/>
                  </a:cubicBezTo>
                  <a:cubicBezTo>
                    <a:pt x="1817" y="215"/>
                    <a:pt x="1800" y="220"/>
                    <a:pt x="1779" y="220"/>
                  </a:cubicBezTo>
                  <a:cubicBezTo>
                    <a:pt x="1759" y="220"/>
                    <a:pt x="1743" y="213"/>
                    <a:pt x="1731" y="200"/>
                  </a:cubicBezTo>
                  <a:cubicBezTo>
                    <a:pt x="1720" y="187"/>
                    <a:pt x="1714" y="168"/>
                    <a:pt x="1714" y="145"/>
                  </a:cubicBezTo>
                  <a:cubicBezTo>
                    <a:pt x="1714" y="131"/>
                    <a:pt x="1717" y="118"/>
                    <a:pt x="1723" y="106"/>
                  </a:cubicBezTo>
                  <a:cubicBezTo>
                    <a:pt x="1728" y="94"/>
                    <a:pt x="1736" y="85"/>
                    <a:pt x="1747" y="79"/>
                  </a:cubicBezTo>
                  <a:cubicBezTo>
                    <a:pt x="1757" y="72"/>
                    <a:pt x="1768" y="69"/>
                    <a:pt x="1780" y="69"/>
                  </a:cubicBezTo>
                  <a:cubicBezTo>
                    <a:pt x="1799" y="69"/>
                    <a:pt x="1814" y="75"/>
                    <a:pt x="1824" y="87"/>
                  </a:cubicBezTo>
                  <a:cubicBezTo>
                    <a:pt x="1834" y="99"/>
                    <a:pt x="1840" y="116"/>
                    <a:pt x="1840" y="138"/>
                  </a:cubicBezTo>
                  <a:lnTo>
                    <a:pt x="1840" y="150"/>
                  </a:lnTo>
                  <a:close/>
                  <a:moveTo>
                    <a:pt x="1816" y="131"/>
                  </a:moveTo>
                  <a:cubicBezTo>
                    <a:pt x="1816" y="117"/>
                    <a:pt x="1813" y="107"/>
                    <a:pt x="1806" y="100"/>
                  </a:cubicBezTo>
                  <a:cubicBezTo>
                    <a:pt x="1800" y="92"/>
                    <a:pt x="1791" y="89"/>
                    <a:pt x="1780" y="89"/>
                  </a:cubicBezTo>
                  <a:cubicBezTo>
                    <a:pt x="1769" y="89"/>
                    <a:pt x="1760" y="92"/>
                    <a:pt x="1753" y="100"/>
                  </a:cubicBezTo>
                  <a:cubicBezTo>
                    <a:pt x="1745" y="108"/>
                    <a:pt x="1740" y="118"/>
                    <a:pt x="1738" y="131"/>
                  </a:cubicBezTo>
                  <a:lnTo>
                    <a:pt x="1816" y="13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878727"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505050"/>
                </a:solidFill>
                <a:effectLst/>
                <a:uLnTx/>
                <a:uFillTx/>
              </a:endParaRPr>
            </a:p>
          </p:txBody>
        </p:sp>
        <p:grpSp>
          <p:nvGrpSpPr>
            <p:cNvPr id="21" name="Group 20"/>
            <p:cNvGrpSpPr/>
            <p:nvPr/>
          </p:nvGrpSpPr>
          <p:grpSpPr>
            <a:xfrm>
              <a:off x="5837237" y="3878262"/>
              <a:ext cx="828763" cy="884212"/>
              <a:chOff x="10290107" y="5703966"/>
              <a:chExt cx="635908" cy="678454"/>
            </a:xfrm>
          </p:grpSpPr>
          <p:sp>
            <p:nvSpPr>
              <p:cNvPr id="22" name="Rounded Rectangle 18"/>
              <p:cNvSpPr/>
              <p:nvPr/>
            </p:nvSpPr>
            <p:spPr bwMode="auto">
              <a:xfrm>
                <a:off x="10290107" y="6057502"/>
                <a:ext cx="64008" cy="194039"/>
              </a:xfrm>
              <a:prstGeom prst="roundRect">
                <a:avLst>
                  <a:gd name="adj"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896094" eaLnBrk="1" fontAlgn="auto" latinLnBrk="0" hangingPunct="1">
                  <a:lnSpc>
                    <a:spcPct val="90000"/>
                  </a:lnSpc>
                  <a:spcBef>
                    <a:spcPts val="0"/>
                  </a:spcBef>
                  <a:spcAft>
                    <a:spcPts val="0"/>
                  </a:spcAft>
                  <a:buClrTx/>
                  <a:buSzTx/>
                  <a:buFontTx/>
                  <a:buNone/>
                  <a:tabLst/>
                  <a:defRPr/>
                </a:pPr>
                <a:endParaRPr kumimoji="0" lang="en-US" sz="1922" b="1"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37" name="Rounded Rectangle 165"/>
              <p:cNvSpPr/>
              <p:nvPr/>
            </p:nvSpPr>
            <p:spPr bwMode="auto">
              <a:xfrm>
                <a:off x="10404991" y="6020808"/>
                <a:ext cx="64008" cy="267429"/>
              </a:xfrm>
              <a:prstGeom prst="roundRect">
                <a:avLst>
                  <a:gd name="adj"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896094" eaLnBrk="1" fontAlgn="auto" latinLnBrk="0" hangingPunct="1">
                  <a:lnSpc>
                    <a:spcPct val="90000"/>
                  </a:lnSpc>
                  <a:spcBef>
                    <a:spcPts val="0"/>
                  </a:spcBef>
                  <a:spcAft>
                    <a:spcPts val="0"/>
                  </a:spcAft>
                  <a:buClrTx/>
                  <a:buSzTx/>
                  <a:buFontTx/>
                  <a:buNone/>
                  <a:tabLst/>
                  <a:defRPr/>
                </a:pPr>
                <a:endParaRPr kumimoji="0" lang="en-US" sz="1922" b="1"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38" name="Rounded Rectangle 166"/>
              <p:cNvSpPr/>
              <p:nvPr/>
            </p:nvSpPr>
            <p:spPr bwMode="auto">
              <a:xfrm>
                <a:off x="10519875" y="5973984"/>
                <a:ext cx="82602" cy="363659"/>
              </a:xfrm>
              <a:prstGeom prst="roundRect">
                <a:avLst>
                  <a:gd name="adj"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896094" eaLnBrk="1" fontAlgn="auto" latinLnBrk="0" hangingPunct="1">
                  <a:lnSpc>
                    <a:spcPct val="90000"/>
                  </a:lnSpc>
                  <a:spcBef>
                    <a:spcPts val="0"/>
                  </a:spcBef>
                  <a:spcAft>
                    <a:spcPts val="0"/>
                  </a:spcAft>
                  <a:buClrTx/>
                  <a:buSzTx/>
                  <a:buFontTx/>
                  <a:buNone/>
                  <a:tabLst/>
                  <a:defRPr/>
                </a:pPr>
                <a:endParaRPr kumimoji="0" lang="en-US" sz="1922" b="1"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39" name="Rounded Rectangle 167"/>
              <p:cNvSpPr/>
              <p:nvPr/>
            </p:nvSpPr>
            <p:spPr bwMode="auto">
              <a:xfrm>
                <a:off x="10653354" y="5933281"/>
                <a:ext cx="82602" cy="449139"/>
              </a:xfrm>
              <a:prstGeom prst="roundRect">
                <a:avLst>
                  <a:gd name="adj"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896094" eaLnBrk="1" fontAlgn="auto" latinLnBrk="0" hangingPunct="1">
                  <a:lnSpc>
                    <a:spcPct val="90000"/>
                  </a:lnSpc>
                  <a:spcBef>
                    <a:spcPts val="0"/>
                  </a:spcBef>
                  <a:spcAft>
                    <a:spcPts val="0"/>
                  </a:spcAft>
                  <a:buClrTx/>
                  <a:buSzTx/>
                  <a:buFontTx/>
                  <a:buNone/>
                  <a:tabLst/>
                  <a:defRPr/>
                </a:pPr>
                <a:endParaRPr kumimoji="0" lang="en-US" sz="1922" b="1"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40" name="Freeform 35"/>
              <p:cNvSpPr/>
              <p:nvPr/>
            </p:nvSpPr>
            <p:spPr bwMode="auto">
              <a:xfrm>
                <a:off x="10307923" y="5703966"/>
                <a:ext cx="618092" cy="620134"/>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28575" cap="rnd" cmpd="sng" algn="ctr">
                <a:solidFill>
                  <a:srgbClr val="FFFFFF"/>
                </a:solidFill>
                <a:prstDash val="solid"/>
                <a:headEnd type="none" w="med" len="med"/>
                <a:tailEnd type="none" w="med" len="med"/>
              </a:ln>
              <a:effectLst/>
            </p:spPr>
            <p:txBody>
              <a:bodyPr rtlCol="0" anchor="ctr"/>
              <a:lstStyle/>
              <a:p>
                <a:pPr marL="0" marR="0" lvl="0" indent="0" algn="ctr" defTabSz="878727"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prstClr val="white"/>
                  </a:solidFill>
                  <a:effectLst/>
                  <a:uLnTx/>
                  <a:uFillTx/>
                  <a:latin typeface="Segoe UI"/>
                  <a:ea typeface="+mn-ea"/>
                  <a:cs typeface="+mn-cs"/>
                </a:endParaRPr>
              </a:p>
            </p:txBody>
          </p:sp>
        </p:grpSp>
      </p:grpSp>
    </p:spTree>
    <p:extLst>
      <p:ext uri="{BB962C8B-B14F-4D97-AF65-F5344CB8AC3E}">
        <p14:creationId xmlns:p14="http://schemas.microsoft.com/office/powerpoint/2010/main" val="16580566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Section Title Accent Color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328424"/>
            <a:ext cx="11653523" cy="1796217"/>
          </a:xfrm>
          <a:noFill/>
        </p:spPr>
        <p:txBody>
          <a:bodyPr tIns="91440" bIns="91440" anchor="ctr" anchorCtr="0"/>
          <a:lstStyle>
            <a:lvl1pPr>
              <a:defRPr sz="5882" spc="-98" baseline="0">
                <a:gradFill>
                  <a:gsLst>
                    <a:gs pos="100000">
                      <a:schemeClr val="tx1"/>
                    </a:gs>
                    <a:gs pos="0">
                      <a:schemeClr val="tx1"/>
                    </a:gs>
                  </a:gsLst>
                  <a:lin ang="5400000" scaled="0"/>
                </a:gradFill>
              </a:defRPr>
            </a:lvl1pPr>
          </a:lstStyle>
          <a:p>
            <a:r>
              <a:rPr lang="en-US" dirty="0"/>
              <a:t>Key takeaways</a:t>
            </a:r>
          </a:p>
        </p:txBody>
      </p:sp>
      <p:sp>
        <p:nvSpPr>
          <p:cNvPr id="4" name="TextBox 3"/>
          <p:cNvSpPr txBox="1"/>
          <p:nvPr/>
        </p:nvSpPr>
        <p:spPr>
          <a:xfrm>
            <a:off x="7590041" y="16126"/>
            <a:ext cx="4475041" cy="506972"/>
          </a:xfrm>
          <a:prstGeom prst="rect">
            <a:avLst/>
          </a:prstGeom>
          <a:noFill/>
        </p:spPr>
        <p:txBody>
          <a:bodyPr wrap="none" lIns="179285" tIns="143428" rIns="179285" bIns="143428" rtlCol="0">
            <a:spAutoFit/>
          </a:bodyPr>
          <a:lstStyle/>
          <a:p>
            <a:pPr algn="r">
              <a:lnSpc>
                <a:spcPct val="90000"/>
              </a:lnSpc>
              <a:spcAft>
                <a:spcPts val="588"/>
              </a:spcAft>
            </a:pPr>
            <a:r>
              <a:rPr lang="en-US" sz="1568" kern="1200" dirty="0">
                <a:solidFill>
                  <a:schemeClr val="tx2"/>
                </a:solidFill>
                <a:effectLst/>
                <a:latin typeface="+mn-lt"/>
                <a:ea typeface="+mn-ea"/>
                <a:cs typeface="+mn-cs"/>
              </a:rPr>
              <a:t>Analytics &amp; Business Intelligence Partner Airlift</a:t>
            </a:r>
            <a:endParaRPr lang="en-US" sz="1961" dirty="0">
              <a:solidFill>
                <a:schemeClr val="tx2"/>
              </a:solidFill>
              <a:latin typeface="+mj-lt"/>
            </a:endParaRPr>
          </a:p>
        </p:txBody>
      </p:sp>
      <p:sp>
        <p:nvSpPr>
          <p:cNvPr id="5" name="Text Placeholder 4"/>
          <p:cNvSpPr>
            <a:spLocks noGrp="1"/>
          </p:cNvSpPr>
          <p:nvPr>
            <p:ph type="body" sz="quarter" idx="10"/>
          </p:nvPr>
        </p:nvSpPr>
        <p:spPr>
          <a:xfrm>
            <a:off x="269239" y="2457736"/>
            <a:ext cx="5378549" cy="1644641"/>
          </a:xfrm>
        </p:spPr>
        <p:txBody>
          <a:bodyPr lIns="603504"/>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5946596" y="2457736"/>
            <a:ext cx="5976166" cy="1644641"/>
          </a:xfrm>
        </p:spPr>
        <p:txBody>
          <a:bodyPr lIns="603504"/>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p:nvSpPr>
        <p:spPr>
          <a:xfrm>
            <a:off x="194534" y="1710609"/>
            <a:ext cx="1120533" cy="941520"/>
          </a:xfrm>
          <a:prstGeom prst="rect">
            <a:avLst/>
          </a:prstGeom>
          <a:noFill/>
        </p:spPr>
        <p:txBody>
          <a:bodyPr wrap="square" lIns="179285" tIns="143428" rIns="179285" bIns="143428" rtlCol="0">
            <a:spAutoFit/>
          </a:bodyPr>
          <a:lstStyle/>
          <a:p>
            <a:pPr algn="ctr">
              <a:lnSpc>
                <a:spcPct val="90000"/>
              </a:lnSpc>
              <a:spcAft>
                <a:spcPts val="588"/>
              </a:spcAft>
            </a:pPr>
            <a:r>
              <a:rPr lang="en-US" sz="4705" dirty="0">
                <a:solidFill>
                  <a:srgbClr val="3C6F82"/>
                </a:solidFill>
                <a:cs typeface="Segoe UI Semilight" panose="020B0402040204020203" pitchFamily="34" charset="0"/>
              </a:rPr>
              <a:t>01</a:t>
            </a:r>
          </a:p>
        </p:txBody>
      </p:sp>
      <p:sp>
        <p:nvSpPr>
          <p:cNvPr id="9" name="TextBox 8"/>
          <p:cNvSpPr txBox="1"/>
          <p:nvPr/>
        </p:nvSpPr>
        <p:spPr>
          <a:xfrm>
            <a:off x="5795634" y="1710609"/>
            <a:ext cx="1419339" cy="941520"/>
          </a:xfrm>
          <a:prstGeom prst="rect">
            <a:avLst/>
          </a:prstGeom>
          <a:noFill/>
        </p:spPr>
        <p:txBody>
          <a:bodyPr wrap="square" lIns="179285" tIns="143428" rIns="179285" bIns="143428" rtlCol="0">
            <a:spAutoFit/>
          </a:bodyPr>
          <a:lstStyle/>
          <a:p>
            <a:pPr algn="ctr">
              <a:lnSpc>
                <a:spcPct val="90000"/>
              </a:lnSpc>
              <a:spcAft>
                <a:spcPts val="588"/>
              </a:spcAft>
            </a:pPr>
            <a:r>
              <a:rPr lang="en-US" sz="4705" dirty="0">
                <a:solidFill>
                  <a:srgbClr val="3C6F82"/>
                </a:solidFill>
                <a:cs typeface="Segoe UI Semilight" panose="020B0402040204020203" pitchFamily="34" charset="0"/>
              </a:rPr>
              <a:t>02</a:t>
            </a:r>
          </a:p>
        </p:txBody>
      </p:sp>
      <p:cxnSp>
        <p:nvCxnSpPr>
          <p:cNvPr id="10" name="Straight Connector 9"/>
          <p:cNvCxnSpPr/>
          <p:nvPr/>
        </p:nvCxnSpPr>
        <p:spPr>
          <a:xfrm>
            <a:off x="6094442" y="2457736"/>
            <a:ext cx="821723" cy="0"/>
          </a:xfrm>
          <a:prstGeom prst="line">
            <a:avLst/>
          </a:prstGeom>
          <a:ln w="38100">
            <a:solidFill>
              <a:srgbClr val="36678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43939" y="2457736"/>
            <a:ext cx="821723" cy="0"/>
          </a:xfrm>
          <a:prstGeom prst="line">
            <a:avLst/>
          </a:prstGeom>
          <a:ln w="38100">
            <a:solidFill>
              <a:srgbClr val="36678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31250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659318826"/>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248221772"/>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994981574"/>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357307103"/>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775107771"/>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890172482"/>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442982584"/>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02432116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89255381"/>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80803904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09460"/>
            <a:ext cx="9859116" cy="1874884"/>
          </a:xfrm>
          <a:noFill/>
        </p:spPr>
        <p:txBody>
          <a:bodyPr tIns="91440" bIns="91440" anchor="t" anchorCtr="0"/>
          <a:lstStyle>
            <a:lvl1pPr>
              <a:defRPr sz="7058" spc="-98" baseline="0">
                <a:solidFill>
                  <a:schemeClr val="bg2"/>
                </a:soli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solidFill>
                  <a:schemeClr val="bg1"/>
                </a:solidFill>
                <a:latin typeface="+mj-lt"/>
              </a:defRPr>
            </a:lvl1pPr>
          </a:lstStyle>
          <a:p>
            <a:pPr lvl="0"/>
            <a:r>
              <a:rPr lang="en-US" dirty="0"/>
              <a:t>Speaker Name</a:t>
            </a:r>
          </a:p>
        </p:txBody>
      </p:sp>
      <p:sp>
        <p:nvSpPr>
          <p:cNvPr id="3" name="Rectangle 2"/>
          <p:cNvSpPr/>
          <p:nvPr/>
        </p:nvSpPr>
        <p:spPr>
          <a:xfrm>
            <a:off x="448213" y="291069"/>
            <a:ext cx="1524661" cy="694069"/>
          </a:xfrm>
          <a:prstGeom prst="rect">
            <a:avLst/>
          </a:prstGeom>
        </p:spPr>
        <p:txBody>
          <a:bodyPr wrap="none">
            <a:spAutoFit/>
          </a:bodyPr>
          <a:lstStyle/>
          <a:p>
            <a:r>
              <a:rPr lang="en-US" sz="3921" b="1" dirty="0">
                <a:solidFill>
                  <a:schemeClr val="bg1"/>
                </a:solidFill>
              </a:rPr>
              <a:t>demo</a:t>
            </a:r>
          </a:p>
        </p:txBody>
      </p:sp>
      <p:sp>
        <p:nvSpPr>
          <p:cNvPr id="9" name="TextBox 8"/>
          <p:cNvSpPr txBox="1"/>
          <p:nvPr/>
        </p:nvSpPr>
        <p:spPr>
          <a:xfrm>
            <a:off x="6320106" y="1337045"/>
            <a:ext cx="362135" cy="615609"/>
          </a:xfrm>
          <a:prstGeom prst="rect">
            <a:avLst/>
          </a:prstGeom>
          <a:noFill/>
        </p:spPr>
        <p:txBody>
          <a:bodyPr wrap="non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endParaRPr kumimoji="0" lang="en-US" sz="2353" b="0" i="0" u="none" strike="noStrike" kern="0" cap="none" spc="0" normalizeH="0" baseline="0" noProof="0" dirty="0">
              <a:ln>
                <a:noFill/>
              </a:ln>
              <a:gradFill>
                <a:gsLst>
                  <a:gs pos="16000">
                    <a:srgbClr val="FFFFFF">
                      <a:alpha val="90000"/>
                    </a:srgbClr>
                  </a:gs>
                  <a:gs pos="90000">
                    <a:srgbClr val="FFFFFF">
                      <a:alpha val="90000"/>
                    </a:srgbClr>
                  </a:gs>
                </a:gsLst>
                <a:lin ang="16200000" scaled="0"/>
              </a:gradFill>
              <a:effectLst/>
              <a:uLnTx/>
              <a:uFillTx/>
              <a:latin typeface="Segoe UI Light"/>
            </a:endParaRPr>
          </a:p>
        </p:txBody>
      </p:sp>
      <p:sp>
        <p:nvSpPr>
          <p:cNvPr id="7" name="TextBox 6"/>
          <p:cNvSpPr txBox="1"/>
          <p:nvPr/>
        </p:nvSpPr>
        <p:spPr>
          <a:xfrm>
            <a:off x="7069833" y="864542"/>
            <a:ext cx="4990805" cy="534132"/>
          </a:xfrm>
          <a:prstGeom prst="rect">
            <a:avLst/>
          </a:prstGeom>
          <a:noFill/>
        </p:spPr>
        <p:txBody>
          <a:bodyPr wrap="none" lIns="179285" tIns="143428" rIns="179285" bIns="143428" rtlCol="0">
            <a:spAutoFit/>
          </a:bodyPr>
          <a:lstStyle/>
          <a:p>
            <a:pPr algn="r">
              <a:lnSpc>
                <a:spcPct val="90000"/>
              </a:lnSpc>
              <a:spcAft>
                <a:spcPts val="588"/>
              </a:spcAft>
            </a:pPr>
            <a:r>
              <a:rPr lang="en-US" sz="1765" kern="1200" dirty="0">
                <a:solidFill>
                  <a:schemeClr val="bg2"/>
                </a:solidFill>
                <a:effectLst/>
                <a:latin typeface="+mn-lt"/>
                <a:ea typeface="+mn-ea"/>
                <a:cs typeface="+mn-cs"/>
              </a:rPr>
              <a:t>Analytics &amp; Business Intelligence Partner Airlift</a:t>
            </a:r>
            <a:endParaRPr lang="en-US" sz="2353" dirty="0">
              <a:solidFill>
                <a:schemeClr val="bg2"/>
              </a:solidFill>
              <a:latin typeface="+mj-lt"/>
            </a:endParaRPr>
          </a:p>
        </p:txBody>
      </p:sp>
      <p:sp>
        <p:nvSpPr>
          <p:cNvPr id="8" name="Rectangle 7"/>
          <p:cNvSpPr/>
          <p:nvPr/>
        </p:nvSpPr>
        <p:spPr>
          <a:xfrm>
            <a:off x="448213" y="291069"/>
            <a:ext cx="1524661" cy="694069"/>
          </a:xfrm>
          <a:prstGeom prst="rect">
            <a:avLst/>
          </a:prstGeom>
        </p:spPr>
        <p:txBody>
          <a:bodyPr wrap="none">
            <a:spAutoFit/>
          </a:bodyPr>
          <a:lstStyle/>
          <a:p>
            <a:r>
              <a:rPr lang="en-US" sz="3921" b="1" dirty="0">
                <a:solidFill>
                  <a:schemeClr val="bg1"/>
                </a:solidFill>
              </a:rPr>
              <a:t>demo</a:t>
            </a:r>
          </a:p>
        </p:txBody>
      </p:sp>
    </p:spTree>
    <p:extLst>
      <p:ext uri="{BB962C8B-B14F-4D97-AF65-F5344CB8AC3E}">
        <p14:creationId xmlns:p14="http://schemas.microsoft.com/office/powerpoint/2010/main" val="4163993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570619245"/>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2746314706"/>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9850404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33450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Walkin">
    <p:bg bwMode="lt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311" y="-312"/>
            <a:ext cx="12191377" cy="6858623"/>
          </a:xfrm>
          <a:prstGeom prst="rect">
            <a:avLst/>
          </a:prstGeom>
        </p:spPr>
      </p:pic>
      <p:sp>
        <p:nvSpPr>
          <p:cNvPr id="4" name="Rectangle 3"/>
          <p:cNvSpPr/>
          <p:nvPr/>
        </p:nvSpPr>
        <p:spPr bwMode="gray">
          <a:xfrm>
            <a:off x="0" y="-312"/>
            <a:ext cx="5647788" cy="6858312"/>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p:cNvSpPr txBox="1"/>
          <p:nvPr/>
        </p:nvSpPr>
        <p:spPr>
          <a:xfrm>
            <a:off x="283468" y="5734149"/>
            <a:ext cx="4467895" cy="832882"/>
          </a:xfrm>
          <a:prstGeom prst="rect">
            <a:avLst/>
          </a:prstGeom>
          <a:noFill/>
        </p:spPr>
        <p:txBody>
          <a:bodyPr wrap="square" lIns="179285" tIns="143428" rIns="179285" bIns="143428" rtlCol="0" anchor="b">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392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28–30 July 2014</a:t>
            </a:r>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1578" y="482515"/>
            <a:ext cx="3218329" cy="4737211"/>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gray">
          <a:xfrm>
            <a:off x="10221384" y="473180"/>
            <a:ext cx="1522404" cy="326167"/>
          </a:xfrm>
          <a:prstGeom prst="rect">
            <a:avLst/>
          </a:prstGeom>
        </p:spPr>
      </p:pic>
    </p:spTree>
    <p:extLst>
      <p:ext uri="{BB962C8B-B14F-4D97-AF65-F5344CB8AC3E}">
        <p14:creationId xmlns:p14="http://schemas.microsoft.com/office/powerpoint/2010/main" val="158950043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itle Slide Photo">
    <p:bg>
      <p:bgRef idx="1001">
        <a:schemeClr val="bg2"/>
      </p:bgRef>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311" y="-312"/>
            <a:ext cx="12191377" cy="6858623"/>
          </a:xfrm>
          <a:prstGeom prst="rect">
            <a:avLst/>
          </a:prstGeom>
        </p:spPr>
      </p:pic>
      <p:sp>
        <p:nvSpPr>
          <p:cNvPr id="18" name="Rectangle 17"/>
          <p:cNvSpPr/>
          <p:nvPr/>
        </p:nvSpPr>
        <p:spPr bwMode="gray">
          <a:xfrm>
            <a:off x="0" y="-312"/>
            <a:ext cx="5647788" cy="6858312"/>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2"/>
            <a:ext cx="5380106" cy="2689656"/>
          </a:xfrm>
          <a:noFill/>
        </p:spPr>
        <p:txBody>
          <a:bodyPr vert="horz" wrap="square" lIns="146304" tIns="91440" rIns="146304" bIns="91440" rtlCol="0" anchor="t" anchorCtr="0">
            <a:noAutofit/>
          </a:bodyPr>
          <a:lstStyle>
            <a:lvl1pPr>
              <a:defRPr lang="en-US" sz="5294"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4773828"/>
            <a:ext cx="5378549" cy="1782572"/>
          </a:xfrm>
        </p:spPr>
        <p:txBody>
          <a:bodyPr tIns="109728" bIns="109728">
            <a:noAutofit/>
          </a:bodyPr>
          <a:lstStyle>
            <a:lvl1pPr marL="0" indent="0">
              <a:spcBef>
                <a:spcPts val="0"/>
              </a:spcBef>
              <a:buNone/>
              <a:defRPr sz="2745">
                <a:gradFill>
                  <a:gsLst>
                    <a:gs pos="1250">
                      <a:srgbClr val="FFFFFF"/>
                    </a:gs>
                    <a:gs pos="99000">
                      <a:srgbClr val="FFFFFF"/>
                    </a:gs>
                  </a:gsLst>
                  <a:lin ang="5400000" scaled="0"/>
                </a:gradFill>
              </a:defRPr>
            </a:lvl1pPr>
          </a:lstStyle>
          <a:p>
            <a:pPr lvl="0"/>
            <a:r>
              <a:rPr lang="en-US" dirty="0"/>
              <a:t>Speaker Name</a:t>
            </a:r>
          </a:p>
        </p:txBody>
      </p:sp>
      <p:sp>
        <p:nvSpPr>
          <p:cNvPr id="5" name="Text Placeholder 4"/>
          <p:cNvSpPr>
            <a:spLocks noGrp="1"/>
          </p:cNvSpPr>
          <p:nvPr>
            <p:ph type="body" sz="quarter" idx="15" hasCustomPrompt="1"/>
          </p:nvPr>
        </p:nvSpPr>
        <p:spPr>
          <a:xfrm>
            <a:off x="267683" y="291069"/>
            <a:ext cx="3585699" cy="627586"/>
          </a:xfrm>
        </p:spPr>
        <p:txBody>
          <a:bodyPr lIns="182880" tIns="146304" rIns="182880" bIns="146304"/>
          <a:lstStyle>
            <a:lvl1pPr marL="0" indent="0">
              <a:buNone/>
              <a:defRPr sz="2353" baseline="0">
                <a:latin typeface="+mn-lt"/>
              </a:defRPr>
            </a:lvl1pPr>
            <a:lvl2pPr marL="336145" indent="0">
              <a:buNone/>
              <a:defRPr sz="1961">
                <a:latin typeface="+mn-lt"/>
              </a:defRPr>
            </a:lvl2pPr>
            <a:lvl3pPr marL="560241" indent="0">
              <a:buNone/>
              <a:defRPr sz="1961">
                <a:latin typeface="+mn-lt"/>
              </a:defRPr>
            </a:lvl3pPr>
            <a:lvl4pPr marL="784338" indent="0">
              <a:buNone/>
              <a:defRPr sz="1961">
                <a:latin typeface="+mn-lt"/>
              </a:defRPr>
            </a:lvl4pPr>
            <a:lvl5pPr marL="1008435" indent="0">
              <a:buNone/>
              <a:defRPr sz="1961">
                <a:latin typeface="+mn-lt"/>
              </a:defRPr>
            </a:lvl5pPr>
          </a:lstStyle>
          <a:p>
            <a:pPr lvl="0"/>
            <a:r>
              <a:rPr lang="en-US" dirty="0"/>
              <a:t>Session code here</a:t>
            </a:r>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10221384" y="473180"/>
            <a:ext cx="1522404" cy="326167"/>
          </a:xfrm>
          <a:prstGeom prst="rect">
            <a:avLst/>
          </a:prstGeom>
        </p:spPr>
      </p:pic>
    </p:spTree>
    <p:extLst>
      <p:ext uri="{BB962C8B-B14F-4D97-AF65-F5344CB8AC3E}">
        <p14:creationId xmlns:p14="http://schemas.microsoft.com/office/powerpoint/2010/main" val="2930335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11" y="-312"/>
            <a:ext cx="12191377" cy="6858623"/>
          </a:xfrm>
          <a:prstGeom prst="rect">
            <a:avLst/>
          </a:prstGeom>
        </p:spPr>
      </p:pic>
      <p:sp>
        <p:nvSpPr>
          <p:cNvPr id="7" name="Rectangle 6"/>
          <p:cNvSpPr/>
          <p:nvPr/>
        </p:nvSpPr>
        <p:spPr bwMode="gray">
          <a:xfrm>
            <a:off x="6544212" y="-312"/>
            <a:ext cx="5647788" cy="6858312"/>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6544213" y="1186356"/>
            <a:ext cx="5378548" cy="3587473"/>
          </a:xfrm>
          <a:noFill/>
        </p:spPr>
        <p:txBody>
          <a:bodyPr tIns="91440" bIns="91440" anchor="t" anchorCtr="0"/>
          <a:lstStyle>
            <a:lvl1pPr>
              <a:defRPr sz="6470" spc="-98" baseline="0">
                <a:gradFill>
                  <a:gsLst>
                    <a:gs pos="100000">
                      <a:srgbClr val="FFFFFF"/>
                    </a:gs>
                    <a:gs pos="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6543899" y="4773829"/>
            <a:ext cx="5378862" cy="1793881"/>
          </a:xfrm>
          <a:noFill/>
        </p:spPr>
        <p:txBody>
          <a:bodyPr lIns="182880" tIns="146304" rIns="182880" bIns="146304">
            <a:noAutofit/>
          </a:bodyPr>
          <a:lstStyle>
            <a:lvl1pPr marL="0" indent="0">
              <a:spcBef>
                <a:spcPts val="0"/>
              </a:spcBef>
              <a:buNone/>
              <a:defRPr sz="3137" spc="0" baseline="0">
                <a:gradFill>
                  <a:gsLst>
                    <a:gs pos="100000">
                      <a:srgbClr val="FFFFFF"/>
                    </a:gs>
                    <a:gs pos="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05641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r="-5722"/>
          <a:stretch/>
        </p:blipFill>
        <p:spPr>
          <a:xfrm>
            <a:off x="311" y="-312"/>
            <a:ext cx="12191377" cy="6858623"/>
          </a:xfrm>
          <a:prstGeom prst="rect">
            <a:avLst/>
          </a:prstGeom>
        </p:spPr>
      </p:pic>
      <p:sp>
        <p:nvSpPr>
          <p:cNvPr id="6" name="Rectangle 5"/>
          <p:cNvSpPr/>
          <p:nvPr/>
        </p:nvSpPr>
        <p:spPr bwMode="gray">
          <a:xfrm>
            <a:off x="6544212" y="-312"/>
            <a:ext cx="5647788" cy="6858312"/>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6544213" y="1186356"/>
            <a:ext cx="5378548" cy="2697988"/>
          </a:xfrm>
          <a:noFill/>
        </p:spPr>
        <p:txBody>
          <a:bodyPr tIns="91440" bIns="91440" anchor="t" anchorCtr="0"/>
          <a:lstStyle>
            <a:lvl1pPr>
              <a:defRPr sz="6470" spc="-98" baseline="0">
                <a:gradFill>
                  <a:gsLst>
                    <a:gs pos="100000">
                      <a:srgbClr val="FFFFFF"/>
                    </a:gs>
                    <a:gs pos="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31347493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31387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738292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Video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09460"/>
            <a:ext cx="4577398" cy="1874884"/>
          </a:xfrm>
          <a:noFill/>
        </p:spPr>
        <p:txBody>
          <a:bodyPr tIns="91440" bIns="91440" anchor="t" anchorCtr="0"/>
          <a:lstStyle>
            <a:lvl1pPr>
              <a:defRPr sz="7056" spc="-98" baseline="0">
                <a:solidFill>
                  <a:schemeClr val="bg2"/>
                </a:solidFill>
              </a:defRPr>
            </a:lvl1pPr>
          </a:lstStyle>
          <a:p>
            <a:r>
              <a:rPr lang="en-US" dirty="0"/>
              <a:t>Video title</a:t>
            </a:r>
          </a:p>
        </p:txBody>
      </p:sp>
      <p:sp>
        <p:nvSpPr>
          <p:cNvPr id="5" name="Text Placeholder 4"/>
          <p:cNvSpPr>
            <a:spLocks noGrp="1"/>
          </p:cNvSpPr>
          <p:nvPr>
            <p:ph type="body" sz="quarter" idx="12" hasCustomPrompt="1"/>
          </p:nvPr>
        </p:nvSpPr>
        <p:spPr>
          <a:xfrm>
            <a:off x="269240" y="3877278"/>
            <a:ext cx="4578121" cy="1793881"/>
          </a:xfrm>
          <a:noFill/>
        </p:spPr>
        <p:txBody>
          <a:bodyPr lIns="182880" tIns="146304" rIns="182880" bIns="146304">
            <a:noAutofit/>
          </a:bodyPr>
          <a:lstStyle>
            <a:lvl1pPr marL="0" indent="0">
              <a:spcBef>
                <a:spcPts val="0"/>
              </a:spcBef>
              <a:buNone/>
              <a:defRPr sz="3528" spc="0" baseline="0">
                <a:solidFill>
                  <a:schemeClr val="bg1"/>
                </a:solidFill>
                <a:latin typeface="+mj-lt"/>
              </a:defRPr>
            </a:lvl1pPr>
          </a:lstStyle>
          <a:p>
            <a:pPr lvl="0"/>
            <a:r>
              <a:rPr lang="en-US" dirty="0"/>
              <a:t>Speaker Name</a:t>
            </a:r>
          </a:p>
        </p:txBody>
      </p:sp>
      <p:sp>
        <p:nvSpPr>
          <p:cNvPr id="3" name="Rectangle 2"/>
          <p:cNvSpPr/>
          <p:nvPr/>
        </p:nvSpPr>
        <p:spPr>
          <a:xfrm>
            <a:off x="448212" y="291069"/>
            <a:ext cx="1516762" cy="707758"/>
          </a:xfrm>
          <a:prstGeom prst="rect">
            <a:avLst/>
          </a:prstGeom>
        </p:spPr>
        <p:txBody>
          <a:bodyPr wrap="none">
            <a:spAutoFit/>
          </a:bodyPr>
          <a:lstStyle/>
          <a:p>
            <a:r>
              <a:rPr lang="en-US" sz="3920" b="1" dirty="0">
                <a:solidFill>
                  <a:schemeClr val="bg1"/>
                </a:solidFill>
              </a:rPr>
              <a:t>video</a:t>
            </a: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61038" y="1705679"/>
            <a:ext cx="6218237" cy="3608260"/>
          </a:xfrm>
          <a:prstGeom prst="rect">
            <a:avLst/>
          </a:prstGeom>
        </p:spPr>
      </p:pic>
      <p:sp>
        <p:nvSpPr>
          <p:cNvPr id="7" name="TextBox 6"/>
          <p:cNvSpPr txBox="1"/>
          <p:nvPr/>
        </p:nvSpPr>
        <p:spPr>
          <a:xfrm>
            <a:off x="7069833" y="864542"/>
            <a:ext cx="4990805" cy="534132"/>
          </a:xfrm>
          <a:prstGeom prst="rect">
            <a:avLst/>
          </a:prstGeom>
          <a:noFill/>
        </p:spPr>
        <p:txBody>
          <a:bodyPr wrap="none" lIns="179285" tIns="143428" rIns="179285" bIns="143428" rtlCol="0">
            <a:spAutoFit/>
          </a:bodyPr>
          <a:lstStyle/>
          <a:p>
            <a:pPr algn="r">
              <a:lnSpc>
                <a:spcPct val="90000"/>
              </a:lnSpc>
              <a:spcAft>
                <a:spcPts val="588"/>
              </a:spcAft>
            </a:pPr>
            <a:r>
              <a:rPr lang="en-US" sz="1765" kern="1200" dirty="0">
                <a:solidFill>
                  <a:schemeClr val="bg2"/>
                </a:solidFill>
                <a:effectLst/>
                <a:latin typeface="+mn-lt"/>
                <a:ea typeface="+mn-ea"/>
                <a:cs typeface="+mn-cs"/>
              </a:rPr>
              <a:t>Analytics &amp; Business Intelligence Partner Airlift</a:t>
            </a:r>
            <a:endParaRPr lang="en-US" sz="2353" dirty="0">
              <a:solidFill>
                <a:schemeClr val="bg2"/>
              </a:solidFill>
              <a:latin typeface="+mj-lt"/>
            </a:endParaRPr>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61038" y="1705679"/>
            <a:ext cx="6218237" cy="3608260"/>
          </a:xfrm>
          <a:prstGeom prst="rect">
            <a:avLst/>
          </a:prstGeom>
        </p:spPr>
      </p:pic>
    </p:spTree>
    <p:extLst>
      <p:ext uri="{BB962C8B-B14F-4D97-AF65-F5344CB8AC3E}">
        <p14:creationId xmlns:p14="http://schemas.microsoft.com/office/powerpoint/2010/main" val="56844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2588024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1271508"/>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1874141"/>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173484"/>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0569469"/>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123466"/>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8692579"/>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1713683"/>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8027810"/>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071403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Video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09460"/>
            <a:ext cx="9859116" cy="1874884"/>
          </a:xfrm>
          <a:noFill/>
        </p:spPr>
        <p:txBody>
          <a:bodyPr tIns="91440" bIns="91440" anchor="t" anchorCtr="0"/>
          <a:lstStyle>
            <a:lvl1pPr>
              <a:defRPr sz="7058" spc="-98" baseline="0">
                <a:solidFill>
                  <a:schemeClr val="bg2"/>
                </a:solidFill>
              </a:defRPr>
            </a:lvl1pPr>
          </a:lstStyle>
          <a:p>
            <a:r>
              <a:rPr lang="en-US" dirty="0"/>
              <a:t>Video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solidFill>
                  <a:schemeClr val="bg1"/>
                </a:solidFill>
                <a:latin typeface="+mj-lt"/>
              </a:defRPr>
            </a:lvl1pPr>
          </a:lstStyle>
          <a:p>
            <a:pPr lvl="0"/>
            <a:r>
              <a:rPr lang="en-US" dirty="0"/>
              <a:t>Speaker Name</a:t>
            </a:r>
          </a:p>
        </p:txBody>
      </p:sp>
      <p:sp>
        <p:nvSpPr>
          <p:cNvPr id="3" name="Rectangle 2"/>
          <p:cNvSpPr/>
          <p:nvPr/>
        </p:nvSpPr>
        <p:spPr>
          <a:xfrm>
            <a:off x="448212" y="291069"/>
            <a:ext cx="1486946" cy="694069"/>
          </a:xfrm>
          <a:prstGeom prst="rect">
            <a:avLst/>
          </a:prstGeom>
        </p:spPr>
        <p:txBody>
          <a:bodyPr wrap="none">
            <a:spAutoFit/>
          </a:bodyPr>
          <a:lstStyle/>
          <a:p>
            <a:r>
              <a:rPr lang="en-US" sz="3921" b="1" dirty="0">
                <a:solidFill>
                  <a:schemeClr val="bg1"/>
                </a:solidFill>
              </a:rPr>
              <a:t>video</a:t>
            </a:r>
          </a:p>
        </p:txBody>
      </p:sp>
      <p:sp>
        <p:nvSpPr>
          <p:cNvPr id="6" name="TextBox 5"/>
          <p:cNvSpPr txBox="1"/>
          <p:nvPr/>
        </p:nvSpPr>
        <p:spPr>
          <a:xfrm>
            <a:off x="7069833" y="864542"/>
            <a:ext cx="4990805" cy="534132"/>
          </a:xfrm>
          <a:prstGeom prst="rect">
            <a:avLst/>
          </a:prstGeom>
          <a:noFill/>
        </p:spPr>
        <p:txBody>
          <a:bodyPr wrap="none" lIns="179285" tIns="143428" rIns="179285" bIns="143428" rtlCol="0">
            <a:spAutoFit/>
          </a:bodyPr>
          <a:lstStyle/>
          <a:p>
            <a:pPr algn="r">
              <a:lnSpc>
                <a:spcPct val="90000"/>
              </a:lnSpc>
              <a:spcAft>
                <a:spcPts val="588"/>
              </a:spcAft>
            </a:pPr>
            <a:r>
              <a:rPr lang="en-US" sz="1765" kern="1200" dirty="0">
                <a:solidFill>
                  <a:schemeClr val="bg2"/>
                </a:solidFill>
                <a:effectLst/>
                <a:latin typeface="+mn-lt"/>
                <a:ea typeface="+mn-ea"/>
                <a:cs typeface="+mn-cs"/>
              </a:rPr>
              <a:t>Analytics &amp; Business Intelligence Partner Airlift</a:t>
            </a:r>
            <a:endParaRPr lang="en-US" sz="2353" dirty="0">
              <a:solidFill>
                <a:schemeClr val="bg2"/>
              </a:solidFill>
              <a:latin typeface="+mj-lt"/>
            </a:endParaRPr>
          </a:p>
        </p:txBody>
      </p:sp>
      <p:sp>
        <p:nvSpPr>
          <p:cNvPr id="7" name="Rectangle 6"/>
          <p:cNvSpPr/>
          <p:nvPr/>
        </p:nvSpPr>
        <p:spPr>
          <a:xfrm>
            <a:off x="448212" y="291069"/>
            <a:ext cx="1486946" cy="694069"/>
          </a:xfrm>
          <a:prstGeom prst="rect">
            <a:avLst/>
          </a:prstGeom>
        </p:spPr>
        <p:txBody>
          <a:bodyPr wrap="none">
            <a:spAutoFit/>
          </a:bodyPr>
          <a:lstStyle/>
          <a:p>
            <a:r>
              <a:rPr lang="en-US" sz="3921" b="1" dirty="0">
                <a:solidFill>
                  <a:schemeClr val="bg1"/>
                </a:solidFill>
              </a:rPr>
              <a:t>video</a:t>
            </a:r>
          </a:p>
        </p:txBody>
      </p:sp>
    </p:spTree>
    <p:extLst>
      <p:ext uri="{BB962C8B-B14F-4D97-AF65-F5344CB8AC3E}">
        <p14:creationId xmlns:p14="http://schemas.microsoft.com/office/powerpoint/2010/main" val="2496964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398449541"/>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2544787563"/>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6012304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904653213"/>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9117740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394938784"/>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58180170"/>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31677012"/>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7414867"/>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15170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tion Title Accent Color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457735"/>
            <a:ext cx="11653523" cy="1796217"/>
          </a:xfrm>
          <a:noFill/>
        </p:spPr>
        <p:txBody>
          <a:bodyPr tIns="91440" bIns="91440" anchor="ctr" anchorCtr="0"/>
          <a:lstStyle>
            <a:lvl1pPr>
              <a:defRPr sz="5882" spc="-98" baseline="0">
                <a:gradFill>
                  <a:gsLst>
                    <a:gs pos="100000">
                      <a:schemeClr val="tx1"/>
                    </a:gs>
                    <a:gs pos="0">
                      <a:schemeClr val="tx1"/>
                    </a:gs>
                  </a:gsLst>
                  <a:lin ang="5400000" scaled="0"/>
                </a:gradFill>
              </a:defRPr>
            </a:lvl1pPr>
          </a:lstStyle>
          <a:p>
            <a:r>
              <a:rPr lang="en-US" dirty="0"/>
              <a:t>Section title</a:t>
            </a:r>
          </a:p>
        </p:txBody>
      </p:sp>
      <p:sp>
        <p:nvSpPr>
          <p:cNvPr id="4" name="TextBox 3"/>
          <p:cNvSpPr txBox="1"/>
          <p:nvPr/>
        </p:nvSpPr>
        <p:spPr>
          <a:xfrm>
            <a:off x="7069833" y="864542"/>
            <a:ext cx="4990805" cy="534132"/>
          </a:xfrm>
          <a:prstGeom prst="rect">
            <a:avLst/>
          </a:prstGeom>
          <a:noFill/>
        </p:spPr>
        <p:txBody>
          <a:bodyPr wrap="none" lIns="179285" tIns="143428" rIns="179285" bIns="143428" rtlCol="0">
            <a:spAutoFit/>
          </a:bodyPr>
          <a:lstStyle/>
          <a:p>
            <a:pPr algn="r">
              <a:lnSpc>
                <a:spcPct val="90000"/>
              </a:lnSpc>
              <a:spcAft>
                <a:spcPts val="588"/>
              </a:spcAft>
            </a:pPr>
            <a:r>
              <a:rPr lang="en-US" sz="1765" kern="1200" dirty="0">
                <a:solidFill>
                  <a:schemeClr val="tx2"/>
                </a:solidFill>
                <a:effectLst/>
                <a:latin typeface="+mn-lt"/>
                <a:ea typeface="+mn-ea"/>
                <a:cs typeface="+mn-cs"/>
              </a:rPr>
              <a:t>Analytics &amp; Business Intelligence Partner Airlift</a:t>
            </a:r>
            <a:endParaRPr lang="en-US" sz="2353" dirty="0">
              <a:solidFill>
                <a:schemeClr val="tx2"/>
              </a:solidFill>
              <a:latin typeface="+mj-lt"/>
            </a:endParaRPr>
          </a:p>
        </p:txBody>
      </p:sp>
    </p:spTree>
    <p:extLst>
      <p:ext uri="{BB962C8B-B14F-4D97-AF65-F5344CB8AC3E}">
        <p14:creationId xmlns:p14="http://schemas.microsoft.com/office/powerpoint/2010/main" val="1324023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8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74039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446308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12_Custom Layout">
    <p:spTree>
      <p:nvGrpSpPr>
        <p:cNvPr id="1" name=""/>
        <p:cNvGrpSpPr/>
        <p:nvPr/>
      </p:nvGrpSpPr>
      <p:grpSpPr>
        <a:xfrm>
          <a:off x="0" y="0"/>
          <a:ext cx="0" cy="0"/>
          <a:chOff x="0" y="0"/>
          <a:chExt cx="0" cy="0"/>
        </a:xfrm>
      </p:grpSpPr>
      <p:sp>
        <p:nvSpPr>
          <p:cNvPr id="4" name="Rectangle 3"/>
          <p:cNvSpPr/>
          <p:nvPr/>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44" tIns="38076" rIns="76144" bIns="38076" numCol="1" rtlCol="0" anchor="ctr" anchorCtr="0" compatLnSpc="1">
            <a:prstTxWarp prst="textNoShape">
              <a:avLst/>
            </a:prstTxWarp>
          </a:bodyPr>
          <a:lstStyle/>
          <a:p>
            <a:pPr marL="0" marR="0" lvl="0" indent="0" algn="ctr" defTabSz="761164" rtl="0" eaLnBrk="1" fontAlgn="auto" latinLnBrk="0" hangingPunct="1">
              <a:lnSpc>
                <a:spcPct val="100000"/>
              </a:lnSpc>
              <a:spcBef>
                <a:spcPts val="0"/>
              </a:spcBef>
              <a:spcAft>
                <a:spcPts val="0"/>
              </a:spcAft>
              <a:buClrTx/>
              <a:buSzTx/>
              <a:buFontTx/>
              <a:buNone/>
              <a:tabLst/>
              <a:defRPr/>
            </a:pPr>
            <a:endParaRPr kumimoji="0" lang="en-US" sz="17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2974185"/>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6E3B5DE-899E-40DA-B0C7-23DBCDA07FD4}" type="datetimeFigureOut">
              <a:rPr lang="en-US" smtClean="0"/>
              <a:t>5/18/2017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4CE403-A314-494F-957A-D54C031817B5}" type="slidenum">
              <a:rPr lang="en-US" smtClean="0"/>
              <a:t>‹#›</a:t>
            </a:fld>
            <a:endParaRPr lang="en-US"/>
          </a:p>
        </p:txBody>
      </p:sp>
    </p:spTree>
    <p:extLst>
      <p:ext uri="{BB962C8B-B14F-4D97-AF65-F5344CB8AC3E}">
        <p14:creationId xmlns:p14="http://schemas.microsoft.com/office/powerpoint/2010/main" val="4243458643"/>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E3B5DE-899E-40DA-B0C7-23DBCDA07FD4}" type="datetimeFigureOut">
              <a:rPr lang="en-US" smtClean="0"/>
              <a:t>5/18/2017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4CE403-A314-494F-957A-D54C031817B5}" type="slidenum">
              <a:rPr lang="en-US" smtClean="0"/>
              <a:t>‹#›</a:t>
            </a:fld>
            <a:endParaRPr lang="en-US"/>
          </a:p>
        </p:txBody>
      </p:sp>
    </p:spTree>
    <p:extLst>
      <p:ext uri="{BB962C8B-B14F-4D97-AF65-F5344CB8AC3E}">
        <p14:creationId xmlns:p14="http://schemas.microsoft.com/office/powerpoint/2010/main" val="2480844476"/>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6E3B5DE-899E-40DA-B0C7-23DBCDA07FD4}" type="datetimeFigureOut">
              <a:rPr lang="en-US" smtClean="0"/>
              <a:t>5/18/2017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4CE403-A314-494F-957A-D54C031817B5}" type="slidenum">
              <a:rPr lang="en-US" smtClean="0"/>
              <a:t>‹#›</a:t>
            </a:fld>
            <a:endParaRPr lang="en-US"/>
          </a:p>
        </p:txBody>
      </p:sp>
    </p:spTree>
    <p:extLst>
      <p:ext uri="{BB962C8B-B14F-4D97-AF65-F5344CB8AC3E}">
        <p14:creationId xmlns:p14="http://schemas.microsoft.com/office/powerpoint/2010/main" val="261853433"/>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6E3B5DE-899E-40DA-B0C7-23DBCDA07FD4}" type="datetimeFigureOut">
              <a:rPr lang="en-US" smtClean="0"/>
              <a:t>5/18/2017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4CE403-A314-494F-957A-D54C031817B5}" type="slidenum">
              <a:rPr lang="en-US" smtClean="0"/>
              <a:t>‹#›</a:t>
            </a:fld>
            <a:endParaRPr lang="en-US"/>
          </a:p>
        </p:txBody>
      </p:sp>
    </p:spTree>
    <p:extLst>
      <p:ext uri="{BB962C8B-B14F-4D97-AF65-F5344CB8AC3E}">
        <p14:creationId xmlns:p14="http://schemas.microsoft.com/office/powerpoint/2010/main" val="2763170558"/>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6E3B5DE-899E-40DA-B0C7-23DBCDA07FD4}" type="datetimeFigureOut">
              <a:rPr lang="en-US" smtClean="0"/>
              <a:t>5/18/2017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4CE403-A314-494F-957A-D54C031817B5}" type="slidenum">
              <a:rPr lang="en-US" smtClean="0"/>
              <a:t>‹#›</a:t>
            </a:fld>
            <a:endParaRPr lang="en-US"/>
          </a:p>
        </p:txBody>
      </p:sp>
    </p:spTree>
    <p:extLst>
      <p:ext uri="{BB962C8B-B14F-4D97-AF65-F5344CB8AC3E}">
        <p14:creationId xmlns:p14="http://schemas.microsoft.com/office/powerpoint/2010/main" val="3382771170"/>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6E3B5DE-899E-40DA-B0C7-23DBCDA07FD4}" type="datetimeFigureOut">
              <a:rPr lang="en-US" smtClean="0"/>
              <a:t>5/18/2017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4CE403-A314-494F-957A-D54C031817B5}" type="slidenum">
              <a:rPr lang="en-US" smtClean="0"/>
              <a:t>‹#›</a:t>
            </a:fld>
            <a:endParaRPr lang="en-US"/>
          </a:p>
        </p:txBody>
      </p:sp>
    </p:spTree>
    <p:extLst>
      <p:ext uri="{BB962C8B-B14F-4D97-AF65-F5344CB8AC3E}">
        <p14:creationId xmlns:p14="http://schemas.microsoft.com/office/powerpoint/2010/main" val="3539620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ctr" anchorCtr="0"/>
          <a:lstStyle>
            <a:lvl1pPr>
              <a:defRPr sz="6470"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01189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E3B5DE-899E-40DA-B0C7-23DBCDA07FD4}" type="datetimeFigureOut">
              <a:rPr lang="en-US" smtClean="0"/>
              <a:t>5/18/2017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4CE403-A314-494F-957A-D54C031817B5}" type="slidenum">
              <a:rPr lang="en-US" smtClean="0"/>
              <a:t>‹#›</a:t>
            </a:fld>
            <a:endParaRPr lang="en-US"/>
          </a:p>
        </p:txBody>
      </p:sp>
    </p:spTree>
    <p:extLst>
      <p:ext uri="{BB962C8B-B14F-4D97-AF65-F5344CB8AC3E}">
        <p14:creationId xmlns:p14="http://schemas.microsoft.com/office/powerpoint/2010/main" val="1287763283"/>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6E3B5DE-899E-40DA-B0C7-23DBCDA07FD4}" type="datetimeFigureOut">
              <a:rPr lang="en-US" smtClean="0"/>
              <a:t>5/18/2017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4CE403-A314-494F-957A-D54C031817B5}" type="slidenum">
              <a:rPr lang="en-US" smtClean="0"/>
              <a:t>‹#›</a:t>
            </a:fld>
            <a:endParaRPr lang="en-US"/>
          </a:p>
        </p:txBody>
      </p:sp>
    </p:spTree>
    <p:extLst>
      <p:ext uri="{BB962C8B-B14F-4D97-AF65-F5344CB8AC3E}">
        <p14:creationId xmlns:p14="http://schemas.microsoft.com/office/powerpoint/2010/main" val="1972657791"/>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6E3B5DE-899E-40DA-B0C7-23DBCDA07FD4}" type="datetimeFigureOut">
              <a:rPr lang="en-US" smtClean="0"/>
              <a:t>5/18/2017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4CE403-A314-494F-957A-D54C031817B5}" type="slidenum">
              <a:rPr lang="en-US" smtClean="0"/>
              <a:t>‹#›</a:t>
            </a:fld>
            <a:endParaRPr lang="en-US"/>
          </a:p>
        </p:txBody>
      </p:sp>
    </p:spTree>
    <p:extLst>
      <p:ext uri="{BB962C8B-B14F-4D97-AF65-F5344CB8AC3E}">
        <p14:creationId xmlns:p14="http://schemas.microsoft.com/office/powerpoint/2010/main" val="681293825"/>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E3B5DE-899E-40DA-B0C7-23DBCDA07FD4}" type="datetimeFigureOut">
              <a:rPr lang="en-US" smtClean="0"/>
              <a:t>5/18/2017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4CE403-A314-494F-957A-D54C031817B5}" type="slidenum">
              <a:rPr lang="en-US" smtClean="0"/>
              <a:t>‹#›</a:t>
            </a:fld>
            <a:endParaRPr lang="en-US"/>
          </a:p>
        </p:txBody>
      </p:sp>
    </p:spTree>
    <p:extLst>
      <p:ext uri="{BB962C8B-B14F-4D97-AF65-F5344CB8AC3E}">
        <p14:creationId xmlns:p14="http://schemas.microsoft.com/office/powerpoint/2010/main" val="4030664992"/>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E3B5DE-899E-40DA-B0C7-23DBCDA07FD4}" type="datetimeFigureOut">
              <a:rPr lang="en-US" smtClean="0"/>
              <a:t>5/18/2017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4CE403-A314-494F-957A-D54C031817B5}" type="slidenum">
              <a:rPr lang="en-US" smtClean="0"/>
              <a:t>‹#›</a:t>
            </a:fld>
            <a:endParaRPr lang="en-US"/>
          </a:p>
        </p:txBody>
      </p:sp>
    </p:spTree>
    <p:extLst>
      <p:ext uri="{BB962C8B-B14F-4D97-AF65-F5344CB8AC3E}">
        <p14:creationId xmlns:p14="http://schemas.microsoft.com/office/powerpoint/2010/main" val="16576440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9743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661545"/>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4261180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927389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losing">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353713" y="3134846"/>
            <a:ext cx="3320351" cy="709743"/>
          </a:xfrm>
          <a:prstGeom prst="rect">
            <a:avLst/>
          </a:prstGeom>
        </p:spPr>
      </p:pic>
      <p:sp>
        <p:nvSpPr>
          <p:cNvPr id="4" name="Text Box 3"/>
          <p:cNvSpPr txBox="1">
            <a:spLocks noChangeArrowheads="1"/>
          </p:cNvSpPr>
          <p:nvPr/>
        </p:nvSpPr>
        <p:spPr bwMode="blackWhite">
          <a:xfrm>
            <a:off x="194536" y="5296816"/>
            <a:ext cx="10758655" cy="44812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1029" dirty="0">
                <a:gradFill>
                  <a:gsLst>
                    <a:gs pos="7500">
                      <a:schemeClr val="tx1"/>
                    </a:gs>
                    <a:gs pos="19000">
                      <a:schemeClr val="tx1"/>
                    </a:gs>
                  </a:gsLst>
                  <a:lin ang="5400000" scaled="0"/>
                </a:gradFill>
                <a:cs typeface="Segoe UI" pitchFamily="34" charset="0"/>
              </a:rPr>
              <a:t>© 2016 Microsoft Corporation. All rights reserved. </a:t>
            </a: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353713" y="3134846"/>
            <a:ext cx="3320351" cy="709743"/>
          </a:xfrm>
          <a:prstGeom prst="rect">
            <a:avLst/>
          </a:prstGeom>
        </p:spPr>
      </p:pic>
      <p:sp>
        <p:nvSpPr>
          <p:cNvPr id="6" name="Text Box 3"/>
          <p:cNvSpPr txBox="1">
            <a:spLocks noChangeArrowheads="1"/>
          </p:cNvSpPr>
          <p:nvPr/>
        </p:nvSpPr>
        <p:spPr bwMode="blackWhite">
          <a:xfrm>
            <a:off x="194536" y="5296816"/>
            <a:ext cx="10758655" cy="44812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1029" dirty="0">
                <a:gradFill>
                  <a:gsLst>
                    <a:gs pos="7500">
                      <a:schemeClr val="tx1"/>
                    </a:gs>
                    <a:gs pos="19000">
                      <a:schemeClr val="tx1"/>
                    </a:gs>
                  </a:gsLst>
                  <a:lin ang="5400000" scaled="0"/>
                </a:gradFill>
                <a:cs typeface="Segoe UI" pitchFamily="34" charset="0"/>
              </a:rPr>
              <a:t>© 2016 Microsoft Corporation. All rights reserved. </a:t>
            </a:r>
          </a:p>
        </p:txBody>
      </p:sp>
    </p:spTree>
    <p:extLst>
      <p:ext uri="{BB962C8B-B14F-4D97-AF65-F5344CB8AC3E}">
        <p14:creationId xmlns:p14="http://schemas.microsoft.com/office/powerpoint/2010/main" val="5783352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Title Slide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a:t>Presentation title</a:t>
            </a:r>
          </a:p>
        </p:txBody>
      </p:sp>
      <p:sp>
        <p:nvSpPr>
          <p:cNvPr id="7" name="TextBox 6"/>
          <p:cNvSpPr txBox="1"/>
          <p:nvPr/>
        </p:nvSpPr>
        <p:spPr>
          <a:xfrm>
            <a:off x="7069833" y="864542"/>
            <a:ext cx="4990805" cy="534132"/>
          </a:xfrm>
          <a:prstGeom prst="rect">
            <a:avLst/>
          </a:prstGeom>
          <a:noFill/>
        </p:spPr>
        <p:txBody>
          <a:bodyPr wrap="none" lIns="179285" tIns="143428" rIns="179285" bIns="143428" rtlCol="0">
            <a:spAutoFit/>
          </a:bodyPr>
          <a:lstStyle/>
          <a:p>
            <a:pPr algn="r">
              <a:lnSpc>
                <a:spcPct val="90000"/>
              </a:lnSpc>
              <a:spcAft>
                <a:spcPts val="588"/>
              </a:spcAft>
            </a:pPr>
            <a:r>
              <a:rPr lang="en-US" sz="1765" kern="1200" dirty="0">
                <a:gradFill>
                  <a:gsLst>
                    <a:gs pos="16000">
                      <a:schemeClr val="tx1">
                        <a:alpha val="90000"/>
                      </a:schemeClr>
                    </a:gs>
                    <a:gs pos="90000">
                      <a:schemeClr val="tx1">
                        <a:alpha val="90000"/>
                      </a:schemeClr>
                    </a:gs>
                  </a:gsLst>
                  <a:lin ang="16200000" scaled="0"/>
                </a:gradFill>
                <a:effectLst/>
                <a:latin typeface="+mn-lt"/>
                <a:ea typeface="+mn-ea"/>
                <a:cs typeface="+mn-cs"/>
              </a:rPr>
              <a:t>Analytics &amp; Business Intelligence Partner Airlift</a:t>
            </a:r>
            <a:endParaRPr lang="en-US" sz="2353" dirty="0">
              <a:gradFill>
                <a:gsLst>
                  <a:gs pos="16000">
                    <a:schemeClr val="tx1">
                      <a:alpha val="90000"/>
                    </a:schemeClr>
                  </a:gs>
                  <a:gs pos="90000">
                    <a:schemeClr val="tx1">
                      <a:alpha val="90000"/>
                    </a:schemeClr>
                  </a:gs>
                </a:gsLst>
                <a:lin ang="16200000" scaled="0"/>
              </a:gradFill>
              <a:latin typeface="+mj-lt"/>
            </a:endParaRPr>
          </a:p>
        </p:txBody>
      </p:sp>
      <p:grpSp>
        <p:nvGrpSpPr>
          <p:cNvPr id="10" name="Group 9"/>
          <p:cNvGrpSpPr>
            <a:grpSpLocks noChangeAspect="1"/>
          </p:cNvGrpSpPr>
          <p:nvPr/>
        </p:nvGrpSpPr>
        <p:grpSpPr bwMode="black">
          <a:xfrm>
            <a:off x="343941" y="317965"/>
            <a:ext cx="1535778" cy="329760"/>
            <a:chOff x="457200" y="1643393"/>
            <a:chExt cx="4492753" cy="964540"/>
          </a:xfrm>
        </p:grpSpPr>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2"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spTree>
    <p:extLst>
      <p:ext uri="{BB962C8B-B14F-4D97-AF65-F5344CB8AC3E}">
        <p14:creationId xmlns:p14="http://schemas.microsoft.com/office/powerpoint/2010/main" val="3393993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77509" y="1483114"/>
            <a:ext cx="8280400" cy="4322762"/>
          </a:xfrm>
          <a:prstGeom prst="rect">
            <a:avLst/>
          </a:prstGeom>
        </p:spPr>
        <p:txBody>
          <a:bodyPr lIns="0"/>
          <a:lstStyle>
            <a:lvl1pPr marL="336145" indent="-336145">
              <a:lnSpc>
                <a:spcPct val="100000"/>
              </a:lnSpc>
              <a:buClr>
                <a:srgbClr val="69C8CA"/>
              </a:buClr>
              <a:buSzPct val="60000"/>
              <a:buFont typeface="Wingdings" panose="05000000000000000000" pitchFamily="2" charset="2"/>
              <a:buChar char="§"/>
              <a:defRPr sz="2400">
                <a:solidFill>
                  <a:schemeClr val="bg1"/>
                </a:solidFill>
              </a:defRPr>
            </a:lvl1pPr>
            <a:lvl2pPr marL="572691" indent="-236546">
              <a:lnSpc>
                <a:spcPct val="100000"/>
              </a:lnSpc>
              <a:buClr>
                <a:srgbClr val="69C8CA"/>
              </a:buClr>
              <a:buSzPct val="60000"/>
              <a:buFont typeface="Wingdings" panose="05000000000000000000" pitchFamily="2" charset="2"/>
              <a:buChar char="§"/>
              <a:defRPr sz="2000">
                <a:solidFill>
                  <a:schemeClr val="bg1"/>
                </a:solidFill>
              </a:defRPr>
            </a:lvl2pPr>
            <a:lvl3pPr marL="784338" indent="-224097">
              <a:lnSpc>
                <a:spcPct val="100000"/>
              </a:lnSpc>
              <a:buClr>
                <a:srgbClr val="69C8CA"/>
              </a:buClr>
              <a:buSzPct val="60000"/>
              <a:buFont typeface="Wingdings" panose="05000000000000000000" pitchFamily="2" charset="2"/>
              <a:buChar char="§"/>
              <a:defRPr sz="1800">
                <a:solidFill>
                  <a:schemeClr val="bg1"/>
                </a:solidFill>
              </a:defRPr>
            </a:lvl3pPr>
            <a:lvl4pPr marL="1008435" indent="-224097">
              <a:lnSpc>
                <a:spcPct val="100000"/>
              </a:lnSpc>
              <a:buClr>
                <a:srgbClr val="69C8CA"/>
              </a:buClr>
              <a:buSzPct val="60000"/>
              <a:buFont typeface="Wingdings" panose="05000000000000000000" pitchFamily="2" charset="2"/>
              <a:buChar char="§"/>
              <a:defRPr sz="1600">
                <a:solidFill>
                  <a:schemeClr val="bg1"/>
                </a:solidFill>
              </a:defRPr>
            </a:lvl4pPr>
            <a:lvl5pPr marL="1232531" indent="-224097">
              <a:lnSpc>
                <a:spcPct val="100000"/>
              </a:lnSpc>
              <a:buClr>
                <a:srgbClr val="69C8CA"/>
              </a:buClr>
              <a:buSzPct val="60000"/>
              <a:buFont typeface="Wingdings" panose="05000000000000000000" pitchFamily="2" charset="2"/>
              <a:buChar char="§"/>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p:cNvSpPr>
            <a:spLocks noGrp="1"/>
          </p:cNvSpPr>
          <p:nvPr>
            <p:ph type="body" sz="quarter" idx="11"/>
          </p:nvPr>
        </p:nvSpPr>
        <p:spPr>
          <a:xfrm>
            <a:off x="685800" y="614363"/>
            <a:ext cx="10498015" cy="613363"/>
          </a:xfrm>
          <a:prstGeom prst="rect">
            <a:avLst/>
          </a:prstGeom>
        </p:spPr>
        <p:txBody>
          <a:bodyPr lIns="0" anchor="t" anchorCtr="0"/>
          <a:lstStyle>
            <a:lvl1pPr marL="0" indent="0">
              <a:buNone/>
              <a:defRPr sz="4400" cap="all" spc="300" baseline="0">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2496084626"/>
      </p:ext>
    </p:extLst>
  </p:cSld>
  <p:clrMapOvr>
    <a:masterClrMapping/>
  </p:clrMapOvr>
  <p:extLst mod="1">
    <p:ext uri="{DCECCB84-F9BA-43D5-87BE-67443E8EF086}">
      <p15:sldGuideLst xmlns:p15="http://schemas.microsoft.com/office/powerpoint/2012/main">
        <p15:guide id="1" orient="horz" pos="2160">
          <p15:clr>
            <a:srgbClr val="FBAE40"/>
          </p15:clr>
        </p15:guide>
        <p15:guide id="2" pos="43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1" hasCustomPrompt="1"/>
          </p:nvPr>
        </p:nvSpPr>
        <p:spPr>
          <a:xfrm>
            <a:off x="269875" y="1015471"/>
            <a:ext cx="11709400" cy="517065"/>
          </a:xfrm>
        </p:spPr>
        <p:txBody>
          <a:bodyPr/>
          <a:lstStyle>
            <a:lvl1pPr marL="0" indent="0">
              <a:buFontTx/>
              <a:buNone/>
              <a:defRPr sz="2400">
                <a:solidFill>
                  <a:schemeClr val="tx2"/>
                </a:solidFill>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en-US" dirty="0"/>
              <a:t>Master text styles</a:t>
            </a:r>
          </a:p>
        </p:txBody>
      </p:sp>
    </p:spTree>
    <p:extLst>
      <p:ext uri="{BB962C8B-B14F-4D97-AF65-F5344CB8AC3E}">
        <p14:creationId xmlns:p14="http://schemas.microsoft.com/office/powerpoint/2010/main" val="144962805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12209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674282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over">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0" y="2442412"/>
            <a:ext cx="10503568" cy="2249905"/>
          </a:xfrm>
        </p:spPr>
        <p:txBody>
          <a:bodyPr lIns="457200">
            <a:normAutofit/>
          </a:bodyPr>
          <a:lstStyle>
            <a:lvl1pPr>
              <a:defRPr sz="4705">
                <a:solidFill>
                  <a:schemeClr val="accent1"/>
                </a:solidFill>
              </a:defRPr>
            </a:lvl1pPr>
          </a:lstStyle>
          <a:p>
            <a:pPr lvl="0"/>
            <a:r>
              <a:rPr lang="en-US" dirty="0"/>
              <a:t>Cover title</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84603" y="484807"/>
            <a:ext cx="2091198" cy="449313"/>
          </a:xfrm>
          <a:prstGeom prst="rect">
            <a:avLst/>
          </a:prstGeom>
        </p:spPr>
      </p:pic>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536006" y="2069432"/>
            <a:ext cx="8682889" cy="4800600"/>
          </a:xfrm>
          <a:prstGeom prst="rect">
            <a:avLst/>
          </a:prstGeom>
        </p:spPr>
      </p:pic>
    </p:spTree>
    <p:extLst>
      <p:ext uri="{BB962C8B-B14F-4D97-AF65-F5344CB8AC3E}">
        <p14:creationId xmlns:p14="http://schemas.microsoft.com/office/powerpoint/2010/main" val="183207251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Title of Presentation">
    <p:bg>
      <p:bgPr>
        <a:gradFill>
          <a:gsLst>
            <a:gs pos="0">
              <a:schemeClr val="accent1">
                <a:lumMod val="50000"/>
              </a:schemeClr>
            </a:gs>
            <a:gs pos="100000">
              <a:schemeClr val="tx2"/>
            </a:gs>
          </a:gsLst>
          <a:path path="circle">
            <a:fillToRect l="100000" t="100000"/>
          </a:path>
        </a:gradFill>
        <a:effectLst/>
      </p:bgPr>
    </p:bg>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21894" y="1"/>
            <a:ext cx="12170106" cy="6857027"/>
          </a:xfrm>
          <a:prstGeom prst="rect">
            <a:avLst/>
          </a:prstGeom>
        </p:spPr>
      </p:pic>
      <p:grpSp>
        <p:nvGrpSpPr>
          <p:cNvPr id="5" name="Group 4"/>
          <p:cNvGrpSpPr/>
          <p:nvPr userDrawn="1"/>
        </p:nvGrpSpPr>
        <p:grpSpPr>
          <a:xfrm>
            <a:off x="485695" y="490923"/>
            <a:ext cx="2085432" cy="446719"/>
            <a:chOff x="9759951" y="481013"/>
            <a:chExt cx="2127249" cy="455612"/>
          </a:xfrm>
        </p:grpSpPr>
        <p:sp>
          <p:nvSpPr>
            <p:cNvPr id="6"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grpSp>
          <p:nvGrpSpPr>
            <p:cNvPr id="7" name="Group 6"/>
            <p:cNvGrpSpPr/>
            <p:nvPr userDrawn="1"/>
          </p:nvGrpSpPr>
          <p:grpSpPr>
            <a:xfrm>
              <a:off x="10352088" y="552450"/>
              <a:ext cx="1535112" cy="296862"/>
              <a:chOff x="10352088" y="552450"/>
              <a:chExt cx="1535112" cy="296862"/>
            </a:xfrm>
            <a:solidFill>
              <a:schemeClr val="bg1"/>
            </a:solidFill>
          </p:grpSpPr>
          <p:sp>
            <p:nvSpPr>
              <p:cNvPr id="12"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13"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14"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15"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16"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17"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18"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19"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20"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grpSp>
        <p:sp>
          <p:nvSpPr>
            <p:cNvPr id="8"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9"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10"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11"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grpSp>
      <p:sp>
        <p:nvSpPr>
          <p:cNvPr id="3" name="Text Placeholder 2"/>
          <p:cNvSpPr>
            <a:spLocks noGrp="1"/>
          </p:cNvSpPr>
          <p:nvPr>
            <p:ph type="body" sz="quarter" idx="10" hasCustomPrompt="1"/>
          </p:nvPr>
        </p:nvSpPr>
        <p:spPr>
          <a:xfrm>
            <a:off x="0" y="2442412"/>
            <a:ext cx="10503568" cy="1895127"/>
          </a:xfrm>
        </p:spPr>
        <p:txBody>
          <a:bodyPr lIns="457200">
            <a:normAutofit/>
          </a:bodyPr>
          <a:lstStyle>
            <a:lvl1pPr>
              <a:defRPr sz="5882">
                <a:solidFill>
                  <a:schemeClr val="bg1"/>
                </a:solidFill>
              </a:defRPr>
            </a:lvl1pPr>
          </a:lstStyle>
          <a:p>
            <a:pPr lvl="0"/>
            <a:r>
              <a:rPr lang="en-US" dirty="0"/>
              <a:t>Title of Presentation</a:t>
            </a:r>
          </a:p>
        </p:txBody>
      </p:sp>
      <p:sp>
        <p:nvSpPr>
          <p:cNvPr id="4" name="Text Placeholder 3"/>
          <p:cNvSpPr>
            <a:spLocks noGrp="1"/>
          </p:cNvSpPr>
          <p:nvPr>
            <p:ph type="body" sz="quarter" idx="11" hasCustomPrompt="1"/>
          </p:nvPr>
        </p:nvSpPr>
        <p:spPr>
          <a:xfrm>
            <a:off x="0" y="4348895"/>
            <a:ext cx="10515600" cy="1874520"/>
          </a:xfrm>
        </p:spPr>
        <p:txBody>
          <a:bodyPr lIns="457200">
            <a:normAutofit/>
          </a:bodyPr>
          <a:lstStyle>
            <a:lvl1pPr>
              <a:spcBef>
                <a:spcPts val="1500"/>
              </a:spcBef>
              <a:defRPr sz="2745">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Name</a:t>
            </a:r>
          </a:p>
          <a:p>
            <a:pPr lvl="0"/>
            <a:r>
              <a:rPr lang="en-US" dirty="0"/>
              <a:t>Title</a:t>
            </a:r>
          </a:p>
        </p:txBody>
      </p:sp>
    </p:spTree>
    <p:extLst>
      <p:ext uri="{BB962C8B-B14F-4D97-AF65-F5344CB8AC3E}">
        <p14:creationId xmlns:p14="http://schemas.microsoft.com/office/powerpoint/2010/main" val="21227985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Agenda">
    <p:spTree>
      <p:nvGrpSpPr>
        <p:cNvPr id="1" name=""/>
        <p:cNvGrpSpPr/>
        <p:nvPr/>
      </p:nvGrpSpPr>
      <p:grpSpPr>
        <a:xfrm>
          <a:off x="0" y="0"/>
          <a:ext cx="0" cy="0"/>
          <a:chOff x="0" y="0"/>
          <a:chExt cx="0" cy="0"/>
        </a:xfrm>
      </p:grpSpPr>
      <p:sp>
        <p:nvSpPr>
          <p:cNvPr id="3" name="Rectangle 2"/>
          <p:cNvSpPr/>
          <p:nvPr userDrawn="1"/>
        </p:nvSpPr>
        <p:spPr>
          <a:xfrm>
            <a:off x="0" y="0"/>
            <a:ext cx="608076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
            <a:ext cx="12192000" cy="1000460"/>
          </a:xfrm>
        </p:spPr>
        <p:txBody>
          <a:bodyPr lIns="274320" tIns="228600" anchor="t" anchorCtr="0"/>
          <a:lstStyle>
            <a:lvl1pPr>
              <a:defRPr>
                <a:solidFill>
                  <a:schemeClr val="bg1"/>
                </a:solidFill>
              </a:defRPr>
            </a:lvl1pPr>
          </a:lstStyle>
          <a:p>
            <a:r>
              <a:rPr lang="en-US" dirty="0"/>
              <a:t>Agenda</a:t>
            </a:r>
          </a:p>
        </p:txBody>
      </p:sp>
      <p:grpSp>
        <p:nvGrpSpPr>
          <p:cNvPr id="4" name="Group 4"/>
          <p:cNvGrpSpPr>
            <a:grpSpLocks noChangeAspect="1"/>
          </p:cNvGrpSpPr>
          <p:nvPr userDrawn="1"/>
        </p:nvGrpSpPr>
        <p:grpSpPr bwMode="auto">
          <a:xfrm>
            <a:off x="7350126" y="2232025"/>
            <a:ext cx="3697288" cy="4660900"/>
            <a:chOff x="4630" y="1406"/>
            <a:chExt cx="2329" cy="2936"/>
          </a:xfrm>
        </p:grpSpPr>
        <p:sp>
          <p:nvSpPr>
            <p:cNvPr id="5" name="AutoShape 3"/>
            <p:cNvSpPr>
              <a:spLocks noChangeAspect="1" noChangeArrowheads="1" noTextEdit="1"/>
            </p:cNvSpPr>
            <p:nvPr userDrawn="1"/>
          </p:nvSpPr>
          <p:spPr bwMode="auto">
            <a:xfrm>
              <a:off x="4630" y="1406"/>
              <a:ext cx="2326" cy="2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 name="Freeform 5"/>
            <p:cNvSpPr>
              <a:spLocks/>
            </p:cNvSpPr>
            <p:nvPr userDrawn="1"/>
          </p:nvSpPr>
          <p:spPr bwMode="auto">
            <a:xfrm>
              <a:off x="5514" y="1798"/>
              <a:ext cx="466" cy="96"/>
            </a:xfrm>
            <a:custGeom>
              <a:avLst/>
              <a:gdLst>
                <a:gd name="T0" fmla="*/ 146 w 146"/>
                <a:gd name="T1" fmla="*/ 23 h 30"/>
                <a:gd name="T2" fmla="*/ 139 w 146"/>
                <a:gd name="T3" fmla="*/ 30 h 30"/>
                <a:gd name="T4" fmla="*/ 8 w 146"/>
                <a:gd name="T5" fmla="*/ 30 h 30"/>
                <a:gd name="T6" fmla="*/ 0 w 146"/>
                <a:gd name="T7" fmla="*/ 23 h 30"/>
                <a:gd name="T8" fmla="*/ 0 w 146"/>
                <a:gd name="T9" fmla="*/ 7 h 30"/>
                <a:gd name="T10" fmla="*/ 8 w 146"/>
                <a:gd name="T11" fmla="*/ 0 h 30"/>
                <a:gd name="T12" fmla="*/ 139 w 146"/>
                <a:gd name="T13" fmla="*/ 0 h 30"/>
                <a:gd name="T14" fmla="*/ 146 w 146"/>
                <a:gd name="T15" fmla="*/ 7 h 30"/>
                <a:gd name="T16" fmla="*/ 146 w 146"/>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0">
                  <a:moveTo>
                    <a:pt x="146" y="23"/>
                  </a:moveTo>
                  <a:cubicBezTo>
                    <a:pt x="146" y="27"/>
                    <a:pt x="143" y="30"/>
                    <a:pt x="139" y="30"/>
                  </a:cubicBezTo>
                  <a:cubicBezTo>
                    <a:pt x="8" y="30"/>
                    <a:pt x="8" y="30"/>
                    <a:pt x="8" y="30"/>
                  </a:cubicBezTo>
                  <a:cubicBezTo>
                    <a:pt x="3" y="30"/>
                    <a:pt x="0" y="27"/>
                    <a:pt x="0" y="23"/>
                  </a:cubicBezTo>
                  <a:cubicBezTo>
                    <a:pt x="0" y="7"/>
                    <a:pt x="0" y="7"/>
                    <a:pt x="0" y="7"/>
                  </a:cubicBezTo>
                  <a:cubicBezTo>
                    <a:pt x="0" y="3"/>
                    <a:pt x="3" y="0"/>
                    <a:pt x="8" y="0"/>
                  </a:cubicBezTo>
                  <a:cubicBezTo>
                    <a:pt x="139" y="0"/>
                    <a:pt x="139" y="0"/>
                    <a:pt x="139" y="0"/>
                  </a:cubicBezTo>
                  <a:cubicBezTo>
                    <a:pt x="143" y="0"/>
                    <a:pt x="146" y="3"/>
                    <a:pt x="146" y="7"/>
                  </a:cubicBezTo>
                  <a:lnTo>
                    <a:pt x="146" y="23"/>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 name="Rectangle 6"/>
            <p:cNvSpPr>
              <a:spLocks noChangeArrowheads="1"/>
            </p:cNvSpPr>
            <p:nvPr userDrawn="1"/>
          </p:nvSpPr>
          <p:spPr bwMode="auto">
            <a:xfrm>
              <a:off x="5492" y="3076"/>
              <a:ext cx="510" cy="16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 name="Rectangle 7"/>
            <p:cNvSpPr>
              <a:spLocks noChangeArrowheads="1"/>
            </p:cNvSpPr>
            <p:nvPr userDrawn="1"/>
          </p:nvSpPr>
          <p:spPr bwMode="auto">
            <a:xfrm>
              <a:off x="5492" y="3076"/>
              <a:ext cx="130" cy="111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 name="Freeform 8"/>
            <p:cNvSpPr>
              <a:spLocks/>
            </p:cNvSpPr>
            <p:nvPr userDrawn="1"/>
          </p:nvSpPr>
          <p:spPr bwMode="auto">
            <a:xfrm>
              <a:off x="5316" y="4167"/>
              <a:ext cx="306" cy="159"/>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 name="Rectangle 9"/>
            <p:cNvSpPr>
              <a:spLocks noChangeArrowheads="1"/>
            </p:cNvSpPr>
            <p:nvPr userDrawn="1"/>
          </p:nvSpPr>
          <p:spPr bwMode="auto">
            <a:xfrm>
              <a:off x="5871" y="3076"/>
              <a:ext cx="131" cy="111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 name="Freeform 10"/>
            <p:cNvSpPr>
              <a:spLocks/>
            </p:cNvSpPr>
            <p:nvPr userDrawn="1"/>
          </p:nvSpPr>
          <p:spPr bwMode="auto">
            <a:xfrm>
              <a:off x="5696" y="4167"/>
              <a:ext cx="306" cy="159"/>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1"/>
            <p:cNvSpPr>
              <a:spLocks/>
            </p:cNvSpPr>
            <p:nvPr userDrawn="1"/>
          </p:nvSpPr>
          <p:spPr bwMode="auto">
            <a:xfrm>
              <a:off x="5303" y="2158"/>
              <a:ext cx="887" cy="918"/>
            </a:xfrm>
            <a:custGeom>
              <a:avLst/>
              <a:gdLst>
                <a:gd name="T0" fmla="*/ 219 w 278"/>
                <a:gd name="T1" fmla="*/ 0 h 288"/>
                <a:gd name="T2" fmla="*/ 59 w 278"/>
                <a:gd name="T3" fmla="*/ 0 h 288"/>
                <a:gd name="T4" fmla="*/ 0 w 278"/>
                <a:gd name="T5" fmla="*/ 59 h 288"/>
                <a:gd name="T6" fmla="*/ 0 w 278"/>
                <a:gd name="T7" fmla="*/ 109 h 288"/>
                <a:gd name="T8" fmla="*/ 59 w 278"/>
                <a:gd name="T9" fmla="*/ 109 h 288"/>
                <a:gd name="T10" fmla="*/ 59 w 278"/>
                <a:gd name="T11" fmla="*/ 288 h 288"/>
                <a:gd name="T12" fmla="*/ 219 w 278"/>
                <a:gd name="T13" fmla="*/ 288 h 288"/>
                <a:gd name="T14" fmla="*/ 219 w 278"/>
                <a:gd name="T15" fmla="*/ 109 h 288"/>
                <a:gd name="T16" fmla="*/ 278 w 278"/>
                <a:gd name="T17" fmla="*/ 109 h 288"/>
                <a:gd name="T18" fmla="*/ 278 w 278"/>
                <a:gd name="T19" fmla="*/ 59 h 288"/>
                <a:gd name="T20" fmla="*/ 219 w 278"/>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8" h="288">
                  <a:moveTo>
                    <a:pt x="219" y="0"/>
                  </a:moveTo>
                  <a:cubicBezTo>
                    <a:pt x="59" y="0"/>
                    <a:pt x="59" y="0"/>
                    <a:pt x="59" y="0"/>
                  </a:cubicBezTo>
                  <a:cubicBezTo>
                    <a:pt x="26" y="0"/>
                    <a:pt x="0" y="27"/>
                    <a:pt x="0" y="59"/>
                  </a:cubicBezTo>
                  <a:cubicBezTo>
                    <a:pt x="0" y="109"/>
                    <a:pt x="0" y="109"/>
                    <a:pt x="0" y="109"/>
                  </a:cubicBezTo>
                  <a:cubicBezTo>
                    <a:pt x="59" y="109"/>
                    <a:pt x="59" y="109"/>
                    <a:pt x="59" y="109"/>
                  </a:cubicBezTo>
                  <a:cubicBezTo>
                    <a:pt x="59" y="288"/>
                    <a:pt x="59" y="288"/>
                    <a:pt x="59" y="288"/>
                  </a:cubicBezTo>
                  <a:cubicBezTo>
                    <a:pt x="219" y="288"/>
                    <a:pt x="219" y="288"/>
                    <a:pt x="219" y="288"/>
                  </a:cubicBezTo>
                  <a:cubicBezTo>
                    <a:pt x="219" y="109"/>
                    <a:pt x="219" y="109"/>
                    <a:pt x="219" y="109"/>
                  </a:cubicBezTo>
                  <a:cubicBezTo>
                    <a:pt x="278" y="109"/>
                    <a:pt x="278" y="109"/>
                    <a:pt x="278" y="109"/>
                  </a:cubicBezTo>
                  <a:cubicBezTo>
                    <a:pt x="278" y="59"/>
                    <a:pt x="278" y="59"/>
                    <a:pt x="278" y="59"/>
                  </a:cubicBezTo>
                  <a:cubicBezTo>
                    <a:pt x="278" y="27"/>
                    <a:pt x="252" y="0"/>
                    <a:pt x="21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 name="Freeform 12"/>
            <p:cNvSpPr>
              <a:spLocks/>
            </p:cNvSpPr>
            <p:nvPr userDrawn="1"/>
          </p:nvSpPr>
          <p:spPr bwMode="auto">
            <a:xfrm>
              <a:off x="5150" y="2506"/>
              <a:ext cx="316" cy="472"/>
            </a:xfrm>
            <a:custGeom>
              <a:avLst/>
              <a:gdLst>
                <a:gd name="T0" fmla="*/ 62 w 99"/>
                <a:gd name="T1" fmla="*/ 148 h 148"/>
                <a:gd name="T2" fmla="*/ 0 w 99"/>
                <a:gd name="T3" fmla="*/ 148 h 148"/>
                <a:gd name="T4" fmla="*/ 0 w 99"/>
                <a:gd name="T5" fmla="*/ 105 h 148"/>
                <a:gd name="T6" fmla="*/ 56 w 99"/>
                <a:gd name="T7" fmla="*/ 105 h 148"/>
                <a:gd name="T8" fmla="*/ 56 w 99"/>
                <a:gd name="T9" fmla="*/ 0 h 148"/>
                <a:gd name="T10" fmla="*/ 99 w 99"/>
                <a:gd name="T11" fmla="*/ 0 h 148"/>
                <a:gd name="T12" fmla="*/ 99 w 99"/>
                <a:gd name="T13" fmla="*/ 111 h 148"/>
                <a:gd name="T14" fmla="*/ 62 w 99"/>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48">
                  <a:moveTo>
                    <a:pt x="62" y="148"/>
                  </a:moveTo>
                  <a:cubicBezTo>
                    <a:pt x="0" y="148"/>
                    <a:pt x="0" y="148"/>
                    <a:pt x="0" y="148"/>
                  </a:cubicBezTo>
                  <a:cubicBezTo>
                    <a:pt x="0" y="105"/>
                    <a:pt x="0" y="105"/>
                    <a:pt x="0" y="105"/>
                  </a:cubicBezTo>
                  <a:cubicBezTo>
                    <a:pt x="56" y="105"/>
                    <a:pt x="56" y="105"/>
                    <a:pt x="56" y="105"/>
                  </a:cubicBezTo>
                  <a:cubicBezTo>
                    <a:pt x="56" y="0"/>
                    <a:pt x="56" y="0"/>
                    <a:pt x="56" y="0"/>
                  </a:cubicBezTo>
                  <a:cubicBezTo>
                    <a:pt x="99" y="0"/>
                    <a:pt x="99" y="0"/>
                    <a:pt x="99" y="0"/>
                  </a:cubicBezTo>
                  <a:cubicBezTo>
                    <a:pt x="99" y="111"/>
                    <a:pt x="99" y="111"/>
                    <a:pt x="99" y="111"/>
                  </a:cubicBezTo>
                  <a:cubicBezTo>
                    <a:pt x="99" y="131"/>
                    <a:pt x="82" y="148"/>
                    <a:pt x="62" y="148"/>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 name="Rectangle 13"/>
            <p:cNvSpPr>
              <a:spLocks noChangeArrowheads="1"/>
            </p:cNvSpPr>
            <p:nvPr userDrawn="1"/>
          </p:nvSpPr>
          <p:spPr bwMode="auto">
            <a:xfrm>
              <a:off x="6028" y="2506"/>
              <a:ext cx="137" cy="816"/>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 name="Freeform 14"/>
            <p:cNvSpPr>
              <a:spLocks/>
            </p:cNvSpPr>
            <p:nvPr userDrawn="1"/>
          </p:nvSpPr>
          <p:spPr bwMode="auto">
            <a:xfrm>
              <a:off x="6028" y="3185"/>
              <a:ext cx="137" cy="274"/>
            </a:xfrm>
            <a:custGeom>
              <a:avLst/>
              <a:gdLst>
                <a:gd name="T0" fmla="*/ 0 w 43"/>
                <a:gd name="T1" fmla="*/ 0 h 86"/>
                <a:gd name="T2" fmla="*/ 0 w 43"/>
                <a:gd name="T3" fmla="*/ 86 h 86"/>
                <a:gd name="T4" fmla="*/ 43 w 43"/>
                <a:gd name="T5" fmla="*/ 43 h 86"/>
                <a:gd name="T6" fmla="*/ 0 w 43"/>
                <a:gd name="T7" fmla="*/ 0 h 86"/>
              </a:gdLst>
              <a:ahLst/>
              <a:cxnLst>
                <a:cxn ang="0">
                  <a:pos x="T0" y="T1"/>
                </a:cxn>
                <a:cxn ang="0">
                  <a:pos x="T2" y="T3"/>
                </a:cxn>
                <a:cxn ang="0">
                  <a:pos x="T4" y="T5"/>
                </a:cxn>
                <a:cxn ang="0">
                  <a:pos x="T6" y="T7"/>
                </a:cxn>
              </a:cxnLst>
              <a:rect l="0" t="0" r="r" b="b"/>
              <a:pathLst>
                <a:path w="43" h="86">
                  <a:moveTo>
                    <a:pt x="0" y="0"/>
                  </a:moveTo>
                  <a:cubicBezTo>
                    <a:pt x="0" y="86"/>
                    <a:pt x="0" y="86"/>
                    <a:pt x="0" y="86"/>
                  </a:cubicBezTo>
                  <a:cubicBezTo>
                    <a:pt x="24" y="86"/>
                    <a:pt x="43" y="67"/>
                    <a:pt x="43" y="43"/>
                  </a:cubicBezTo>
                  <a:cubicBezTo>
                    <a:pt x="43" y="19"/>
                    <a:pt x="24"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 name="Freeform 15"/>
            <p:cNvSpPr>
              <a:spLocks/>
            </p:cNvSpPr>
            <p:nvPr userDrawn="1"/>
          </p:nvSpPr>
          <p:spPr bwMode="auto">
            <a:xfrm>
              <a:off x="5013" y="2837"/>
              <a:ext cx="278" cy="141"/>
            </a:xfrm>
            <a:custGeom>
              <a:avLst/>
              <a:gdLst>
                <a:gd name="T0" fmla="*/ 87 w 87"/>
                <a:gd name="T1" fmla="*/ 0 h 44"/>
                <a:gd name="T2" fmla="*/ 0 w 87"/>
                <a:gd name="T3" fmla="*/ 0 h 44"/>
                <a:gd name="T4" fmla="*/ 43 w 87"/>
                <a:gd name="T5" fmla="*/ 44 h 44"/>
                <a:gd name="T6" fmla="*/ 87 w 87"/>
                <a:gd name="T7" fmla="*/ 0 h 44"/>
              </a:gdLst>
              <a:ahLst/>
              <a:cxnLst>
                <a:cxn ang="0">
                  <a:pos x="T0" y="T1"/>
                </a:cxn>
                <a:cxn ang="0">
                  <a:pos x="T2" y="T3"/>
                </a:cxn>
                <a:cxn ang="0">
                  <a:pos x="T4" y="T5"/>
                </a:cxn>
                <a:cxn ang="0">
                  <a:pos x="T6" y="T7"/>
                </a:cxn>
              </a:cxnLst>
              <a:rect l="0" t="0" r="r" b="b"/>
              <a:pathLst>
                <a:path w="87" h="44">
                  <a:moveTo>
                    <a:pt x="87" y="0"/>
                  </a:moveTo>
                  <a:cubicBezTo>
                    <a:pt x="0" y="0"/>
                    <a:pt x="0" y="0"/>
                    <a:pt x="0" y="0"/>
                  </a:cubicBezTo>
                  <a:cubicBezTo>
                    <a:pt x="0" y="24"/>
                    <a:pt x="19" y="44"/>
                    <a:pt x="43" y="44"/>
                  </a:cubicBezTo>
                  <a:cubicBezTo>
                    <a:pt x="68" y="44"/>
                    <a:pt x="87" y="24"/>
                    <a:pt x="87"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 name="Rectangle 16"/>
            <p:cNvSpPr>
              <a:spLocks noChangeArrowheads="1"/>
            </p:cNvSpPr>
            <p:nvPr userDrawn="1"/>
          </p:nvSpPr>
          <p:spPr bwMode="auto">
            <a:xfrm>
              <a:off x="6028" y="3150"/>
              <a:ext cx="140" cy="73"/>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 name="Rectangle 17"/>
            <p:cNvSpPr>
              <a:spLocks noChangeArrowheads="1"/>
            </p:cNvSpPr>
            <p:nvPr userDrawn="1"/>
          </p:nvSpPr>
          <p:spPr bwMode="auto">
            <a:xfrm>
              <a:off x="4796" y="2774"/>
              <a:ext cx="609" cy="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0" name="Freeform 18"/>
            <p:cNvSpPr>
              <a:spLocks/>
            </p:cNvSpPr>
            <p:nvPr userDrawn="1"/>
          </p:nvSpPr>
          <p:spPr bwMode="auto">
            <a:xfrm>
              <a:off x="4630" y="2467"/>
              <a:ext cx="635" cy="307"/>
            </a:xfrm>
            <a:custGeom>
              <a:avLst/>
              <a:gdLst>
                <a:gd name="T0" fmla="*/ 469 w 635"/>
                <a:gd name="T1" fmla="*/ 0 h 307"/>
                <a:gd name="T2" fmla="*/ 0 w 635"/>
                <a:gd name="T3" fmla="*/ 0 h 307"/>
                <a:gd name="T4" fmla="*/ 166 w 635"/>
                <a:gd name="T5" fmla="*/ 307 h 307"/>
                <a:gd name="T6" fmla="*/ 635 w 635"/>
                <a:gd name="T7" fmla="*/ 307 h 307"/>
                <a:gd name="T8" fmla="*/ 469 w 635"/>
                <a:gd name="T9" fmla="*/ 0 h 307"/>
              </a:gdLst>
              <a:ahLst/>
              <a:cxnLst>
                <a:cxn ang="0">
                  <a:pos x="T0" y="T1"/>
                </a:cxn>
                <a:cxn ang="0">
                  <a:pos x="T2" y="T3"/>
                </a:cxn>
                <a:cxn ang="0">
                  <a:pos x="T4" y="T5"/>
                </a:cxn>
                <a:cxn ang="0">
                  <a:pos x="T6" y="T7"/>
                </a:cxn>
                <a:cxn ang="0">
                  <a:pos x="T8" y="T9"/>
                </a:cxn>
              </a:cxnLst>
              <a:rect l="0" t="0" r="r" b="b"/>
              <a:pathLst>
                <a:path w="635" h="307">
                  <a:moveTo>
                    <a:pt x="469" y="0"/>
                  </a:moveTo>
                  <a:lnTo>
                    <a:pt x="0" y="0"/>
                  </a:lnTo>
                  <a:lnTo>
                    <a:pt x="166" y="307"/>
                  </a:lnTo>
                  <a:lnTo>
                    <a:pt x="635" y="307"/>
                  </a:lnTo>
                  <a:lnTo>
                    <a:pt x="4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 name="Rectangle 19"/>
            <p:cNvSpPr>
              <a:spLocks noChangeArrowheads="1"/>
            </p:cNvSpPr>
            <p:nvPr userDrawn="1"/>
          </p:nvSpPr>
          <p:spPr bwMode="auto">
            <a:xfrm>
              <a:off x="5265" y="2774"/>
              <a:ext cx="140" cy="6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 name="Freeform 20"/>
            <p:cNvSpPr>
              <a:spLocks/>
            </p:cNvSpPr>
            <p:nvPr userDrawn="1"/>
          </p:nvSpPr>
          <p:spPr bwMode="auto">
            <a:xfrm>
              <a:off x="5667" y="1970"/>
              <a:ext cx="160" cy="268"/>
            </a:xfrm>
            <a:custGeom>
              <a:avLst/>
              <a:gdLst>
                <a:gd name="T0" fmla="*/ 80 w 160"/>
                <a:gd name="T1" fmla="*/ 268 h 268"/>
                <a:gd name="T2" fmla="*/ 0 w 160"/>
                <a:gd name="T3" fmla="*/ 188 h 268"/>
                <a:gd name="T4" fmla="*/ 0 w 160"/>
                <a:gd name="T5" fmla="*/ 0 h 268"/>
                <a:gd name="T6" fmla="*/ 160 w 160"/>
                <a:gd name="T7" fmla="*/ 0 h 268"/>
                <a:gd name="T8" fmla="*/ 160 w 160"/>
                <a:gd name="T9" fmla="*/ 188 h 268"/>
                <a:gd name="T10" fmla="*/ 80 w 160"/>
                <a:gd name="T11" fmla="*/ 268 h 268"/>
              </a:gdLst>
              <a:ahLst/>
              <a:cxnLst>
                <a:cxn ang="0">
                  <a:pos x="T0" y="T1"/>
                </a:cxn>
                <a:cxn ang="0">
                  <a:pos x="T2" y="T3"/>
                </a:cxn>
                <a:cxn ang="0">
                  <a:pos x="T4" y="T5"/>
                </a:cxn>
                <a:cxn ang="0">
                  <a:pos x="T6" y="T7"/>
                </a:cxn>
                <a:cxn ang="0">
                  <a:pos x="T8" y="T9"/>
                </a:cxn>
                <a:cxn ang="0">
                  <a:pos x="T10" y="T11"/>
                </a:cxn>
              </a:cxnLst>
              <a:rect l="0" t="0" r="r" b="b"/>
              <a:pathLst>
                <a:path w="160" h="268">
                  <a:moveTo>
                    <a:pt x="80" y="268"/>
                  </a:moveTo>
                  <a:lnTo>
                    <a:pt x="0" y="188"/>
                  </a:lnTo>
                  <a:lnTo>
                    <a:pt x="0" y="0"/>
                  </a:lnTo>
                  <a:lnTo>
                    <a:pt x="160" y="0"/>
                  </a:lnTo>
                  <a:lnTo>
                    <a:pt x="160" y="188"/>
                  </a:lnTo>
                  <a:lnTo>
                    <a:pt x="80" y="268"/>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 name="Freeform 21"/>
            <p:cNvSpPr>
              <a:spLocks/>
            </p:cNvSpPr>
            <p:nvPr userDrawn="1"/>
          </p:nvSpPr>
          <p:spPr bwMode="auto">
            <a:xfrm>
              <a:off x="5667" y="1970"/>
              <a:ext cx="160" cy="144"/>
            </a:xfrm>
            <a:custGeom>
              <a:avLst/>
              <a:gdLst>
                <a:gd name="T0" fmla="*/ 0 w 50"/>
                <a:gd name="T1" fmla="*/ 41 h 45"/>
                <a:gd name="T2" fmla="*/ 25 w 50"/>
                <a:gd name="T3" fmla="*/ 45 h 45"/>
                <a:gd name="T4" fmla="*/ 50 w 50"/>
                <a:gd name="T5" fmla="*/ 41 h 45"/>
                <a:gd name="T6" fmla="*/ 50 w 50"/>
                <a:gd name="T7" fmla="*/ 0 h 45"/>
                <a:gd name="T8" fmla="*/ 0 w 50"/>
                <a:gd name="T9" fmla="*/ 0 h 45"/>
                <a:gd name="T10" fmla="*/ 0 w 50"/>
                <a:gd name="T11" fmla="*/ 41 h 45"/>
              </a:gdLst>
              <a:ahLst/>
              <a:cxnLst>
                <a:cxn ang="0">
                  <a:pos x="T0" y="T1"/>
                </a:cxn>
                <a:cxn ang="0">
                  <a:pos x="T2" y="T3"/>
                </a:cxn>
                <a:cxn ang="0">
                  <a:pos x="T4" y="T5"/>
                </a:cxn>
                <a:cxn ang="0">
                  <a:pos x="T6" y="T7"/>
                </a:cxn>
                <a:cxn ang="0">
                  <a:pos x="T8" y="T9"/>
                </a:cxn>
                <a:cxn ang="0">
                  <a:pos x="T10" y="T11"/>
                </a:cxn>
              </a:cxnLst>
              <a:rect l="0" t="0" r="r" b="b"/>
              <a:pathLst>
                <a:path w="50" h="45">
                  <a:moveTo>
                    <a:pt x="0" y="41"/>
                  </a:moveTo>
                  <a:cubicBezTo>
                    <a:pt x="8" y="43"/>
                    <a:pt x="16" y="45"/>
                    <a:pt x="25" y="45"/>
                  </a:cubicBezTo>
                  <a:cubicBezTo>
                    <a:pt x="34" y="45"/>
                    <a:pt x="42" y="43"/>
                    <a:pt x="50" y="41"/>
                  </a:cubicBezTo>
                  <a:cubicBezTo>
                    <a:pt x="50" y="0"/>
                    <a:pt x="50" y="0"/>
                    <a:pt x="50" y="0"/>
                  </a:cubicBezTo>
                  <a:cubicBezTo>
                    <a:pt x="0" y="0"/>
                    <a:pt x="0" y="0"/>
                    <a:pt x="0" y="0"/>
                  </a:cubicBezTo>
                  <a:lnTo>
                    <a:pt x="0" y="41"/>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 name="Freeform 22"/>
            <p:cNvSpPr>
              <a:spLocks/>
            </p:cNvSpPr>
            <p:nvPr userDrawn="1"/>
          </p:nvSpPr>
          <p:spPr bwMode="auto">
            <a:xfrm>
              <a:off x="5504" y="1671"/>
              <a:ext cx="485" cy="51"/>
            </a:xfrm>
            <a:custGeom>
              <a:avLst/>
              <a:gdLst>
                <a:gd name="T0" fmla="*/ 152 w 152"/>
                <a:gd name="T1" fmla="*/ 8 h 16"/>
                <a:gd name="T2" fmla="*/ 144 w 152"/>
                <a:gd name="T3" fmla="*/ 16 h 16"/>
                <a:gd name="T4" fmla="*/ 8 w 152"/>
                <a:gd name="T5" fmla="*/ 16 h 16"/>
                <a:gd name="T6" fmla="*/ 0 w 152"/>
                <a:gd name="T7" fmla="*/ 8 h 16"/>
                <a:gd name="T8" fmla="*/ 0 w 152"/>
                <a:gd name="T9" fmla="*/ 8 h 16"/>
                <a:gd name="T10" fmla="*/ 8 w 152"/>
                <a:gd name="T11" fmla="*/ 0 h 16"/>
                <a:gd name="T12" fmla="*/ 144 w 152"/>
                <a:gd name="T13" fmla="*/ 0 h 16"/>
                <a:gd name="T14" fmla="*/ 152 w 152"/>
                <a:gd name="T15" fmla="*/ 8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16">
                  <a:moveTo>
                    <a:pt x="152" y="8"/>
                  </a:moveTo>
                  <a:cubicBezTo>
                    <a:pt x="152" y="12"/>
                    <a:pt x="148" y="16"/>
                    <a:pt x="144" y="16"/>
                  </a:cubicBezTo>
                  <a:cubicBezTo>
                    <a:pt x="8" y="16"/>
                    <a:pt x="8" y="16"/>
                    <a:pt x="8" y="16"/>
                  </a:cubicBezTo>
                  <a:cubicBezTo>
                    <a:pt x="4" y="16"/>
                    <a:pt x="0" y="12"/>
                    <a:pt x="0" y="8"/>
                  </a:cubicBezTo>
                  <a:cubicBezTo>
                    <a:pt x="0" y="8"/>
                    <a:pt x="0" y="8"/>
                    <a:pt x="0" y="8"/>
                  </a:cubicBezTo>
                  <a:cubicBezTo>
                    <a:pt x="0" y="3"/>
                    <a:pt x="4" y="0"/>
                    <a:pt x="8" y="0"/>
                  </a:cubicBezTo>
                  <a:cubicBezTo>
                    <a:pt x="144" y="0"/>
                    <a:pt x="144" y="0"/>
                    <a:pt x="144" y="0"/>
                  </a:cubicBezTo>
                  <a:cubicBezTo>
                    <a:pt x="148" y="0"/>
                    <a:pt x="152" y="3"/>
                    <a:pt x="152"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 name="Freeform 23"/>
            <p:cNvSpPr>
              <a:spLocks/>
            </p:cNvSpPr>
            <p:nvPr userDrawn="1"/>
          </p:nvSpPr>
          <p:spPr bwMode="auto">
            <a:xfrm>
              <a:off x="5555" y="1409"/>
              <a:ext cx="383" cy="265"/>
            </a:xfrm>
            <a:custGeom>
              <a:avLst/>
              <a:gdLst>
                <a:gd name="T0" fmla="*/ 60 w 120"/>
                <a:gd name="T1" fmla="*/ 0 h 83"/>
                <a:gd name="T2" fmla="*/ 0 w 120"/>
                <a:gd name="T3" fmla="*/ 61 h 83"/>
                <a:gd name="T4" fmla="*/ 0 w 120"/>
                <a:gd name="T5" fmla="*/ 83 h 83"/>
                <a:gd name="T6" fmla="*/ 120 w 120"/>
                <a:gd name="T7" fmla="*/ 83 h 83"/>
                <a:gd name="T8" fmla="*/ 120 w 120"/>
                <a:gd name="T9" fmla="*/ 61 h 83"/>
                <a:gd name="T10" fmla="*/ 60 w 120"/>
                <a:gd name="T11" fmla="*/ 0 h 83"/>
              </a:gdLst>
              <a:ahLst/>
              <a:cxnLst>
                <a:cxn ang="0">
                  <a:pos x="T0" y="T1"/>
                </a:cxn>
                <a:cxn ang="0">
                  <a:pos x="T2" y="T3"/>
                </a:cxn>
                <a:cxn ang="0">
                  <a:pos x="T4" y="T5"/>
                </a:cxn>
                <a:cxn ang="0">
                  <a:pos x="T6" y="T7"/>
                </a:cxn>
                <a:cxn ang="0">
                  <a:pos x="T8" y="T9"/>
                </a:cxn>
                <a:cxn ang="0">
                  <a:pos x="T10" y="T11"/>
                </a:cxn>
              </a:cxnLst>
              <a:rect l="0" t="0" r="r" b="b"/>
              <a:pathLst>
                <a:path w="120" h="83">
                  <a:moveTo>
                    <a:pt x="60" y="0"/>
                  </a:moveTo>
                  <a:cubicBezTo>
                    <a:pt x="27" y="0"/>
                    <a:pt x="0" y="27"/>
                    <a:pt x="0" y="61"/>
                  </a:cubicBezTo>
                  <a:cubicBezTo>
                    <a:pt x="0" y="83"/>
                    <a:pt x="0" y="83"/>
                    <a:pt x="0" y="83"/>
                  </a:cubicBezTo>
                  <a:cubicBezTo>
                    <a:pt x="120" y="83"/>
                    <a:pt x="120" y="83"/>
                    <a:pt x="120" y="83"/>
                  </a:cubicBezTo>
                  <a:cubicBezTo>
                    <a:pt x="120" y="61"/>
                    <a:pt x="120" y="61"/>
                    <a:pt x="120" y="61"/>
                  </a:cubicBezTo>
                  <a:cubicBezTo>
                    <a:pt x="120" y="27"/>
                    <a:pt x="93" y="0"/>
                    <a:pt x="6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 name="Rectangle 24"/>
            <p:cNvSpPr>
              <a:spLocks noChangeArrowheads="1"/>
            </p:cNvSpPr>
            <p:nvPr userDrawn="1"/>
          </p:nvSpPr>
          <p:spPr bwMode="auto">
            <a:xfrm>
              <a:off x="5555" y="1604"/>
              <a:ext cx="383" cy="67"/>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 name="Freeform 25"/>
            <p:cNvSpPr>
              <a:spLocks/>
            </p:cNvSpPr>
            <p:nvPr userDrawn="1"/>
          </p:nvSpPr>
          <p:spPr bwMode="auto">
            <a:xfrm>
              <a:off x="5555" y="1722"/>
              <a:ext cx="383" cy="360"/>
            </a:xfrm>
            <a:custGeom>
              <a:avLst/>
              <a:gdLst>
                <a:gd name="T0" fmla="*/ 0 w 120"/>
                <a:gd name="T1" fmla="*/ 0 h 113"/>
                <a:gd name="T2" fmla="*/ 0 w 120"/>
                <a:gd name="T3" fmla="*/ 93 h 113"/>
                <a:gd name="T4" fmla="*/ 1 w 120"/>
                <a:gd name="T5" fmla="*/ 93 h 113"/>
                <a:gd name="T6" fmla="*/ 60 w 120"/>
                <a:gd name="T7" fmla="*/ 113 h 113"/>
                <a:gd name="T8" fmla="*/ 119 w 120"/>
                <a:gd name="T9" fmla="*/ 93 h 113"/>
                <a:gd name="T10" fmla="*/ 120 w 120"/>
                <a:gd name="T11" fmla="*/ 93 h 113"/>
                <a:gd name="T12" fmla="*/ 120 w 120"/>
                <a:gd name="T13" fmla="*/ 0 h 113"/>
                <a:gd name="T14" fmla="*/ 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0" y="0"/>
                  </a:moveTo>
                  <a:cubicBezTo>
                    <a:pt x="0" y="93"/>
                    <a:pt x="0" y="93"/>
                    <a:pt x="0" y="93"/>
                  </a:cubicBezTo>
                  <a:cubicBezTo>
                    <a:pt x="1" y="93"/>
                    <a:pt x="1" y="93"/>
                    <a:pt x="1" y="93"/>
                  </a:cubicBezTo>
                  <a:cubicBezTo>
                    <a:pt x="17" y="105"/>
                    <a:pt x="38" y="113"/>
                    <a:pt x="60" y="113"/>
                  </a:cubicBezTo>
                  <a:cubicBezTo>
                    <a:pt x="82" y="113"/>
                    <a:pt x="103" y="105"/>
                    <a:pt x="119" y="93"/>
                  </a:cubicBezTo>
                  <a:cubicBezTo>
                    <a:pt x="120" y="93"/>
                    <a:pt x="120" y="93"/>
                    <a:pt x="120" y="93"/>
                  </a:cubicBezTo>
                  <a:cubicBezTo>
                    <a:pt x="120" y="0"/>
                    <a:pt x="120" y="0"/>
                    <a:pt x="120"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 name="Rectangle 26"/>
            <p:cNvSpPr>
              <a:spLocks noChangeArrowheads="1"/>
            </p:cNvSpPr>
            <p:nvPr userDrawn="1"/>
          </p:nvSpPr>
          <p:spPr bwMode="auto">
            <a:xfrm>
              <a:off x="6028" y="2506"/>
              <a:ext cx="137" cy="38"/>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Rectangle 27"/>
            <p:cNvSpPr>
              <a:spLocks noChangeArrowheads="1"/>
            </p:cNvSpPr>
            <p:nvPr userDrawn="1"/>
          </p:nvSpPr>
          <p:spPr bwMode="auto">
            <a:xfrm>
              <a:off x="5329" y="2506"/>
              <a:ext cx="137" cy="38"/>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28"/>
            <p:cNvSpPr>
              <a:spLocks/>
            </p:cNvSpPr>
            <p:nvPr userDrawn="1"/>
          </p:nvSpPr>
          <p:spPr bwMode="auto">
            <a:xfrm>
              <a:off x="5613" y="1903"/>
              <a:ext cx="268" cy="61"/>
            </a:xfrm>
            <a:custGeom>
              <a:avLst/>
              <a:gdLst>
                <a:gd name="T0" fmla="*/ 75 w 84"/>
                <a:gd name="T1" fmla="*/ 0 h 19"/>
                <a:gd name="T2" fmla="*/ 74 w 84"/>
                <a:gd name="T3" fmla="*/ 0 h 19"/>
                <a:gd name="T4" fmla="*/ 80 w 84"/>
                <a:gd name="T5" fmla="*/ 7 h 19"/>
                <a:gd name="T6" fmla="*/ 76 w 84"/>
                <a:gd name="T7" fmla="*/ 14 h 19"/>
                <a:gd name="T8" fmla="*/ 54 w 84"/>
                <a:gd name="T9" fmla="*/ 6 h 19"/>
                <a:gd name="T10" fmla="*/ 42 w 84"/>
                <a:gd name="T11" fmla="*/ 13 h 19"/>
                <a:gd name="T12" fmla="*/ 30 w 84"/>
                <a:gd name="T13" fmla="*/ 6 h 19"/>
                <a:gd name="T14" fmla="*/ 8 w 84"/>
                <a:gd name="T15" fmla="*/ 14 h 19"/>
                <a:gd name="T16" fmla="*/ 4 w 84"/>
                <a:gd name="T17" fmla="*/ 7 h 19"/>
                <a:gd name="T18" fmla="*/ 10 w 84"/>
                <a:gd name="T19" fmla="*/ 0 h 19"/>
                <a:gd name="T20" fmla="*/ 9 w 84"/>
                <a:gd name="T21" fmla="*/ 0 h 19"/>
                <a:gd name="T22" fmla="*/ 0 w 84"/>
                <a:gd name="T23" fmla="*/ 9 h 19"/>
                <a:gd name="T24" fmla="*/ 8 w 84"/>
                <a:gd name="T25" fmla="*/ 19 h 19"/>
                <a:gd name="T26" fmla="*/ 40 w 84"/>
                <a:gd name="T27" fmla="*/ 19 h 19"/>
                <a:gd name="T28" fmla="*/ 44 w 84"/>
                <a:gd name="T29" fmla="*/ 19 h 19"/>
                <a:gd name="T30" fmla="*/ 76 w 84"/>
                <a:gd name="T31" fmla="*/ 19 h 19"/>
                <a:gd name="T32" fmla="*/ 84 w 84"/>
                <a:gd name="T33" fmla="*/ 9 h 19"/>
                <a:gd name="T34" fmla="*/ 75 w 84"/>
                <a:gd name="T3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4" h="19">
                  <a:moveTo>
                    <a:pt x="75" y="0"/>
                  </a:moveTo>
                  <a:cubicBezTo>
                    <a:pt x="75" y="0"/>
                    <a:pt x="75" y="0"/>
                    <a:pt x="74" y="0"/>
                  </a:cubicBezTo>
                  <a:cubicBezTo>
                    <a:pt x="78" y="0"/>
                    <a:pt x="80" y="3"/>
                    <a:pt x="80" y="7"/>
                  </a:cubicBezTo>
                  <a:cubicBezTo>
                    <a:pt x="80" y="10"/>
                    <a:pt x="79" y="14"/>
                    <a:pt x="76" y="14"/>
                  </a:cubicBezTo>
                  <a:cubicBezTo>
                    <a:pt x="65" y="14"/>
                    <a:pt x="63" y="6"/>
                    <a:pt x="54" y="6"/>
                  </a:cubicBezTo>
                  <a:cubicBezTo>
                    <a:pt x="47" y="6"/>
                    <a:pt x="44" y="9"/>
                    <a:pt x="42" y="13"/>
                  </a:cubicBezTo>
                  <a:cubicBezTo>
                    <a:pt x="40" y="9"/>
                    <a:pt x="37" y="6"/>
                    <a:pt x="30" y="6"/>
                  </a:cubicBezTo>
                  <a:cubicBezTo>
                    <a:pt x="21" y="6"/>
                    <a:pt x="19" y="14"/>
                    <a:pt x="8" y="14"/>
                  </a:cubicBezTo>
                  <a:cubicBezTo>
                    <a:pt x="5" y="14"/>
                    <a:pt x="4" y="10"/>
                    <a:pt x="4" y="7"/>
                  </a:cubicBezTo>
                  <a:cubicBezTo>
                    <a:pt x="4" y="3"/>
                    <a:pt x="7" y="0"/>
                    <a:pt x="10" y="0"/>
                  </a:cubicBezTo>
                  <a:cubicBezTo>
                    <a:pt x="9" y="0"/>
                    <a:pt x="9" y="0"/>
                    <a:pt x="9" y="0"/>
                  </a:cubicBezTo>
                  <a:cubicBezTo>
                    <a:pt x="4" y="0"/>
                    <a:pt x="0" y="4"/>
                    <a:pt x="0" y="9"/>
                  </a:cubicBezTo>
                  <a:cubicBezTo>
                    <a:pt x="0" y="14"/>
                    <a:pt x="4" y="18"/>
                    <a:pt x="8" y="19"/>
                  </a:cubicBezTo>
                  <a:cubicBezTo>
                    <a:pt x="14" y="19"/>
                    <a:pt x="33" y="19"/>
                    <a:pt x="40" y="19"/>
                  </a:cubicBezTo>
                  <a:cubicBezTo>
                    <a:pt x="42" y="19"/>
                    <a:pt x="44" y="19"/>
                    <a:pt x="44" y="19"/>
                  </a:cubicBezTo>
                  <a:cubicBezTo>
                    <a:pt x="51" y="19"/>
                    <a:pt x="70" y="19"/>
                    <a:pt x="76" y="19"/>
                  </a:cubicBezTo>
                  <a:cubicBezTo>
                    <a:pt x="80" y="18"/>
                    <a:pt x="84" y="14"/>
                    <a:pt x="84" y="9"/>
                  </a:cubicBezTo>
                  <a:cubicBezTo>
                    <a:pt x="84" y="4"/>
                    <a:pt x="80" y="0"/>
                    <a:pt x="7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29"/>
            <p:cNvSpPr>
              <a:spLocks noEditPoints="1"/>
            </p:cNvSpPr>
            <p:nvPr userDrawn="1"/>
          </p:nvSpPr>
          <p:spPr bwMode="auto">
            <a:xfrm>
              <a:off x="5597" y="1776"/>
              <a:ext cx="297" cy="105"/>
            </a:xfrm>
            <a:custGeom>
              <a:avLst/>
              <a:gdLst>
                <a:gd name="T0" fmla="*/ 52 w 93"/>
                <a:gd name="T1" fmla="*/ 3 h 33"/>
                <a:gd name="T2" fmla="*/ 47 w 93"/>
                <a:gd name="T3" fmla="*/ 3 h 33"/>
                <a:gd name="T4" fmla="*/ 42 w 93"/>
                <a:gd name="T5" fmla="*/ 3 h 33"/>
                <a:gd name="T6" fmla="*/ 0 w 93"/>
                <a:gd name="T7" fmla="*/ 4 h 33"/>
                <a:gd name="T8" fmla="*/ 5 w 93"/>
                <a:gd name="T9" fmla="*/ 23 h 33"/>
                <a:gd name="T10" fmla="*/ 8 w 93"/>
                <a:gd name="T11" fmla="*/ 29 h 33"/>
                <a:gd name="T12" fmla="*/ 47 w 93"/>
                <a:gd name="T13" fmla="*/ 10 h 33"/>
                <a:gd name="T14" fmla="*/ 88 w 93"/>
                <a:gd name="T15" fmla="*/ 23 h 33"/>
                <a:gd name="T16" fmla="*/ 93 w 93"/>
                <a:gd name="T17" fmla="*/ 4 h 33"/>
                <a:gd name="T18" fmla="*/ 34 w 93"/>
                <a:gd name="T19" fmla="*/ 4 h 33"/>
                <a:gd name="T20" fmla="*/ 8 w 93"/>
                <a:gd name="T21" fmla="*/ 5 h 33"/>
                <a:gd name="T22" fmla="*/ 6 w 93"/>
                <a:gd name="T23" fmla="*/ 7 h 33"/>
                <a:gd name="T24" fmla="*/ 2 w 93"/>
                <a:gd name="T25" fmla="*/ 6 h 33"/>
                <a:gd name="T26" fmla="*/ 4 w 93"/>
                <a:gd name="T27" fmla="*/ 6 h 33"/>
                <a:gd name="T28" fmla="*/ 30 w 93"/>
                <a:gd name="T29" fmla="*/ 29 h 33"/>
                <a:gd name="T30" fmla="*/ 10 w 93"/>
                <a:gd name="T31" fmla="*/ 27 h 33"/>
                <a:gd name="T32" fmla="*/ 34 w 93"/>
                <a:gd name="T33" fmla="*/ 25 h 33"/>
                <a:gd name="T34" fmla="*/ 8 w 93"/>
                <a:gd name="T35" fmla="*/ 24 h 33"/>
                <a:gd name="T36" fmla="*/ 36 w 93"/>
                <a:gd name="T37" fmla="*/ 24 h 33"/>
                <a:gd name="T38" fmla="*/ 6 w 93"/>
                <a:gd name="T39" fmla="*/ 19 h 33"/>
                <a:gd name="T40" fmla="*/ 39 w 93"/>
                <a:gd name="T41" fmla="*/ 17 h 33"/>
                <a:gd name="T42" fmla="*/ 40 w 93"/>
                <a:gd name="T43" fmla="*/ 15 h 33"/>
                <a:gd name="T44" fmla="*/ 6 w 93"/>
                <a:gd name="T45" fmla="*/ 14 h 33"/>
                <a:gd name="T46" fmla="*/ 40 w 93"/>
                <a:gd name="T47" fmla="*/ 12 h 33"/>
                <a:gd name="T48" fmla="*/ 6 w 93"/>
                <a:gd name="T49" fmla="*/ 10 h 33"/>
                <a:gd name="T50" fmla="*/ 40 w 93"/>
                <a:gd name="T51" fmla="*/ 10 h 33"/>
                <a:gd name="T52" fmla="*/ 84 w 93"/>
                <a:gd name="T53" fmla="*/ 4 h 33"/>
                <a:gd name="T54" fmla="*/ 57 w 93"/>
                <a:gd name="T55" fmla="*/ 5 h 33"/>
                <a:gd name="T56" fmla="*/ 55 w 93"/>
                <a:gd name="T57" fmla="*/ 7 h 33"/>
                <a:gd name="T58" fmla="*/ 54 w 93"/>
                <a:gd name="T59" fmla="*/ 8 h 33"/>
                <a:gd name="T60" fmla="*/ 54 w 93"/>
                <a:gd name="T61" fmla="*/ 10 h 33"/>
                <a:gd name="T62" fmla="*/ 64 w 93"/>
                <a:gd name="T63" fmla="*/ 29 h 33"/>
                <a:gd name="T64" fmla="*/ 85 w 93"/>
                <a:gd name="T65" fmla="*/ 26 h 33"/>
                <a:gd name="T66" fmla="*/ 59 w 93"/>
                <a:gd name="T67" fmla="*/ 25 h 33"/>
                <a:gd name="T68" fmla="*/ 86 w 93"/>
                <a:gd name="T69" fmla="*/ 24 h 33"/>
                <a:gd name="T70" fmla="*/ 87 w 93"/>
                <a:gd name="T71" fmla="*/ 22 h 33"/>
                <a:gd name="T72" fmla="*/ 56 w 93"/>
                <a:gd name="T73" fmla="*/ 21 h 33"/>
                <a:gd name="T74" fmla="*/ 87 w 93"/>
                <a:gd name="T75" fmla="*/ 21 h 33"/>
                <a:gd name="T76" fmla="*/ 54 w 93"/>
                <a:gd name="T77" fmla="*/ 15 h 33"/>
                <a:gd name="T78" fmla="*/ 88 w 93"/>
                <a:gd name="T79" fmla="*/ 14 h 33"/>
                <a:gd name="T80" fmla="*/ 88 w 93"/>
                <a:gd name="T81" fmla="*/ 12 h 33"/>
                <a:gd name="T82" fmla="*/ 90 w 93"/>
                <a:gd name="T83" fmla="*/ 6 h 33"/>
                <a:gd name="T84" fmla="*/ 92 w 93"/>
                <a:gd name="T85"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33">
                  <a:moveTo>
                    <a:pt x="92" y="2"/>
                  </a:moveTo>
                  <a:cubicBezTo>
                    <a:pt x="92" y="2"/>
                    <a:pt x="82" y="0"/>
                    <a:pt x="73" y="0"/>
                  </a:cubicBezTo>
                  <a:cubicBezTo>
                    <a:pt x="65" y="0"/>
                    <a:pt x="52" y="3"/>
                    <a:pt x="52" y="3"/>
                  </a:cubicBezTo>
                  <a:cubicBezTo>
                    <a:pt x="47" y="3"/>
                    <a:pt x="47" y="3"/>
                    <a:pt x="47" y="3"/>
                  </a:cubicBezTo>
                  <a:cubicBezTo>
                    <a:pt x="47" y="3"/>
                    <a:pt x="47" y="3"/>
                    <a:pt x="47" y="3"/>
                  </a:cubicBezTo>
                  <a:cubicBezTo>
                    <a:pt x="47" y="3"/>
                    <a:pt x="47" y="3"/>
                    <a:pt x="47" y="3"/>
                  </a:cubicBezTo>
                  <a:cubicBezTo>
                    <a:pt x="47" y="3"/>
                    <a:pt x="47" y="3"/>
                    <a:pt x="47" y="3"/>
                  </a:cubicBezTo>
                  <a:cubicBezTo>
                    <a:pt x="47" y="3"/>
                    <a:pt x="47" y="3"/>
                    <a:pt x="47" y="3"/>
                  </a:cubicBezTo>
                  <a:cubicBezTo>
                    <a:pt x="42" y="3"/>
                    <a:pt x="42" y="3"/>
                    <a:pt x="42" y="3"/>
                  </a:cubicBezTo>
                  <a:cubicBezTo>
                    <a:pt x="42" y="3"/>
                    <a:pt x="29" y="0"/>
                    <a:pt x="20" y="0"/>
                  </a:cubicBezTo>
                  <a:cubicBezTo>
                    <a:pt x="12" y="0"/>
                    <a:pt x="2" y="2"/>
                    <a:pt x="2" y="2"/>
                  </a:cubicBezTo>
                  <a:cubicBezTo>
                    <a:pt x="2" y="2"/>
                    <a:pt x="0" y="2"/>
                    <a:pt x="0" y="4"/>
                  </a:cubicBezTo>
                  <a:cubicBezTo>
                    <a:pt x="0" y="4"/>
                    <a:pt x="0" y="7"/>
                    <a:pt x="0" y="8"/>
                  </a:cubicBezTo>
                  <a:cubicBezTo>
                    <a:pt x="0" y="9"/>
                    <a:pt x="2" y="9"/>
                    <a:pt x="3" y="10"/>
                  </a:cubicBezTo>
                  <a:cubicBezTo>
                    <a:pt x="4" y="11"/>
                    <a:pt x="5" y="18"/>
                    <a:pt x="5" y="23"/>
                  </a:cubicBezTo>
                  <a:cubicBezTo>
                    <a:pt x="6" y="25"/>
                    <a:pt x="7" y="27"/>
                    <a:pt x="8" y="29"/>
                  </a:cubicBezTo>
                  <a:cubicBezTo>
                    <a:pt x="8" y="29"/>
                    <a:pt x="8" y="29"/>
                    <a:pt x="8" y="29"/>
                  </a:cubicBezTo>
                  <a:cubicBezTo>
                    <a:pt x="8" y="29"/>
                    <a:pt x="8" y="29"/>
                    <a:pt x="8" y="29"/>
                  </a:cubicBezTo>
                  <a:cubicBezTo>
                    <a:pt x="11" y="31"/>
                    <a:pt x="15" y="33"/>
                    <a:pt x="21" y="33"/>
                  </a:cubicBezTo>
                  <a:cubicBezTo>
                    <a:pt x="30" y="33"/>
                    <a:pt x="34" y="31"/>
                    <a:pt x="38" y="24"/>
                  </a:cubicBezTo>
                  <a:cubicBezTo>
                    <a:pt x="42" y="18"/>
                    <a:pt x="43" y="10"/>
                    <a:pt x="47" y="10"/>
                  </a:cubicBezTo>
                  <a:cubicBezTo>
                    <a:pt x="51" y="10"/>
                    <a:pt x="52" y="18"/>
                    <a:pt x="56" y="24"/>
                  </a:cubicBezTo>
                  <a:cubicBezTo>
                    <a:pt x="60" y="31"/>
                    <a:pt x="64" y="33"/>
                    <a:pt x="73" y="33"/>
                  </a:cubicBezTo>
                  <a:cubicBezTo>
                    <a:pt x="83" y="33"/>
                    <a:pt x="88" y="28"/>
                    <a:pt x="88" y="23"/>
                  </a:cubicBezTo>
                  <a:cubicBezTo>
                    <a:pt x="89" y="18"/>
                    <a:pt x="90" y="11"/>
                    <a:pt x="91" y="10"/>
                  </a:cubicBezTo>
                  <a:cubicBezTo>
                    <a:pt x="92" y="9"/>
                    <a:pt x="93" y="9"/>
                    <a:pt x="93" y="8"/>
                  </a:cubicBezTo>
                  <a:cubicBezTo>
                    <a:pt x="93" y="7"/>
                    <a:pt x="93" y="4"/>
                    <a:pt x="93" y="4"/>
                  </a:cubicBezTo>
                  <a:cubicBezTo>
                    <a:pt x="93" y="2"/>
                    <a:pt x="92" y="2"/>
                    <a:pt x="92" y="2"/>
                  </a:cubicBezTo>
                  <a:close/>
                  <a:moveTo>
                    <a:pt x="20" y="2"/>
                  </a:moveTo>
                  <a:cubicBezTo>
                    <a:pt x="25" y="2"/>
                    <a:pt x="30" y="2"/>
                    <a:pt x="34" y="4"/>
                  </a:cubicBezTo>
                  <a:cubicBezTo>
                    <a:pt x="9" y="4"/>
                    <a:pt x="9" y="4"/>
                    <a:pt x="9" y="4"/>
                  </a:cubicBezTo>
                  <a:cubicBezTo>
                    <a:pt x="12" y="2"/>
                    <a:pt x="15" y="2"/>
                    <a:pt x="20" y="2"/>
                  </a:cubicBezTo>
                  <a:close/>
                  <a:moveTo>
                    <a:pt x="8" y="5"/>
                  </a:moveTo>
                  <a:cubicBezTo>
                    <a:pt x="37" y="5"/>
                    <a:pt x="37" y="5"/>
                    <a:pt x="37" y="5"/>
                  </a:cubicBezTo>
                  <a:cubicBezTo>
                    <a:pt x="38" y="6"/>
                    <a:pt x="39" y="6"/>
                    <a:pt x="39" y="7"/>
                  </a:cubicBezTo>
                  <a:cubicBezTo>
                    <a:pt x="6" y="7"/>
                    <a:pt x="6" y="7"/>
                    <a:pt x="6" y="7"/>
                  </a:cubicBezTo>
                  <a:cubicBezTo>
                    <a:pt x="7" y="6"/>
                    <a:pt x="7" y="6"/>
                    <a:pt x="8" y="5"/>
                  </a:cubicBezTo>
                  <a:close/>
                  <a:moveTo>
                    <a:pt x="4" y="6"/>
                  </a:moveTo>
                  <a:cubicBezTo>
                    <a:pt x="3" y="6"/>
                    <a:pt x="2" y="6"/>
                    <a:pt x="2" y="6"/>
                  </a:cubicBezTo>
                  <a:cubicBezTo>
                    <a:pt x="2" y="5"/>
                    <a:pt x="3" y="5"/>
                    <a:pt x="4" y="5"/>
                  </a:cubicBezTo>
                  <a:cubicBezTo>
                    <a:pt x="4" y="5"/>
                    <a:pt x="5" y="5"/>
                    <a:pt x="5" y="6"/>
                  </a:cubicBezTo>
                  <a:cubicBezTo>
                    <a:pt x="5" y="6"/>
                    <a:pt x="4" y="6"/>
                    <a:pt x="4" y="6"/>
                  </a:cubicBezTo>
                  <a:close/>
                  <a:moveTo>
                    <a:pt x="22" y="31"/>
                  </a:moveTo>
                  <a:cubicBezTo>
                    <a:pt x="18" y="31"/>
                    <a:pt x="15" y="30"/>
                    <a:pt x="13" y="29"/>
                  </a:cubicBezTo>
                  <a:cubicBezTo>
                    <a:pt x="30" y="29"/>
                    <a:pt x="30" y="29"/>
                    <a:pt x="30" y="29"/>
                  </a:cubicBezTo>
                  <a:cubicBezTo>
                    <a:pt x="27" y="30"/>
                    <a:pt x="24" y="31"/>
                    <a:pt x="22" y="31"/>
                  </a:cubicBezTo>
                  <a:close/>
                  <a:moveTo>
                    <a:pt x="32" y="27"/>
                  </a:moveTo>
                  <a:cubicBezTo>
                    <a:pt x="10" y="27"/>
                    <a:pt x="10" y="27"/>
                    <a:pt x="10" y="27"/>
                  </a:cubicBezTo>
                  <a:cubicBezTo>
                    <a:pt x="10" y="27"/>
                    <a:pt x="9" y="26"/>
                    <a:pt x="9" y="26"/>
                  </a:cubicBezTo>
                  <a:cubicBezTo>
                    <a:pt x="9" y="26"/>
                    <a:pt x="9" y="25"/>
                    <a:pt x="8" y="25"/>
                  </a:cubicBezTo>
                  <a:cubicBezTo>
                    <a:pt x="34" y="25"/>
                    <a:pt x="34" y="25"/>
                    <a:pt x="34" y="25"/>
                  </a:cubicBezTo>
                  <a:cubicBezTo>
                    <a:pt x="34" y="26"/>
                    <a:pt x="33" y="27"/>
                    <a:pt x="32" y="27"/>
                  </a:cubicBezTo>
                  <a:close/>
                  <a:moveTo>
                    <a:pt x="36" y="24"/>
                  </a:moveTo>
                  <a:cubicBezTo>
                    <a:pt x="8" y="24"/>
                    <a:pt x="8" y="24"/>
                    <a:pt x="8" y="24"/>
                  </a:cubicBezTo>
                  <a:cubicBezTo>
                    <a:pt x="7" y="23"/>
                    <a:pt x="7" y="23"/>
                    <a:pt x="7" y="22"/>
                  </a:cubicBezTo>
                  <a:cubicBezTo>
                    <a:pt x="37" y="22"/>
                    <a:pt x="37" y="22"/>
                    <a:pt x="37" y="22"/>
                  </a:cubicBezTo>
                  <a:cubicBezTo>
                    <a:pt x="37" y="23"/>
                    <a:pt x="36" y="23"/>
                    <a:pt x="36" y="24"/>
                  </a:cubicBezTo>
                  <a:close/>
                  <a:moveTo>
                    <a:pt x="38" y="21"/>
                  </a:moveTo>
                  <a:cubicBezTo>
                    <a:pt x="7" y="21"/>
                    <a:pt x="7" y="21"/>
                    <a:pt x="7" y="21"/>
                  </a:cubicBezTo>
                  <a:cubicBezTo>
                    <a:pt x="6" y="20"/>
                    <a:pt x="6" y="19"/>
                    <a:pt x="6" y="19"/>
                  </a:cubicBezTo>
                  <a:cubicBezTo>
                    <a:pt x="39" y="19"/>
                    <a:pt x="39" y="19"/>
                    <a:pt x="39" y="19"/>
                  </a:cubicBezTo>
                  <a:cubicBezTo>
                    <a:pt x="38" y="19"/>
                    <a:pt x="38" y="20"/>
                    <a:pt x="38" y="21"/>
                  </a:cubicBezTo>
                  <a:close/>
                  <a:moveTo>
                    <a:pt x="39" y="17"/>
                  </a:moveTo>
                  <a:cubicBezTo>
                    <a:pt x="6" y="17"/>
                    <a:pt x="6" y="17"/>
                    <a:pt x="6" y="17"/>
                  </a:cubicBezTo>
                  <a:cubicBezTo>
                    <a:pt x="6" y="16"/>
                    <a:pt x="6" y="16"/>
                    <a:pt x="6" y="15"/>
                  </a:cubicBezTo>
                  <a:cubicBezTo>
                    <a:pt x="40" y="15"/>
                    <a:pt x="40" y="15"/>
                    <a:pt x="40" y="15"/>
                  </a:cubicBezTo>
                  <a:cubicBezTo>
                    <a:pt x="39" y="16"/>
                    <a:pt x="39" y="17"/>
                    <a:pt x="39" y="17"/>
                  </a:cubicBezTo>
                  <a:close/>
                  <a:moveTo>
                    <a:pt x="40" y="14"/>
                  </a:moveTo>
                  <a:cubicBezTo>
                    <a:pt x="6" y="14"/>
                    <a:pt x="6" y="14"/>
                    <a:pt x="6" y="14"/>
                  </a:cubicBezTo>
                  <a:cubicBezTo>
                    <a:pt x="6" y="13"/>
                    <a:pt x="6" y="13"/>
                    <a:pt x="6" y="13"/>
                  </a:cubicBezTo>
                  <a:cubicBezTo>
                    <a:pt x="6" y="12"/>
                    <a:pt x="6" y="12"/>
                    <a:pt x="6" y="12"/>
                  </a:cubicBezTo>
                  <a:cubicBezTo>
                    <a:pt x="40" y="12"/>
                    <a:pt x="40" y="12"/>
                    <a:pt x="40" y="12"/>
                  </a:cubicBezTo>
                  <a:cubicBezTo>
                    <a:pt x="40" y="12"/>
                    <a:pt x="40" y="13"/>
                    <a:pt x="40" y="14"/>
                  </a:cubicBezTo>
                  <a:close/>
                  <a:moveTo>
                    <a:pt x="40" y="10"/>
                  </a:moveTo>
                  <a:cubicBezTo>
                    <a:pt x="6" y="10"/>
                    <a:pt x="6" y="10"/>
                    <a:pt x="6" y="10"/>
                  </a:cubicBezTo>
                  <a:cubicBezTo>
                    <a:pt x="6" y="10"/>
                    <a:pt x="6" y="9"/>
                    <a:pt x="6" y="8"/>
                  </a:cubicBezTo>
                  <a:cubicBezTo>
                    <a:pt x="40" y="8"/>
                    <a:pt x="40" y="8"/>
                    <a:pt x="40" y="8"/>
                  </a:cubicBezTo>
                  <a:cubicBezTo>
                    <a:pt x="40" y="9"/>
                    <a:pt x="40" y="9"/>
                    <a:pt x="40" y="10"/>
                  </a:cubicBezTo>
                  <a:cubicBezTo>
                    <a:pt x="40" y="10"/>
                    <a:pt x="40" y="10"/>
                    <a:pt x="40" y="10"/>
                  </a:cubicBezTo>
                  <a:close/>
                  <a:moveTo>
                    <a:pt x="74" y="2"/>
                  </a:moveTo>
                  <a:cubicBezTo>
                    <a:pt x="79" y="2"/>
                    <a:pt x="82" y="2"/>
                    <a:pt x="84" y="4"/>
                  </a:cubicBezTo>
                  <a:cubicBezTo>
                    <a:pt x="60" y="4"/>
                    <a:pt x="60" y="4"/>
                    <a:pt x="60" y="4"/>
                  </a:cubicBezTo>
                  <a:cubicBezTo>
                    <a:pt x="64" y="2"/>
                    <a:pt x="69" y="2"/>
                    <a:pt x="74" y="2"/>
                  </a:cubicBezTo>
                  <a:close/>
                  <a:moveTo>
                    <a:pt x="57" y="5"/>
                  </a:moveTo>
                  <a:cubicBezTo>
                    <a:pt x="86" y="5"/>
                    <a:pt x="86" y="5"/>
                    <a:pt x="86" y="5"/>
                  </a:cubicBezTo>
                  <a:cubicBezTo>
                    <a:pt x="87" y="6"/>
                    <a:pt x="87" y="6"/>
                    <a:pt x="87" y="7"/>
                  </a:cubicBezTo>
                  <a:cubicBezTo>
                    <a:pt x="55" y="7"/>
                    <a:pt x="55" y="7"/>
                    <a:pt x="55" y="7"/>
                  </a:cubicBezTo>
                  <a:cubicBezTo>
                    <a:pt x="55" y="6"/>
                    <a:pt x="56" y="6"/>
                    <a:pt x="57" y="5"/>
                  </a:cubicBezTo>
                  <a:close/>
                  <a:moveTo>
                    <a:pt x="54" y="10"/>
                  </a:moveTo>
                  <a:cubicBezTo>
                    <a:pt x="54" y="9"/>
                    <a:pt x="54" y="9"/>
                    <a:pt x="54" y="8"/>
                  </a:cubicBezTo>
                  <a:cubicBezTo>
                    <a:pt x="88" y="8"/>
                    <a:pt x="88" y="8"/>
                    <a:pt x="88" y="8"/>
                  </a:cubicBezTo>
                  <a:cubicBezTo>
                    <a:pt x="88" y="9"/>
                    <a:pt x="88" y="10"/>
                    <a:pt x="88" y="10"/>
                  </a:cubicBezTo>
                  <a:cubicBezTo>
                    <a:pt x="54" y="10"/>
                    <a:pt x="54" y="10"/>
                    <a:pt x="54" y="10"/>
                  </a:cubicBezTo>
                  <a:cubicBezTo>
                    <a:pt x="54" y="10"/>
                    <a:pt x="54" y="10"/>
                    <a:pt x="54" y="10"/>
                  </a:cubicBezTo>
                  <a:close/>
                  <a:moveTo>
                    <a:pt x="72" y="31"/>
                  </a:moveTo>
                  <a:cubicBezTo>
                    <a:pt x="70" y="31"/>
                    <a:pt x="67" y="30"/>
                    <a:pt x="64" y="29"/>
                  </a:cubicBezTo>
                  <a:cubicBezTo>
                    <a:pt x="81" y="29"/>
                    <a:pt x="81" y="29"/>
                    <a:pt x="81" y="29"/>
                  </a:cubicBezTo>
                  <a:cubicBezTo>
                    <a:pt x="79" y="30"/>
                    <a:pt x="76" y="31"/>
                    <a:pt x="72" y="31"/>
                  </a:cubicBezTo>
                  <a:close/>
                  <a:moveTo>
                    <a:pt x="85" y="26"/>
                  </a:moveTo>
                  <a:cubicBezTo>
                    <a:pt x="85" y="26"/>
                    <a:pt x="84" y="27"/>
                    <a:pt x="83" y="27"/>
                  </a:cubicBezTo>
                  <a:cubicBezTo>
                    <a:pt x="62" y="27"/>
                    <a:pt x="62" y="27"/>
                    <a:pt x="62" y="27"/>
                  </a:cubicBezTo>
                  <a:cubicBezTo>
                    <a:pt x="61" y="27"/>
                    <a:pt x="60" y="26"/>
                    <a:pt x="59" y="25"/>
                  </a:cubicBezTo>
                  <a:cubicBezTo>
                    <a:pt x="85" y="25"/>
                    <a:pt x="85" y="25"/>
                    <a:pt x="85" y="25"/>
                  </a:cubicBezTo>
                  <a:cubicBezTo>
                    <a:pt x="85" y="25"/>
                    <a:pt x="85" y="26"/>
                    <a:pt x="85" y="26"/>
                  </a:cubicBezTo>
                  <a:close/>
                  <a:moveTo>
                    <a:pt x="86" y="24"/>
                  </a:moveTo>
                  <a:cubicBezTo>
                    <a:pt x="58" y="24"/>
                    <a:pt x="58" y="24"/>
                    <a:pt x="58" y="24"/>
                  </a:cubicBezTo>
                  <a:cubicBezTo>
                    <a:pt x="58" y="23"/>
                    <a:pt x="57" y="23"/>
                    <a:pt x="57" y="22"/>
                  </a:cubicBezTo>
                  <a:cubicBezTo>
                    <a:pt x="87" y="22"/>
                    <a:pt x="87" y="22"/>
                    <a:pt x="87" y="22"/>
                  </a:cubicBezTo>
                  <a:cubicBezTo>
                    <a:pt x="87" y="23"/>
                    <a:pt x="86" y="23"/>
                    <a:pt x="86" y="24"/>
                  </a:cubicBezTo>
                  <a:close/>
                  <a:moveTo>
                    <a:pt x="87" y="21"/>
                  </a:moveTo>
                  <a:cubicBezTo>
                    <a:pt x="56" y="21"/>
                    <a:pt x="56" y="21"/>
                    <a:pt x="56" y="21"/>
                  </a:cubicBezTo>
                  <a:cubicBezTo>
                    <a:pt x="56" y="20"/>
                    <a:pt x="55" y="19"/>
                    <a:pt x="55" y="19"/>
                  </a:cubicBezTo>
                  <a:cubicBezTo>
                    <a:pt x="88" y="19"/>
                    <a:pt x="88" y="19"/>
                    <a:pt x="88" y="19"/>
                  </a:cubicBezTo>
                  <a:cubicBezTo>
                    <a:pt x="88" y="19"/>
                    <a:pt x="87" y="20"/>
                    <a:pt x="87" y="21"/>
                  </a:cubicBezTo>
                  <a:close/>
                  <a:moveTo>
                    <a:pt x="88" y="17"/>
                  </a:moveTo>
                  <a:cubicBezTo>
                    <a:pt x="55" y="17"/>
                    <a:pt x="55" y="17"/>
                    <a:pt x="55" y="17"/>
                  </a:cubicBezTo>
                  <a:cubicBezTo>
                    <a:pt x="55" y="17"/>
                    <a:pt x="54" y="16"/>
                    <a:pt x="54" y="15"/>
                  </a:cubicBezTo>
                  <a:cubicBezTo>
                    <a:pt x="88" y="15"/>
                    <a:pt x="88" y="15"/>
                    <a:pt x="88" y="15"/>
                  </a:cubicBezTo>
                  <a:cubicBezTo>
                    <a:pt x="88" y="16"/>
                    <a:pt x="88" y="16"/>
                    <a:pt x="88" y="17"/>
                  </a:cubicBezTo>
                  <a:close/>
                  <a:moveTo>
                    <a:pt x="88" y="14"/>
                  </a:moveTo>
                  <a:cubicBezTo>
                    <a:pt x="54" y="14"/>
                    <a:pt x="54" y="14"/>
                    <a:pt x="54" y="14"/>
                  </a:cubicBezTo>
                  <a:cubicBezTo>
                    <a:pt x="54" y="13"/>
                    <a:pt x="54" y="12"/>
                    <a:pt x="54" y="12"/>
                  </a:cubicBezTo>
                  <a:cubicBezTo>
                    <a:pt x="88" y="12"/>
                    <a:pt x="88" y="12"/>
                    <a:pt x="88" y="12"/>
                  </a:cubicBezTo>
                  <a:cubicBezTo>
                    <a:pt x="88" y="12"/>
                    <a:pt x="88" y="12"/>
                    <a:pt x="88" y="13"/>
                  </a:cubicBezTo>
                  <a:cubicBezTo>
                    <a:pt x="88" y="13"/>
                    <a:pt x="88" y="13"/>
                    <a:pt x="88" y="14"/>
                  </a:cubicBezTo>
                  <a:close/>
                  <a:moveTo>
                    <a:pt x="90" y="6"/>
                  </a:moveTo>
                  <a:cubicBezTo>
                    <a:pt x="90" y="6"/>
                    <a:pt x="89" y="6"/>
                    <a:pt x="88" y="6"/>
                  </a:cubicBezTo>
                  <a:cubicBezTo>
                    <a:pt x="89" y="5"/>
                    <a:pt x="90" y="5"/>
                    <a:pt x="90" y="5"/>
                  </a:cubicBezTo>
                  <a:cubicBezTo>
                    <a:pt x="91" y="5"/>
                    <a:pt x="92" y="5"/>
                    <a:pt x="92" y="6"/>
                  </a:cubicBezTo>
                  <a:cubicBezTo>
                    <a:pt x="92" y="6"/>
                    <a:pt x="91" y="6"/>
                    <a:pt x="90" y="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Rectangle 30"/>
            <p:cNvSpPr>
              <a:spLocks noChangeArrowheads="1"/>
            </p:cNvSpPr>
            <p:nvPr userDrawn="1"/>
          </p:nvSpPr>
          <p:spPr bwMode="auto">
            <a:xfrm>
              <a:off x="5555" y="1722"/>
              <a:ext cx="383" cy="12"/>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35"/>
            <p:cNvSpPr>
              <a:spLocks noEditPoints="1"/>
            </p:cNvSpPr>
            <p:nvPr userDrawn="1"/>
          </p:nvSpPr>
          <p:spPr bwMode="auto">
            <a:xfrm>
              <a:off x="6213" y="3596"/>
              <a:ext cx="746" cy="746"/>
            </a:xfrm>
            <a:custGeom>
              <a:avLst/>
              <a:gdLst>
                <a:gd name="T0" fmla="*/ 117 w 234"/>
                <a:gd name="T1" fmla="*/ 234 h 234"/>
                <a:gd name="T2" fmla="*/ 0 w 234"/>
                <a:gd name="T3" fmla="*/ 117 h 234"/>
                <a:gd name="T4" fmla="*/ 117 w 234"/>
                <a:gd name="T5" fmla="*/ 0 h 234"/>
                <a:gd name="T6" fmla="*/ 234 w 234"/>
                <a:gd name="T7" fmla="*/ 117 h 234"/>
                <a:gd name="T8" fmla="*/ 117 w 234"/>
                <a:gd name="T9" fmla="*/ 234 h 234"/>
                <a:gd name="T10" fmla="*/ 117 w 234"/>
                <a:gd name="T11" fmla="*/ 18 h 234"/>
                <a:gd name="T12" fmla="*/ 18 w 234"/>
                <a:gd name="T13" fmla="*/ 117 h 234"/>
                <a:gd name="T14" fmla="*/ 117 w 234"/>
                <a:gd name="T15" fmla="*/ 216 h 234"/>
                <a:gd name="T16" fmla="*/ 216 w 234"/>
                <a:gd name="T17" fmla="*/ 117 h 234"/>
                <a:gd name="T18" fmla="*/ 117 w 234"/>
                <a:gd name="T19" fmla="*/ 1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4" h="234">
                  <a:moveTo>
                    <a:pt x="117" y="234"/>
                  </a:moveTo>
                  <a:cubicBezTo>
                    <a:pt x="53" y="234"/>
                    <a:pt x="0" y="182"/>
                    <a:pt x="0" y="117"/>
                  </a:cubicBezTo>
                  <a:cubicBezTo>
                    <a:pt x="0" y="53"/>
                    <a:pt x="53" y="0"/>
                    <a:pt x="117" y="0"/>
                  </a:cubicBezTo>
                  <a:cubicBezTo>
                    <a:pt x="182" y="0"/>
                    <a:pt x="234" y="53"/>
                    <a:pt x="234" y="117"/>
                  </a:cubicBezTo>
                  <a:cubicBezTo>
                    <a:pt x="234" y="182"/>
                    <a:pt x="182" y="234"/>
                    <a:pt x="117" y="234"/>
                  </a:cubicBezTo>
                  <a:close/>
                  <a:moveTo>
                    <a:pt x="117" y="18"/>
                  </a:moveTo>
                  <a:cubicBezTo>
                    <a:pt x="63" y="18"/>
                    <a:pt x="18" y="63"/>
                    <a:pt x="18" y="117"/>
                  </a:cubicBezTo>
                  <a:cubicBezTo>
                    <a:pt x="18" y="172"/>
                    <a:pt x="63" y="216"/>
                    <a:pt x="117" y="216"/>
                  </a:cubicBezTo>
                  <a:cubicBezTo>
                    <a:pt x="172" y="216"/>
                    <a:pt x="216" y="172"/>
                    <a:pt x="216" y="117"/>
                  </a:cubicBezTo>
                  <a:cubicBezTo>
                    <a:pt x="216" y="63"/>
                    <a:pt x="172" y="18"/>
                    <a:pt x="117" y="18"/>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6"/>
            <p:cNvSpPr>
              <a:spLocks noChangeShapeType="1"/>
            </p:cNvSpPr>
            <p:nvPr userDrawn="1"/>
          </p:nvSpPr>
          <p:spPr bwMode="auto">
            <a:xfrm flipV="1">
              <a:off x="6586" y="3060"/>
              <a:ext cx="0" cy="922"/>
            </a:xfrm>
            <a:prstGeom prst="line">
              <a:avLst/>
            </a:prstGeom>
            <a:noFill/>
            <a:ln w="106363" cap="rnd">
              <a:solidFill>
                <a:srgbClr val="009E4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Freeform 37"/>
            <p:cNvSpPr>
              <a:spLocks/>
            </p:cNvSpPr>
            <p:nvPr userDrawn="1"/>
          </p:nvSpPr>
          <p:spPr bwMode="auto">
            <a:xfrm>
              <a:off x="6353" y="2978"/>
              <a:ext cx="421" cy="117"/>
            </a:xfrm>
            <a:custGeom>
              <a:avLst/>
              <a:gdLst>
                <a:gd name="T0" fmla="*/ 0 w 132"/>
                <a:gd name="T1" fmla="*/ 0 h 37"/>
                <a:gd name="T2" fmla="*/ 83 w 132"/>
                <a:gd name="T3" fmla="*/ 37 h 37"/>
                <a:gd name="T4" fmla="*/ 132 w 132"/>
                <a:gd name="T5" fmla="*/ 0 h 37"/>
                <a:gd name="T6" fmla="*/ 0 w 132"/>
                <a:gd name="T7" fmla="*/ 0 h 37"/>
              </a:gdLst>
              <a:ahLst/>
              <a:cxnLst>
                <a:cxn ang="0">
                  <a:pos x="T0" y="T1"/>
                </a:cxn>
                <a:cxn ang="0">
                  <a:pos x="T2" y="T3"/>
                </a:cxn>
                <a:cxn ang="0">
                  <a:pos x="T4" y="T5"/>
                </a:cxn>
                <a:cxn ang="0">
                  <a:pos x="T6" y="T7"/>
                </a:cxn>
              </a:cxnLst>
              <a:rect l="0" t="0" r="r" b="b"/>
              <a:pathLst>
                <a:path w="132" h="37">
                  <a:moveTo>
                    <a:pt x="0" y="0"/>
                  </a:moveTo>
                  <a:cubicBezTo>
                    <a:pt x="13" y="22"/>
                    <a:pt x="55" y="37"/>
                    <a:pt x="83" y="37"/>
                  </a:cubicBezTo>
                  <a:cubicBezTo>
                    <a:pt x="111" y="37"/>
                    <a:pt x="132" y="18"/>
                    <a:pt x="132" y="0"/>
                  </a:cubicBezTo>
                  <a:lnTo>
                    <a:pt x="0" y="0"/>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Oval 38"/>
            <p:cNvSpPr>
              <a:spLocks noChangeArrowheads="1"/>
            </p:cNvSpPr>
            <p:nvPr userDrawn="1"/>
          </p:nvSpPr>
          <p:spPr bwMode="auto">
            <a:xfrm>
              <a:off x="6506" y="3896"/>
              <a:ext cx="185" cy="184"/>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 name="Freeform 39"/>
            <p:cNvSpPr>
              <a:spLocks/>
            </p:cNvSpPr>
            <p:nvPr userDrawn="1"/>
          </p:nvSpPr>
          <p:spPr bwMode="auto">
            <a:xfrm>
              <a:off x="6509" y="3765"/>
              <a:ext cx="154" cy="437"/>
            </a:xfrm>
            <a:custGeom>
              <a:avLst/>
              <a:gdLst>
                <a:gd name="T0" fmla="*/ 41 w 48"/>
                <a:gd name="T1" fmla="*/ 137 h 137"/>
                <a:gd name="T2" fmla="*/ 34 w 48"/>
                <a:gd name="T3" fmla="*/ 131 h 137"/>
                <a:gd name="T4" fmla="*/ 1 w 48"/>
                <a:gd name="T5" fmla="*/ 9 h 137"/>
                <a:gd name="T6" fmla="*/ 6 w 48"/>
                <a:gd name="T7" fmla="*/ 1 h 137"/>
                <a:gd name="T8" fmla="*/ 15 w 48"/>
                <a:gd name="T9" fmla="*/ 6 h 137"/>
                <a:gd name="T10" fmla="*/ 47 w 48"/>
                <a:gd name="T11" fmla="*/ 128 h 137"/>
                <a:gd name="T12" fmla="*/ 42 w 48"/>
                <a:gd name="T13" fmla="*/ 136 h 137"/>
                <a:gd name="T14" fmla="*/ 41 w 48"/>
                <a:gd name="T15" fmla="*/ 137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37">
                  <a:moveTo>
                    <a:pt x="41" y="137"/>
                  </a:moveTo>
                  <a:cubicBezTo>
                    <a:pt x="38" y="137"/>
                    <a:pt x="35" y="134"/>
                    <a:pt x="34" y="131"/>
                  </a:cubicBezTo>
                  <a:cubicBezTo>
                    <a:pt x="1" y="9"/>
                    <a:pt x="1" y="9"/>
                    <a:pt x="1" y="9"/>
                  </a:cubicBezTo>
                  <a:cubicBezTo>
                    <a:pt x="0" y="5"/>
                    <a:pt x="3" y="2"/>
                    <a:pt x="6" y="1"/>
                  </a:cubicBezTo>
                  <a:cubicBezTo>
                    <a:pt x="10" y="0"/>
                    <a:pt x="14" y="2"/>
                    <a:pt x="15" y="6"/>
                  </a:cubicBezTo>
                  <a:cubicBezTo>
                    <a:pt x="47" y="128"/>
                    <a:pt x="47" y="128"/>
                    <a:pt x="47" y="128"/>
                  </a:cubicBezTo>
                  <a:cubicBezTo>
                    <a:pt x="48" y="131"/>
                    <a:pt x="46" y="135"/>
                    <a:pt x="42" y="136"/>
                  </a:cubicBezTo>
                  <a:cubicBezTo>
                    <a:pt x="42" y="136"/>
                    <a:pt x="41" y="137"/>
                    <a:pt x="41" y="137"/>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 name="Freeform 40"/>
            <p:cNvSpPr>
              <a:spLocks/>
            </p:cNvSpPr>
            <p:nvPr userDrawn="1"/>
          </p:nvSpPr>
          <p:spPr bwMode="auto">
            <a:xfrm>
              <a:off x="6564" y="4157"/>
              <a:ext cx="150" cy="45"/>
            </a:xfrm>
            <a:custGeom>
              <a:avLst/>
              <a:gdLst>
                <a:gd name="T0" fmla="*/ 40 w 47"/>
                <a:gd name="T1" fmla="*/ 14 h 14"/>
                <a:gd name="T2" fmla="*/ 7 w 47"/>
                <a:gd name="T3" fmla="*/ 14 h 14"/>
                <a:gd name="T4" fmla="*/ 0 w 47"/>
                <a:gd name="T5" fmla="*/ 7 h 14"/>
                <a:gd name="T6" fmla="*/ 7 w 47"/>
                <a:gd name="T7" fmla="*/ 0 h 14"/>
                <a:gd name="T8" fmla="*/ 40 w 47"/>
                <a:gd name="T9" fmla="*/ 0 h 14"/>
                <a:gd name="T10" fmla="*/ 47 w 47"/>
                <a:gd name="T11" fmla="*/ 7 h 14"/>
                <a:gd name="T12" fmla="*/ 40 w 4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47" h="14">
                  <a:moveTo>
                    <a:pt x="40" y="14"/>
                  </a:moveTo>
                  <a:cubicBezTo>
                    <a:pt x="7" y="14"/>
                    <a:pt x="7" y="14"/>
                    <a:pt x="7" y="14"/>
                  </a:cubicBezTo>
                  <a:cubicBezTo>
                    <a:pt x="3" y="14"/>
                    <a:pt x="0" y="10"/>
                    <a:pt x="0" y="7"/>
                  </a:cubicBezTo>
                  <a:cubicBezTo>
                    <a:pt x="0" y="3"/>
                    <a:pt x="3" y="0"/>
                    <a:pt x="7" y="0"/>
                  </a:cubicBezTo>
                  <a:cubicBezTo>
                    <a:pt x="40" y="0"/>
                    <a:pt x="40" y="0"/>
                    <a:pt x="40" y="0"/>
                  </a:cubicBezTo>
                  <a:cubicBezTo>
                    <a:pt x="44" y="0"/>
                    <a:pt x="47" y="3"/>
                    <a:pt x="47" y="7"/>
                  </a:cubicBezTo>
                  <a:cubicBezTo>
                    <a:pt x="47" y="10"/>
                    <a:pt x="44" y="14"/>
                    <a:pt x="40" y="1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 name="Freeform 41"/>
            <p:cNvSpPr>
              <a:spLocks/>
            </p:cNvSpPr>
            <p:nvPr userDrawn="1"/>
          </p:nvSpPr>
          <p:spPr bwMode="auto">
            <a:xfrm>
              <a:off x="6462" y="3765"/>
              <a:ext cx="150" cy="45"/>
            </a:xfrm>
            <a:custGeom>
              <a:avLst/>
              <a:gdLst>
                <a:gd name="T0" fmla="*/ 40 w 47"/>
                <a:gd name="T1" fmla="*/ 14 h 14"/>
                <a:gd name="T2" fmla="*/ 7 w 47"/>
                <a:gd name="T3" fmla="*/ 14 h 14"/>
                <a:gd name="T4" fmla="*/ 0 w 47"/>
                <a:gd name="T5" fmla="*/ 7 h 14"/>
                <a:gd name="T6" fmla="*/ 7 w 47"/>
                <a:gd name="T7" fmla="*/ 0 h 14"/>
                <a:gd name="T8" fmla="*/ 40 w 47"/>
                <a:gd name="T9" fmla="*/ 0 h 14"/>
                <a:gd name="T10" fmla="*/ 47 w 47"/>
                <a:gd name="T11" fmla="*/ 7 h 14"/>
                <a:gd name="T12" fmla="*/ 40 w 4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47" h="14">
                  <a:moveTo>
                    <a:pt x="40" y="14"/>
                  </a:moveTo>
                  <a:cubicBezTo>
                    <a:pt x="7" y="14"/>
                    <a:pt x="7" y="14"/>
                    <a:pt x="7" y="14"/>
                  </a:cubicBezTo>
                  <a:cubicBezTo>
                    <a:pt x="3" y="14"/>
                    <a:pt x="0" y="11"/>
                    <a:pt x="0" y="7"/>
                  </a:cubicBezTo>
                  <a:cubicBezTo>
                    <a:pt x="0" y="4"/>
                    <a:pt x="3" y="0"/>
                    <a:pt x="7" y="0"/>
                  </a:cubicBezTo>
                  <a:cubicBezTo>
                    <a:pt x="40" y="0"/>
                    <a:pt x="40" y="0"/>
                    <a:pt x="40" y="0"/>
                  </a:cubicBezTo>
                  <a:cubicBezTo>
                    <a:pt x="44" y="0"/>
                    <a:pt x="47" y="4"/>
                    <a:pt x="47" y="7"/>
                  </a:cubicBezTo>
                  <a:cubicBezTo>
                    <a:pt x="47" y="11"/>
                    <a:pt x="44" y="14"/>
                    <a:pt x="40" y="1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3426911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with Illu">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2587753"/>
            <a:ext cx="7397262" cy="2092736"/>
          </a:xfrm>
          <a:noFill/>
        </p:spPr>
        <p:txBody>
          <a:bodyPr lIns="274320" tIns="91440" bIns="91440" anchor="t" anchorCtr="0">
            <a:normAutofit/>
          </a:bodyPr>
          <a:lstStyle>
            <a:lvl1pPr>
              <a:defRPr sz="6862" spc="-98" baseline="0">
                <a:gradFill>
                  <a:gsLst>
                    <a:gs pos="91241">
                      <a:schemeClr val="tx1"/>
                    </a:gs>
                    <a:gs pos="57000">
                      <a:schemeClr val="tx1"/>
                    </a:gs>
                    <a:gs pos="18000">
                      <a:schemeClr val="tx1"/>
                    </a:gs>
                  </a:gsLst>
                  <a:lin ang="5400000" scaled="0"/>
                </a:gradFill>
              </a:defRPr>
            </a:lvl1pPr>
          </a:lstStyle>
          <a:p>
            <a:r>
              <a:rPr lang="en-US" dirty="0"/>
              <a:t>Section title</a:t>
            </a:r>
          </a:p>
        </p:txBody>
      </p:sp>
      <p:sp>
        <p:nvSpPr>
          <p:cNvPr id="4" name="Text Placeholder 3"/>
          <p:cNvSpPr>
            <a:spLocks noGrp="1"/>
          </p:cNvSpPr>
          <p:nvPr>
            <p:ph type="body" sz="quarter" idx="10" hasCustomPrompt="1"/>
          </p:nvPr>
        </p:nvSpPr>
        <p:spPr>
          <a:xfrm>
            <a:off x="1" y="4668839"/>
            <a:ext cx="7420708" cy="1463675"/>
          </a:xfrm>
        </p:spPr>
        <p:txBody>
          <a:bodyPr lIns="274320">
            <a:normAutofit/>
          </a:bodyPr>
          <a:lstStyle>
            <a:lvl1pPr marL="0" indent="0">
              <a:buNone/>
              <a:defRPr sz="3529"/>
            </a:lvl1pPr>
          </a:lstStyle>
          <a:p>
            <a:r>
              <a:rPr lang="en-US" dirty="0"/>
              <a:t>Click to edit subtitle</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429202" y="304194"/>
            <a:ext cx="4409440" cy="6400800"/>
          </a:xfrm>
          <a:prstGeom prst="rect">
            <a:avLst/>
          </a:prstGeom>
        </p:spPr>
      </p:pic>
    </p:spTree>
    <p:extLst>
      <p:ext uri="{BB962C8B-B14F-4D97-AF65-F5344CB8AC3E}">
        <p14:creationId xmlns:p14="http://schemas.microsoft.com/office/powerpoint/2010/main" val="1784394193"/>
      </p:ext>
    </p:extLst>
  </p:cSld>
  <p:clrMapOvr>
    <a:overrideClrMapping bg1="dk1" tx1="lt1" bg2="dk2" tx2="lt2" accent1="accent1" accent2="accent2" accent3="accent3" accent4="accent4" accent5="accent5" accent6="accent6" hlink="hlink" folHlink="folHlink"/>
  </p:clrMapOvr>
  <p:transition advClick="0" advTm="10000">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Section Title Accent Color 1 with Illu">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2587753"/>
            <a:ext cx="7397262" cy="2092736"/>
          </a:xfrm>
          <a:noFill/>
        </p:spPr>
        <p:txBody>
          <a:bodyPr lIns="274320" tIns="91440" bIns="91440" anchor="t" anchorCtr="0">
            <a:normAutofit/>
          </a:bodyPr>
          <a:lstStyle>
            <a:lvl1pPr>
              <a:defRPr sz="6862" spc="-98" baseline="0">
                <a:gradFill>
                  <a:gsLst>
                    <a:gs pos="91241">
                      <a:schemeClr val="tx1"/>
                    </a:gs>
                    <a:gs pos="57000">
                      <a:schemeClr val="tx1"/>
                    </a:gs>
                    <a:gs pos="18000">
                      <a:schemeClr val="tx1"/>
                    </a:gs>
                  </a:gsLst>
                  <a:lin ang="5400000" scaled="0"/>
                </a:gradFill>
              </a:defRPr>
            </a:lvl1pPr>
          </a:lstStyle>
          <a:p>
            <a:r>
              <a:rPr lang="en-US" dirty="0"/>
              <a:t>Demo</a:t>
            </a:r>
          </a:p>
        </p:txBody>
      </p:sp>
      <p:sp>
        <p:nvSpPr>
          <p:cNvPr id="4" name="Text Placeholder 3"/>
          <p:cNvSpPr>
            <a:spLocks noGrp="1"/>
          </p:cNvSpPr>
          <p:nvPr>
            <p:ph type="body" sz="quarter" idx="10" hasCustomPrompt="1"/>
          </p:nvPr>
        </p:nvSpPr>
        <p:spPr>
          <a:xfrm>
            <a:off x="1" y="4668839"/>
            <a:ext cx="7420708" cy="1463675"/>
          </a:xfrm>
        </p:spPr>
        <p:txBody>
          <a:bodyPr lIns="274320">
            <a:normAutofit/>
          </a:bodyPr>
          <a:lstStyle>
            <a:lvl1pPr marL="0" indent="0">
              <a:buNone/>
              <a:defRPr sz="3529"/>
            </a:lvl1pPr>
          </a:lstStyle>
          <a:p>
            <a:r>
              <a:rPr lang="en-US" dirty="0"/>
              <a:t>Click to edit subtitle</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429202" y="304194"/>
            <a:ext cx="4409440" cy="6400800"/>
          </a:xfrm>
          <a:prstGeom prst="rect">
            <a:avLst/>
          </a:prstGeom>
        </p:spPr>
      </p:pic>
    </p:spTree>
    <p:extLst>
      <p:ext uri="{BB962C8B-B14F-4D97-AF65-F5344CB8AC3E}">
        <p14:creationId xmlns:p14="http://schemas.microsoft.com/office/powerpoint/2010/main" val="3705226511"/>
      </p:ext>
    </p:extLst>
  </p:cSld>
  <p:clrMapOvr>
    <a:overrideClrMapping bg1="dk1" tx1="lt1" bg2="dk2" tx2="lt2" accent1="accent1" accent2="accent2" accent3="accent3" accent4="accent4" accent5="accent5" accent6="accent6" hlink="hlink" folHlink="folHlink"/>
  </p:clrMapOvr>
  <p:transition advClick="0" advTm="10000">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
            <a:ext cx="12192000" cy="1000460"/>
          </a:xfrm>
        </p:spPr>
        <p:txBody>
          <a:bodyPr lIns="274320" tIns="228600" anchor="t" anchorCtr="0"/>
          <a:lstStyle>
            <a:lvl1pPr>
              <a:defRPr/>
            </a:lvl1pPr>
          </a:lstStyle>
          <a:p>
            <a:r>
              <a:rPr lang="en-US" dirty="0"/>
              <a:t>Title</a:t>
            </a:r>
          </a:p>
        </p:txBody>
      </p:sp>
      <p:sp>
        <p:nvSpPr>
          <p:cNvPr id="7" name="Text Placeholder 6"/>
          <p:cNvSpPr>
            <a:spLocks noGrp="1"/>
          </p:cNvSpPr>
          <p:nvPr>
            <p:ph type="body" sz="quarter" idx="13" hasCustomPrompt="1"/>
          </p:nvPr>
        </p:nvSpPr>
        <p:spPr>
          <a:xfrm>
            <a:off x="0" y="1011239"/>
            <a:ext cx="12192000" cy="537863"/>
          </a:xfrm>
        </p:spPr>
        <p:txBody>
          <a:bodyPr lIns="274320" tIns="0"/>
          <a:lstStyle>
            <a:lvl1pPr marL="0" indent="0">
              <a:buNone/>
              <a:defRPr/>
            </a:lvl1pPr>
          </a:lstStyle>
          <a:p>
            <a:pPr lvl="0"/>
            <a:r>
              <a:rPr lang="en-US" dirty="0"/>
              <a:t>Subtitle</a:t>
            </a:r>
          </a:p>
        </p:txBody>
      </p:sp>
    </p:spTree>
    <p:extLst>
      <p:ext uri="{BB962C8B-B14F-4D97-AF65-F5344CB8AC3E}">
        <p14:creationId xmlns:p14="http://schemas.microsoft.com/office/powerpoint/2010/main" val="3049009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449819" y="471123"/>
            <a:ext cx="2134206" cy="457242"/>
          </a:xfrm>
          <a:prstGeom prst="rect">
            <a:avLst/>
          </a:prstGeom>
        </p:spPr>
      </p:pic>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449819" y="471123"/>
            <a:ext cx="2134206" cy="457242"/>
          </a:xfrm>
          <a:prstGeom prst="rect">
            <a:avLst/>
          </a:prstGeom>
        </p:spPr>
      </p:pic>
    </p:spTree>
    <p:extLst>
      <p:ext uri="{BB962C8B-B14F-4D97-AF65-F5344CB8AC3E}">
        <p14:creationId xmlns:p14="http://schemas.microsoft.com/office/powerpoint/2010/main" val="21227426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Title only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
            <a:ext cx="12192000" cy="1000460"/>
          </a:xfrm>
        </p:spPr>
        <p:txBody>
          <a:bodyPr lIns="274320" tIns="228600" anchor="t" anchorCtr="0"/>
          <a:lstStyle>
            <a:lvl1pPr>
              <a:defRPr/>
            </a:lvl1pPr>
          </a:lstStyle>
          <a:p>
            <a:r>
              <a:rPr lang="en-US" dirty="0"/>
              <a:t>Title</a:t>
            </a:r>
          </a:p>
        </p:txBody>
      </p:sp>
    </p:spTree>
    <p:extLst>
      <p:ext uri="{BB962C8B-B14F-4D97-AF65-F5344CB8AC3E}">
        <p14:creationId xmlns:p14="http://schemas.microsoft.com/office/powerpoint/2010/main" val="30846576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Title/sub-title only ">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
            <a:ext cx="12192000" cy="1000460"/>
          </a:xfrm>
        </p:spPr>
        <p:txBody>
          <a:bodyPr lIns="274320" tIns="228600" anchor="t" anchorCtr="0"/>
          <a:lstStyle>
            <a:lvl1pPr>
              <a:defRPr>
                <a:solidFill>
                  <a:schemeClr val="bg1"/>
                </a:solidFill>
              </a:defRPr>
            </a:lvl1pPr>
          </a:lstStyle>
          <a:p>
            <a:r>
              <a:rPr lang="en-US" dirty="0"/>
              <a:t>Title</a:t>
            </a:r>
          </a:p>
        </p:txBody>
      </p:sp>
      <p:sp>
        <p:nvSpPr>
          <p:cNvPr id="7" name="Text Placeholder 6"/>
          <p:cNvSpPr>
            <a:spLocks noGrp="1"/>
          </p:cNvSpPr>
          <p:nvPr>
            <p:ph type="body" sz="quarter" idx="13" hasCustomPrompt="1"/>
          </p:nvPr>
        </p:nvSpPr>
        <p:spPr>
          <a:xfrm>
            <a:off x="0" y="1011239"/>
            <a:ext cx="12192000" cy="537863"/>
          </a:xfrm>
        </p:spPr>
        <p:txBody>
          <a:bodyPr lIns="274320" tIns="0"/>
          <a:lstStyle>
            <a:lvl1pPr marL="0" indent="0">
              <a:buNone/>
              <a:defRPr>
                <a:solidFill>
                  <a:schemeClr val="bg1"/>
                </a:solidFill>
              </a:defRPr>
            </a:lvl1pPr>
          </a:lstStyle>
          <a:p>
            <a:pPr lvl="0"/>
            <a:r>
              <a:rPr lang="en-US" dirty="0"/>
              <a:t>Subtitle</a:t>
            </a:r>
          </a:p>
        </p:txBody>
      </p:sp>
    </p:spTree>
    <p:extLst>
      <p:ext uri="{BB962C8B-B14F-4D97-AF65-F5344CB8AC3E}">
        <p14:creationId xmlns:p14="http://schemas.microsoft.com/office/powerpoint/2010/main" val="15753007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_Title only ">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
            <a:ext cx="12192000" cy="1000460"/>
          </a:xfrm>
        </p:spPr>
        <p:txBody>
          <a:bodyPr lIns="274320" tIns="228600" anchor="t" anchorCtr="0"/>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38600185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Next Steps/Summar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
            <a:ext cx="12192000" cy="1000460"/>
          </a:xfrm>
        </p:spPr>
        <p:txBody>
          <a:bodyPr lIns="274320" tIns="228600" anchor="t" anchorCtr="0"/>
          <a:lstStyle>
            <a:lvl1pPr>
              <a:defRPr>
                <a:solidFill>
                  <a:schemeClr val="bg1"/>
                </a:solidFill>
              </a:defRPr>
            </a:lvl1pPr>
          </a:lstStyle>
          <a:p>
            <a:r>
              <a:rPr lang="en-US" dirty="0"/>
              <a:t>Next Steps/Summary</a:t>
            </a:r>
          </a:p>
        </p:txBody>
      </p:sp>
    </p:spTree>
    <p:extLst>
      <p:ext uri="{BB962C8B-B14F-4D97-AF65-F5344CB8AC3E}">
        <p14:creationId xmlns:p14="http://schemas.microsoft.com/office/powerpoint/2010/main" val="20514452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Question">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2587753"/>
            <a:ext cx="10679723" cy="2061740"/>
          </a:xfrm>
          <a:noFill/>
        </p:spPr>
        <p:txBody>
          <a:bodyPr lIns="274320" tIns="91440" bIns="91440" anchor="t" anchorCtr="0">
            <a:normAutofit/>
          </a:bodyPr>
          <a:lstStyle>
            <a:lvl1pPr>
              <a:defRPr sz="6862" spc="-98" baseline="0">
                <a:gradFill>
                  <a:gsLst>
                    <a:gs pos="91241">
                      <a:schemeClr val="tx1"/>
                    </a:gs>
                    <a:gs pos="57000">
                      <a:schemeClr val="tx1"/>
                    </a:gs>
                    <a:gs pos="18000">
                      <a:schemeClr val="tx1"/>
                    </a:gs>
                  </a:gsLst>
                  <a:lin ang="5400000" scaled="0"/>
                </a:gradFill>
              </a:defRPr>
            </a:lvl1pPr>
          </a:lstStyle>
          <a:p>
            <a:r>
              <a:rPr lang="en-US" dirty="0"/>
              <a:t>Questions?</a:t>
            </a:r>
          </a:p>
        </p:txBody>
      </p:sp>
      <p:sp>
        <p:nvSpPr>
          <p:cNvPr id="4" name="Text Placeholder 3"/>
          <p:cNvSpPr>
            <a:spLocks noGrp="1"/>
          </p:cNvSpPr>
          <p:nvPr>
            <p:ph type="body" sz="quarter" idx="10" hasCustomPrompt="1"/>
          </p:nvPr>
        </p:nvSpPr>
        <p:spPr>
          <a:xfrm>
            <a:off x="0" y="4668839"/>
            <a:ext cx="10713573" cy="1463675"/>
          </a:xfrm>
        </p:spPr>
        <p:txBody>
          <a:bodyPr lIns="274320">
            <a:normAutofit/>
          </a:bodyPr>
          <a:lstStyle>
            <a:lvl1pPr marL="0" indent="0">
              <a:buNone/>
              <a:defRPr sz="3529"/>
            </a:lvl1pPr>
          </a:lstStyle>
          <a:p>
            <a:r>
              <a:rPr lang="en-US" dirty="0"/>
              <a:t>Name</a:t>
            </a:r>
          </a:p>
          <a:p>
            <a:r>
              <a:rPr lang="en-US" dirty="0"/>
              <a:t>Email</a:t>
            </a:r>
          </a:p>
        </p:txBody>
      </p:sp>
    </p:spTree>
    <p:extLst>
      <p:ext uri="{BB962C8B-B14F-4D97-AF65-F5344CB8AC3E}">
        <p14:creationId xmlns:p14="http://schemas.microsoft.com/office/powerpoint/2010/main" val="763913571"/>
      </p:ext>
    </p:extLst>
  </p:cSld>
  <p:clrMapOvr>
    <a:overrideClrMapping bg1="dk1" tx1="lt1" bg2="dk2" tx2="lt2" accent1="accent1" accent2="accent2" accent3="accent3" accent4="accent4" accent5="accent5" accent6="accent6" hlink="hlink" folHlink="folHlink"/>
  </p:clrMapOvr>
  <p:transition advClick="0" advTm="10000">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231" y="3145041"/>
            <a:ext cx="3288506" cy="704445"/>
          </a:xfrm>
          <a:prstGeom prst="rect">
            <a:avLst/>
          </a:prstGeom>
        </p:spPr>
      </p:pic>
      <p:sp>
        <p:nvSpPr>
          <p:cNvPr id="4" name="TextBox 3"/>
          <p:cNvSpPr txBox="1">
            <a:spLocks noChangeArrowheads="1"/>
          </p:cNvSpPr>
          <p:nvPr userDrawn="1"/>
        </p:nvSpPr>
        <p:spPr bwMode="auto">
          <a:xfrm>
            <a:off x="266127" y="5819468"/>
            <a:ext cx="11659748" cy="888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9259" tIns="143409" rIns="179259" bIns="14340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330" fontAlgn="base">
              <a:lnSpc>
                <a:spcPts val="1175"/>
              </a:lnSpc>
              <a:spcBef>
                <a:spcPct val="0"/>
              </a:spcBef>
              <a:spcAft>
                <a:spcPct val="0"/>
              </a:spcAft>
            </a:pPr>
            <a:r>
              <a:rPr lang="en-US" sz="980" dirty="0">
                <a:solidFill>
                  <a:srgbClr val="FFFFFF"/>
                </a:solidFill>
              </a:rPr>
              <a:t>© 2016 Microsoft Corporation. All rights reserved. Microsoft, Windows, and other product names are or may be registered trademarks and/or trademarks in the U.S. and/or other countries.</a:t>
            </a:r>
          </a:p>
          <a:p>
            <a:pPr defTabSz="913330" fontAlgn="base">
              <a:lnSpc>
                <a:spcPts val="1175"/>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330" fontAlgn="base">
              <a:lnSpc>
                <a:spcPts val="1175"/>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330" fontAlgn="base">
              <a:lnSpc>
                <a:spcPts val="1175"/>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72166591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fld id="{169D952E-77BD-4C1C-BAEE-1CCBBB4E5102}" type="datetimeFigureOut">
              <a:rPr lang="en-US" smtClean="0"/>
              <a:t>5/18/2017</a:t>
            </a:fld>
            <a:endParaRPr lang="en-US"/>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DA604E0F-A3A2-445C-A427-B254AD2D69C8}" type="slidenum">
              <a:rPr lang="en-US" smtClean="0"/>
              <a:t>‹#›</a:t>
            </a:fld>
            <a:endParaRPr lang="en-US"/>
          </a:p>
        </p:txBody>
      </p:sp>
    </p:spTree>
    <p:extLst>
      <p:ext uri="{BB962C8B-B14F-4D97-AF65-F5344CB8AC3E}">
        <p14:creationId xmlns:p14="http://schemas.microsoft.com/office/powerpoint/2010/main" val="121177878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5934904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29502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65249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68110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892020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9675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410570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2" name="TextBox 1"/>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79528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8567556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40050397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21031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38191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588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64865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27419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5826760" cy="168110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652208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51614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5480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29156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251573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19632464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03940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749425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659470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9315034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0591465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68110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4853377"/>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35020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4826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979942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37724170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447978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6" name="MS logo white"/>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282259" y="6011681"/>
            <a:ext cx="1344637" cy="287755"/>
          </a:xfrm>
          <a:prstGeom prst="rect">
            <a:avLst/>
          </a:prstGeom>
        </p:spPr>
      </p:pic>
    </p:spTree>
    <p:extLst>
      <p:ext uri="{BB962C8B-B14F-4D97-AF65-F5344CB8AC3E}">
        <p14:creationId xmlns:p14="http://schemas.microsoft.com/office/powerpoint/2010/main" val="142461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Rectangle 7"/>
          <p:cNvSpPr/>
          <p:nvPr userDrawn="1"/>
        </p:nvSpPr>
        <p:spPr bwMode="auto">
          <a:xfrm>
            <a:off x="1"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bwMode="invGray">
          <a:xfrm>
            <a:off x="423780" y="6364281"/>
            <a:ext cx="1025270" cy="224138"/>
          </a:xfrm>
          <a:prstGeom prst="rect">
            <a:avLst/>
          </a:prstGeom>
          <a:noFill/>
          <a:ln>
            <a:noFill/>
          </a:ln>
        </p:spPr>
      </p:pic>
      <p:sp>
        <p:nvSpPr>
          <p:cNvPr id="1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36951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0" name="Rectangle 9"/>
          <p:cNvSpPr/>
          <p:nvPr userDrawn="1"/>
        </p:nvSpPr>
        <p:spPr bwMode="auto">
          <a:xfrm>
            <a:off x="1" y="478"/>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0526" y="211594"/>
            <a:ext cx="1164345" cy="249711"/>
          </a:xfrm>
          <a:prstGeom prst="rect">
            <a:avLst/>
          </a:prstGeom>
        </p:spPr>
      </p:pic>
      <p:sp>
        <p:nvSpPr>
          <p:cNvPr id="20"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21"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036371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341792" y="6145541"/>
            <a:ext cx="1344637" cy="287755"/>
          </a:xfrm>
          <a:prstGeom prst="rect">
            <a:avLst/>
          </a:prstGeom>
        </p:spPr>
      </p:pic>
      <p:pic>
        <p:nvPicPr>
          <p:cNvPr id="18" name="Picture 17"/>
          <p:cNvPicPr>
            <a:picLocks noChangeAspect="1"/>
          </p:cNvPicPr>
          <p:nvPr userDrawn="1"/>
        </p:nvPicPr>
        <p:blipFill rotWithShape="1">
          <a:blip r:embed="rId4" cstate="email">
            <a:alphaModFix amt="10000"/>
            <a:extLst>
              <a:ext uri="{28A0092B-C50C-407E-A947-70E740481C1C}">
                <a14:useLocalDpi xmlns:a14="http://schemas.microsoft.com/office/drawing/2010/main"/>
              </a:ext>
            </a:extLst>
          </a:blip>
          <a:srcRect t="43378" r="43213" b="10783"/>
          <a:stretch/>
        </p:blipFill>
        <p:spPr>
          <a:xfrm>
            <a:off x="3003565" y="477"/>
            <a:ext cx="9172873" cy="6857523"/>
          </a:xfrm>
          <a:prstGeom prst="rect">
            <a:avLst/>
          </a:prstGeom>
        </p:spPr>
      </p:pic>
      <p:sp>
        <p:nvSpPr>
          <p:cNvPr id="2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898908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 4">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343939" y="6145541"/>
            <a:ext cx="1344637" cy="287755"/>
          </a:xfrm>
          <a:prstGeom prst="rect">
            <a:avLst/>
          </a:prstGeom>
        </p:spPr>
      </p:pic>
      <p:pic>
        <p:nvPicPr>
          <p:cNvPr id="18" name="Picture 17"/>
          <p:cNvPicPr>
            <a:picLocks noChangeAspect="1"/>
          </p:cNvPicPr>
          <p:nvPr userDrawn="1"/>
        </p:nvPicPr>
        <p:blipFill rotWithShape="1">
          <a:blip r:embed="rId4" cstate="email">
            <a:alphaModFix amt="10000"/>
            <a:extLst>
              <a:ext uri="{28A0092B-C50C-407E-A947-70E740481C1C}">
                <a14:useLocalDpi xmlns:a14="http://schemas.microsoft.com/office/drawing/2010/main"/>
              </a:ext>
            </a:extLst>
          </a:blip>
          <a:srcRect t="43378" r="43213" b="10783"/>
          <a:stretch/>
        </p:blipFill>
        <p:spPr>
          <a:xfrm>
            <a:off x="3003565" y="477"/>
            <a:ext cx="9172873" cy="6857523"/>
          </a:xfrm>
          <a:prstGeom prst="rect">
            <a:avLst/>
          </a:prstGeom>
        </p:spPr>
      </p:pic>
      <p:sp>
        <p:nvSpPr>
          <p:cNvPr id="9"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0"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50368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647952"/>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0173751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89966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2031817"/>
            <a:ext cx="5826760"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34382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89966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2041060"/>
            <a:ext cx="5826760"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1300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2040141"/>
            <a:ext cx="5826760" cy="2052030"/>
          </a:xfrm>
        </p:spPr>
        <p:txBody>
          <a:bodyPr wrap="square">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40" y="289511"/>
            <a:ext cx="5826759" cy="899665"/>
          </a:xfrm>
        </p:spPr>
        <p:txBody>
          <a:bodyPr/>
          <a:lstStyle/>
          <a:p>
            <a:r>
              <a:rPr lang="en-US"/>
              <a:t>Click to edit Master title style</a:t>
            </a:r>
          </a:p>
        </p:txBody>
      </p:sp>
    </p:spTree>
    <p:extLst>
      <p:ext uri="{BB962C8B-B14F-4D97-AF65-F5344CB8AC3E}">
        <p14:creationId xmlns:p14="http://schemas.microsoft.com/office/powerpoint/2010/main" val="21848423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2040141"/>
            <a:ext cx="5826760" cy="2052030"/>
          </a:xfrm>
        </p:spPr>
        <p:txBody>
          <a:bodyPr wrap="square">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40" y="289511"/>
            <a:ext cx="5826759" cy="899665"/>
          </a:xfrm>
        </p:spPr>
        <p:txBody>
          <a:bodyPr/>
          <a:lstStyle/>
          <a:p>
            <a:r>
              <a:rPr lang="en-US"/>
              <a:t>Click to edit Master title style</a:t>
            </a:r>
          </a:p>
        </p:txBody>
      </p:sp>
    </p:spTree>
    <p:extLst>
      <p:ext uri="{BB962C8B-B14F-4D97-AF65-F5344CB8AC3E}">
        <p14:creationId xmlns:p14="http://schemas.microsoft.com/office/powerpoint/2010/main" val="37573509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11617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73710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15259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27410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959530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09495876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647952"/>
          </a:xfrm>
        </p:spPr>
        <p:txBody>
          <a:bodyPr>
            <a:spAutoFit/>
          </a:bodyPr>
          <a:lstStyle>
            <a:lvl1pPr>
              <a:defRPr>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615738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cstate="email">
            <a:alphaModFix amt="10000"/>
            <a:extLst>
              <a:ext uri="{28A0092B-C50C-407E-A947-70E740481C1C}">
                <a14:useLocalDpi xmlns:a14="http://schemas.microsoft.com/office/drawing/2010/main"/>
              </a:ext>
            </a:extLst>
          </a:blip>
          <a:srcRect t="43378" r="43213" b="10783"/>
          <a:stretch/>
        </p:blipFill>
        <p:spPr>
          <a:xfrm>
            <a:off x="2998896" y="477"/>
            <a:ext cx="9172873" cy="6857523"/>
          </a:xfrm>
          <a:prstGeom prst="rect">
            <a:avLst/>
          </a:prstGeom>
        </p:spPr>
      </p:pic>
      <p:pic>
        <p:nvPicPr>
          <p:cNvPr id="11" name="Picture 10"/>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bwMode="invGray">
          <a:xfrm>
            <a:off x="423779"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26151" y="2073276"/>
            <a:ext cx="9179004" cy="1804311"/>
          </a:xfrm>
          <a:prstGeom prst="rect">
            <a:avLst/>
          </a:prstGeom>
        </p:spPr>
        <p:txBody>
          <a:bodyPr lIns="146304" tIns="9144" rIns="146304" bIns="9144" anchor="b" anchorCtr="0"/>
          <a:lstStyle>
            <a:lvl1pPr marL="0" indent="0">
              <a:spcBef>
                <a:spcPts val="0"/>
              </a:spcBef>
              <a:buNone/>
              <a:defRPr sz="7058">
                <a:solidFill>
                  <a:schemeClr val="bg1"/>
                </a:solidFill>
                <a:latin typeface="+mj-lt"/>
              </a:defRPr>
            </a:lvl1pPr>
          </a:lstStyle>
          <a:p>
            <a:r>
              <a:rPr lang="en-US" sz="5882" dirty="0">
                <a:solidFill>
                  <a:schemeClr val="bg1"/>
                </a:solidFill>
              </a:rPr>
              <a:t>Demo</a:t>
            </a:r>
          </a:p>
        </p:txBody>
      </p:sp>
    </p:spTree>
    <p:extLst>
      <p:ext uri="{BB962C8B-B14F-4D97-AF65-F5344CB8AC3E}">
        <p14:creationId xmlns:p14="http://schemas.microsoft.com/office/powerpoint/2010/main" val="14835725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alphaModFix amt="10000"/>
            <a:extLst>
              <a:ext uri="{28A0092B-C50C-407E-A947-70E740481C1C}">
                <a14:useLocalDpi xmlns:a14="http://schemas.microsoft.com/office/drawing/2010/main"/>
              </a:ext>
            </a:extLst>
          </a:blip>
          <a:srcRect t="43378" r="43213" b="10783"/>
          <a:stretch/>
        </p:blipFill>
        <p:spPr>
          <a:xfrm>
            <a:off x="2998896" y="477"/>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bwMode="invGray">
          <a:xfrm>
            <a:off x="423779"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5882">
                <a:solidFill>
                  <a:schemeClr val="bg1"/>
                </a:solidFill>
                <a:latin typeface="+mj-lt"/>
              </a:defRPr>
            </a:lvl1pPr>
          </a:lstStyle>
          <a:p>
            <a:r>
              <a:rPr lang="en-US" sz="5882" dirty="0">
                <a:solidFill>
                  <a:schemeClr val="bg1"/>
                </a:solidFill>
              </a:rPr>
              <a:t>Demo</a:t>
            </a:r>
          </a:p>
        </p:txBody>
      </p:sp>
    </p:spTree>
    <p:extLst>
      <p:ext uri="{BB962C8B-B14F-4D97-AF65-F5344CB8AC3E}">
        <p14:creationId xmlns:p14="http://schemas.microsoft.com/office/powerpoint/2010/main" val="2074864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alphaModFix amt="10000"/>
            <a:extLst>
              <a:ext uri="{28A0092B-C50C-407E-A947-70E740481C1C}">
                <a14:useLocalDpi xmlns:a14="http://schemas.microsoft.com/office/drawing/2010/main"/>
              </a:ext>
            </a:extLst>
          </a:blip>
          <a:srcRect t="43378" r="43213" b="10783"/>
          <a:stretch/>
        </p:blipFill>
        <p:spPr>
          <a:xfrm>
            <a:off x="2998896" y="477"/>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bwMode="invGray">
          <a:xfrm>
            <a:off x="423779"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7058">
                <a:solidFill>
                  <a:schemeClr val="bg1"/>
                </a:solidFill>
                <a:latin typeface="+mj-lt"/>
              </a:defRPr>
            </a:lvl1pPr>
          </a:lstStyle>
          <a:p>
            <a:r>
              <a:rPr lang="en-US" sz="5882" dirty="0">
                <a:solidFill>
                  <a:schemeClr val="bg1"/>
                </a:solidFill>
              </a:rPr>
              <a:t>Demo</a:t>
            </a:r>
          </a:p>
        </p:txBody>
      </p:sp>
    </p:spTree>
    <p:extLst>
      <p:ext uri="{BB962C8B-B14F-4D97-AF65-F5344CB8AC3E}">
        <p14:creationId xmlns:p14="http://schemas.microsoft.com/office/powerpoint/2010/main" val="201755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alphaModFix amt="10000"/>
            <a:extLst>
              <a:ext uri="{28A0092B-C50C-407E-A947-70E740481C1C}">
                <a14:useLocalDpi xmlns:a14="http://schemas.microsoft.com/office/drawing/2010/main"/>
              </a:ext>
            </a:extLst>
          </a:blip>
          <a:srcRect t="43378" r="43213" b="10783"/>
          <a:stretch/>
        </p:blipFill>
        <p:spPr>
          <a:xfrm>
            <a:off x="2998896" y="477"/>
            <a:ext cx="9172873" cy="6857523"/>
          </a:xfrm>
          <a:prstGeom prst="rect">
            <a:avLst/>
          </a:prstGeom>
        </p:spPr>
      </p:pic>
      <p:sp>
        <p:nvSpPr>
          <p:cNvPr id="2" name="Title 1"/>
          <p:cNvSpPr>
            <a:spLocks noGrp="1"/>
          </p:cNvSpPr>
          <p:nvPr>
            <p:ph type="title" hasCustomPrompt="1"/>
          </p:nvPr>
        </p:nvSpPr>
        <p:spPr>
          <a:xfrm>
            <a:off x="568046" y="1186356"/>
            <a:ext cx="10906502"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39037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alphaModFix amt="10000"/>
            <a:extLst>
              <a:ext uri="{28A0092B-C50C-407E-A947-70E740481C1C}">
                <a14:useLocalDpi xmlns:a14="http://schemas.microsoft.com/office/drawing/2010/main"/>
              </a:ext>
            </a:extLst>
          </a:blip>
          <a:srcRect t="43378" r="43213" b="10783"/>
          <a:stretch/>
        </p:blipFill>
        <p:spPr>
          <a:xfrm>
            <a:off x="2998896" y="477"/>
            <a:ext cx="9172873" cy="6857523"/>
          </a:xfrm>
          <a:prstGeom prst="rect">
            <a:avLst/>
          </a:prstGeom>
        </p:spPr>
      </p:pic>
      <p:sp>
        <p:nvSpPr>
          <p:cNvPr id="2" name="Title 1"/>
          <p:cNvSpPr>
            <a:spLocks noGrp="1"/>
          </p:cNvSpPr>
          <p:nvPr>
            <p:ph type="title" hasCustomPrompt="1"/>
          </p:nvPr>
        </p:nvSpPr>
        <p:spPr>
          <a:xfrm>
            <a:off x="532189" y="2084172"/>
            <a:ext cx="5563811"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276651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8D7"/>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32189" y="2084172"/>
            <a:ext cx="5563811" cy="1158793"/>
          </a:xfrm>
          <a:noFill/>
        </p:spPr>
        <p:txBody>
          <a:bodyPr wrap="square" tIns="91440" bIns="91440" anchor="t" anchorCtr="0">
            <a:spAutoFit/>
          </a:bodyPr>
          <a:lstStyle>
            <a:lvl1pPr>
              <a:defRPr sz="7058" spc="-98" baseline="0">
                <a:solidFill>
                  <a:schemeClr val="bg1"/>
                </a:solidFill>
              </a:defRPr>
            </a:lvl1pPr>
          </a:lstStyle>
          <a:p>
            <a:r>
              <a:rPr lang="en-US" dirty="0"/>
              <a:t>Section title</a:t>
            </a:r>
          </a:p>
        </p:txBody>
      </p:sp>
    </p:spTree>
    <p:extLst>
      <p:ext uri="{BB962C8B-B14F-4D97-AF65-F5344CB8AC3E}">
        <p14:creationId xmlns:p14="http://schemas.microsoft.com/office/powerpoint/2010/main" val="1267128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3345" y="1217195"/>
            <a:ext cx="5154444" cy="1973570"/>
          </a:xfrm>
        </p:spPr>
        <p:txBody>
          <a:bodyPr wrap="square">
            <a:spAutoFit/>
          </a:bodyPr>
          <a:lstStyle>
            <a:lvl1pPr>
              <a:defRPr sz="6470" baseline="0">
                <a:solidFill>
                  <a:schemeClr val="bg1"/>
                </a:solidFill>
              </a:defRPr>
            </a:lvl1pPr>
          </a:lstStyle>
          <a:p>
            <a:r>
              <a:rPr lang="en-US" dirty="0"/>
              <a:t>50/50 photo layout</a:t>
            </a:r>
          </a:p>
        </p:txBody>
      </p:sp>
      <p:sp>
        <p:nvSpPr>
          <p:cNvPr id="5" name="Picture Placeholder 4"/>
          <p:cNvSpPr>
            <a:spLocks noGrp="1"/>
          </p:cNvSpPr>
          <p:nvPr>
            <p:ph type="pic" sz="quarter" idx="10"/>
          </p:nvPr>
        </p:nvSpPr>
        <p:spPr bwMode="ltGray">
          <a:xfrm>
            <a:off x="6110006" y="0"/>
            <a:ext cx="6094444" cy="6856100"/>
          </a:xfrm>
          <a:blipFill dpi="0" rotWithShape="1">
            <a:blip r:embed="rId2" cstate="email">
              <a:extLst>
                <a:ext uri="{28A0092B-C50C-407E-A947-70E740481C1C}">
                  <a14:useLocalDpi xmlns:a14="http://schemas.microsoft.com/office/drawing/2010/main"/>
                </a:ext>
              </a:extLst>
            </a:blip>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9761905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44164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10749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193741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slideLayout" Target="../slideLayouts/slideLayout200.xml"/><Relationship Id="rId18" Type="http://schemas.openxmlformats.org/officeDocument/2006/relationships/slideLayout" Target="../slideLayouts/slideLayout205.xml"/><Relationship Id="rId26" Type="http://schemas.openxmlformats.org/officeDocument/2006/relationships/slideLayout" Target="../slideLayouts/slideLayout213.xml"/><Relationship Id="rId3" Type="http://schemas.openxmlformats.org/officeDocument/2006/relationships/slideLayout" Target="../slideLayouts/slideLayout190.xml"/><Relationship Id="rId21" Type="http://schemas.openxmlformats.org/officeDocument/2006/relationships/slideLayout" Target="../slideLayouts/slideLayout208.xml"/><Relationship Id="rId7" Type="http://schemas.openxmlformats.org/officeDocument/2006/relationships/slideLayout" Target="../slideLayouts/slideLayout194.xml"/><Relationship Id="rId12" Type="http://schemas.openxmlformats.org/officeDocument/2006/relationships/slideLayout" Target="../slideLayouts/slideLayout199.xml"/><Relationship Id="rId17" Type="http://schemas.openxmlformats.org/officeDocument/2006/relationships/slideLayout" Target="../slideLayouts/slideLayout204.xml"/><Relationship Id="rId25" Type="http://schemas.openxmlformats.org/officeDocument/2006/relationships/slideLayout" Target="../slideLayouts/slideLayout212.xml"/><Relationship Id="rId2" Type="http://schemas.openxmlformats.org/officeDocument/2006/relationships/slideLayout" Target="../slideLayouts/slideLayout189.xml"/><Relationship Id="rId16" Type="http://schemas.openxmlformats.org/officeDocument/2006/relationships/slideLayout" Target="../slideLayouts/slideLayout203.xml"/><Relationship Id="rId20" Type="http://schemas.openxmlformats.org/officeDocument/2006/relationships/slideLayout" Target="../slideLayouts/slideLayout207.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24" Type="http://schemas.openxmlformats.org/officeDocument/2006/relationships/slideLayout" Target="../slideLayouts/slideLayout211.xml"/><Relationship Id="rId5" Type="http://schemas.openxmlformats.org/officeDocument/2006/relationships/slideLayout" Target="../slideLayouts/slideLayout192.xml"/><Relationship Id="rId15" Type="http://schemas.openxmlformats.org/officeDocument/2006/relationships/slideLayout" Target="../slideLayouts/slideLayout202.xml"/><Relationship Id="rId23" Type="http://schemas.openxmlformats.org/officeDocument/2006/relationships/slideLayout" Target="../slideLayouts/slideLayout210.xml"/><Relationship Id="rId28" Type="http://schemas.openxmlformats.org/officeDocument/2006/relationships/image" Target="../media/image30.png"/><Relationship Id="rId10" Type="http://schemas.openxmlformats.org/officeDocument/2006/relationships/slideLayout" Target="../slideLayouts/slideLayout197.xml"/><Relationship Id="rId19" Type="http://schemas.openxmlformats.org/officeDocument/2006/relationships/slideLayout" Target="../slideLayouts/slideLayout206.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 Id="rId22" Type="http://schemas.openxmlformats.org/officeDocument/2006/relationships/slideLayout" Target="../slideLayouts/slideLayout209.xml"/><Relationship Id="rId27"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slideLayout" Target="../slideLayouts/slideLayout226.xml"/><Relationship Id="rId18" Type="http://schemas.openxmlformats.org/officeDocument/2006/relationships/slideLayout" Target="../slideLayouts/slideLayout231.xml"/><Relationship Id="rId26" Type="http://schemas.openxmlformats.org/officeDocument/2006/relationships/slideLayout" Target="../slideLayouts/slideLayout239.xml"/><Relationship Id="rId3" Type="http://schemas.openxmlformats.org/officeDocument/2006/relationships/slideLayout" Target="../slideLayouts/slideLayout216.xml"/><Relationship Id="rId21" Type="http://schemas.openxmlformats.org/officeDocument/2006/relationships/slideLayout" Target="../slideLayouts/slideLayout234.xml"/><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5" Type="http://schemas.openxmlformats.org/officeDocument/2006/relationships/slideLayout" Target="../slideLayouts/slideLayout238.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0" Type="http://schemas.openxmlformats.org/officeDocument/2006/relationships/slideLayout" Target="../slideLayouts/slideLayout233.xml"/><Relationship Id="rId29" Type="http://schemas.openxmlformats.org/officeDocument/2006/relationships/slideLayout" Target="../slideLayouts/slideLayout242.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24" Type="http://schemas.openxmlformats.org/officeDocument/2006/relationships/slideLayout" Target="../slideLayouts/slideLayout237.xml"/><Relationship Id="rId32" Type="http://schemas.openxmlformats.org/officeDocument/2006/relationships/image" Target="../media/image37.png"/><Relationship Id="rId5" Type="http://schemas.openxmlformats.org/officeDocument/2006/relationships/slideLayout" Target="../slideLayouts/slideLayout218.xml"/><Relationship Id="rId15" Type="http://schemas.openxmlformats.org/officeDocument/2006/relationships/slideLayout" Target="../slideLayouts/slideLayout228.xml"/><Relationship Id="rId23" Type="http://schemas.openxmlformats.org/officeDocument/2006/relationships/slideLayout" Target="../slideLayouts/slideLayout236.xml"/><Relationship Id="rId28" Type="http://schemas.openxmlformats.org/officeDocument/2006/relationships/slideLayout" Target="../slideLayouts/slideLayout241.xml"/><Relationship Id="rId10" Type="http://schemas.openxmlformats.org/officeDocument/2006/relationships/slideLayout" Target="../slideLayouts/slideLayout223.xml"/><Relationship Id="rId19" Type="http://schemas.openxmlformats.org/officeDocument/2006/relationships/slideLayout" Target="../slideLayouts/slideLayout232.xml"/><Relationship Id="rId31" Type="http://schemas.openxmlformats.org/officeDocument/2006/relationships/theme" Target="../theme/theme11.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 Id="rId22" Type="http://schemas.openxmlformats.org/officeDocument/2006/relationships/slideLayout" Target="../slideLayouts/slideLayout235.xml"/><Relationship Id="rId27" Type="http://schemas.openxmlformats.org/officeDocument/2006/relationships/slideLayout" Target="../slideLayouts/slideLayout240.xml"/><Relationship Id="rId30" Type="http://schemas.openxmlformats.org/officeDocument/2006/relationships/slideLayout" Target="../slideLayouts/slideLayout24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51.xml"/><Relationship Id="rId3" Type="http://schemas.openxmlformats.org/officeDocument/2006/relationships/slideLayout" Target="../slideLayouts/slideLayout246.xml"/><Relationship Id="rId7" Type="http://schemas.openxmlformats.org/officeDocument/2006/relationships/slideLayout" Target="../slideLayouts/slideLayout250.xml"/><Relationship Id="rId12" Type="http://schemas.openxmlformats.org/officeDocument/2006/relationships/theme" Target="../theme/theme12.xml"/><Relationship Id="rId2" Type="http://schemas.openxmlformats.org/officeDocument/2006/relationships/slideLayout" Target="../slideLayouts/slideLayout245.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5" Type="http://schemas.openxmlformats.org/officeDocument/2006/relationships/slideLayout" Target="../slideLayouts/slideLayout248.xml"/><Relationship Id="rId10" Type="http://schemas.openxmlformats.org/officeDocument/2006/relationships/slideLayout" Target="../slideLayouts/slideLayout253.xml"/><Relationship Id="rId4" Type="http://schemas.openxmlformats.org/officeDocument/2006/relationships/slideLayout" Target="../slideLayouts/slideLayout247.xml"/><Relationship Id="rId9" Type="http://schemas.openxmlformats.org/officeDocument/2006/relationships/slideLayout" Target="../slideLayouts/slideLayout25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theme" Target="../theme/theme2.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theme" Target="../theme/theme3.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slideLayout" Target="../slideLayouts/slideLayout10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31" Type="http://schemas.openxmlformats.org/officeDocument/2006/relationships/theme" Target="../theme/theme4.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slideLayout" Target="../slideLayouts/slideLayout10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theme" Target="../theme/theme5.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2" Type="http://schemas.openxmlformats.org/officeDocument/2006/relationships/slideLayout" Target="../slideLayouts/slideLayout128.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5" Type="http://schemas.openxmlformats.org/officeDocument/2006/relationships/theme" Target="../theme/theme6.xml"/><Relationship Id="rId10" Type="http://schemas.openxmlformats.org/officeDocument/2006/relationships/slideLayout" Target="../slideLayouts/slideLayout136.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8.xml"/><Relationship Id="rId3" Type="http://schemas.openxmlformats.org/officeDocument/2006/relationships/slideLayout" Target="../slideLayouts/slideLayout143.xml"/><Relationship Id="rId7" Type="http://schemas.openxmlformats.org/officeDocument/2006/relationships/slideLayout" Target="../slideLayouts/slideLayout147.xml"/><Relationship Id="rId12" Type="http://schemas.openxmlformats.org/officeDocument/2006/relationships/theme" Target="../theme/theme7.xml"/><Relationship Id="rId2" Type="http://schemas.openxmlformats.org/officeDocument/2006/relationships/slideLayout" Target="../slideLayouts/slideLayout142.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5" Type="http://schemas.openxmlformats.org/officeDocument/2006/relationships/slideLayout" Target="../slideLayouts/slideLayout145.xml"/><Relationship Id="rId10" Type="http://schemas.openxmlformats.org/officeDocument/2006/relationships/slideLayout" Target="../slideLayouts/slideLayout150.xml"/><Relationship Id="rId4" Type="http://schemas.openxmlformats.org/officeDocument/2006/relationships/slideLayout" Target="../slideLayouts/slideLayout144.xml"/><Relationship Id="rId9" Type="http://schemas.openxmlformats.org/officeDocument/2006/relationships/slideLayout" Target="../slideLayouts/slideLayout14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slideLayout" Target="../slideLayouts/slideLayout164.xml"/><Relationship Id="rId18" Type="http://schemas.openxmlformats.org/officeDocument/2006/relationships/slideLayout" Target="../slideLayouts/slideLayout169.xml"/><Relationship Id="rId26" Type="http://schemas.openxmlformats.org/officeDocument/2006/relationships/theme" Target="../theme/theme8.xml"/><Relationship Id="rId3" Type="http://schemas.openxmlformats.org/officeDocument/2006/relationships/slideLayout" Target="../slideLayouts/slideLayout154.xml"/><Relationship Id="rId21" Type="http://schemas.openxmlformats.org/officeDocument/2006/relationships/slideLayout" Target="../slideLayouts/slideLayout172.xml"/><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5" Type="http://schemas.openxmlformats.org/officeDocument/2006/relationships/slideLayout" Target="../slideLayouts/slideLayout176.xml"/><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0" Type="http://schemas.openxmlformats.org/officeDocument/2006/relationships/slideLayout" Target="../slideLayouts/slideLayout171.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24" Type="http://schemas.openxmlformats.org/officeDocument/2006/relationships/slideLayout" Target="../slideLayouts/slideLayout175.xml"/><Relationship Id="rId5" Type="http://schemas.openxmlformats.org/officeDocument/2006/relationships/slideLayout" Target="../slideLayouts/slideLayout156.xml"/><Relationship Id="rId15" Type="http://schemas.openxmlformats.org/officeDocument/2006/relationships/slideLayout" Target="../slideLayouts/slideLayout166.xml"/><Relationship Id="rId23" Type="http://schemas.openxmlformats.org/officeDocument/2006/relationships/slideLayout" Target="../slideLayouts/slideLayout174.xml"/><Relationship Id="rId10" Type="http://schemas.openxmlformats.org/officeDocument/2006/relationships/slideLayout" Target="../slideLayouts/slideLayout161.xml"/><Relationship Id="rId19" Type="http://schemas.openxmlformats.org/officeDocument/2006/relationships/slideLayout" Target="../slideLayouts/slideLayout170.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 Id="rId22" Type="http://schemas.openxmlformats.org/officeDocument/2006/relationships/slideLayout" Target="../slideLayouts/slideLayout17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4.xml"/><Relationship Id="rId3" Type="http://schemas.openxmlformats.org/officeDocument/2006/relationships/slideLayout" Target="../slideLayouts/slideLayout179.xml"/><Relationship Id="rId7" Type="http://schemas.openxmlformats.org/officeDocument/2006/relationships/slideLayout" Target="../slideLayouts/slideLayout183.xml"/><Relationship Id="rId12" Type="http://schemas.openxmlformats.org/officeDocument/2006/relationships/theme" Target="../theme/theme9.xml"/><Relationship Id="rId2" Type="http://schemas.openxmlformats.org/officeDocument/2006/relationships/slideLayout" Target="../slideLayouts/slideLayout178.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5" Type="http://schemas.openxmlformats.org/officeDocument/2006/relationships/slideLayout" Target="../slideLayouts/slideLayout181.xml"/><Relationship Id="rId10" Type="http://schemas.openxmlformats.org/officeDocument/2006/relationships/slideLayout" Target="../slideLayouts/slideLayout186.xml"/><Relationship Id="rId4" Type="http://schemas.openxmlformats.org/officeDocument/2006/relationships/slideLayout" Target="../slideLayouts/slideLayout180.xml"/><Relationship Id="rId9" Type="http://schemas.openxmlformats.org/officeDocument/2006/relationships/slideLayout" Target="../slideLayouts/slideLayout1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164464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5"/>
          <p:cNvGrpSpPr/>
          <p:nvPr/>
        </p:nvGrpSpPr>
        <p:grpSpPr>
          <a:xfrm>
            <a:off x="12370906" y="-217"/>
            <a:ext cx="935477" cy="5654620"/>
            <a:chOff x="12618967" y="-221"/>
            <a:chExt cx="954235" cy="5767188"/>
          </a:xfrm>
        </p:grpSpPr>
        <p:grpSp>
          <p:nvGrpSpPr>
            <p:cNvPr id="7" name="Group 6"/>
            <p:cNvGrpSpPr/>
            <p:nvPr/>
          </p:nvGrpSpPr>
          <p:grpSpPr>
            <a:xfrm rot="5400000">
              <a:off x="11584220" y="1040742"/>
              <a:ext cx="2698730" cy="629236"/>
              <a:chOff x="1584344" y="4543426"/>
              <a:chExt cx="2698730" cy="629236"/>
            </a:xfrm>
          </p:grpSpPr>
          <p:sp>
            <p:nvSpPr>
              <p:cNvPr id="13" name="Rectangle 12"/>
              <p:cNvSpPr/>
              <p:nvPr/>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15" name="Rectangle 14"/>
              <p:cNvSpPr/>
              <p:nvPr/>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16" name="Rectangle 15"/>
              <p:cNvSpPr/>
              <p:nvPr/>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17" name="Rectangle 16"/>
              <p:cNvSpPr/>
              <p:nvPr/>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18" name="Rectangle 17"/>
              <p:cNvSpPr/>
              <p:nvPr/>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8" name="TextBox 7"/>
            <p:cNvSpPr txBox="1"/>
            <p:nvPr/>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9" name="TextBox 8"/>
            <p:cNvSpPr txBox="1"/>
            <p:nvPr/>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10" name="Rectangle 9"/>
            <p:cNvSpPr/>
            <p:nvPr/>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1" name="Rectangle 10"/>
            <p:cNvSpPr/>
            <p:nvPr/>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2" name="Rectangle 11"/>
            <p:cNvSpPr/>
            <p:nvPr/>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3256887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1" r:id="rId30"/>
    <p:sldLayoutId id="2147483848" r:id="rId31"/>
  </p:sldLayoutIdLst>
  <p:transition>
    <p:fade/>
  </p:transition>
  <p:txStyles>
    <p:titleStyle>
      <a:lvl1pPr algn="l" defTabSz="914367" rtl="0" eaLnBrk="1" latinLnBrk="0" hangingPunct="1">
        <a:lnSpc>
          <a:spcPct val="90000"/>
        </a:lnSpc>
        <a:spcBef>
          <a:spcPct val="0"/>
        </a:spcBef>
        <a:buNone/>
        <a:defRPr lang="en-US" sz="431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137"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568"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372"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372"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3" orient="horz" pos="187">
          <p15:clr>
            <a:srgbClr val="5ACBF0"/>
          </p15:clr>
        </p15:guide>
        <p15:guide id="34" pos="173">
          <p15:clr>
            <a:srgbClr val="5ACBF0"/>
          </p15:clr>
        </p15:guide>
        <p15:guide id="35" pos="749">
          <p15:clr>
            <a:srgbClr val="5ACBF0"/>
          </p15:clr>
        </p15:guide>
        <p15:guide id="36" pos="1325">
          <p15:clr>
            <a:srgbClr val="5ACBF0"/>
          </p15:clr>
        </p15:guide>
        <p15:guide id="37" pos="1901">
          <p15:clr>
            <a:srgbClr val="5ACBF0"/>
          </p15:clr>
        </p15:guide>
        <p15:guide id="38" pos="2477">
          <p15:clr>
            <a:srgbClr val="5ACBF0"/>
          </p15:clr>
        </p15:guide>
        <p15:guide id="39" pos="3053">
          <p15:clr>
            <a:srgbClr val="5ACBF0"/>
          </p15:clr>
        </p15:guide>
        <p15:guide id="40" pos="3629">
          <p15:clr>
            <a:srgbClr val="5ACBF0"/>
          </p15:clr>
        </p15:guide>
        <p15:guide id="41" pos="4205">
          <p15:clr>
            <a:srgbClr val="5ACBF0"/>
          </p15:clr>
        </p15:guide>
        <p15:guide id="42" pos="4781">
          <p15:clr>
            <a:srgbClr val="5ACBF0"/>
          </p15:clr>
        </p15:guide>
        <p15:guide id="43" pos="5357">
          <p15:clr>
            <a:srgbClr val="5ACBF0"/>
          </p15:clr>
        </p15:guide>
        <p15:guide id="44" pos="5933">
          <p15:clr>
            <a:srgbClr val="5ACBF0"/>
          </p15:clr>
        </p15:guide>
        <p15:guide id="45" pos="6509">
          <p15:clr>
            <a:srgbClr val="5ACBF0"/>
          </p15:clr>
        </p15:guide>
        <p15:guide id="46" pos="7085">
          <p15:clr>
            <a:srgbClr val="5ACBF0"/>
          </p15:clr>
        </p15:guide>
        <p15:guide id="47" pos="7661">
          <p15:clr>
            <a:srgbClr val="5ACBF0"/>
          </p15:clr>
        </p15:guide>
        <p15:guide id="48" pos="288">
          <p15:clr>
            <a:srgbClr val="C35EA4"/>
          </p15:clr>
        </p15:guide>
        <p15:guide id="49" pos="7546">
          <p15:clr>
            <a:srgbClr val="C35EA4"/>
          </p15:clr>
        </p15:guide>
        <p15:guide id="50" orient="horz" pos="763">
          <p15:clr>
            <a:srgbClr val="5ACBF0"/>
          </p15:clr>
        </p15:guide>
        <p15:guide id="51" orient="horz" pos="1339">
          <p15:clr>
            <a:srgbClr val="5ACBF0"/>
          </p15:clr>
        </p15:guide>
        <p15:guide id="52" orient="horz" pos="1915">
          <p15:clr>
            <a:srgbClr val="5ACBF0"/>
          </p15:clr>
        </p15:guide>
        <p15:guide id="53" orient="horz" pos="2491">
          <p15:clr>
            <a:srgbClr val="5ACBF0"/>
          </p15:clr>
        </p15:guide>
        <p15:guide id="54" orient="horz" pos="3067">
          <p15:clr>
            <a:srgbClr val="5ACBF0"/>
          </p15:clr>
        </p15:guide>
        <p15:guide id="55" orient="horz" pos="3643">
          <p15:clr>
            <a:srgbClr val="5ACBF0"/>
          </p15:clr>
        </p15:guide>
        <p15:guide id="56" orient="horz" pos="4219">
          <p15:clr>
            <a:srgbClr val="5ACBF0"/>
          </p15:clr>
        </p15:guide>
        <p15:guide id="57" orient="horz" pos="302">
          <p15:clr>
            <a:srgbClr val="C35EA4"/>
          </p15:clr>
        </p15:guide>
        <p15:guide id="58"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8" cstate="email">
            <a:extLst>
              <a:ext uri="{28A0092B-C50C-407E-A947-70E740481C1C}">
                <a14:useLocalDpi xmlns:a14="http://schemas.microsoft.com/office/drawing/2010/main"/>
              </a:ext>
            </a:extLst>
          </a:blip>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3424719119"/>
      </p:ext>
    </p:extLst>
  </p:cSld>
  <p:clrMap bg1="dk1" tx1="lt1" bg2="dk2" tx2="lt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 id="2147483901" r:id="rId14"/>
    <p:sldLayoutId id="2147483902" r:id="rId15"/>
    <p:sldLayoutId id="2147483903" r:id="rId16"/>
    <p:sldLayoutId id="2147483904" r:id="rId17"/>
    <p:sldLayoutId id="2147483905" r:id="rId18"/>
    <p:sldLayoutId id="2147483906" r:id="rId19"/>
    <p:sldLayoutId id="2147483907" r:id="rId20"/>
    <p:sldLayoutId id="2147483908" r:id="rId21"/>
    <p:sldLayoutId id="2147483909" r:id="rId22"/>
    <p:sldLayoutId id="2147483910" r:id="rId23"/>
    <p:sldLayoutId id="2147483911" r:id="rId24"/>
    <p:sldLayoutId id="2147483912" r:id="rId25"/>
    <p:sldLayoutId id="2147483913" r:id="rId2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4104124956"/>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 id="2147483927" r:id="rId13"/>
    <p:sldLayoutId id="2147483928" r:id="rId14"/>
    <p:sldLayoutId id="2147483929" r:id="rId15"/>
    <p:sldLayoutId id="2147483930" r:id="rId16"/>
    <p:sldLayoutId id="2147483931" r:id="rId17"/>
    <p:sldLayoutId id="2147483932" r:id="rId18"/>
    <p:sldLayoutId id="2147483933" r:id="rId19"/>
    <p:sldLayoutId id="2147483934" r:id="rId20"/>
    <p:sldLayoutId id="2147483935" r:id="rId21"/>
    <p:sldLayoutId id="2147483936" r:id="rId22"/>
    <p:sldLayoutId id="2147483937" r:id="rId23"/>
    <p:sldLayoutId id="2147483938" r:id="rId24"/>
    <p:sldLayoutId id="2147483939" r:id="rId25"/>
    <p:sldLayoutId id="2147483940" r:id="rId26"/>
    <p:sldLayoutId id="2147483941" r:id="rId27"/>
    <p:sldLayoutId id="2147483942" r:id="rId28"/>
    <p:sldLayoutId id="2147483943" r:id="rId29"/>
    <p:sldLayoutId id="2147483944" r:id="rId3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E3B5DE-899E-40DA-B0C7-23DBCDA07FD4}" type="datetimeFigureOut">
              <a:rPr lang="en-US" smtClean="0"/>
              <a:t>5/18/2017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4CE403-A314-494F-957A-D54C031817B5}" type="slidenum">
              <a:rPr lang="en-US" smtClean="0"/>
              <a:t>‹#›</a:t>
            </a:fld>
            <a:endParaRPr lang="en-US"/>
          </a:p>
        </p:txBody>
      </p:sp>
    </p:spTree>
    <p:extLst>
      <p:ext uri="{BB962C8B-B14F-4D97-AF65-F5344CB8AC3E}">
        <p14:creationId xmlns:p14="http://schemas.microsoft.com/office/powerpoint/2010/main" val="2753783787"/>
      </p:ext>
    </p:extLst>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1325563"/>
          </a:xfrm>
          <a:prstGeom prst="rect">
            <a:avLst/>
          </a:prstGeom>
        </p:spPr>
        <p:txBody>
          <a:bodyPr vert="horz" lIns="274320" tIns="22860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0" y="1352289"/>
            <a:ext cx="10515600" cy="4351338"/>
          </a:xfrm>
          <a:prstGeom prst="rect">
            <a:avLst/>
          </a:prstGeom>
        </p:spPr>
        <p:txBody>
          <a:bodyPr vert="horz" lIns="27432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9707957"/>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Lst>
  <p:txStyles>
    <p:titleStyle>
      <a:lvl1pPr algn="l" defTabSz="914225" rtl="0" eaLnBrk="1" latinLnBrk="0" hangingPunct="1">
        <a:lnSpc>
          <a:spcPct val="90000"/>
        </a:lnSpc>
        <a:spcBef>
          <a:spcPct val="0"/>
        </a:spcBef>
        <a:buNone/>
        <a:defRPr sz="4313" kern="1200">
          <a:solidFill>
            <a:schemeClr val="tx1"/>
          </a:solidFill>
          <a:latin typeface="+mj-lt"/>
          <a:ea typeface="+mj-ea"/>
          <a:cs typeface="+mj-cs"/>
        </a:defRPr>
      </a:lvl1pPr>
    </p:titleStyle>
    <p:bodyStyle>
      <a:lvl1pPr marL="0" indent="0" algn="l" defTabSz="914225" rtl="0" eaLnBrk="1" latinLnBrk="0" hangingPunct="1">
        <a:lnSpc>
          <a:spcPct val="90000"/>
        </a:lnSpc>
        <a:spcBef>
          <a:spcPts val="1000"/>
        </a:spcBef>
        <a:buFont typeface="Arial" panose="020B0604020202020204" pitchFamily="34" charset="0"/>
        <a:buNone/>
        <a:defRPr sz="2745" kern="1200">
          <a:solidFill>
            <a:schemeClr val="tx1"/>
          </a:solidFill>
          <a:latin typeface="+mj-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1961" kern="1200">
          <a:solidFill>
            <a:schemeClr val="tx1"/>
          </a:solidFill>
          <a:latin typeface="+mj-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1568"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372"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98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413560002"/>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62" r:id="rId23"/>
    <p:sldLayoutId id="2147483763"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R:92</a:t>
                  </a:r>
                  <a:r>
                    <a:rPr lang="en-US" sz="490" baseline="0" dirty="0">
                      <a:gradFill>
                        <a:gsLst>
                          <a:gs pos="0">
                            <a:srgbClr val="FFFFFF"/>
                          </a:gs>
                          <a:gs pos="100000">
                            <a:srgbClr val="FFFFFF"/>
                          </a:gs>
                        </a:gsLst>
                        <a:lin ang="5400000" scaled="0"/>
                      </a:gradFill>
                      <a:ea typeface="Segoe UI" pitchFamily="34" charset="0"/>
                      <a:cs typeface="Segoe UI" pitchFamily="34" charset="0"/>
                    </a:rPr>
                    <a:t> G:45 B:145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a:t>
                  </a:r>
                  <a:r>
                    <a:rPr lang="en-US" sz="49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22698158"/>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 id="2147483789" r:id="rId24"/>
    <p:sldLayoutId id="2147483790" r:id="rId25"/>
    <p:sldLayoutId id="2147483791" r:id="rId26"/>
    <p:sldLayoutId id="2147483792" r:id="rId27"/>
    <p:sldLayoutId id="2147483793" r:id="rId28"/>
    <p:sldLayoutId id="2147483794" r:id="rId29"/>
    <p:sldLayoutId id="2147483795" r:id="rId3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958931775"/>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6" r:id="rId20"/>
    <p:sldLayoutId id="2147483817" r:id="rId21"/>
    <p:sldLayoutId id="2147483818"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Light" panose="020B0502040204020203" pitchFamily="34" charset="0"/>
                <a:cs typeface="Segoe UI Light" panose="020B0502040204020203" pitchFamily="34" charset="0"/>
              </a:defRPr>
            </a:lvl1pPr>
          </a:lstStyle>
          <a:p>
            <a:fld id="{9494C635-3D51-4C02-B0EC-26CCDE060FEB}" type="datetimeFigureOut">
              <a:rPr lang="en-US" smtClean="0"/>
              <a:pPr/>
              <a:t>5/18/2017</a:t>
            </a:fld>
            <a:endParaRPr lang="en-US"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Light" panose="020B0502040204020203" pitchFamily="34" charset="0"/>
                <a:cs typeface="Segoe UI Light" panose="020B0502040204020203" pitchFamily="34" charset="0"/>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Light" panose="020B0502040204020203" pitchFamily="34" charset="0"/>
                <a:cs typeface="Segoe UI Light" panose="020B0502040204020203" pitchFamily="34" charset="0"/>
              </a:defRPr>
            </a:lvl1pPr>
          </a:lstStyle>
          <a:p>
            <a:fld id="{DE613E92-7F84-45A2-94B2-74E63017310D}" type="slidenum">
              <a:rPr lang="en-US" smtClean="0"/>
              <a:pPr/>
              <a:t>‹#›</a:t>
            </a:fld>
            <a:endParaRPr lang="en-US" dirty="0"/>
          </a:p>
        </p:txBody>
      </p:sp>
    </p:spTree>
    <p:extLst>
      <p:ext uri="{BB962C8B-B14F-4D97-AF65-F5344CB8AC3E}">
        <p14:creationId xmlns:p14="http://schemas.microsoft.com/office/powerpoint/2010/main" val="2668006625"/>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 id="2147483835" r:id="rId14"/>
  </p:sldLayoutIdLst>
  <p:txStyles>
    <p:titleStyle>
      <a:lvl1pPr algn="l" defTabSz="914225"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941306-393D-6449-AE86-A1B81F924F7B}" type="datetime1">
              <a:rPr lang="en-US" smtClean="0"/>
              <a:t>5/18/2017</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2400" b="0" i="0">
                <a:solidFill>
                  <a:schemeClr val="tx1">
                    <a:tint val="75000"/>
                  </a:schemeClr>
                </a:solidFill>
                <a:latin typeface="Helvetica Neue Thin" charset="0"/>
                <a:ea typeface="Helvetica Neue Thin" charset="0"/>
                <a:cs typeface="Helvetica Neue Thin" charset="0"/>
              </a:defRPr>
            </a:lvl1pPr>
          </a:lstStyle>
          <a:p>
            <a:fld id="{3628B920-7436-1C4F-A04C-E3E89E81F6F7}" type="slidenum">
              <a:rPr lang="en-US" smtClean="0"/>
              <a:pPr/>
              <a:t>‹#›</a:t>
            </a:fld>
            <a:endParaRPr lang="en-US" dirty="0"/>
          </a:p>
        </p:txBody>
      </p:sp>
    </p:spTree>
    <p:extLst>
      <p:ext uri="{BB962C8B-B14F-4D97-AF65-F5344CB8AC3E}">
        <p14:creationId xmlns:p14="http://schemas.microsoft.com/office/powerpoint/2010/main" val="2288923064"/>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Lst>
  <p:hf hdr="0" ftr="0" dt="0"/>
  <p:txStyles>
    <p:titleStyle>
      <a:lvl1pPr algn="l" defTabSz="914225" rtl="0" eaLnBrk="1" latinLnBrk="0" hangingPunct="1">
        <a:lnSpc>
          <a:spcPct val="90000"/>
        </a:lnSpc>
        <a:spcBef>
          <a:spcPct val="0"/>
        </a:spcBef>
        <a:buNone/>
        <a:defRPr sz="4400" b="1" kern="1200">
          <a:solidFill>
            <a:schemeClr val="bg1"/>
          </a:solidFill>
          <a:latin typeface="Helvetica Neue" charset="0"/>
          <a:ea typeface="Helvetica Neue" charset="0"/>
          <a:cs typeface="Helvetica Neue" charset="0"/>
        </a:defRPr>
      </a:lvl1pPr>
    </p:titleStyle>
    <p:bodyStyle>
      <a:lvl1pPr marL="228556" indent="-228556" algn="l" defTabSz="914225" rtl="0" eaLnBrk="1" latinLnBrk="0" hangingPunct="1">
        <a:lnSpc>
          <a:spcPct val="90000"/>
        </a:lnSpc>
        <a:spcBef>
          <a:spcPts val="1000"/>
        </a:spcBef>
        <a:buFont typeface="Arial"/>
        <a:buChar char="•"/>
        <a:defRPr sz="2800" kern="1200">
          <a:solidFill>
            <a:schemeClr val="bg1"/>
          </a:solidFill>
          <a:latin typeface="Helvetica Neue" charset="0"/>
          <a:ea typeface="Helvetica Neue" charset="0"/>
          <a:cs typeface="Helvetica Neue" charset="0"/>
        </a:defRPr>
      </a:lvl1pPr>
      <a:lvl2pPr marL="685668" indent="-228556" algn="l" defTabSz="914225" rtl="0" eaLnBrk="1" latinLnBrk="0" hangingPunct="1">
        <a:lnSpc>
          <a:spcPct val="90000"/>
        </a:lnSpc>
        <a:spcBef>
          <a:spcPts val="500"/>
        </a:spcBef>
        <a:buFont typeface="Arial"/>
        <a:buChar char="•"/>
        <a:defRPr sz="2400" kern="1200">
          <a:solidFill>
            <a:schemeClr val="bg1"/>
          </a:solidFill>
          <a:latin typeface="Helvetica Neue" charset="0"/>
          <a:ea typeface="Helvetica Neue" charset="0"/>
          <a:cs typeface="Helvetica Neue" charset="0"/>
        </a:defRPr>
      </a:lvl2pPr>
      <a:lvl3pPr marL="1142781" indent="-228556" algn="l" defTabSz="914225" rtl="0" eaLnBrk="1" latinLnBrk="0" hangingPunct="1">
        <a:lnSpc>
          <a:spcPct val="90000"/>
        </a:lnSpc>
        <a:spcBef>
          <a:spcPts val="500"/>
        </a:spcBef>
        <a:buFont typeface="Arial"/>
        <a:buChar char="•"/>
        <a:defRPr sz="2000" kern="1200">
          <a:solidFill>
            <a:schemeClr val="bg1"/>
          </a:solidFill>
          <a:latin typeface="Helvetica Neue" charset="0"/>
          <a:ea typeface="Helvetica Neue" charset="0"/>
          <a:cs typeface="Helvetica Neue" charset="0"/>
        </a:defRPr>
      </a:lvl3pPr>
      <a:lvl4pPr marL="1599893" indent="-228556" algn="l" defTabSz="914225" rtl="0" eaLnBrk="1" latinLnBrk="0" hangingPunct="1">
        <a:lnSpc>
          <a:spcPct val="90000"/>
        </a:lnSpc>
        <a:spcBef>
          <a:spcPts val="500"/>
        </a:spcBef>
        <a:buFont typeface="Arial"/>
        <a:buChar char="•"/>
        <a:defRPr sz="1800" kern="1200">
          <a:solidFill>
            <a:schemeClr val="bg1"/>
          </a:solidFill>
          <a:latin typeface="Helvetica Neue" charset="0"/>
          <a:ea typeface="Helvetica Neue" charset="0"/>
          <a:cs typeface="Helvetica Neue" charset="0"/>
        </a:defRPr>
      </a:lvl4pPr>
      <a:lvl5pPr marL="2057005" indent="-228556" algn="l" defTabSz="914225" rtl="0" eaLnBrk="1" latinLnBrk="0" hangingPunct="1">
        <a:lnSpc>
          <a:spcPct val="90000"/>
        </a:lnSpc>
        <a:spcBef>
          <a:spcPts val="500"/>
        </a:spcBef>
        <a:buFont typeface="Arial"/>
        <a:buChar char="•"/>
        <a:defRPr sz="1800" kern="1200">
          <a:solidFill>
            <a:schemeClr val="bg1"/>
          </a:solidFill>
          <a:latin typeface="Helvetica Neue" charset="0"/>
          <a:ea typeface="Helvetica Neue" charset="0"/>
          <a:cs typeface="Helvetica Neue" charset="0"/>
        </a:defRPr>
      </a:lvl5pPr>
      <a:lvl6pPr marL="2514118" indent="-228556" algn="l" defTabSz="914225"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74084360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 id="2147483865" r:id="rId16"/>
    <p:sldLayoutId id="2147483866" r:id="rId17"/>
    <p:sldLayoutId id="2147483867" r:id="rId18"/>
    <p:sldLayoutId id="2147483868" r:id="rId19"/>
    <p:sldLayoutId id="2147483869" r:id="rId20"/>
    <p:sldLayoutId id="2147483870" r:id="rId21"/>
    <p:sldLayoutId id="2147483871" r:id="rId22"/>
    <p:sldLayoutId id="2147483872" r:id="rId23"/>
    <p:sldLayoutId id="2147483873" r:id="rId24"/>
    <p:sldLayoutId id="2147483874"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225"/>
            <a:fld id="{339C95FE-F184-4529-8851-686AD19B04E3}" type="datetimeFigureOut">
              <a:rPr lang="en-US" smtClean="0">
                <a:solidFill>
                  <a:prstClr val="black">
                    <a:tint val="75000"/>
                  </a:prstClr>
                </a:solidFill>
              </a:rPr>
              <a:pPr defTabSz="914225"/>
              <a:t>5/18/2017</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225"/>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225"/>
            <a:fld id="{13D88B76-51B8-4504-B979-D41D1F0651E8}" type="slidenum">
              <a:rPr lang="en-US" smtClean="0">
                <a:solidFill>
                  <a:prstClr val="black">
                    <a:tint val="75000"/>
                  </a:prstClr>
                </a:solidFill>
              </a:rPr>
              <a:pPr defTabSz="914225"/>
              <a:t>‹#›</a:t>
            </a:fld>
            <a:endParaRPr lang="en-US">
              <a:solidFill>
                <a:prstClr val="black">
                  <a:tint val="75000"/>
                </a:prstClr>
              </a:solidFill>
            </a:endParaRPr>
          </a:p>
        </p:txBody>
      </p:sp>
    </p:spTree>
    <p:extLst>
      <p:ext uri="{BB962C8B-B14F-4D97-AF65-F5344CB8AC3E}">
        <p14:creationId xmlns:p14="http://schemas.microsoft.com/office/powerpoint/2010/main" val="1640707890"/>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rj@microsoft.com" TargetMode="External"/><Relationship Id="rId2" Type="http://schemas.openxmlformats.org/officeDocument/2006/relationships/hyperlink" Target="mailto:matgos@microsoft.com" TargetMode="Externa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0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8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4.xml"/></Relationships>
</file>

<file path=ppt/slides/_rels/slide11.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4.xml.rels><?xml version="1.0" encoding="UTF-8" standalone="yes"?>
<Relationships xmlns="http://schemas.openxmlformats.org/package/2006/relationships"><Relationship Id="rId3" Type="http://schemas.openxmlformats.org/officeDocument/2006/relationships/image" Target="../media/image85.png"/><Relationship Id="rId7" Type="http://schemas.microsoft.com/office/2007/relationships/hdphoto" Target="../media/hdphoto4.wdp"/><Relationship Id="rId2" Type="http://schemas.openxmlformats.org/officeDocument/2006/relationships/notesSlide" Target="../notesSlides/notesSlide55.xml"/><Relationship Id="rId1" Type="http://schemas.openxmlformats.org/officeDocument/2006/relationships/slideLayout" Target="../slideLayouts/slideLayout142.xml"/><Relationship Id="rId6" Type="http://schemas.openxmlformats.org/officeDocument/2006/relationships/image" Target="../media/image87.png"/><Relationship Id="rId5" Type="http://schemas.microsoft.com/office/2007/relationships/hdphoto" Target="../media/hdphoto3.wdp"/><Relationship Id="rId4" Type="http://schemas.openxmlformats.org/officeDocument/2006/relationships/image" Target="../media/image86.png"/></Relationships>
</file>

<file path=ppt/slides/_rels/slide115.xml.rels><?xml version="1.0" encoding="UTF-8" standalone="yes"?>
<Relationships xmlns="http://schemas.openxmlformats.org/package/2006/relationships"><Relationship Id="rId8" Type="http://schemas.openxmlformats.org/officeDocument/2006/relationships/image" Target="../media/image91.tiff"/><Relationship Id="rId3" Type="http://schemas.openxmlformats.org/officeDocument/2006/relationships/image" Target="../media/image87.png"/><Relationship Id="rId7" Type="http://schemas.openxmlformats.org/officeDocument/2006/relationships/image" Target="../media/image90.png"/><Relationship Id="rId2" Type="http://schemas.openxmlformats.org/officeDocument/2006/relationships/notesSlide" Target="../notesSlides/notesSlide56.xml"/><Relationship Id="rId1" Type="http://schemas.openxmlformats.org/officeDocument/2006/relationships/slideLayout" Target="../slideLayouts/slideLayout146.xml"/><Relationship Id="rId6" Type="http://schemas.openxmlformats.org/officeDocument/2006/relationships/image" Target="../media/image89.png"/><Relationship Id="rId5" Type="http://schemas.openxmlformats.org/officeDocument/2006/relationships/image" Target="../media/image88.png"/><Relationship Id="rId4" Type="http://schemas.microsoft.com/office/2007/relationships/hdphoto" Target="../media/hdphoto4.wdp"/></Relationships>
</file>

<file path=ppt/slides/_rels/slide116.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4.png"/><Relationship Id="rId2" Type="http://schemas.openxmlformats.org/officeDocument/2006/relationships/notesSlide" Target="../notesSlides/notesSlide57.xml"/><Relationship Id="rId1" Type="http://schemas.openxmlformats.org/officeDocument/2006/relationships/slideLayout" Target="../slideLayouts/slideLayout142.xml"/><Relationship Id="rId6" Type="http://schemas.openxmlformats.org/officeDocument/2006/relationships/image" Target="../media/image93.png"/><Relationship Id="rId5" Type="http://schemas.microsoft.com/office/2007/relationships/hdphoto" Target="../media/hdphoto4.wdp"/><Relationship Id="rId4" Type="http://schemas.openxmlformats.org/officeDocument/2006/relationships/image" Target="../media/image87.png"/></Relationships>
</file>

<file path=ppt/slides/_rels/slide11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30.xml"/></Relationships>
</file>

<file path=ppt/slides/_rels/slide118.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slideLayout" Target="../slideLayouts/slideLayout140.xml"/><Relationship Id="rId1" Type="http://schemas.openxmlformats.org/officeDocument/2006/relationships/video" Target="https://www.youtube.com/embed/IR9HNvnU46s"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emf"/><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120.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png"/><Relationship Id="rId18" Type="http://schemas.openxmlformats.org/officeDocument/2006/relationships/image" Target="../media/image112.png"/><Relationship Id="rId3" Type="http://schemas.openxmlformats.org/officeDocument/2006/relationships/image" Target="../media/image97.png"/><Relationship Id="rId21" Type="http://schemas.openxmlformats.org/officeDocument/2006/relationships/image" Target="../media/image115.png"/><Relationship Id="rId7" Type="http://schemas.openxmlformats.org/officeDocument/2006/relationships/image" Target="../media/image101.png"/><Relationship Id="rId12" Type="http://schemas.openxmlformats.org/officeDocument/2006/relationships/image" Target="../media/image106.png"/><Relationship Id="rId17" Type="http://schemas.openxmlformats.org/officeDocument/2006/relationships/image" Target="../media/image111.png"/><Relationship Id="rId2" Type="http://schemas.openxmlformats.org/officeDocument/2006/relationships/notesSlide" Target="../notesSlides/notesSlide58.xml"/><Relationship Id="rId16" Type="http://schemas.openxmlformats.org/officeDocument/2006/relationships/image" Target="../media/image110.png"/><Relationship Id="rId20" Type="http://schemas.openxmlformats.org/officeDocument/2006/relationships/image" Target="../media/image114.png"/><Relationship Id="rId1" Type="http://schemas.openxmlformats.org/officeDocument/2006/relationships/slideLayout" Target="../slideLayouts/slideLayout40.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99.png"/><Relationship Id="rId15" Type="http://schemas.openxmlformats.org/officeDocument/2006/relationships/image" Target="../media/image109.png"/><Relationship Id="rId23" Type="http://schemas.openxmlformats.org/officeDocument/2006/relationships/image" Target="../media/image117.png"/><Relationship Id="rId10" Type="http://schemas.openxmlformats.org/officeDocument/2006/relationships/image" Target="../media/image104.png"/><Relationship Id="rId19" Type="http://schemas.openxmlformats.org/officeDocument/2006/relationships/image" Target="../media/image113.png"/><Relationship Id="rId4" Type="http://schemas.openxmlformats.org/officeDocument/2006/relationships/image" Target="../media/image98.png"/><Relationship Id="rId9" Type="http://schemas.openxmlformats.org/officeDocument/2006/relationships/image" Target="../media/image103.png"/><Relationship Id="rId14" Type="http://schemas.openxmlformats.org/officeDocument/2006/relationships/image" Target="../media/image108.png"/><Relationship Id="rId22" Type="http://schemas.openxmlformats.org/officeDocument/2006/relationships/image" Target="../media/image116.png"/></Relationships>
</file>

<file path=ppt/slides/_rels/slide121.xml.rels><?xml version="1.0" encoding="UTF-8" standalone="yes"?>
<Relationships xmlns="http://schemas.openxmlformats.org/package/2006/relationships"><Relationship Id="rId13" Type="http://schemas.openxmlformats.org/officeDocument/2006/relationships/image" Target="../media/image127.jpeg"/><Relationship Id="rId18" Type="http://schemas.openxmlformats.org/officeDocument/2006/relationships/image" Target="../media/image132.jpeg"/><Relationship Id="rId26" Type="http://schemas.openxmlformats.org/officeDocument/2006/relationships/image" Target="../media/image140.png"/><Relationship Id="rId39" Type="http://schemas.openxmlformats.org/officeDocument/2006/relationships/image" Target="../media/image104.png"/><Relationship Id="rId21" Type="http://schemas.openxmlformats.org/officeDocument/2006/relationships/image" Target="../media/image135.png"/><Relationship Id="rId34" Type="http://schemas.openxmlformats.org/officeDocument/2006/relationships/image" Target="../media/image146.png"/><Relationship Id="rId42" Type="http://schemas.openxmlformats.org/officeDocument/2006/relationships/image" Target="../media/image107.png"/><Relationship Id="rId47" Type="http://schemas.openxmlformats.org/officeDocument/2006/relationships/image" Target="../media/image156.jpeg"/><Relationship Id="rId50" Type="http://schemas.openxmlformats.org/officeDocument/2006/relationships/image" Target="../media/image158.png"/><Relationship Id="rId55" Type="http://schemas.openxmlformats.org/officeDocument/2006/relationships/image" Target="../media/image163.png"/><Relationship Id="rId63" Type="http://schemas.openxmlformats.org/officeDocument/2006/relationships/image" Target="../media/image170.png"/><Relationship Id="rId68" Type="http://schemas.openxmlformats.org/officeDocument/2006/relationships/image" Target="../media/image175.png"/><Relationship Id="rId76" Type="http://schemas.openxmlformats.org/officeDocument/2006/relationships/image" Target="../media/image183.png"/><Relationship Id="rId7" Type="http://schemas.openxmlformats.org/officeDocument/2006/relationships/slide" Target="slide14.xml"/><Relationship Id="rId71" Type="http://schemas.openxmlformats.org/officeDocument/2006/relationships/image" Target="../media/image178.gif"/><Relationship Id="rId2" Type="http://schemas.openxmlformats.org/officeDocument/2006/relationships/notesSlide" Target="../notesSlides/notesSlide59.xml"/><Relationship Id="rId16" Type="http://schemas.openxmlformats.org/officeDocument/2006/relationships/image" Target="../media/image130.png"/><Relationship Id="rId29" Type="http://schemas.openxmlformats.org/officeDocument/2006/relationships/image" Target="../media/image142.png"/><Relationship Id="rId11" Type="http://schemas.openxmlformats.org/officeDocument/2006/relationships/image" Target="../media/image125.jpeg"/><Relationship Id="rId24" Type="http://schemas.openxmlformats.org/officeDocument/2006/relationships/image" Target="../media/image138.jpeg"/><Relationship Id="rId32" Type="http://schemas.openxmlformats.org/officeDocument/2006/relationships/image" Target="../media/image144.png"/><Relationship Id="rId37" Type="http://schemas.openxmlformats.org/officeDocument/2006/relationships/image" Target="../media/image149.png"/><Relationship Id="rId40" Type="http://schemas.openxmlformats.org/officeDocument/2006/relationships/image" Target="../media/image105.png"/><Relationship Id="rId45" Type="http://schemas.openxmlformats.org/officeDocument/2006/relationships/image" Target="../media/image154.png"/><Relationship Id="rId53" Type="http://schemas.openxmlformats.org/officeDocument/2006/relationships/image" Target="../media/image161.png"/><Relationship Id="rId58" Type="http://schemas.openxmlformats.org/officeDocument/2006/relationships/image" Target="../media/image165.png"/><Relationship Id="rId66" Type="http://schemas.openxmlformats.org/officeDocument/2006/relationships/image" Target="../media/image173.png"/><Relationship Id="rId74" Type="http://schemas.openxmlformats.org/officeDocument/2006/relationships/image" Target="../media/image181.jpeg"/><Relationship Id="rId5" Type="http://schemas.openxmlformats.org/officeDocument/2006/relationships/image" Target="../media/image120.jpeg"/><Relationship Id="rId15" Type="http://schemas.openxmlformats.org/officeDocument/2006/relationships/image" Target="../media/image129.jpeg"/><Relationship Id="rId23" Type="http://schemas.openxmlformats.org/officeDocument/2006/relationships/image" Target="../media/image137.png"/><Relationship Id="rId28" Type="http://schemas.openxmlformats.org/officeDocument/2006/relationships/image" Target="../media/image141.png"/><Relationship Id="rId36" Type="http://schemas.openxmlformats.org/officeDocument/2006/relationships/image" Target="../media/image148.png"/><Relationship Id="rId49" Type="http://schemas.openxmlformats.org/officeDocument/2006/relationships/image" Target="../media/image157.png"/><Relationship Id="rId57" Type="http://schemas.openxmlformats.org/officeDocument/2006/relationships/image" Target="../media/image164.png"/><Relationship Id="rId61" Type="http://schemas.openxmlformats.org/officeDocument/2006/relationships/image" Target="../media/image168.png"/><Relationship Id="rId10" Type="http://schemas.openxmlformats.org/officeDocument/2006/relationships/image" Target="../media/image124.jpeg"/><Relationship Id="rId19" Type="http://schemas.openxmlformats.org/officeDocument/2006/relationships/image" Target="../media/image133.png"/><Relationship Id="rId31" Type="http://schemas.openxmlformats.org/officeDocument/2006/relationships/image" Target="../media/image100.png"/><Relationship Id="rId44" Type="http://schemas.openxmlformats.org/officeDocument/2006/relationships/image" Target="../media/image153.png"/><Relationship Id="rId52" Type="http://schemas.openxmlformats.org/officeDocument/2006/relationships/image" Target="../media/image160.png"/><Relationship Id="rId60" Type="http://schemas.openxmlformats.org/officeDocument/2006/relationships/image" Target="../media/image167.png"/><Relationship Id="rId65" Type="http://schemas.openxmlformats.org/officeDocument/2006/relationships/image" Target="../media/image172.png"/><Relationship Id="rId73" Type="http://schemas.openxmlformats.org/officeDocument/2006/relationships/image" Target="../media/image180.png"/><Relationship Id="rId4" Type="http://schemas.openxmlformats.org/officeDocument/2006/relationships/image" Target="../media/image119.png"/><Relationship Id="rId9" Type="http://schemas.openxmlformats.org/officeDocument/2006/relationships/image" Target="../media/image123.png"/><Relationship Id="rId14" Type="http://schemas.openxmlformats.org/officeDocument/2006/relationships/image" Target="../media/image128.png"/><Relationship Id="rId22" Type="http://schemas.openxmlformats.org/officeDocument/2006/relationships/image" Target="../media/image136.png"/><Relationship Id="rId27" Type="http://schemas.openxmlformats.org/officeDocument/2006/relationships/image" Target="../media/image98.png"/><Relationship Id="rId30" Type="http://schemas.openxmlformats.org/officeDocument/2006/relationships/image" Target="../media/image143.jpeg"/><Relationship Id="rId35" Type="http://schemas.openxmlformats.org/officeDocument/2006/relationships/image" Target="../media/image147.png"/><Relationship Id="rId43" Type="http://schemas.openxmlformats.org/officeDocument/2006/relationships/image" Target="../media/image152.jpeg"/><Relationship Id="rId48" Type="http://schemas.openxmlformats.org/officeDocument/2006/relationships/image" Target="../media/image110.png"/><Relationship Id="rId56" Type="http://schemas.openxmlformats.org/officeDocument/2006/relationships/image" Target="../media/image116.png"/><Relationship Id="rId64" Type="http://schemas.openxmlformats.org/officeDocument/2006/relationships/image" Target="../media/image171.png"/><Relationship Id="rId69" Type="http://schemas.openxmlformats.org/officeDocument/2006/relationships/image" Target="../media/image176.png"/><Relationship Id="rId8" Type="http://schemas.openxmlformats.org/officeDocument/2006/relationships/image" Target="../media/image122.png"/><Relationship Id="rId51" Type="http://schemas.openxmlformats.org/officeDocument/2006/relationships/image" Target="../media/image159.jpeg"/><Relationship Id="rId72" Type="http://schemas.openxmlformats.org/officeDocument/2006/relationships/image" Target="../media/image179.jpeg"/><Relationship Id="rId3" Type="http://schemas.openxmlformats.org/officeDocument/2006/relationships/image" Target="../media/image118.jpg"/><Relationship Id="rId12" Type="http://schemas.openxmlformats.org/officeDocument/2006/relationships/image" Target="../media/image126.png"/><Relationship Id="rId17" Type="http://schemas.openxmlformats.org/officeDocument/2006/relationships/image" Target="../media/image131.jpeg"/><Relationship Id="rId25" Type="http://schemas.openxmlformats.org/officeDocument/2006/relationships/image" Target="../media/image139.jpeg"/><Relationship Id="rId33" Type="http://schemas.openxmlformats.org/officeDocument/2006/relationships/image" Target="../media/image145.jpeg"/><Relationship Id="rId38" Type="http://schemas.openxmlformats.org/officeDocument/2006/relationships/image" Target="../media/image150.jpeg"/><Relationship Id="rId46" Type="http://schemas.openxmlformats.org/officeDocument/2006/relationships/image" Target="../media/image155.png"/><Relationship Id="rId59" Type="http://schemas.openxmlformats.org/officeDocument/2006/relationships/image" Target="../media/image166.png"/><Relationship Id="rId67" Type="http://schemas.openxmlformats.org/officeDocument/2006/relationships/image" Target="../media/image174.png"/><Relationship Id="rId20" Type="http://schemas.openxmlformats.org/officeDocument/2006/relationships/image" Target="../media/image134.png"/><Relationship Id="rId41" Type="http://schemas.openxmlformats.org/officeDocument/2006/relationships/image" Target="../media/image151.jpeg"/><Relationship Id="rId54" Type="http://schemas.openxmlformats.org/officeDocument/2006/relationships/image" Target="../media/image162.gif"/><Relationship Id="rId62" Type="http://schemas.openxmlformats.org/officeDocument/2006/relationships/image" Target="../media/image169.png"/><Relationship Id="rId70" Type="http://schemas.openxmlformats.org/officeDocument/2006/relationships/image" Target="../media/image177.png"/><Relationship Id="rId75" Type="http://schemas.openxmlformats.org/officeDocument/2006/relationships/image" Target="../media/image182.png"/><Relationship Id="rId1" Type="http://schemas.openxmlformats.org/officeDocument/2006/relationships/slideLayout" Target="../slideLayouts/slideLayout40.xml"/><Relationship Id="rId6" Type="http://schemas.openxmlformats.org/officeDocument/2006/relationships/image" Target="../media/image121.jpg"/></Relationships>
</file>

<file path=ppt/slides/_rels/slide122.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17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8" Type="http://schemas.openxmlformats.org/officeDocument/2006/relationships/hyperlink" Target="http://aka.ms/video-sql-dw-fraud-analysis" TargetMode="External"/><Relationship Id="rId3" Type="http://schemas.openxmlformats.org/officeDocument/2006/relationships/hyperlink" Target="http://aka.ms/sql-dw-feedback" TargetMode="External"/><Relationship Id="rId7" Type="http://schemas.openxmlformats.org/officeDocument/2006/relationships/hyperlink" Target="http://aka.ms/build-sql-dw-analytics-modern-biz" TargetMode="External"/><Relationship Id="rId2" Type="http://schemas.openxmlformats.org/officeDocument/2006/relationships/hyperlink" Target="http://aka.ms/sql-dw-docs" TargetMode="External"/><Relationship Id="rId1" Type="http://schemas.openxmlformats.org/officeDocument/2006/relationships/slideLayout" Target="../slideLayouts/slideLayout39.xml"/><Relationship Id="rId6" Type="http://schemas.openxmlformats.org/officeDocument/2006/relationships/hyperlink" Target="http://aka.ms/build-sql-dw-developers-guide" TargetMode="External"/><Relationship Id="rId5" Type="http://schemas.openxmlformats.org/officeDocument/2006/relationships/hyperlink" Target="http://stackoverflow.com/questions/tagged/azure-sqldw" TargetMode="External"/><Relationship Id="rId4" Type="http://schemas.openxmlformats.org/officeDocument/2006/relationships/hyperlink" Target="http://aka.ms/msdn-t-sql"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9.xml"/><Relationship Id="rId5" Type="http://schemas.openxmlformats.org/officeDocument/2006/relationships/image" Target="../media/image71.png"/><Relationship Id="rId4" Type="http://schemas.openxmlformats.org/officeDocument/2006/relationships/image" Target="../media/image7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73.emf"/></Relationships>
</file>

<file path=ppt/slides/_rels/slide19.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73.emf"/></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xml"/><Relationship Id="rId1" Type="http://schemas.openxmlformats.org/officeDocument/2006/relationships/slideLayout" Target="../slideLayouts/slideLayout40.xml"/><Relationship Id="rId5" Type="http://schemas.openxmlformats.org/officeDocument/2006/relationships/image" Target="../media/image75.png"/><Relationship Id="rId4" Type="http://schemas.openxmlformats.org/officeDocument/2006/relationships/image" Target="../media/image74.png"/></Relationships>
</file>

<file path=ppt/slides/_rels/slide22.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6.png"/><Relationship Id="rId7"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40.xml"/><Relationship Id="rId6" Type="http://schemas.openxmlformats.org/officeDocument/2006/relationships/image" Target="../media/image78.png"/><Relationship Id="rId5" Type="http://schemas.openxmlformats.org/officeDocument/2006/relationships/image" Target="../media/image71.png"/><Relationship Id="rId4" Type="http://schemas.openxmlformats.org/officeDocument/2006/relationships/image" Target="../media/image77.png"/></Relationships>
</file>

<file path=ppt/slides/_rels/slide23.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79.png"/><Relationship Id="rId2" Type="http://schemas.openxmlformats.org/officeDocument/2006/relationships/notesSlide" Target="../notesSlides/notesSlide16.xml"/><Relationship Id="rId1" Type="http://schemas.openxmlformats.org/officeDocument/2006/relationships/slideLayout" Target="../slideLayouts/slideLayout40.xml"/><Relationship Id="rId6" Type="http://schemas.openxmlformats.org/officeDocument/2006/relationships/image" Target="../media/image74.png"/><Relationship Id="rId5" Type="http://schemas.openxmlformats.org/officeDocument/2006/relationships/image" Target="../media/image68.png"/><Relationship Id="rId4" Type="http://schemas.openxmlformats.org/officeDocument/2006/relationships/image" Target="../media/image7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8.xml"/></Relationships>
</file>

<file path=ppt/slides/_rels/slide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7.xml"/><Relationship Id="rId1" Type="http://schemas.openxmlformats.org/officeDocument/2006/relationships/slideLayout" Target="../slideLayouts/slideLayout40.xml"/><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40.xml"/><Relationship Id="rId4" Type="http://schemas.openxmlformats.org/officeDocument/2006/relationships/image" Target="../media/image80.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1.xml"/><Relationship Id="rId13" Type="http://schemas.openxmlformats.org/officeDocument/2006/relationships/image" Target="../media/image47.emf"/><Relationship Id="rId3" Type="http://schemas.openxmlformats.org/officeDocument/2006/relationships/tags" Target="../tags/tag3.xml"/><Relationship Id="rId7" Type="http://schemas.openxmlformats.org/officeDocument/2006/relationships/slideLayout" Target="../slideLayouts/slideLayout31.xml"/><Relationship Id="rId12" Type="http://schemas.openxmlformats.org/officeDocument/2006/relationships/image" Target="../media/image46.emf"/><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45.emf"/><Relationship Id="rId5" Type="http://schemas.openxmlformats.org/officeDocument/2006/relationships/tags" Target="../tags/tag5.xml"/><Relationship Id="rId15" Type="http://schemas.openxmlformats.org/officeDocument/2006/relationships/image" Target="../media/image49.png"/><Relationship Id="rId10" Type="http://schemas.openxmlformats.org/officeDocument/2006/relationships/image" Target="../media/image44.emf"/><Relationship Id="rId4" Type="http://schemas.openxmlformats.org/officeDocument/2006/relationships/tags" Target="../tags/tag4.xml"/><Relationship Id="rId9" Type="http://schemas.openxmlformats.org/officeDocument/2006/relationships/image" Target="../media/image43.emf"/><Relationship Id="rId14" Type="http://schemas.openxmlformats.org/officeDocument/2006/relationships/image" Target="../media/image48.jpeg"/></Relationships>
</file>

<file path=ppt/slides/_rels/slide4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5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5.xml"/><Relationship Id="rId1" Type="http://schemas.openxmlformats.org/officeDocument/2006/relationships/slideLayout" Target="../slideLayouts/slideLayout4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4.xml"/></Relationships>
</file>

<file path=ppt/slides/_rels/slide6.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2.xml"/><Relationship Id="rId1" Type="http://schemas.openxmlformats.org/officeDocument/2006/relationships/slideLayout" Target="../slideLayouts/slideLayout22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4.xml"/></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0.xml"/><Relationship Id="rId1" Type="http://schemas.openxmlformats.org/officeDocument/2006/relationships/slideLayout" Target="../slideLayouts/slideLayout114.xml"/><Relationship Id="rId4" Type="http://schemas.openxmlformats.org/officeDocument/2006/relationships/image" Target="../media/image82.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3.xml"/><Relationship Id="rId1" Type="http://schemas.openxmlformats.org/officeDocument/2006/relationships/slideLayout" Target="../slideLayouts/slideLayout47.xml"/></Relationships>
</file>

<file path=ppt/slides/_rels/slide7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4.xml"/><Relationship Id="rId1" Type="http://schemas.openxmlformats.org/officeDocument/2006/relationships/slideLayout" Target="../slideLayouts/slideLayout47.xml"/></Relationships>
</file>

<file path=ppt/slides/_rels/slide7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47.xml"/></Relationships>
</file>

<file path=ppt/slides/_rels/slide73.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47.xml"/></Relationships>
</file>

<file path=ppt/slides/_rels/slide74.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4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3.xml"/></Relationships>
</file>

<file path=ppt/slides/_rels/slide77.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36.xml"/><Relationship Id="rId1" Type="http://schemas.openxmlformats.org/officeDocument/2006/relationships/slideLayout" Target="../slideLayouts/slideLayout4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xml"/><Relationship Id="rId1" Type="http://schemas.openxmlformats.org/officeDocument/2006/relationships/slideLayout" Target="../slideLayouts/slideLayout201.xml"/><Relationship Id="rId5" Type="http://schemas.openxmlformats.org/officeDocument/2006/relationships/image" Target="../media/image52.png"/><Relationship Id="rId4" Type="http://schemas.openxmlformats.org/officeDocument/2006/relationships/image" Target="../media/image56.jpeg"/></Relationships>
</file>

<file path=ppt/slides/_rels/slide8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4.xml"/></Relationships>
</file>

<file path=ppt/slides/_rels/slide82.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4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0.xml"/></Relationships>
</file>

<file path=ppt/slides/_rels/slide8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07.xml"/></Relationships>
</file>

<file path=ppt/slides/_rels/slide87.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4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5.xml"/><Relationship Id="rId1" Type="http://schemas.openxmlformats.org/officeDocument/2006/relationships/slideLayout" Target="../slideLayouts/slideLayout201.xml"/><Relationship Id="rId5" Type="http://schemas.openxmlformats.org/officeDocument/2006/relationships/image" Target="../media/image58.emf"/><Relationship Id="rId4" Type="http://schemas.openxmlformats.org/officeDocument/2006/relationships/image" Target="../media/image52.png"/></Relationships>
</file>

<file path=ppt/slides/_rels/slide9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0.xml"/><Relationship Id="rId1" Type="http://schemas.openxmlformats.org/officeDocument/2006/relationships/slideLayout" Target="../slideLayouts/slideLayout14.xml"/><Relationship Id="rId4" Type="http://schemas.openxmlformats.org/officeDocument/2006/relationships/image" Target="../media/image80.png"/></Relationships>
</file>

<file path=ppt/slides/_rels/slide9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1.xml"/><Relationship Id="rId1" Type="http://schemas.openxmlformats.org/officeDocument/2006/relationships/slideLayout" Target="../slideLayouts/slideLayout14.xml"/><Relationship Id="rId4" Type="http://schemas.openxmlformats.org/officeDocument/2006/relationships/image" Target="../media/image71.png"/></Relationships>
</file>

<file path=ppt/slides/_rels/slide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2.xml"/><Relationship Id="rId1" Type="http://schemas.openxmlformats.org/officeDocument/2006/relationships/slideLayout" Target="../slideLayouts/slideLayout14.xml"/><Relationship Id="rId4" Type="http://schemas.openxmlformats.org/officeDocument/2006/relationships/image" Target="../media/image7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14.xml"/><Relationship Id="rId4" Type="http://schemas.openxmlformats.org/officeDocument/2006/relationships/image" Target="../media/image8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SQL Data Warehouse</a:t>
            </a:r>
          </a:p>
        </p:txBody>
      </p:sp>
      <p:sp>
        <p:nvSpPr>
          <p:cNvPr id="5" name="Rectangle 4"/>
          <p:cNvSpPr/>
          <p:nvPr/>
        </p:nvSpPr>
        <p:spPr>
          <a:xfrm>
            <a:off x="352649" y="3511057"/>
            <a:ext cx="1210588" cy="369332"/>
          </a:xfrm>
          <a:prstGeom prst="rect">
            <a:avLst/>
          </a:prstGeom>
        </p:spPr>
        <p:txBody>
          <a:bodyPr wrap="none">
            <a:spAutoFit/>
          </a:bodyPr>
          <a:lstStyle/>
          <a:p>
            <a:r>
              <a:rPr lang="en-US" dirty="0"/>
              <a:t>L300 deck</a:t>
            </a:r>
          </a:p>
        </p:txBody>
      </p:sp>
      <p:sp>
        <p:nvSpPr>
          <p:cNvPr id="6" name="Rectangle 5"/>
          <p:cNvSpPr/>
          <p:nvPr/>
        </p:nvSpPr>
        <p:spPr>
          <a:xfrm>
            <a:off x="352649" y="6083099"/>
            <a:ext cx="4512902" cy="646331"/>
          </a:xfrm>
          <a:prstGeom prst="rect">
            <a:avLst/>
          </a:prstGeom>
        </p:spPr>
        <p:txBody>
          <a:bodyPr wrap="none">
            <a:spAutoFit/>
          </a:bodyPr>
          <a:lstStyle/>
          <a:p>
            <a:r>
              <a:rPr lang="en-US" dirty="0"/>
              <a:t>Matt Goswell (</a:t>
            </a:r>
            <a:r>
              <a:rPr lang="en-US" dirty="0">
                <a:hlinkClick r:id="rId2"/>
              </a:rPr>
              <a:t>matgos@microsoft.com</a:t>
            </a:r>
            <a:r>
              <a:rPr lang="en-US" dirty="0"/>
              <a:t>)</a:t>
            </a:r>
          </a:p>
          <a:p>
            <a:r>
              <a:rPr lang="en-US" dirty="0"/>
              <a:t>James Rowland-Jones (</a:t>
            </a:r>
            <a:r>
              <a:rPr lang="en-US" dirty="0">
                <a:hlinkClick r:id="rId3"/>
              </a:rPr>
              <a:t>jrj@microsoft.com</a:t>
            </a:r>
            <a:r>
              <a:rPr lang="en-US" dirty="0"/>
              <a:t>) </a:t>
            </a:r>
          </a:p>
        </p:txBody>
      </p:sp>
      <p:sp>
        <p:nvSpPr>
          <p:cNvPr id="7" name="Rectangle 6"/>
          <p:cNvSpPr/>
          <p:nvPr/>
        </p:nvSpPr>
        <p:spPr>
          <a:xfrm>
            <a:off x="10848429" y="6221599"/>
            <a:ext cx="1074333" cy="369332"/>
          </a:xfrm>
          <a:prstGeom prst="rect">
            <a:avLst/>
          </a:prstGeom>
        </p:spPr>
        <p:txBody>
          <a:bodyPr wrap="none">
            <a:spAutoFit/>
          </a:bodyPr>
          <a:lstStyle/>
          <a:p>
            <a:r>
              <a:rPr lang="en-US" dirty="0"/>
              <a:t>Dec2016</a:t>
            </a:r>
          </a:p>
        </p:txBody>
      </p:sp>
    </p:spTree>
    <p:extLst>
      <p:ext uri="{BB962C8B-B14F-4D97-AF65-F5344CB8AC3E}">
        <p14:creationId xmlns:p14="http://schemas.microsoft.com/office/powerpoint/2010/main" val="102491525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Content Placeholder 2"/>
          <p:cNvSpPr txBox="1">
            <a:spLocks/>
          </p:cNvSpPr>
          <p:nvPr/>
        </p:nvSpPr>
        <p:spPr>
          <a:xfrm>
            <a:off x="451477" y="4828474"/>
            <a:ext cx="4746736" cy="1005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7" tIns="45713" rIns="91427" bIns="45713" numCol="1" rtlCol="0" anchor="t" anchorCtr="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chemeClr val="tx1"/>
                </a:solidFill>
                <a:effectLst/>
                <a:uLnTx/>
                <a:uFillTx/>
                <a:latin typeface="Segoe UI Light" panose="020B0502040204020203" pitchFamily="34" charset="0"/>
                <a:ea typeface="Times New Roman" panose="02020603050405020304" pitchFamily="18" charset="0"/>
                <a:cs typeface="Times New Roman" panose="02020603050405020304" pitchFamily="18" charset="0"/>
              </a:rPr>
              <a:t>Seamless compatibility with Power BI, Azure Machine Learning, HDInsight, and Azure Data Factory</a:t>
            </a:r>
          </a:p>
        </p:txBody>
      </p:sp>
      <p:sp>
        <p:nvSpPr>
          <p:cNvPr id="240" name="Content Placeholder 2"/>
          <p:cNvSpPr txBox="1">
            <a:spLocks/>
          </p:cNvSpPr>
          <p:nvPr/>
        </p:nvSpPr>
        <p:spPr>
          <a:xfrm>
            <a:off x="511630" y="3630634"/>
            <a:ext cx="4480606" cy="553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7" tIns="45713" rIns="91427" bIns="45713" numCol="1" rtlCol="0" anchor="t" anchorCtr="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chemeClr val="tx1"/>
                </a:solidFill>
                <a:effectLst/>
                <a:uLnTx/>
                <a:uFillTx/>
                <a:latin typeface="Segoe UI Light" panose="020B0502040204020203" pitchFamily="34" charset="0"/>
                <a:ea typeface="Times New Roman" panose="02020603050405020304" pitchFamily="18" charset="0"/>
                <a:cs typeface="Times New Roman" panose="02020603050405020304" pitchFamily="18" charset="0"/>
              </a:rPr>
              <a:t>Full enterprise-class SQL Server experience</a:t>
            </a:r>
          </a:p>
        </p:txBody>
      </p:sp>
      <p:sp>
        <p:nvSpPr>
          <p:cNvPr id="242" name="Content Placeholder 2"/>
          <p:cNvSpPr txBox="1">
            <a:spLocks/>
          </p:cNvSpPr>
          <p:nvPr/>
        </p:nvSpPr>
        <p:spPr>
          <a:xfrm>
            <a:off x="511629" y="2046413"/>
            <a:ext cx="4588692" cy="1005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7" tIns="45713" rIns="91427" bIns="45713" numCol="1" rtlCol="0" anchor="t" anchorCtr="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chemeClr val="tx1"/>
                </a:solidFill>
                <a:effectLst/>
                <a:uLnTx/>
                <a:uFillTx/>
                <a:latin typeface="Segoe UI Light" panose="020B0502040204020203" pitchFamily="34" charset="0"/>
                <a:ea typeface="Times New Roman" panose="02020603050405020304" pitchFamily="18" charset="0"/>
                <a:cs typeface="Times New Roman" panose="02020603050405020304" pitchFamily="18" charset="0"/>
              </a:rPr>
              <a:t>Industry’s </a:t>
            </a:r>
            <a:r>
              <a:rPr kumimoji="0" lang="en-US" sz="2000" b="0" i="0" u="none" strike="noStrike" kern="1200" cap="none" spc="0" normalizeH="0" baseline="0" noProof="0" dirty="0">
                <a:ln>
                  <a:noFill/>
                </a:ln>
                <a:solidFill>
                  <a:schemeClr val="tx1"/>
                </a:solidFill>
                <a:effectLst/>
                <a:uLnTx/>
                <a:uFillTx/>
                <a:latin typeface="Segoe UI Semibold" panose="020B0702040204020203" pitchFamily="34" charset="0"/>
                <a:ea typeface="Times New Roman" panose="02020603050405020304" pitchFamily="18" charset="0"/>
                <a:cs typeface="Segoe UI Semibold" panose="020B0702040204020203" pitchFamily="34" charset="0"/>
              </a:rPr>
              <a:t>first</a:t>
            </a:r>
            <a:r>
              <a:rPr kumimoji="0" lang="en-US" sz="2000" b="0" i="0" u="none" strike="noStrike" kern="1200" cap="none" spc="0" normalizeH="0" baseline="0" noProof="0" dirty="0">
                <a:ln>
                  <a:noFill/>
                </a:ln>
                <a:solidFill>
                  <a:schemeClr val="tx1"/>
                </a:solidFill>
                <a:effectLst/>
                <a:uLnTx/>
                <a:uFillTx/>
                <a:latin typeface="Segoe UI Light" panose="020B0502040204020203" pitchFamily="34" charset="0"/>
                <a:ea typeface="Times New Roman" panose="02020603050405020304" pitchFamily="18" charset="0"/>
                <a:cs typeface="Times New Roman" panose="02020603050405020304" pitchFamily="18" charset="0"/>
              </a:rPr>
              <a:t> enterprise-class cloud data warehouse that can </a:t>
            </a:r>
            <a:r>
              <a:rPr kumimoji="0" lang="en-US" sz="2000" b="0" i="0" u="none" strike="noStrike" kern="1200" cap="none" spc="0" normalizeH="0" baseline="0" noProof="0" dirty="0">
                <a:ln>
                  <a:noFill/>
                </a:ln>
                <a:solidFill>
                  <a:schemeClr val="tx1"/>
                </a:solidFill>
                <a:effectLst/>
                <a:uLnTx/>
                <a:uFillTx/>
                <a:latin typeface="Segoe UI Semibold" panose="020B0702040204020203" pitchFamily="34" charset="0"/>
                <a:ea typeface="Times New Roman" panose="02020603050405020304" pitchFamily="18" charset="0"/>
                <a:cs typeface="Segoe UI Semibold" panose="020B0702040204020203" pitchFamily="34" charset="0"/>
              </a:rPr>
              <a:t>grow, shrink, and pause</a:t>
            </a:r>
            <a:r>
              <a:rPr kumimoji="0" lang="en-US" sz="2000" b="1" i="0" u="none" strike="noStrike" kern="1200" cap="none" spc="0" normalizeH="0" baseline="0" noProof="0" dirty="0">
                <a:ln>
                  <a:noFill/>
                </a:ln>
                <a:solidFill>
                  <a:schemeClr val="tx1"/>
                </a:solidFill>
                <a:effectLst/>
                <a:uLnTx/>
                <a:uFillTx/>
                <a:latin typeface="Segoe UI Light" panose="020B0502040204020203" pitchFamily="34" charset="0"/>
                <a:ea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dirty="0">
                <a:ln>
                  <a:noFill/>
                </a:ln>
                <a:solidFill>
                  <a:schemeClr val="tx1"/>
                </a:solidFill>
                <a:effectLst/>
                <a:uLnTx/>
                <a:uFillTx/>
                <a:latin typeface="Segoe UI Light" panose="020B0502040204020203" pitchFamily="34" charset="0"/>
                <a:ea typeface="Times New Roman" panose="02020603050405020304" pitchFamily="18" charset="0"/>
                <a:cs typeface="Times New Roman" panose="02020603050405020304" pitchFamily="18" charset="0"/>
              </a:rPr>
              <a:t>in seconds</a:t>
            </a:r>
          </a:p>
        </p:txBody>
      </p:sp>
      <p:grpSp>
        <p:nvGrpSpPr>
          <p:cNvPr id="164" name="Group 163"/>
          <p:cNvGrpSpPr/>
          <p:nvPr/>
        </p:nvGrpSpPr>
        <p:grpSpPr>
          <a:xfrm>
            <a:off x="5541063" y="3429498"/>
            <a:ext cx="710211" cy="935469"/>
            <a:chOff x="3354388" y="2921000"/>
            <a:chExt cx="1997075" cy="2630488"/>
          </a:xfrm>
        </p:grpSpPr>
        <p:grpSp>
          <p:nvGrpSpPr>
            <p:cNvPr id="147" name="Group 121"/>
            <p:cNvGrpSpPr>
              <a:grpSpLocks noChangeAspect="1"/>
            </p:cNvGrpSpPr>
            <p:nvPr/>
          </p:nvGrpSpPr>
          <p:grpSpPr bwMode="auto">
            <a:xfrm>
              <a:off x="3354388" y="2921000"/>
              <a:ext cx="1997075" cy="2630488"/>
              <a:chOff x="2113" y="1840"/>
              <a:chExt cx="1258" cy="1657"/>
            </a:xfrm>
          </p:grpSpPr>
          <p:sp>
            <p:nvSpPr>
              <p:cNvPr id="149" name="Freeform 122"/>
              <p:cNvSpPr>
                <a:spLocks noEditPoints="1"/>
              </p:cNvSpPr>
              <p:nvPr/>
            </p:nvSpPr>
            <p:spPr bwMode="auto">
              <a:xfrm>
                <a:off x="2527" y="1840"/>
                <a:ext cx="430" cy="428"/>
              </a:xfrm>
              <a:custGeom>
                <a:avLst/>
                <a:gdLst>
                  <a:gd name="T0" fmla="*/ 90 w 181"/>
                  <a:gd name="T1" fmla="*/ 180 h 180"/>
                  <a:gd name="T2" fmla="*/ 0 w 181"/>
                  <a:gd name="T3" fmla="*/ 89 h 180"/>
                  <a:gd name="T4" fmla="*/ 90 w 181"/>
                  <a:gd name="T5" fmla="*/ 0 h 180"/>
                  <a:gd name="T6" fmla="*/ 181 w 181"/>
                  <a:gd name="T7" fmla="*/ 89 h 180"/>
                  <a:gd name="T8" fmla="*/ 90 w 181"/>
                  <a:gd name="T9" fmla="*/ 180 h 180"/>
                  <a:gd name="T10" fmla="*/ 90 w 181"/>
                  <a:gd name="T11" fmla="*/ 19 h 180"/>
                  <a:gd name="T12" fmla="*/ 19 w 181"/>
                  <a:gd name="T13" fmla="*/ 89 h 180"/>
                  <a:gd name="T14" fmla="*/ 90 w 181"/>
                  <a:gd name="T15" fmla="*/ 161 h 180"/>
                  <a:gd name="T16" fmla="*/ 162 w 181"/>
                  <a:gd name="T17" fmla="*/ 89 h 180"/>
                  <a:gd name="T18" fmla="*/ 90 w 181"/>
                  <a:gd name="T19" fmla="*/ 1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180">
                    <a:moveTo>
                      <a:pt x="90" y="180"/>
                    </a:moveTo>
                    <a:cubicBezTo>
                      <a:pt x="41" y="180"/>
                      <a:pt x="0" y="139"/>
                      <a:pt x="0" y="89"/>
                    </a:cubicBezTo>
                    <a:cubicBezTo>
                      <a:pt x="0" y="40"/>
                      <a:pt x="41" y="0"/>
                      <a:pt x="90" y="0"/>
                    </a:cubicBezTo>
                    <a:cubicBezTo>
                      <a:pt x="140" y="0"/>
                      <a:pt x="181" y="40"/>
                      <a:pt x="181" y="89"/>
                    </a:cubicBezTo>
                    <a:cubicBezTo>
                      <a:pt x="181" y="139"/>
                      <a:pt x="140" y="180"/>
                      <a:pt x="90" y="180"/>
                    </a:cubicBezTo>
                    <a:close/>
                    <a:moveTo>
                      <a:pt x="90" y="19"/>
                    </a:moveTo>
                    <a:cubicBezTo>
                      <a:pt x="51" y="19"/>
                      <a:pt x="19" y="50"/>
                      <a:pt x="19" y="89"/>
                    </a:cubicBezTo>
                    <a:cubicBezTo>
                      <a:pt x="19" y="129"/>
                      <a:pt x="51" y="161"/>
                      <a:pt x="90" y="161"/>
                    </a:cubicBezTo>
                    <a:cubicBezTo>
                      <a:pt x="130" y="161"/>
                      <a:pt x="162" y="129"/>
                      <a:pt x="162" y="89"/>
                    </a:cubicBezTo>
                    <a:cubicBezTo>
                      <a:pt x="162" y="50"/>
                      <a:pt x="130" y="19"/>
                      <a:pt x="90" y="19"/>
                    </a:cubicBezTo>
                    <a:close/>
                  </a:path>
                </a:pathLst>
              </a:custGeom>
              <a:solidFill>
                <a:srgbClr val="69C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150" name="Oval 123"/>
              <p:cNvSpPr>
                <a:spLocks noChangeArrowheads="1"/>
              </p:cNvSpPr>
              <p:nvPr/>
            </p:nvSpPr>
            <p:spPr bwMode="auto">
              <a:xfrm>
                <a:off x="2135" y="2284"/>
                <a:ext cx="1217" cy="1213"/>
              </a:xfrm>
              <a:prstGeom prst="ellipse">
                <a:avLst/>
              </a:prstGeom>
              <a:solidFill>
                <a:srgbClr val="69C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151" name="Oval 124"/>
              <p:cNvSpPr>
                <a:spLocks noChangeArrowheads="1"/>
              </p:cNvSpPr>
              <p:nvPr/>
            </p:nvSpPr>
            <p:spPr bwMode="auto">
              <a:xfrm>
                <a:off x="2273" y="2424"/>
                <a:ext cx="939" cy="9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152" name="Freeform 125"/>
              <p:cNvSpPr>
                <a:spLocks/>
              </p:cNvSpPr>
              <p:nvPr/>
            </p:nvSpPr>
            <p:spPr bwMode="auto">
              <a:xfrm>
                <a:off x="2691" y="2120"/>
                <a:ext cx="105" cy="273"/>
              </a:xfrm>
              <a:custGeom>
                <a:avLst/>
                <a:gdLst>
                  <a:gd name="T0" fmla="*/ 105 w 105"/>
                  <a:gd name="T1" fmla="*/ 273 h 273"/>
                  <a:gd name="T2" fmla="*/ 0 w 105"/>
                  <a:gd name="T3" fmla="*/ 273 h 273"/>
                  <a:gd name="T4" fmla="*/ 0 w 105"/>
                  <a:gd name="T5" fmla="*/ 0 h 273"/>
                  <a:gd name="T6" fmla="*/ 105 w 105"/>
                  <a:gd name="T7" fmla="*/ 0 h 273"/>
                  <a:gd name="T8" fmla="*/ 105 w 105"/>
                  <a:gd name="T9" fmla="*/ 273 h 273"/>
                  <a:gd name="T10" fmla="*/ 105 w 105"/>
                  <a:gd name="T11" fmla="*/ 273 h 273"/>
                </a:gdLst>
                <a:ahLst/>
                <a:cxnLst>
                  <a:cxn ang="0">
                    <a:pos x="T0" y="T1"/>
                  </a:cxn>
                  <a:cxn ang="0">
                    <a:pos x="T2" y="T3"/>
                  </a:cxn>
                  <a:cxn ang="0">
                    <a:pos x="T4" y="T5"/>
                  </a:cxn>
                  <a:cxn ang="0">
                    <a:pos x="T6" y="T7"/>
                  </a:cxn>
                  <a:cxn ang="0">
                    <a:pos x="T8" y="T9"/>
                  </a:cxn>
                  <a:cxn ang="0">
                    <a:pos x="T10" y="T11"/>
                  </a:cxn>
                </a:cxnLst>
                <a:rect l="0" t="0" r="r" b="b"/>
                <a:pathLst>
                  <a:path w="105" h="273">
                    <a:moveTo>
                      <a:pt x="105" y="273"/>
                    </a:moveTo>
                    <a:lnTo>
                      <a:pt x="0" y="273"/>
                    </a:lnTo>
                    <a:lnTo>
                      <a:pt x="0" y="0"/>
                    </a:lnTo>
                    <a:lnTo>
                      <a:pt x="105" y="0"/>
                    </a:lnTo>
                    <a:lnTo>
                      <a:pt x="105" y="273"/>
                    </a:lnTo>
                    <a:lnTo>
                      <a:pt x="105" y="273"/>
                    </a:lnTo>
                    <a:close/>
                  </a:path>
                </a:pathLst>
              </a:custGeom>
              <a:solidFill>
                <a:srgbClr val="69C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153" name="Freeform 126"/>
              <p:cNvSpPr>
                <a:spLocks/>
              </p:cNvSpPr>
              <p:nvPr/>
            </p:nvSpPr>
            <p:spPr bwMode="auto">
              <a:xfrm>
                <a:off x="2655" y="2009"/>
                <a:ext cx="174" cy="178"/>
              </a:xfrm>
              <a:custGeom>
                <a:avLst/>
                <a:gdLst>
                  <a:gd name="T0" fmla="*/ 73 w 73"/>
                  <a:gd name="T1" fmla="*/ 75 h 75"/>
                  <a:gd name="T2" fmla="*/ 73 w 73"/>
                  <a:gd name="T3" fmla="*/ 18 h 75"/>
                  <a:gd name="T4" fmla="*/ 54 w 73"/>
                  <a:gd name="T5" fmla="*/ 0 h 75"/>
                  <a:gd name="T6" fmla="*/ 19 w 73"/>
                  <a:gd name="T7" fmla="*/ 0 h 75"/>
                  <a:gd name="T8" fmla="*/ 0 w 73"/>
                  <a:gd name="T9" fmla="*/ 18 h 75"/>
                  <a:gd name="T10" fmla="*/ 0 w 73"/>
                  <a:gd name="T11" fmla="*/ 75 h 75"/>
                  <a:gd name="T12" fmla="*/ 73 w 73"/>
                  <a:gd name="T13" fmla="*/ 75 h 75"/>
                </a:gdLst>
                <a:ahLst/>
                <a:cxnLst>
                  <a:cxn ang="0">
                    <a:pos x="T0" y="T1"/>
                  </a:cxn>
                  <a:cxn ang="0">
                    <a:pos x="T2" y="T3"/>
                  </a:cxn>
                  <a:cxn ang="0">
                    <a:pos x="T4" y="T5"/>
                  </a:cxn>
                  <a:cxn ang="0">
                    <a:pos x="T6" y="T7"/>
                  </a:cxn>
                  <a:cxn ang="0">
                    <a:pos x="T8" y="T9"/>
                  </a:cxn>
                  <a:cxn ang="0">
                    <a:pos x="T10" y="T11"/>
                  </a:cxn>
                  <a:cxn ang="0">
                    <a:pos x="T12" y="T13"/>
                  </a:cxn>
                </a:cxnLst>
                <a:rect l="0" t="0" r="r" b="b"/>
                <a:pathLst>
                  <a:path w="73" h="75">
                    <a:moveTo>
                      <a:pt x="73" y="75"/>
                    </a:moveTo>
                    <a:cubicBezTo>
                      <a:pt x="73" y="18"/>
                      <a:pt x="73" y="18"/>
                      <a:pt x="73" y="18"/>
                    </a:cubicBezTo>
                    <a:cubicBezTo>
                      <a:pt x="73" y="8"/>
                      <a:pt x="64" y="0"/>
                      <a:pt x="54" y="0"/>
                    </a:cubicBezTo>
                    <a:cubicBezTo>
                      <a:pt x="19" y="0"/>
                      <a:pt x="19" y="0"/>
                      <a:pt x="19" y="0"/>
                    </a:cubicBezTo>
                    <a:cubicBezTo>
                      <a:pt x="9" y="0"/>
                      <a:pt x="0" y="8"/>
                      <a:pt x="0" y="18"/>
                    </a:cubicBezTo>
                    <a:cubicBezTo>
                      <a:pt x="0" y="75"/>
                      <a:pt x="0" y="75"/>
                      <a:pt x="0" y="75"/>
                    </a:cubicBezTo>
                    <a:lnTo>
                      <a:pt x="73" y="75"/>
                    </a:lnTo>
                    <a:close/>
                  </a:path>
                </a:pathLst>
              </a:custGeom>
              <a:solidFill>
                <a:srgbClr val="69C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154" name="Freeform 127"/>
              <p:cNvSpPr>
                <a:spLocks/>
              </p:cNvSpPr>
              <p:nvPr/>
            </p:nvSpPr>
            <p:spPr bwMode="auto">
              <a:xfrm>
                <a:off x="2691" y="2187"/>
                <a:ext cx="105" cy="52"/>
              </a:xfrm>
              <a:custGeom>
                <a:avLst/>
                <a:gdLst>
                  <a:gd name="T0" fmla="*/ 105 w 105"/>
                  <a:gd name="T1" fmla="*/ 52 h 52"/>
                  <a:gd name="T2" fmla="*/ 0 w 105"/>
                  <a:gd name="T3" fmla="*/ 0 h 52"/>
                  <a:gd name="T4" fmla="*/ 105 w 105"/>
                  <a:gd name="T5" fmla="*/ 0 h 52"/>
                  <a:gd name="T6" fmla="*/ 105 w 105"/>
                  <a:gd name="T7" fmla="*/ 52 h 52"/>
                  <a:gd name="T8" fmla="*/ 105 w 105"/>
                  <a:gd name="T9" fmla="*/ 52 h 52"/>
                </a:gdLst>
                <a:ahLst/>
                <a:cxnLst>
                  <a:cxn ang="0">
                    <a:pos x="T0" y="T1"/>
                  </a:cxn>
                  <a:cxn ang="0">
                    <a:pos x="T2" y="T3"/>
                  </a:cxn>
                  <a:cxn ang="0">
                    <a:pos x="T4" y="T5"/>
                  </a:cxn>
                  <a:cxn ang="0">
                    <a:pos x="T6" y="T7"/>
                  </a:cxn>
                  <a:cxn ang="0">
                    <a:pos x="T8" y="T9"/>
                  </a:cxn>
                </a:cxnLst>
                <a:rect l="0" t="0" r="r" b="b"/>
                <a:pathLst>
                  <a:path w="105" h="52">
                    <a:moveTo>
                      <a:pt x="105" y="52"/>
                    </a:moveTo>
                    <a:lnTo>
                      <a:pt x="0" y="0"/>
                    </a:lnTo>
                    <a:lnTo>
                      <a:pt x="105" y="0"/>
                    </a:lnTo>
                    <a:lnTo>
                      <a:pt x="105" y="52"/>
                    </a:lnTo>
                    <a:lnTo>
                      <a:pt x="105" y="5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155" name="Freeform 128"/>
              <p:cNvSpPr>
                <a:spLocks/>
              </p:cNvSpPr>
              <p:nvPr/>
            </p:nvSpPr>
            <p:spPr bwMode="auto">
              <a:xfrm>
                <a:off x="3121" y="2365"/>
                <a:ext cx="148" cy="147"/>
              </a:xfrm>
              <a:custGeom>
                <a:avLst/>
                <a:gdLst>
                  <a:gd name="T0" fmla="*/ 41 w 148"/>
                  <a:gd name="T1" fmla="*/ 147 h 147"/>
                  <a:gd name="T2" fmla="*/ 0 w 148"/>
                  <a:gd name="T3" fmla="*/ 109 h 147"/>
                  <a:gd name="T4" fmla="*/ 110 w 148"/>
                  <a:gd name="T5" fmla="*/ 0 h 147"/>
                  <a:gd name="T6" fmla="*/ 148 w 148"/>
                  <a:gd name="T7" fmla="*/ 40 h 147"/>
                  <a:gd name="T8" fmla="*/ 41 w 148"/>
                  <a:gd name="T9" fmla="*/ 147 h 147"/>
                  <a:gd name="T10" fmla="*/ 41 w 148"/>
                  <a:gd name="T11" fmla="*/ 147 h 147"/>
                </a:gdLst>
                <a:ahLst/>
                <a:cxnLst>
                  <a:cxn ang="0">
                    <a:pos x="T0" y="T1"/>
                  </a:cxn>
                  <a:cxn ang="0">
                    <a:pos x="T2" y="T3"/>
                  </a:cxn>
                  <a:cxn ang="0">
                    <a:pos x="T4" y="T5"/>
                  </a:cxn>
                  <a:cxn ang="0">
                    <a:pos x="T6" y="T7"/>
                  </a:cxn>
                  <a:cxn ang="0">
                    <a:pos x="T8" y="T9"/>
                  </a:cxn>
                  <a:cxn ang="0">
                    <a:pos x="T10" y="T11"/>
                  </a:cxn>
                </a:cxnLst>
                <a:rect l="0" t="0" r="r" b="b"/>
                <a:pathLst>
                  <a:path w="148" h="147">
                    <a:moveTo>
                      <a:pt x="41" y="147"/>
                    </a:moveTo>
                    <a:lnTo>
                      <a:pt x="0" y="109"/>
                    </a:lnTo>
                    <a:lnTo>
                      <a:pt x="110" y="0"/>
                    </a:lnTo>
                    <a:lnTo>
                      <a:pt x="148" y="40"/>
                    </a:lnTo>
                    <a:lnTo>
                      <a:pt x="41" y="147"/>
                    </a:lnTo>
                    <a:lnTo>
                      <a:pt x="41" y="147"/>
                    </a:lnTo>
                    <a:close/>
                  </a:path>
                </a:pathLst>
              </a:custGeom>
              <a:solidFill>
                <a:srgbClr val="69C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156" name="Freeform 129"/>
              <p:cNvSpPr>
                <a:spLocks/>
              </p:cNvSpPr>
              <p:nvPr/>
            </p:nvSpPr>
            <p:spPr bwMode="auto">
              <a:xfrm>
                <a:off x="3190" y="2263"/>
                <a:ext cx="181" cy="180"/>
              </a:xfrm>
              <a:custGeom>
                <a:avLst/>
                <a:gdLst>
                  <a:gd name="T0" fmla="*/ 29 w 76"/>
                  <a:gd name="T1" fmla="*/ 76 h 76"/>
                  <a:gd name="T2" fmla="*/ 72 w 76"/>
                  <a:gd name="T3" fmla="*/ 32 h 76"/>
                  <a:gd name="T4" fmla="*/ 72 w 76"/>
                  <a:gd name="T5" fmla="*/ 18 h 76"/>
                  <a:gd name="T6" fmla="*/ 59 w 76"/>
                  <a:gd name="T7" fmla="*/ 3 h 76"/>
                  <a:gd name="T8" fmla="*/ 43 w 76"/>
                  <a:gd name="T9" fmla="*/ 3 h 76"/>
                  <a:gd name="T10" fmla="*/ 0 w 76"/>
                  <a:gd name="T11" fmla="*/ 48 h 76"/>
                  <a:gd name="T12" fmla="*/ 29 w 76"/>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76" h="76">
                    <a:moveTo>
                      <a:pt x="29" y="76"/>
                    </a:moveTo>
                    <a:cubicBezTo>
                      <a:pt x="72" y="32"/>
                      <a:pt x="72" y="32"/>
                      <a:pt x="72" y="32"/>
                    </a:cubicBezTo>
                    <a:cubicBezTo>
                      <a:pt x="76" y="29"/>
                      <a:pt x="76" y="22"/>
                      <a:pt x="72" y="18"/>
                    </a:cubicBezTo>
                    <a:cubicBezTo>
                      <a:pt x="59" y="3"/>
                      <a:pt x="59" y="3"/>
                      <a:pt x="59" y="3"/>
                    </a:cubicBezTo>
                    <a:cubicBezTo>
                      <a:pt x="54" y="0"/>
                      <a:pt x="48" y="0"/>
                      <a:pt x="43" y="3"/>
                    </a:cubicBezTo>
                    <a:cubicBezTo>
                      <a:pt x="0" y="48"/>
                      <a:pt x="0" y="48"/>
                      <a:pt x="0" y="48"/>
                    </a:cubicBezTo>
                    <a:lnTo>
                      <a:pt x="29" y="76"/>
                    </a:lnTo>
                    <a:close/>
                  </a:path>
                </a:pathLst>
              </a:custGeom>
              <a:solidFill>
                <a:srgbClr val="69C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157" name="Freeform 130"/>
              <p:cNvSpPr>
                <a:spLocks/>
              </p:cNvSpPr>
              <p:nvPr/>
            </p:nvSpPr>
            <p:spPr bwMode="auto">
              <a:xfrm>
                <a:off x="3202" y="2389"/>
                <a:ext cx="43" cy="64"/>
              </a:xfrm>
              <a:custGeom>
                <a:avLst/>
                <a:gdLst>
                  <a:gd name="T0" fmla="*/ 22 w 43"/>
                  <a:gd name="T1" fmla="*/ 64 h 64"/>
                  <a:gd name="T2" fmla="*/ 0 w 43"/>
                  <a:gd name="T3" fmla="*/ 0 h 64"/>
                  <a:gd name="T4" fmla="*/ 43 w 43"/>
                  <a:gd name="T5" fmla="*/ 42 h 64"/>
                  <a:gd name="T6" fmla="*/ 22 w 43"/>
                  <a:gd name="T7" fmla="*/ 64 h 64"/>
                  <a:gd name="T8" fmla="*/ 22 w 43"/>
                  <a:gd name="T9" fmla="*/ 64 h 64"/>
                </a:gdLst>
                <a:ahLst/>
                <a:cxnLst>
                  <a:cxn ang="0">
                    <a:pos x="T0" y="T1"/>
                  </a:cxn>
                  <a:cxn ang="0">
                    <a:pos x="T2" y="T3"/>
                  </a:cxn>
                  <a:cxn ang="0">
                    <a:pos x="T4" y="T5"/>
                  </a:cxn>
                  <a:cxn ang="0">
                    <a:pos x="T6" y="T7"/>
                  </a:cxn>
                  <a:cxn ang="0">
                    <a:pos x="T8" y="T9"/>
                  </a:cxn>
                </a:cxnLst>
                <a:rect l="0" t="0" r="r" b="b"/>
                <a:pathLst>
                  <a:path w="43" h="64">
                    <a:moveTo>
                      <a:pt x="22" y="64"/>
                    </a:moveTo>
                    <a:lnTo>
                      <a:pt x="0" y="0"/>
                    </a:lnTo>
                    <a:lnTo>
                      <a:pt x="43" y="42"/>
                    </a:lnTo>
                    <a:lnTo>
                      <a:pt x="22" y="64"/>
                    </a:lnTo>
                    <a:lnTo>
                      <a:pt x="22" y="64"/>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158" name="Freeform 131"/>
              <p:cNvSpPr>
                <a:spLocks/>
              </p:cNvSpPr>
              <p:nvPr/>
            </p:nvSpPr>
            <p:spPr bwMode="auto">
              <a:xfrm>
                <a:off x="2215" y="2365"/>
                <a:ext cx="150" cy="147"/>
              </a:xfrm>
              <a:custGeom>
                <a:avLst/>
                <a:gdLst>
                  <a:gd name="T0" fmla="*/ 150 w 150"/>
                  <a:gd name="T1" fmla="*/ 109 h 147"/>
                  <a:gd name="T2" fmla="*/ 107 w 150"/>
                  <a:gd name="T3" fmla="*/ 147 h 147"/>
                  <a:gd name="T4" fmla="*/ 0 w 150"/>
                  <a:gd name="T5" fmla="*/ 40 h 147"/>
                  <a:gd name="T6" fmla="*/ 41 w 150"/>
                  <a:gd name="T7" fmla="*/ 0 h 147"/>
                  <a:gd name="T8" fmla="*/ 150 w 150"/>
                  <a:gd name="T9" fmla="*/ 109 h 147"/>
                  <a:gd name="T10" fmla="*/ 150 w 150"/>
                  <a:gd name="T11" fmla="*/ 109 h 147"/>
                </a:gdLst>
                <a:ahLst/>
                <a:cxnLst>
                  <a:cxn ang="0">
                    <a:pos x="T0" y="T1"/>
                  </a:cxn>
                  <a:cxn ang="0">
                    <a:pos x="T2" y="T3"/>
                  </a:cxn>
                  <a:cxn ang="0">
                    <a:pos x="T4" y="T5"/>
                  </a:cxn>
                  <a:cxn ang="0">
                    <a:pos x="T6" y="T7"/>
                  </a:cxn>
                  <a:cxn ang="0">
                    <a:pos x="T8" y="T9"/>
                  </a:cxn>
                  <a:cxn ang="0">
                    <a:pos x="T10" y="T11"/>
                  </a:cxn>
                </a:cxnLst>
                <a:rect l="0" t="0" r="r" b="b"/>
                <a:pathLst>
                  <a:path w="150" h="147">
                    <a:moveTo>
                      <a:pt x="150" y="109"/>
                    </a:moveTo>
                    <a:lnTo>
                      <a:pt x="107" y="147"/>
                    </a:lnTo>
                    <a:lnTo>
                      <a:pt x="0" y="40"/>
                    </a:lnTo>
                    <a:lnTo>
                      <a:pt x="41" y="0"/>
                    </a:lnTo>
                    <a:lnTo>
                      <a:pt x="150" y="109"/>
                    </a:lnTo>
                    <a:lnTo>
                      <a:pt x="150" y="109"/>
                    </a:lnTo>
                    <a:close/>
                  </a:path>
                </a:pathLst>
              </a:custGeom>
              <a:solidFill>
                <a:srgbClr val="69C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159" name="Freeform 132"/>
              <p:cNvSpPr>
                <a:spLocks/>
              </p:cNvSpPr>
              <p:nvPr/>
            </p:nvSpPr>
            <p:spPr bwMode="auto">
              <a:xfrm>
                <a:off x="2113" y="2263"/>
                <a:ext cx="181" cy="180"/>
              </a:xfrm>
              <a:custGeom>
                <a:avLst/>
                <a:gdLst>
                  <a:gd name="T0" fmla="*/ 76 w 76"/>
                  <a:gd name="T1" fmla="*/ 48 h 76"/>
                  <a:gd name="T2" fmla="*/ 33 w 76"/>
                  <a:gd name="T3" fmla="*/ 3 h 76"/>
                  <a:gd name="T4" fmla="*/ 18 w 76"/>
                  <a:gd name="T5" fmla="*/ 3 h 76"/>
                  <a:gd name="T6" fmla="*/ 4 w 76"/>
                  <a:gd name="T7" fmla="*/ 18 h 76"/>
                  <a:gd name="T8" fmla="*/ 4 w 76"/>
                  <a:gd name="T9" fmla="*/ 32 h 76"/>
                  <a:gd name="T10" fmla="*/ 47 w 76"/>
                  <a:gd name="T11" fmla="*/ 76 h 76"/>
                  <a:gd name="T12" fmla="*/ 76 w 76"/>
                  <a:gd name="T13" fmla="*/ 48 h 76"/>
                </a:gdLst>
                <a:ahLst/>
                <a:cxnLst>
                  <a:cxn ang="0">
                    <a:pos x="T0" y="T1"/>
                  </a:cxn>
                  <a:cxn ang="0">
                    <a:pos x="T2" y="T3"/>
                  </a:cxn>
                  <a:cxn ang="0">
                    <a:pos x="T4" y="T5"/>
                  </a:cxn>
                  <a:cxn ang="0">
                    <a:pos x="T6" y="T7"/>
                  </a:cxn>
                  <a:cxn ang="0">
                    <a:pos x="T8" y="T9"/>
                  </a:cxn>
                  <a:cxn ang="0">
                    <a:pos x="T10" y="T11"/>
                  </a:cxn>
                  <a:cxn ang="0">
                    <a:pos x="T12" y="T13"/>
                  </a:cxn>
                </a:cxnLst>
                <a:rect l="0" t="0" r="r" b="b"/>
                <a:pathLst>
                  <a:path w="76" h="76">
                    <a:moveTo>
                      <a:pt x="76" y="48"/>
                    </a:moveTo>
                    <a:cubicBezTo>
                      <a:pt x="33" y="3"/>
                      <a:pt x="33" y="3"/>
                      <a:pt x="33" y="3"/>
                    </a:cubicBezTo>
                    <a:cubicBezTo>
                      <a:pt x="28" y="0"/>
                      <a:pt x="22" y="0"/>
                      <a:pt x="18" y="3"/>
                    </a:cubicBezTo>
                    <a:cubicBezTo>
                      <a:pt x="4" y="18"/>
                      <a:pt x="4" y="18"/>
                      <a:pt x="4" y="18"/>
                    </a:cubicBezTo>
                    <a:cubicBezTo>
                      <a:pt x="0" y="22"/>
                      <a:pt x="0" y="29"/>
                      <a:pt x="4" y="32"/>
                    </a:cubicBezTo>
                    <a:cubicBezTo>
                      <a:pt x="47" y="76"/>
                      <a:pt x="47" y="76"/>
                      <a:pt x="47" y="76"/>
                    </a:cubicBezTo>
                    <a:lnTo>
                      <a:pt x="76" y="48"/>
                    </a:lnTo>
                    <a:close/>
                  </a:path>
                </a:pathLst>
              </a:custGeom>
              <a:solidFill>
                <a:srgbClr val="69C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160" name="Freeform 133"/>
              <p:cNvSpPr>
                <a:spLocks/>
              </p:cNvSpPr>
              <p:nvPr/>
            </p:nvSpPr>
            <p:spPr bwMode="auto">
              <a:xfrm>
                <a:off x="2242" y="2389"/>
                <a:ext cx="38" cy="64"/>
              </a:xfrm>
              <a:custGeom>
                <a:avLst/>
                <a:gdLst>
                  <a:gd name="T0" fmla="*/ 21 w 38"/>
                  <a:gd name="T1" fmla="*/ 64 h 64"/>
                  <a:gd name="T2" fmla="*/ 0 w 38"/>
                  <a:gd name="T3" fmla="*/ 42 h 64"/>
                  <a:gd name="T4" fmla="*/ 38 w 38"/>
                  <a:gd name="T5" fmla="*/ 0 h 64"/>
                  <a:gd name="T6" fmla="*/ 21 w 38"/>
                  <a:gd name="T7" fmla="*/ 64 h 64"/>
                  <a:gd name="T8" fmla="*/ 21 w 38"/>
                  <a:gd name="T9" fmla="*/ 64 h 64"/>
                </a:gdLst>
                <a:ahLst/>
                <a:cxnLst>
                  <a:cxn ang="0">
                    <a:pos x="T0" y="T1"/>
                  </a:cxn>
                  <a:cxn ang="0">
                    <a:pos x="T2" y="T3"/>
                  </a:cxn>
                  <a:cxn ang="0">
                    <a:pos x="T4" y="T5"/>
                  </a:cxn>
                  <a:cxn ang="0">
                    <a:pos x="T6" y="T7"/>
                  </a:cxn>
                  <a:cxn ang="0">
                    <a:pos x="T8" y="T9"/>
                  </a:cxn>
                </a:cxnLst>
                <a:rect l="0" t="0" r="r" b="b"/>
                <a:pathLst>
                  <a:path w="38" h="64">
                    <a:moveTo>
                      <a:pt x="21" y="64"/>
                    </a:moveTo>
                    <a:lnTo>
                      <a:pt x="0" y="42"/>
                    </a:lnTo>
                    <a:lnTo>
                      <a:pt x="38" y="0"/>
                    </a:lnTo>
                    <a:lnTo>
                      <a:pt x="21" y="64"/>
                    </a:lnTo>
                    <a:lnTo>
                      <a:pt x="21" y="64"/>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161" name="Freeform 134"/>
              <p:cNvSpPr>
                <a:spLocks/>
              </p:cNvSpPr>
              <p:nvPr/>
            </p:nvSpPr>
            <p:spPr bwMode="auto">
              <a:xfrm>
                <a:off x="2788" y="2116"/>
                <a:ext cx="145" cy="144"/>
              </a:xfrm>
              <a:custGeom>
                <a:avLst/>
                <a:gdLst>
                  <a:gd name="T0" fmla="*/ 61 w 61"/>
                  <a:gd name="T1" fmla="*/ 15 h 61"/>
                  <a:gd name="T2" fmla="*/ 47 w 61"/>
                  <a:gd name="T3" fmla="*/ 0 h 61"/>
                  <a:gd name="T4" fmla="*/ 0 w 61"/>
                  <a:gd name="T5" fmla="*/ 42 h 61"/>
                  <a:gd name="T6" fmla="*/ 0 w 61"/>
                  <a:gd name="T7" fmla="*/ 61 h 61"/>
                  <a:gd name="T8" fmla="*/ 61 w 61"/>
                  <a:gd name="T9" fmla="*/ 15 h 61"/>
                </a:gdLst>
                <a:ahLst/>
                <a:cxnLst>
                  <a:cxn ang="0">
                    <a:pos x="T0" y="T1"/>
                  </a:cxn>
                  <a:cxn ang="0">
                    <a:pos x="T2" y="T3"/>
                  </a:cxn>
                  <a:cxn ang="0">
                    <a:pos x="T4" y="T5"/>
                  </a:cxn>
                  <a:cxn ang="0">
                    <a:pos x="T6" y="T7"/>
                  </a:cxn>
                  <a:cxn ang="0">
                    <a:pos x="T8" y="T9"/>
                  </a:cxn>
                </a:cxnLst>
                <a:rect l="0" t="0" r="r" b="b"/>
                <a:pathLst>
                  <a:path w="61" h="61">
                    <a:moveTo>
                      <a:pt x="61" y="15"/>
                    </a:moveTo>
                    <a:cubicBezTo>
                      <a:pt x="47" y="0"/>
                      <a:pt x="47" y="0"/>
                      <a:pt x="47" y="0"/>
                    </a:cubicBezTo>
                    <a:cubicBezTo>
                      <a:pt x="38" y="20"/>
                      <a:pt x="21" y="36"/>
                      <a:pt x="0" y="42"/>
                    </a:cubicBezTo>
                    <a:cubicBezTo>
                      <a:pt x="0" y="61"/>
                      <a:pt x="0" y="61"/>
                      <a:pt x="0" y="61"/>
                    </a:cubicBezTo>
                    <a:cubicBezTo>
                      <a:pt x="27" y="55"/>
                      <a:pt x="49" y="38"/>
                      <a:pt x="61" y="15"/>
                    </a:cubicBezTo>
                    <a:close/>
                  </a:path>
                </a:pathLst>
              </a:custGeom>
              <a:solidFill>
                <a:srgbClr val="69C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162" name="Freeform 135"/>
              <p:cNvSpPr>
                <a:spLocks/>
              </p:cNvSpPr>
              <p:nvPr/>
            </p:nvSpPr>
            <p:spPr bwMode="auto">
              <a:xfrm>
                <a:off x="2135" y="2505"/>
                <a:ext cx="996" cy="992"/>
              </a:xfrm>
              <a:custGeom>
                <a:avLst/>
                <a:gdLst>
                  <a:gd name="T0" fmla="*/ 255 w 419"/>
                  <a:gd name="T1" fmla="*/ 360 h 418"/>
                  <a:gd name="T2" fmla="*/ 58 w 419"/>
                  <a:gd name="T3" fmla="*/ 163 h 418"/>
                  <a:gd name="T4" fmla="*/ 100 w 419"/>
                  <a:gd name="T5" fmla="*/ 41 h 418"/>
                  <a:gd name="T6" fmla="*/ 59 w 419"/>
                  <a:gd name="T7" fmla="*/ 0 h 418"/>
                  <a:gd name="T8" fmla="*/ 0 w 419"/>
                  <a:gd name="T9" fmla="*/ 163 h 418"/>
                  <a:gd name="T10" fmla="*/ 255 w 419"/>
                  <a:gd name="T11" fmla="*/ 418 h 418"/>
                  <a:gd name="T12" fmla="*/ 419 w 419"/>
                  <a:gd name="T13" fmla="*/ 359 h 418"/>
                  <a:gd name="T14" fmla="*/ 378 w 419"/>
                  <a:gd name="T15" fmla="*/ 318 h 418"/>
                  <a:gd name="T16" fmla="*/ 255 w 419"/>
                  <a:gd name="T17" fmla="*/ 36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8">
                    <a:moveTo>
                      <a:pt x="255" y="360"/>
                    </a:moveTo>
                    <a:cubicBezTo>
                      <a:pt x="147" y="360"/>
                      <a:pt x="58" y="272"/>
                      <a:pt x="58" y="163"/>
                    </a:cubicBezTo>
                    <a:cubicBezTo>
                      <a:pt x="58" y="117"/>
                      <a:pt x="74" y="74"/>
                      <a:pt x="100" y="41"/>
                    </a:cubicBezTo>
                    <a:cubicBezTo>
                      <a:pt x="59" y="0"/>
                      <a:pt x="59" y="0"/>
                      <a:pt x="59" y="0"/>
                    </a:cubicBezTo>
                    <a:cubicBezTo>
                      <a:pt x="22" y="44"/>
                      <a:pt x="0" y="101"/>
                      <a:pt x="0" y="163"/>
                    </a:cubicBezTo>
                    <a:cubicBezTo>
                      <a:pt x="0" y="304"/>
                      <a:pt x="115" y="418"/>
                      <a:pt x="255" y="418"/>
                    </a:cubicBezTo>
                    <a:cubicBezTo>
                      <a:pt x="318" y="418"/>
                      <a:pt x="375" y="396"/>
                      <a:pt x="419" y="359"/>
                    </a:cubicBezTo>
                    <a:cubicBezTo>
                      <a:pt x="378" y="318"/>
                      <a:pt x="378" y="318"/>
                      <a:pt x="378" y="318"/>
                    </a:cubicBezTo>
                    <a:cubicBezTo>
                      <a:pt x="344" y="344"/>
                      <a:pt x="302" y="360"/>
                      <a:pt x="255" y="360"/>
                    </a:cubicBezTo>
                    <a:close/>
                  </a:path>
                </a:pathLst>
              </a:custGeom>
              <a:solidFill>
                <a:srgbClr val="69C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grpSp>
        <p:pic>
          <p:nvPicPr>
            <p:cNvPr id="163" name="Picture 16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44175" y="3879216"/>
              <a:ext cx="1417500" cy="1428750"/>
            </a:xfrm>
            <a:prstGeom prst="rect">
              <a:avLst/>
            </a:prstGeom>
          </p:spPr>
        </p:pic>
      </p:grpSp>
      <p:grpSp>
        <p:nvGrpSpPr>
          <p:cNvPr id="195" name="Group 194"/>
          <p:cNvGrpSpPr/>
          <p:nvPr/>
        </p:nvGrpSpPr>
        <p:grpSpPr>
          <a:xfrm>
            <a:off x="5343964" y="4910911"/>
            <a:ext cx="1104409" cy="885057"/>
            <a:chOff x="5983071" y="4850887"/>
            <a:chExt cx="1254892" cy="1005652"/>
          </a:xfrm>
        </p:grpSpPr>
        <p:sp>
          <p:nvSpPr>
            <p:cNvPr id="192" name="Freeform 191"/>
            <p:cNvSpPr>
              <a:spLocks/>
            </p:cNvSpPr>
            <p:nvPr/>
          </p:nvSpPr>
          <p:spPr bwMode="auto">
            <a:xfrm flipH="1">
              <a:off x="6693730" y="5578646"/>
              <a:ext cx="487239" cy="277893"/>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69C8CA">
                <a:alpha val="50000"/>
              </a:srgbClr>
            </a:solidFill>
            <a:ln>
              <a:noFill/>
            </a:ln>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194" name="Freeform 193"/>
            <p:cNvSpPr>
              <a:spLocks/>
            </p:cNvSpPr>
            <p:nvPr/>
          </p:nvSpPr>
          <p:spPr bwMode="auto">
            <a:xfrm>
              <a:off x="6044874" y="5568673"/>
              <a:ext cx="372908" cy="201200"/>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69C8CA">
                <a:alpha val="50000"/>
              </a:srgbClr>
            </a:solidFill>
            <a:ln>
              <a:noFill/>
            </a:ln>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193" name="Freeform 61"/>
            <p:cNvSpPr>
              <a:spLocks/>
            </p:cNvSpPr>
            <p:nvPr/>
          </p:nvSpPr>
          <p:spPr bwMode="auto">
            <a:xfrm>
              <a:off x="6547103" y="4850887"/>
              <a:ext cx="690860" cy="282899"/>
            </a:xfrm>
            <a:custGeom>
              <a:avLst/>
              <a:gdLst>
                <a:gd name="T0" fmla="*/ 645 w 723"/>
                <a:gd name="T1" fmla="*/ 140 h 294"/>
                <a:gd name="T2" fmla="*/ 632 w 723"/>
                <a:gd name="T3" fmla="*/ 142 h 294"/>
                <a:gd name="T4" fmla="*/ 488 w 723"/>
                <a:gd name="T5" fmla="*/ 0 h 294"/>
                <a:gd name="T6" fmla="*/ 346 w 723"/>
                <a:gd name="T7" fmla="*/ 110 h 294"/>
                <a:gd name="T8" fmla="*/ 269 w 723"/>
                <a:gd name="T9" fmla="*/ 78 h 294"/>
                <a:gd name="T10" fmla="*/ 161 w 723"/>
                <a:gd name="T11" fmla="*/ 175 h 294"/>
                <a:gd name="T12" fmla="*/ 110 w 723"/>
                <a:gd name="T13" fmla="*/ 199 h 294"/>
                <a:gd name="T14" fmla="*/ 59 w 723"/>
                <a:gd name="T15" fmla="*/ 175 h 294"/>
                <a:gd name="T16" fmla="*/ 0 w 723"/>
                <a:gd name="T17" fmla="*/ 234 h 294"/>
                <a:gd name="T18" fmla="*/ 59 w 723"/>
                <a:gd name="T19" fmla="*/ 294 h 294"/>
                <a:gd name="T20" fmla="*/ 77 w 723"/>
                <a:gd name="T21" fmla="*/ 294 h 294"/>
                <a:gd name="T22" fmla="*/ 274 w 723"/>
                <a:gd name="T23" fmla="*/ 294 h 294"/>
                <a:gd name="T24" fmla="*/ 386 w 723"/>
                <a:gd name="T25" fmla="*/ 294 h 294"/>
                <a:gd name="T26" fmla="*/ 652 w 723"/>
                <a:gd name="T27" fmla="*/ 294 h 294"/>
                <a:gd name="T28" fmla="*/ 652 w 723"/>
                <a:gd name="T29" fmla="*/ 294 h 294"/>
                <a:gd name="T30" fmla="*/ 723 w 723"/>
                <a:gd name="T31" fmla="*/ 218 h 294"/>
                <a:gd name="T32" fmla="*/ 645 w 723"/>
                <a:gd name="T33" fmla="*/ 14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3" h="294">
                  <a:moveTo>
                    <a:pt x="645" y="140"/>
                  </a:moveTo>
                  <a:cubicBezTo>
                    <a:pt x="642" y="140"/>
                    <a:pt x="639" y="140"/>
                    <a:pt x="632" y="142"/>
                  </a:cubicBezTo>
                  <a:cubicBezTo>
                    <a:pt x="629" y="64"/>
                    <a:pt x="567" y="0"/>
                    <a:pt x="488" y="0"/>
                  </a:cubicBezTo>
                  <a:cubicBezTo>
                    <a:pt x="421" y="0"/>
                    <a:pt x="363" y="46"/>
                    <a:pt x="346" y="110"/>
                  </a:cubicBezTo>
                  <a:cubicBezTo>
                    <a:pt x="327" y="89"/>
                    <a:pt x="298" y="78"/>
                    <a:pt x="269" y="78"/>
                  </a:cubicBezTo>
                  <a:cubicBezTo>
                    <a:pt x="214" y="78"/>
                    <a:pt x="167" y="121"/>
                    <a:pt x="161" y="175"/>
                  </a:cubicBezTo>
                  <a:cubicBezTo>
                    <a:pt x="140" y="178"/>
                    <a:pt x="123" y="188"/>
                    <a:pt x="110" y="199"/>
                  </a:cubicBezTo>
                  <a:cubicBezTo>
                    <a:pt x="99" y="185"/>
                    <a:pt x="80" y="175"/>
                    <a:pt x="59" y="175"/>
                  </a:cubicBezTo>
                  <a:cubicBezTo>
                    <a:pt x="26" y="175"/>
                    <a:pt x="0" y="200"/>
                    <a:pt x="0" y="234"/>
                  </a:cubicBezTo>
                  <a:cubicBezTo>
                    <a:pt x="0" y="267"/>
                    <a:pt x="26" y="294"/>
                    <a:pt x="59" y="294"/>
                  </a:cubicBezTo>
                  <a:cubicBezTo>
                    <a:pt x="77" y="294"/>
                    <a:pt x="77" y="294"/>
                    <a:pt x="77" y="294"/>
                  </a:cubicBezTo>
                  <a:cubicBezTo>
                    <a:pt x="274" y="294"/>
                    <a:pt x="274" y="294"/>
                    <a:pt x="274" y="294"/>
                  </a:cubicBezTo>
                  <a:cubicBezTo>
                    <a:pt x="386" y="294"/>
                    <a:pt x="386" y="294"/>
                    <a:pt x="386" y="294"/>
                  </a:cubicBezTo>
                  <a:cubicBezTo>
                    <a:pt x="652" y="294"/>
                    <a:pt x="652" y="294"/>
                    <a:pt x="652" y="294"/>
                  </a:cubicBezTo>
                  <a:cubicBezTo>
                    <a:pt x="652" y="294"/>
                    <a:pt x="652" y="294"/>
                    <a:pt x="652" y="294"/>
                  </a:cubicBezTo>
                  <a:cubicBezTo>
                    <a:pt x="693" y="293"/>
                    <a:pt x="723" y="258"/>
                    <a:pt x="723" y="218"/>
                  </a:cubicBezTo>
                  <a:cubicBezTo>
                    <a:pt x="723" y="175"/>
                    <a:pt x="688" y="140"/>
                    <a:pt x="645" y="140"/>
                  </a:cubicBezTo>
                  <a:close/>
                </a:path>
              </a:pathLst>
            </a:custGeom>
            <a:solidFill>
              <a:srgbClr val="69C8CA">
                <a:alpha val="50000"/>
              </a:srgbClr>
            </a:solidFill>
            <a:ln>
              <a:noFill/>
            </a:ln>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grpSp>
          <p:nvGrpSpPr>
            <p:cNvPr id="168" name="Group 138"/>
            <p:cNvGrpSpPr>
              <a:grpSpLocks noChangeAspect="1"/>
            </p:cNvGrpSpPr>
            <p:nvPr/>
          </p:nvGrpSpPr>
          <p:grpSpPr bwMode="auto">
            <a:xfrm>
              <a:off x="5983071" y="4973379"/>
              <a:ext cx="1187624" cy="716428"/>
              <a:chOff x="5" y="1"/>
              <a:chExt cx="4746" cy="2863"/>
            </a:xfrm>
          </p:grpSpPr>
          <p:sp>
            <p:nvSpPr>
              <p:cNvPr id="170" name="Freeform 139"/>
              <p:cNvSpPr>
                <a:spLocks/>
              </p:cNvSpPr>
              <p:nvPr/>
            </p:nvSpPr>
            <p:spPr bwMode="auto">
              <a:xfrm>
                <a:off x="1990" y="1"/>
                <a:ext cx="994" cy="280"/>
              </a:xfrm>
              <a:custGeom>
                <a:avLst/>
                <a:gdLst>
                  <a:gd name="T0" fmla="*/ 994 w 994"/>
                  <a:gd name="T1" fmla="*/ 280 h 280"/>
                  <a:gd name="T2" fmla="*/ 0 w 994"/>
                  <a:gd name="T3" fmla="*/ 280 h 280"/>
                  <a:gd name="T4" fmla="*/ 0 w 994"/>
                  <a:gd name="T5" fmla="*/ 0 h 280"/>
                  <a:gd name="T6" fmla="*/ 994 w 994"/>
                  <a:gd name="T7" fmla="*/ 0 h 280"/>
                  <a:gd name="T8" fmla="*/ 994 w 994"/>
                  <a:gd name="T9" fmla="*/ 280 h 280"/>
                  <a:gd name="T10" fmla="*/ 994 w 994"/>
                  <a:gd name="T11" fmla="*/ 280 h 280"/>
                </a:gdLst>
                <a:ahLst/>
                <a:cxnLst>
                  <a:cxn ang="0">
                    <a:pos x="T0" y="T1"/>
                  </a:cxn>
                  <a:cxn ang="0">
                    <a:pos x="T2" y="T3"/>
                  </a:cxn>
                  <a:cxn ang="0">
                    <a:pos x="T4" y="T5"/>
                  </a:cxn>
                  <a:cxn ang="0">
                    <a:pos x="T6" y="T7"/>
                  </a:cxn>
                  <a:cxn ang="0">
                    <a:pos x="T8" y="T9"/>
                  </a:cxn>
                  <a:cxn ang="0">
                    <a:pos x="T10" y="T11"/>
                  </a:cxn>
                </a:cxnLst>
                <a:rect l="0" t="0" r="r" b="b"/>
                <a:pathLst>
                  <a:path w="994" h="280">
                    <a:moveTo>
                      <a:pt x="994" y="280"/>
                    </a:moveTo>
                    <a:lnTo>
                      <a:pt x="0" y="280"/>
                    </a:lnTo>
                    <a:lnTo>
                      <a:pt x="0" y="0"/>
                    </a:lnTo>
                    <a:lnTo>
                      <a:pt x="994" y="0"/>
                    </a:lnTo>
                    <a:lnTo>
                      <a:pt x="994" y="280"/>
                    </a:lnTo>
                    <a:lnTo>
                      <a:pt x="994" y="2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171" name="Freeform 140"/>
              <p:cNvSpPr>
                <a:spLocks/>
              </p:cNvSpPr>
              <p:nvPr/>
            </p:nvSpPr>
            <p:spPr bwMode="auto">
              <a:xfrm>
                <a:off x="982" y="243"/>
                <a:ext cx="1044" cy="852"/>
              </a:xfrm>
              <a:custGeom>
                <a:avLst/>
                <a:gdLst>
                  <a:gd name="T0" fmla="*/ 17 w 1044"/>
                  <a:gd name="T1" fmla="*/ 852 h 852"/>
                  <a:gd name="T2" fmla="*/ 0 w 1044"/>
                  <a:gd name="T3" fmla="*/ 836 h 852"/>
                  <a:gd name="T4" fmla="*/ 1027 w 1044"/>
                  <a:gd name="T5" fmla="*/ 0 h 852"/>
                  <a:gd name="T6" fmla="*/ 1044 w 1044"/>
                  <a:gd name="T7" fmla="*/ 14 h 852"/>
                  <a:gd name="T8" fmla="*/ 17 w 1044"/>
                  <a:gd name="T9" fmla="*/ 852 h 852"/>
                  <a:gd name="T10" fmla="*/ 17 w 1044"/>
                  <a:gd name="T11" fmla="*/ 852 h 852"/>
                </a:gdLst>
                <a:ahLst/>
                <a:cxnLst>
                  <a:cxn ang="0">
                    <a:pos x="T0" y="T1"/>
                  </a:cxn>
                  <a:cxn ang="0">
                    <a:pos x="T2" y="T3"/>
                  </a:cxn>
                  <a:cxn ang="0">
                    <a:pos x="T4" y="T5"/>
                  </a:cxn>
                  <a:cxn ang="0">
                    <a:pos x="T6" y="T7"/>
                  </a:cxn>
                  <a:cxn ang="0">
                    <a:pos x="T8" y="T9"/>
                  </a:cxn>
                  <a:cxn ang="0">
                    <a:pos x="T10" y="T11"/>
                  </a:cxn>
                </a:cxnLst>
                <a:rect l="0" t="0" r="r" b="b"/>
                <a:pathLst>
                  <a:path w="1044" h="852">
                    <a:moveTo>
                      <a:pt x="17" y="852"/>
                    </a:moveTo>
                    <a:lnTo>
                      <a:pt x="0" y="836"/>
                    </a:lnTo>
                    <a:lnTo>
                      <a:pt x="1027" y="0"/>
                    </a:lnTo>
                    <a:lnTo>
                      <a:pt x="1044" y="14"/>
                    </a:lnTo>
                    <a:lnTo>
                      <a:pt x="17" y="852"/>
                    </a:lnTo>
                    <a:lnTo>
                      <a:pt x="17" y="85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172" name="Freeform 141"/>
              <p:cNvSpPr>
                <a:spLocks/>
              </p:cNvSpPr>
              <p:nvPr/>
            </p:nvSpPr>
            <p:spPr bwMode="auto">
              <a:xfrm>
                <a:off x="978" y="1514"/>
                <a:ext cx="1033" cy="280"/>
              </a:xfrm>
              <a:custGeom>
                <a:avLst/>
                <a:gdLst>
                  <a:gd name="T0" fmla="*/ 1017 w 1033"/>
                  <a:gd name="T1" fmla="*/ 280 h 280"/>
                  <a:gd name="T2" fmla="*/ 0 w 1033"/>
                  <a:gd name="T3" fmla="*/ 29 h 280"/>
                  <a:gd name="T4" fmla="*/ 0 w 1033"/>
                  <a:gd name="T5" fmla="*/ 0 h 280"/>
                  <a:gd name="T6" fmla="*/ 1033 w 1033"/>
                  <a:gd name="T7" fmla="*/ 266 h 280"/>
                  <a:gd name="T8" fmla="*/ 1017 w 1033"/>
                  <a:gd name="T9" fmla="*/ 280 h 280"/>
                  <a:gd name="T10" fmla="*/ 1017 w 1033"/>
                  <a:gd name="T11" fmla="*/ 280 h 280"/>
                </a:gdLst>
                <a:ahLst/>
                <a:cxnLst>
                  <a:cxn ang="0">
                    <a:pos x="T0" y="T1"/>
                  </a:cxn>
                  <a:cxn ang="0">
                    <a:pos x="T2" y="T3"/>
                  </a:cxn>
                  <a:cxn ang="0">
                    <a:pos x="T4" y="T5"/>
                  </a:cxn>
                  <a:cxn ang="0">
                    <a:pos x="T6" y="T7"/>
                  </a:cxn>
                  <a:cxn ang="0">
                    <a:pos x="T8" y="T9"/>
                  </a:cxn>
                  <a:cxn ang="0">
                    <a:pos x="T10" y="T11"/>
                  </a:cxn>
                </a:cxnLst>
                <a:rect l="0" t="0" r="r" b="b"/>
                <a:pathLst>
                  <a:path w="1033" h="280">
                    <a:moveTo>
                      <a:pt x="1017" y="280"/>
                    </a:moveTo>
                    <a:lnTo>
                      <a:pt x="0" y="29"/>
                    </a:lnTo>
                    <a:lnTo>
                      <a:pt x="0" y="0"/>
                    </a:lnTo>
                    <a:lnTo>
                      <a:pt x="1033" y="266"/>
                    </a:lnTo>
                    <a:lnTo>
                      <a:pt x="1017" y="280"/>
                    </a:lnTo>
                    <a:lnTo>
                      <a:pt x="1017" y="28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173" name="Freeform 142"/>
              <p:cNvSpPr>
                <a:spLocks/>
              </p:cNvSpPr>
              <p:nvPr/>
            </p:nvSpPr>
            <p:spPr bwMode="auto">
              <a:xfrm>
                <a:off x="2967" y="1034"/>
                <a:ext cx="807" cy="525"/>
              </a:xfrm>
              <a:custGeom>
                <a:avLst/>
                <a:gdLst>
                  <a:gd name="T0" fmla="*/ 17 w 807"/>
                  <a:gd name="T1" fmla="*/ 525 h 525"/>
                  <a:gd name="T2" fmla="*/ 0 w 807"/>
                  <a:gd name="T3" fmla="*/ 492 h 525"/>
                  <a:gd name="T4" fmla="*/ 793 w 807"/>
                  <a:gd name="T5" fmla="*/ 0 h 525"/>
                  <a:gd name="T6" fmla="*/ 807 w 807"/>
                  <a:gd name="T7" fmla="*/ 16 h 525"/>
                  <a:gd name="T8" fmla="*/ 17 w 807"/>
                  <a:gd name="T9" fmla="*/ 525 h 525"/>
                  <a:gd name="T10" fmla="*/ 17 w 807"/>
                  <a:gd name="T11" fmla="*/ 525 h 525"/>
                </a:gdLst>
                <a:ahLst/>
                <a:cxnLst>
                  <a:cxn ang="0">
                    <a:pos x="T0" y="T1"/>
                  </a:cxn>
                  <a:cxn ang="0">
                    <a:pos x="T2" y="T3"/>
                  </a:cxn>
                  <a:cxn ang="0">
                    <a:pos x="T4" y="T5"/>
                  </a:cxn>
                  <a:cxn ang="0">
                    <a:pos x="T6" y="T7"/>
                  </a:cxn>
                  <a:cxn ang="0">
                    <a:pos x="T8" y="T9"/>
                  </a:cxn>
                  <a:cxn ang="0">
                    <a:pos x="T10" y="T11"/>
                  </a:cxn>
                </a:cxnLst>
                <a:rect l="0" t="0" r="r" b="b"/>
                <a:pathLst>
                  <a:path w="807" h="525">
                    <a:moveTo>
                      <a:pt x="17" y="525"/>
                    </a:moveTo>
                    <a:lnTo>
                      <a:pt x="0" y="492"/>
                    </a:lnTo>
                    <a:lnTo>
                      <a:pt x="793" y="0"/>
                    </a:lnTo>
                    <a:lnTo>
                      <a:pt x="807" y="16"/>
                    </a:lnTo>
                    <a:lnTo>
                      <a:pt x="17" y="525"/>
                    </a:lnTo>
                    <a:lnTo>
                      <a:pt x="17" y="52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174" name="Freeform 143"/>
              <p:cNvSpPr>
                <a:spLocks/>
              </p:cNvSpPr>
              <p:nvPr/>
            </p:nvSpPr>
            <p:spPr bwMode="auto">
              <a:xfrm>
                <a:off x="2967" y="354"/>
                <a:ext cx="807" cy="1002"/>
              </a:xfrm>
              <a:custGeom>
                <a:avLst/>
                <a:gdLst>
                  <a:gd name="T0" fmla="*/ 17 w 807"/>
                  <a:gd name="T1" fmla="*/ 1002 h 1002"/>
                  <a:gd name="T2" fmla="*/ 0 w 807"/>
                  <a:gd name="T3" fmla="*/ 987 h 1002"/>
                  <a:gd name="T4" fmla="*/ 793 w 807"/>
                  <a:gd name="T5" fmla="*/ 0 h 1002"/>
                  <a:gd name="T6" fmla="*/ 807 w 807"/>
                  <a:gd name="T7" fmla="*/ 14 h 1002"/>
                  <a:gd name="T8" fmla="*/ 17 w 807"/>
                  <a:gd name="T9" fmla="*/ 1002 h 1002"/>
                  <a:gd name="T10" fmla="*/ 17 w 807"/>
                  <a:gd name="T11" fmla="*/ 1002 h 1002"/>
                </a:gdLst>
                <a:ahLst/>
                <a:cxnLst>
                  <a:cxn ang="0">
                    <a:pos x="T0" y="T1"/>
                  </a:cxn>
                  <a:cxn ang="0">
                    <a:pos x="T2" y="T3"/>
                  </a:cxn>
                  <a:cxn ang="0">
                    <a:pos x="T4" y="T5"/>
                  </a:cxn>
                  <a:cxn ang="0">
                    <a:pos x="T6" y="T7"/>
                  </a:cxn>
                  <a:cxn ang="0">
                    <a:pos x="T8" y="T9"/>
                  </a:cxn>
                  <a:cxn ang="0">
                    <a:pos x="T10" y="T11"/>
                  </a:cxn>
                </a:cxnLst>
                <a:rect l="0" t="0" r="r" b="b"/>
                <a:pathLst>
                  <a:path w="807" h="1002">
                    <a:moveTo>
                      <a:pt x="17" y="1002"/>
                    </a:moveTo>
                    <a:lnTo>
                      <a:pt x="0" y="987"/>
                    </a:lnTo>
                    <a:lnTo>
                      <a:pt x="793" y="0"/>
                    </a:lnTo>
                    <a:lnTo>
                      <a:pt x="807" y="14"/>
                    </a:lnTo>
                    <a:lnTo>
                      <a:pt x="17" y="1002"/>
                    </a:lnTo>
                    <a:lnTo>
                      <a:pt x="17" y="100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175" name="Freeform 144"/>
              <p:cNvSpPr>
                <a:spLocks/>
              </p:cNvSpPr>
              <p:nvPr/>
            </p:nvSpPr>
            <p:spPr bwMode="auto">
              <a:xfrm>
                <a:off x="2967" y="1933"/>
                <a:ext cx="807" cy="512"/>
              </a:xfrm>
              <a:custGeom>
                <a:avLst/>
                <a:gdLst>
                  <a:gd name="T0" fmla="*/ 793 w 807"/>
                  <a:gd name="T1" fmla="*/ 512 h 512"/>
                  <a:gd name="T2" fmla="*/ 0 w 807"/>
                  <a:gd name="T3" fmla="*/ 29 h 512"/>
                  <a:gd name="T4" fmla="*/ 17 w 807"/>
                  <a:gd name="T5" fmla="*/ 0 h 512"/>
                  <a:gd name="T6" fmla="*/ 807 w 807"/>
                  <a:gd name="T7" fmla="*/ 495 h 512"/>
                  <a:gd name="T8" fmla="*/ 793 w 807"/>
                  <a:gd name="T9" fmla="*/ 512 h 512"/>
                  <a:gd name="T10" fmla="*/ 793 w 807"/>
                  <a:gd name="T11" fmla="*/ 512 h 512"/>
                </a:gdLst>
                <a:ahLst/>
                <a:cxnLst>
                  <a:cxn ang="0">
                    <a:pos x="T0" y="T1"/>
                  </a:cxn>
                  <a:cxn ang="0">
                    <a:pos x="T2" y="T3"/>
                  </a:cxn>
                  <a:cxn ang="0">
                    <a:pos x="T4" y="T5"/>
                  </a:cxn>
                  <a:cxn ang="0">
                    <a:pos x="T6" y="T7"/>
                  </a:cxn>
                  <a:cxn ang="0">
                    <a:pos x="T8" y="T9"/>
                  </a:cxn>
                  <a:cxn ang="0">
                    <a:pos x="T10" y="T11"/>
                  </a:cxn>
                </a:cxnLst>
                <a:rect l="0" t="0" r="r" b="b"/>
                <a:pathLst>
                  <a:path w="807" h="512">
                    <a:moveTo>
                      <a:pt x="793" y="512"/>
                    </a:moveTo>
                    <a:lnTo>
                      <a:pt x="0" y="29"/>
                    </a:lnTo>
                    <a:lnTo>
                      <a:pt x="17" y="0"/>
                    </a:lnTo>
                    <a:lnTo>
                      <a:pt x="807" y="495"/>
                    </a:lnTo>
                    <a:lnTo>
                      <a:pt x="793" y="512"/>
                    </a:lnTo>
                    <a:lnTo>
                      <a:pt x="793" y="5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176" name="Freeform 145"/>
              <p:cNvSpPr>
                <a:spLocks/>
              </p:cNvSpPr>
              <p:nvPr/>
            </p:nvSpPr>
            <p:spPr bwMode="auto">
              <a:xfrm>
                <a:off x="2967" y="2367"/>
                <a:ext cx="807" cy="497"/>
              </a:xfrm>
              <a:custGeom>
                <a:avLst/>
                <a:gdLst>
                  <a:gd name="T0" fmla="*/ 793 w 807"/>
                  <a:gd name="T1" fmla="*/ 497 h 497"/>
                  <a:gd name="T2" fmla="*/ 0 w 807"/>
                  <a:gd name="T3" fmla="*/ 14 h 497"/>
                  <a:gd name="T4" fmla="*/ 17 w 807"/>
                  <a:gd name="T5" fmla="*/ 0 h 497"/>
                  <a:gd name="T6" fmla="*/ 807 w 807"/>
                  <a:gd name="T7" fmla="*/ 466 h 497"/>
                  <a:gd name="T8" fmla="*/ 793 w 807"/>
                  <a:gd name="T9" fmla="*/ 497 h 497"/>
                  <a:gd name="T10" fmla="*/ 793 w 807"/>
                  <a:gd name="T11" fmla="*/ 497 h 497"/>
                </a:gdLst>
                <a:ahLst/>
                <a:cxnLst>
                  <a:cxn ang="0">
                    <a:pos x="T0" y="T1"/>
                  </a:cxn>
                  <a:cxn ang="0">
                    <a:pos x="T2" y="T3"/>
                  </a:cxn>
                  <a:cxn ang="0">
                    <a:pos x="T4" y="T5"/>
                  </a:cxn>
                  <a:cxn ang="0">
                    <a:pos x="T6" y="T7"/>
                  </a:cxn>
                  <a:cxn ang="0">
                    <a:pos x="T8" y="T9"/>
                  </a:cxn>
                  <a:cxn ang="0">
                    <a:pos x="T10" y="T11"/>
                  </a:cxn>
                </a:cxnLst>
                <a:rect l="0" t="0" r="r" b="b"/>
                <a:pathLst>
                  <a:path w="807" h="497">
                    <a:moveTo>
                      <a:pt x="793" y="497"/>
                    </a:moveTo>
                    <a:lnTo>
                      <a:pt x="0" y="14"/>
                    </a:lnTo>
                    <a:lnTo>
                      <a:pt x="17" y="0"/>
                    </a:lnTo>
                    <a:lnTo>
                      <a:pt x="807" y="466"/>
                    </a:lnTo>
                    <a:lnTo>
                      <a:pt x="793" y="497"/>
                    </a:lnTo>
                    <a:lnTo>
                      <a:pt x="793" y="49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177" name="Freeform 146"/>
              <p:cNvSpPr>
                <a:spLocks/>
              </p:cNvSpPr>
              <p:nvPr/>
            </p:nvSpPr>
            <p:spPr bwMode="auto">
              <a:xfrm>
                <a:off x="963" y="1933"/>
                <a:ext cx="1063" cy="294"/>
              </a:xfrm>
              <a:custGeom>
                <a:avLst/>
                <a:gdLst>
                  <a:gd name="T0" fmla="*/ 1046 w 1063"/>
                  <a:gd name="T1" fmla="*/ 294 h 294"/>
                  <a:gd name="T2" fmla="*/ 0 w 1063"/>
                  <a:gd name="T3" fmla="*/ 29 h 294"/>
                  <a:gd name="T4" fmla="*/ 0 w 1063"/>
                  <a:gd name="T5" fmla="*/ 0 h 294"/>
                  <a:gd name="T6" fmla="*/ 1063 w 1063"/>
                  <a:gd name="T7" fmla="*/ 266 h 294"/>
                  <a:gd name="T8" fmla="*/ 1046 w 1063"/>
                  <a:gd name="T9" fmla="*/ 294 h 294"/>
                  <a:gd name="T10" fmla="*/ 1046 w 1063"/>
                  <a:gd name="T11" fmla="*/ 294 h 294"/>
                </a:gdLst>
                <a:ahLst/>
                <a:cxnLst>
                  <a:cxn ang="0">
                    <a:pos x="T0" y="T1"/>
                  </a:cxn>
                  <a:cxn ang="0">
                    <a:pos x="T2" y="T3"/>
                  </a:cxn>
                  <a:cxn ang="0">
                    <a:pos x="T4" y="T5"/>
                  </a:cxn>
                  <a:cxn ang="0">
                    <a:pos x="T6" y="T7"/>
                  </a:cxn>
                  <a:cxn ang="0">
                    <a:pos x="T8" y="T9"/>
                  </a:cxn>
                  <a:cxn ang="0">
                    <a:pos x="T10" y="T11"/>
                  </a:cxn>
                </a:cxnLst>
                <a:rect l="0" t="0" r="r" b="b"/>
                <a:pathLst>
                  <a:path w="1063" h="294">
                    <a:moveTo>
                      <a:pt x="1046" y="294"/>
                    </a:moveTo>
                    <a:lnTo>
                      <a:pt x="0" y="29"/>
                    </a:lnTo>
                    <a:lnTo>
                      <a:pt x="0" y="0"/>
                    </a:lnTo>
                    <a:lnTo>
                      <a:pt x="1063" y="266"/>
                    </a:lnTo>
                    <a:lnTo>
                      <a:pt x="1046" y="294"/>
                    </a:lnTo>
                    <a:lnTo>
                      <a:pt x="1046" y="29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178" name="Freeform 147"/>
              <p:cNvSpPr>
                <a:spLocks/>
              </p:cNvSpPr>
              <p:nvPr/>
            </p:nvSpPr>
            <p:spPr bwMode="auto">
              <a:xfrm>
                <a:off x="999" y="2367"/>
                <a:ext cx="1055" cy="279"/>
              </a:xfrm>
              <a:custGeom>
                <a:avLst/>
                <a:gdLst>
                  <a:gd name="T0" fmla="*/ 0 w 1055"/>
                  <a:gd name="T1" fmla="*/ 279 h 279"/>
                  <a:gd name="T2" fmla="*/ 0 w 1055"/>
                  <a:gd name="T3" fmla="*/ 251 h 279"/>
                  <a:gd name="T4" fmla="*/ 1038 w 1055"/>
                  <a:gd name="T5" fmla="*/ 0 h 279"/>
                  <a:gd name="T6" fmla="*/ 1055 w 1055"/>
                  <a:gd name="T7" fmla="*/ 14 h 279"/>
                  <a:gd name="T8" fmla="*/ 0 w 1055"/>
                  <a:gd name="T9" fmla="*/ 279 h 279"/>
                  <a:gd name="T10" fmla="*/ 0 w 1055"/>
                  <a:gd name="T11" fmla="*/ 279 h 279"/>
                </a:gdLst>
                <a:ahLst/>
                <a:cxnLst>
                  <a:cxn ang="0">
                    <a:pos x="T0" y="T1"/>
                  </a:cxn>
                  <a:cxn ang="0">
                    <a:pos x="T2" y="T3"/>
                  </a:cxn>
                  <a:cxn ang="0">
                    <a:pos x="T4" y="T5"/>
                  </a:cxn>
                  <a:cxn ang="0">
                    <a:pos x="T6" y="T7"/>
                  </a:cxn>
                  <a:cxn ang="0">
                    <a:pos x="T8" y="T9"/>
                  </a:cxn>
                  <a:cxn ang="0">
                    <a:pos x="T10" y="T11"/>
                  </a:cxn>
                </a:cxnLst>
                <a:rect l="0" t="0" r="r" b="b"/>
                <a:pathLst>
                  <a:path w="1055" h="279">
                    <a:moveTo>
                      <a:pt x="0" y="279"/>
                    </a:moveTo>
                    <a:lnTo>
                      <a:pt x="0" y="251"/>
                    </a:lnTo>
                    <a:lnTo>
                      <a:pt x="1038" y="0"/>
                    </a:lnTo>
                    <a:lnTo>
                      <a:pt x="1055" y="14"/>
                    </a:lnTo>
                    <a:lnTo>
                      <a:pt x="0" y="279"/>
                    </a:lnTo>
                    <a:lnTo>
                      <a:pt x="0" y="279"/>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179" name="Freeform 148"/>
              <p:cNvSpPr>
                <a:spLocks/>
              </p:cNvSpPr>
              <p:nvPr/>
            </p:nvSpPr>
            <p:spPr bwMode="auto">
              <a:xfrm>
                <a:off x="999" y="1346"/>
                <a:ext cx="991" cy="31"/>
              </a:xfrm>
              <a:custGeom>
                <a:avLst/>
                <a:gdLst>
                  <a:gd name="T0" fmla="*/ 991 w 991"/>
                  <a:gd name="T1" fmla="*/ 31 h 31"/>
                  <a:gd name="T2" fmla="*/ 0 w 991"/>
                  <a:gd name="T3" fmla="*/ 31 h 31"/>
                  <a:gd name="T4" fmla="*/ 0 w 991"/>
                  <a:gd name="T5" fmla="*/ 0 h 31"/>
                  <a:gd name="T6" fmla="*/ 991 w 991"/>
                  <a:gd name="T7" fmla="*/ 0 h 31"/>
                  <a:gd name="T8" fmla="*/ 991 w 991"/>
                  <a:gd name="T9" fmla="*/ 31 h 31"/>
                  <a:gd name="T10" fmla="*/ 991 w 991"/>
                  <a:gd name="T11" fmla="*/ 31 h 31"/>
                </a:gdLst>
                <a:ahLst/>
                <a:cxnLst>
                  <a:cxn ang="0">
                    <a:pos x="T0" y="T1"/>
                  </a:cxn>
                  <a:cxn ang="0">
                    <a:pos x="T2" y="T3"/>
                  </a:cxn>
                  <a:cxn ang="0">
                    <a:pos x="T4" y="T5"/>
                  </a:cxn>
                  <a:cxn ang="0">
                    <a:pos x="T6" y="T7"/>
                  </a:cxn>
                  <a:cxn ang="0">
                    <a:pos x="T8" y="T9"/>
                  </a:cxn>
                  <a:cxn ang="0">
                    <a:pos x="T10" y="T11"/>
                  </a:cxn>
                </a:cxnLst>
                <a:rect l="0" t="0" r="r" b="b"/>
                <a:pathLst>
                  <a:path w="991" h="31">
                    <a:moveTo>
                      <a:pt x="991" y="31"/>
                    </a:moveTo>
                    <a:lnTo>
                      <a:pt x="0" y="31"/>
                    </a:lnTo>
                    <a:lnTo>
                      <a:pt x="0" y="0"/>
                    </a:lnTo>
                    <a:lnTo>
                      <a:pt x="991" y="0"/>
                    </a:lnTo>
                    <a:lnTo>
                      <a:pt x="991" y="31"/>
                    </a:lnTo>
                    <a:lnTo>
                      <a:pt x="991" y="3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180" name="Freeform 149"/>
              <p:cNvSpPr>
                <a:spLocks/>
              </p:cNvSpPr>
              <p:nvPr/>
            </p:nvSpPr>
            <p:spPr bwMode="auto">
              <a:xfrm>
                <a:off x="1990" y="1079"/>
                <a:ext cx="994" cy="296"/>
              </a:xfrm>
              <a:custGeom>
                <a:avLst/>
                <a:gdLst>
                  <a:gd name="T0" fmla="*/ 994 w 994"/>
                  <a:gd name="T1" fmla="*/ 296 h 296"/>
                  <a:gd name="T2" fmla="*/ 0 w 994"/>
                  <a:gd name="T3" fmla="*/ 296 h 296"/>
                  <a:gd name="T4" fmla="*/ 0 w 994"/>
                  <a:gd name="T5" fmla="*/ 0 h 296"/>
                  <a:gd name="T6" fmla="*/ 994 w 994"/>
                  <a:gd name="T7" fmla="*/ 0 h 296"/>
                  <a:gd name="T8" fmla="*/ 994 w 994"/>
                  <a:gd name="T9" fmla="*/ 296 h 296"/>
                  <a:gd name="T10" fmla="*/ 994 w 994"/>
                  <a:gd name="T11" fmla="*/ 296 h 296"/>
                </a:gdLst>
                <a:ahLst/>
                <a:cxnLst>
                  <a:cxn ang="0">
                    <a:pos x="T0" y="T1"/>
                  </a:cxn>
                  <a:cxn ang="0">
                    <a:pos x="T2" y="T3"/>
                  </a:cxn>
                  <a:cxn ang="0">
                    <a:pos x="T4" y="T5"/>
                  </a:cxn>
                  <a:cxn ang="0">
                    <a:pos x="T6" y="T7"/>
                  </a:cxn>
                  <a:cxn ang="0">
                    <a:pos x="T8" y="T9"/>
                  </a:cxn>
                  <a:cxn ang="0">
                    <a:pos x="T10" y="T11"/>
                  </a:cxn>
                </a:cxnLst>
                <a:rect l="0" t="0" r="r" b="b"/>
                <a:pathLst>
                  <a:path w="994" h="296">
                    <a:moveTo>
                      <a:pt x="994" y="296"/>
                    </a:moveTo>
                    <a:lnTo>
                      <a:pt x="0" y="296"/>
                    </a:lnTo>
                    <a:lnTo>
                      <a:pt x="0" y="0"/>
                    </a:lnTo>
                    <a:lnTo>
                      <a:pt x="994" y="0"/>
                    </a:lnTo>
                    <a:lnTo>
                      <a:pt x="994" y="296"/>
                    </a:lnTo>
                    <a:lnTo>
                      <a:pt x="994" y="29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181" name="Freeform 150"/>
              <p:cNvSpPr>
                <a:spLocks/>
              </p:cNvSpPr>
              <p:nvPr/>
            </p:nvSpPr>
            <p:spPr bwMode="auto">
              <a:xfrm>
                <a:off x="1990" y="1514"/>
                <a:ext cx="994" cy="280"/>
              </a:xfrm>
              <a:custGeom>
                <a:avLst/>
                <a:gdLst>
                  <a:gd name="T0" fmla="*/ 994 w 994"/>
                  <a:gd name="T1" fmla="*/ 280 h 280"/>
                  <a:gd name="T2" fmla="*/ 0 w 994"/>
                  <a:gd name="T3" fmla="*/ 280 h 280"/>
                  <a:gd name="T4" fmla="*/ 0 w 994"/>
                  <a:gd name="T5" fmla="*/ 0 h 280"/>
                  <a:gd name="T6" fmla="*/ 994 w 994"/>
                  <a:gd name="T7" fmla="*/ 0 h 280"/>
                  <a:gd name="T8" fmla="*/ 994 w 994"/>
                  <a:gd name="T9" fmla="*/ 280 h 280"/>
                  <a:gd name="T10" fmla="*/ 994 w 994"/>
                  <a:gd name="T11" fmla="*/ 280 h 280"/>
                </a:gdLst>
                <a:ahLst/>
                <a:cxnLst>
                  <a:cxn ang="0">
                    <a:pos x="T0" y="T1"/>
                  </a:cxn>
                  <a:cxn ang="0">
                    <a:pos x="T2" y="T3"/>
                  </a:cxn>
                  <a:cxn ang="0">
                    <a:pos x="T4" y="T5"/>
                  </a:cxn>
                  <a:cxn ang="0">
                    <a:pos x="T6" y="T7"/>
                  </a:cxn>
                  <a:cxn ang="0">
                    <a:pos x="T8" y="T9"/>
                  </a:cxn>
                  <a:cxn ang="0">
                    <a:pos x="T10" y="T11"/>
                  </a:cxn>
                </a:cxnLst>
                <a:rect l="0" t="0" r="r" b="b"/>
                <a:pathLst>
                  <a:path w="994" h="280">
                    <a:moveTo>
                      <a:pt x="994" y="280"/>
                    </a:moveTo>
                    <a:lnTo>
                      <a:pt x="0" y="280"/>
                    </a:lnTo>
                    <a:lnTo>
                      <a:pt x="0" y="0"/>
                    </a:lnTo>
                    <a:lnTo>
                      <a:pt x="994" y="0"/>
                    </a:lnTo>
                    <a:lnTo>
                      <a:pt x="994" y="280"/>
                    </a:lnTo>
                    <a:lnTo>
                      <a:pt x="994" y="280"/>
                    </a:lnTo>
                    <a:close/>
                  </a:path>
                </a:pathLst>
              </a:custGeom>
              <a:solidFill>
                <a:srgbClr val="69C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182" name="Freeform 151"/>
              <p:cNvSpPr>
                <a:spLocks/>
              </p:cNvSpPr>
              <p:nvPr/>
            </p:nvSpPr>
            <p:spPr bwMode="auto">
              <a:xfrm>
                <a:off x="1990" y="1933"/>
                <a:ext cx="994" cy="294"/>
              </a:xfrm>
              <a:custGeom>
                <a:avLst/>
                <a:gdLst>
                  <a:gd name="T0" fmla="*/ 994 w 994"/>
                  <a:gd name="T1" fmla="*/ 294 h 294"/>
                  <a:gd name="T2" fmla="*/ 0 w 994"/>
                  <a:gd name="T3" fmla="*/ 294 h 294"/>
                  <a:gd name="T4" fmla="*/ 0 w 994"/>
                  <a:gd name="T5" fmla="*/ 0 h 294"/>
                  <a:gd name="T6" fmla="*/ 994 w 994"/>
                  <a:gd name="T7" fmla="*/ 0 h 294"/>
                  <a:gd name="T8" fmla="*/ 994 w 994"/>
                  <a:gd name="T9" fmla="*/ 294 h 294"/>
                  <a:gd name="T10" fmla="*/ 994 w 994"/>
                  <a:gd name="T11" fmla="*/ 294 h 294"/>
                </a:gdLst>
                <a:ahLst/>
                <a:cxnLst>
                  <a:cxn ang="0">
                    <a:pos x="T0" y="T1"/>
                  </a:cxn>
                  <a:cxn ang="0">
                    <a:pos x="T2" y="T3"/>
                  </a:cxn>
                  <a:cxn ang="0">
                    <a:pos x="T4" y="T5"/>
                  </a:cxn>
                  <a:cxn ang="0">
                    <a:pos x="T6" y="T7"/>
                  </a:cxn>
                  <a:cxn ang="0">
                    <a:pos x="T8" y="T9"/>
                  </a:cxn>
                  <a:cxn ang="0">
                    <a:pos x="T10" y="T11"/>
                  </a:cxn>
                </a:cxnLst>
                <a:rect l="0" t="0" r="r" b="b"/>
                <a:pathLst>
                  <a:path w="994" h="294">
                    <a:moveTo>
                      <a:pt x="994" y="294"/>
                    </a:moveTo>
                    <a:lnTo>
                      <a:pt x="0" y="294"/>
                    </a:lnTo>
                    <a:lnTo>
                      <a:pt x="0" y="0"/>
                    </a:lnTo>
                    <a:lnTo>
                      <a:pt x="994" y="0"/>
                    </a:lnTo>
                    <a:lnTo>
                      <a:pt x="994" y="294"/>
                    </a:lnTo>
                    <a:lnTo>
                      <a:pt x="994" y="2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183" name="Freeform 152"/>
              <p:cNvSpPr>
                <a:spLocks/>
              </p:cNvSpPr>
              <p:nvPr/>
            </p:nvSpPr>
            <p:spPr bwMode="auto">
              <a:xfrm>
                <a:off x="3760" y="2149"/>
                <a:ext cx="991" cy="296"/>
              </a:xfrm>
              <a:custGeom>
                <a:avLst/>
                <a:gdLst>
                  <a:gd name="T0" fmla="*/ 991 w 991"/>
                  <a:gd name="T1" fmla="*/ 296 h 296"/>
                  <a:gd name="T2" fmla="*/ 0 w 991"/>
                  <a:gd name="T3" fmla="*/ 296 h 296"/>
                  <a:gd name="T4" fmla="*/ 0 w 991"/>
                  <a:gd name="T5" fmla="*/ 0 h 296"/>
                  <a:gd name="T6" fmla="*/ 991 w 991"/>
                  <a:gd name="T7" fmla="*/ 0 h 296"/>
                  <a:gd name="T8" fmla="*/ 991 w 991"/>
                  <a:gd name="T9" fmla="*/ 296 h 296"/>
                  <a:gd name="T10" fmla="*/ 991 w 991"/>
                  <a:gd name="T11" fmla="*/ 296 h 296"/>
                </a:gdLst>
                <a:ahLst/>
                <a:cxnLst>
                  <a:cxn ang="0">
                    <a:pos x="T0" y="T1"/>
                  </a:cxn>
                  <a:cxn ang="0">
                    <a:pos x="T2" y="T3"/>
                  </a:cxn>
                  <a:cxn ang="0">
                    <a:pos x="T4" y="T5"/>
                  </a:cxn>
                  <a:cxn ang="0">
                    <a:pos x="T6" y="T7"/>
                  </a:cxn>
                  <a:cxn ang="0">
                    <a:pos x="T8" y="T9"/>
                  </a:cxn>
                  <a:cxn ang="0">
                    <a:pos x="T10" y="T11"/>
                  </a:cxn>
                </a:cxnLst>
                <a:rect l="0" t="0" r="r" b="b"/>
                <a:pathLst>
                  <a:path w="991" h="296">
                    <a:moveTo>
                      <a:pt x="991" y="296"/>
                    </a:moveTo>
                    <a:lnTo>
                      <a:pt x="0" y="296"/>
                    </a:lnTo>
                    <a:lnTo>
                      <a:pt x="0" y="0"/>
                    </a:lnTo>
                    <a:lnTo>
                      <a:pt x="991" y="0"/>
                    </a:lnTo>
                    <a:lnTo>
                      <a:pt x="991" y="296"/>
                    </a:lnTo>
                    <a:lnTo>
                      <a:pt x="991" y="29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184" name="Freeform 153"/>
              <p:cNvSpPr>
                <a:spLocks/>
              </p:cNvSpPr>
              <p:nvPr/>
            </p:nvSpPr>
            <p:spPr bwMode="auto">
              <a:xfrm>
                <a:off x="3760" y="2568"/>
                <a:ext cx="991" cy="296"/>
              </a:xfrm>
              <a:custGeom>
                <a:avLst/>
                <a:gdLst>
                  <a:gd name="T0" fmla="*/ 991 w 991"/>
                  <a:gd name="T1" fmla="*/ 296 h 296"/>
                  <a:gd name="T2" fmla="*/ 0 w 991"/>
                  <a:gd name="T3" fmla="*/ 296 h 296"/>
                  <a:gd name="T4" fmla="*/ 0 w 991"/>
                  <a:gd name="T5" fmla="*/ 0 h 296"/>
                  <a:gd name="T6" fmla="*/ 991 w 991"/>
                  <a:gd name="T7" fmla="*/ 0 h 296"/>
                  <a:gd name="T8" fmla="*/ 991 w 991"/>
                  <a:gd name="T9" fmla="*/ 296 h 296"/>
                  <a:gd name="T10" fmla="*/ 991 w 991"/>
                  <a:gd name="T11" fmla="*/ 296 h 296"/>
                </a:gdLst>
                <a:ahLst/>
                <a:cxnLst>
                  <a:cxn ang="0">
                    <a:pos x="T0" y="T1"/>
                  </a:cxn>
                  <a:cxn ang="0">
                    <a:pos x="T2" y="T3"/>
                  </a:cxn>
                  <a:cxn ang="0">
                    <a:pos x="T4" y="T5"/>
                  </a:cxn>
                  <a:cxn ang="0">
                    <a:pos x="T6" y="T7"/>
                  </a:cxn>
                  <a:cxn ang="0">
                    <a:pos x="T8" y="T9"/>
                  </a:cxn>
                  <a:cxn ang="0">
                    <a:pos x="T10" y="T11"/>
                  </a:cxn>
                </a:cxnLst>
                <a:rect l="0" t="0" r="r" b="b"/>
                <a:pathLst>
                  <a:path w="991" h="296">
                    <a:moveTo>
                      <a:pt x="991" y="296"/>
                    </a:moveTo>
                    <a:lnTo>
                      <a:pt x="0" y="296"/>
                    </a:lnTo>
                    <a:lnTo>
                      <a:pt x="0" y="0"/>
                    </a:lnTo>
                    <a:lnTo>
                      <a:pt x="991" y="0"/>
                    </a:lnTo>
                    <a:lnTo>
                      <a:pt x="991" y="296"/>
                    </a:lnTo>
                    <a:lnTo>
                      <a:pt x="991" y="296"/>
                    </a:lnTo>
                    <a:close/>
                  </a:path>
                </a:pathLst>
              </a:custGeom>
              <a:solidFill>
                <a:srgbClr val="69C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185" name="Freeform 154"/>
              <p:cNvSpPr>
                <a:spLocks/>
              </p:cNvSpPr>
              <p:nvPr/>
            </p:nvSpPr>
            <p:spPr bwMode="auto">
              <a:xfrm>
                <a:off x="5" y="1514"/>
                <a:ext cx="994" cy="280"/>
              </a:xfrm>
              <a:custGeom>
                <a:avLst/>
                <a:gdLst>
                  <a:gd name="T0" fmla="*/ 994 w 994"/>
                  <a:gd name="T1" fmla="*/ 280 h 280"/>
                  <a:gd name="T2" fmla="*/ 0 w 994"/>
                  <a:gd name="T3" fmla="*/ 280 h 280"/>
                  <a:gd name="T4" fmla="*/ 0 w 994"/>
                  <a:gd name="T5" fmla="*/ 0 h 280"/>
                  <a:gd name="T6" fmla="*/ 994 w 994"/>
                  <a:gd name="T7" fmla="*/ 0 h 280"/>
                  <a:gd name="T8" fmla="*/ 994 w 994"/>
                  <a:gd name="T9" fmla="*/ 280 h 280"/>
                  <a:gd name="T10" fmla="*/ 994 w 994"/>
                  <a:gd name="T11" fmla="*/ 280 h 280"/>
                </a:gdLst>
                <a:ahLst/>
                <a:cxnLst>
                  <a:cxn ang="0">
                    <a:pos x="T0" y="T1"/>
                  </a:cxn>
                  <a:cxn ang="0">
                    <a:pos x="T2" y="T3"/>
                  </a:cxn>
                  <a:cxn ang="0">
                    <a:pos x="T4" y="T5"/>
                  </a:cxn>
                  <a:cxn ang="0">
                    <a:pos x="T6" y="T7"/>
                  </a:cxn>
                  <a:cxn ang="0">
                    <a:pos x="T8" y="T9"/>
                  </a:cxn>
                  <a:cxn ang="0">
                    <a:pos x="T10" y="T11"/>
                  </a:cxn>
                </a:cxnLst>
                <a:rect l="0" t="0" r="r" b="b"/>
                <a:pathLst>
                  <a:path w="994" h="280">
                    <a:moveTo>
                      <a:pt x="994" y="280"/>
                    </a:moveTo>
                    <a:lnTo>
                      <a:pt x="0" y="280"/>
                    </a:lnTo>
                    <a:lnTo>
                      <a:pt x="0" y="0"/>
                    </a:lnTo>
                    <a:lnTo>
                      <a:pt x="994" y="0"/>
                    </a:lnTo>
                    <a:lnTo>
                      <a:pt x="994" y="280"/>
                    </a:lnTo>
                    <a:lnTo>
                      <a:pt x="994" y="280"/>
                    </a:lnTo>
                    <a:close/>
                  </a:path>
                </a:pathLst>
              </a:custGeom>
              <a:solidFill>
                <a:srgbClr val="1724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186" name="Freeform 155"/>
              <p:cNvSpPr>
                <a:spLocks/>
              </p:cNvSpPr>
              <p:nvPr/>
            </p:nvSpPr>
            <p:spPr bwMode="auto">
              <a:xfrm>
                <a:off x="5" y="1933"/>
                <a:ext cx="994" cy="294"/>
              </a:xfrm>
              <a:custGeom>
                <a:avLst/>
                <a:gdLst>
                  <a:gd name="T0" fmla="*/ 994 w 994"/>
                  <a:gd name="T1" fmla="*/ 294 h 294"/>
                  <a:gd name="T2" fmla="*/ 0 w 994"/>
                  <a:gd name="T3" fmla="*/ 294 h 294"/>
                  <a:gd name="T4" fmla="*/ 0 w 994"/>
                  <a:gd name="T5" fmla="*/ 0 h 294"/>
                  <a:gd name="T6" fmla="*/ 994 w 994"/>
                  <a:gd name="T7" fmla="*/ 0 h 294"/>
                  <a:gd name="T8" fmla="*/ 994 w 994"/>
                  <a:gd name="T9" fmla="*/ 294 h 294"/>
                  <a:gd name="T10" fmla="*/ 994 w 994"/>
                  <a:gd name="T11" fmla="*/ 294 h 294"/>
                </a:gdLst>
                <a:ahLst/>
                <a:cxnLst>
                  <a:cxn ang="0">
                    <a:pos x="T0" y="T1"/>
                  </a:cxn>
                  <a:cxn ang="0">
                    <a:pos x="T2" y="T3"/>
                  </a:cxn>
                  <a:cxn ang="0">
                    <a:pos x="T4" y="T5"/>
                  </a:cxn>
                  <a:cxn ang="0">
                    <a:pos x="T6" y="T7"/>
                  </a:cxn>
                  <a:cxn ang="0">
                    <a:pos x="T8" y="T9"/>
                  </a:cxn>
                  <a:cxn ang="0">
                    <a:pos x="T10" y="T11"/>
                  </a:cxn>
                </a:cxnLst>
                <a:rect l="0" t="0" r="r" b="b"/>
                <a:pathLst>
                  <a:path w="994" h="294">
                    <a:moveTo>
                      <a:pt x="994" y="294"/>
                    </a:moveTo>
                    <a:lnTo>
                      <a:pt x="0" y="294"/>
                    </a:lnTo>
                    <a:lnTo>
                      <a:pt x="0" y="0"/>
                    </a:lnTo>
                    <a:lnTo>
                      <a:pt x="994" y="0"/>
                    </a:lnTo>
                    <a:lnTo>
                      <a:pt x="994" y="294"/>
                    </a:lnTo>
                    <a:lnTo>
                      <a:pt x="994" y="2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187" name="Freeform 156"/>
              <p:cNvSpPr>
                <a:spLocks/>
              </p:cNvSpPr>
              <p:nvPr/>
            </p:nvSpPr>
            <p:spPr bwMode="auto">
              <a:xfrm>
                <a:off x="5" y="2367"/>
                <a:ext cx="994" cy="279"/>
              </a:xfrm>
              <a:custGeom>
                <a:avLst/>
                <a:gdLst>
                  <a:gd name="T0" fmla="*/ 994 w 994"/>
                  <a:gd name="T1" fmla="*/ 279 h 279"/>
                  <a:gd name="T2" fmla="*/ 0 w 994"/>
                  <a:gd name="T3" fmla="*/ 279 h 279"/>
                  <a:gd name="T4" fmla="*/ 0 w 994"/>
                  <a:gd name="T5" fmla="*/ 0 h 279"/>
                  <a:gd name="T6" fmla="*/ 994 w 994"/>
                  <a:gd name="T7" fmla="*/ 0 h 279"/>
                  <a:gd name="T8" fmla="*/ 994 w 994"/>
                  <a:gd name="T9" fmla="*/ 279 h 279"/>
                  <a:gd name="T10" fmla="*/ 994 w 994"/>
                  <a:gd name="T11" fmla="*/ 279 h 279"/>
                </a:gdLst>
                <a:ahLst/>
                <a:cxnLst>
                  <a:cxn ang="0">
                    <a:pos x="T0" y="T1"/>
                  </a:cxn>
                  <a:cxn ang="0">
                    <a:pos x="T2" y="T3"/>
                  </a:cxn>
                  <a:cxn ang="0">
                    <a:pos x="T4" y="T5"/>
                  </a:cxn>
                  <a:cxn ang="0">
                    <a:pos x="T6" y="T7"/>
                  </a:cxn>
                  <a:cxn ang="0">
                    <a:pos x="T8" y="T9"/>
                  </a:cxn>
                  <a:cxn ang="0">
                    <a:pos x="T10" y="T11"/>
                  </a:cxn>
                </a:cxnLst>
                <a:rect l="0" t="0" r="r" b="b"/>
                <a:pathLst>
                  <a:path w="994" h="279">
                    <a:moveTo>
                      <a:pt x="994" y="279"/>
                    </a:moveTo>
                    <a:lnTo>
                      <a:pt x="0" y="279"/>
                    </a:lnTo>
                    <a:lnTo>
                      <a:pt x="0" y="0"/>
                    </a:lnTo>
                    <a:lnTo>
                      <a:pt x="994" y="0"/>
                    </a:lnTo>
                    <a:lnTo>
                      <a:pt x="994" y="279"/>
                    </a:lnTo>
                    <a:lnTo>
                      <a:pt x="994" y="279"/>
                    </a:lnTo>
                    <a:close/>
                  </a:path>
                </a:pathLst>
              </a:custGeom>
              <a:solidFill>
                <a:srgbClr val="1724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188" name="Freeform 157"/>
              <p:cNvSpPr>
                <a:spLocks/>
              </p:cNvSpPr>
              <p:nvPr/>
            </p:nvSpPr>
            <p:spPr bwMode="auto">
              <a:xfrm>
                <a:off x="1990" y="2367"/>
                <a:ext cx="994" cy="279"/>
              </a:xfrm>
              <a:custGeom>
                <a:avLst/>
                <a:gdLst>
                  <a:gd name="T0" fmla="*/ 994 w 994"/>
                  <a:gd name="T1" fmla="*/ 279 h 279"/>
                  <a:gd name="T2" fmla="*/ 0 w 994"/>
                  <a:gd name="T3" fmla="*/ 279 h 279"/>
                  <a:gd name="T4" fmla="*/ 0 w 994"/>
                  <a:gd name="T5" fmla="*/ 0 h 279"/>
                  <a:gd name="T6" fmla="*/ 994 w 994"/>
                  <a:gd name="T7" fmla="*/ 0 h 279"/>
                  <a:gd name="T8" fmla="*/ 994 w 994"/>
                  <a:gd name="T9" fmla="*/ 279 h 279"/>
                  <a:gd name="T10" fmla="*/ 994 w 994"/>
                  <a:gd name="T11" fmla="*/ 279 h 279"/>
                </a:gdLst>
                <a:ahLst/>
                <a:cxnLst>
                  <a:cxn ang="0">
                    <a:pos x="T0" y="T1"/>
                  </a:cxn>
                  <a:cxn ang="0">
                    <a:pos x="T2" y="T3"/>
                  </a:cxn>
                  <a:cxn ang="0">
                    <a:pos x="T4" y="T5"/>
                  </a:cxn>
                  <a:cxn ang="0">
                    <a:pos x="T6" y="T7"/>
                  </a:cxn>
                  <a:cxn ang="0">
                    <a:pos x="T8" y="T9"/>
                  </a:cxn>
                  <a:cxn ang="0">
                    <a:pos x="T10" y="T11"/>
                  </a:cxn>
                </a:cxnLst>
                <a:rect l="0" t="0" r="r" b="b"/>
                <a:pathLst>
                  <a:path w="994" h="279">
                    <a:moveTo>
                      <a:pt x="994" y="279"/>
                    </a:moveTo>
                    <a:lnTo>
                      <a:pt x="0" y="279"/>
                    </a:lnTo>
                    <a:lnTo>
                      <a:pt x="0" y="0"/>
                    </a:lnTo>
                    <a:lnTo>
                      <a:pt x="994" y="0"/>
                    </a:lnTo>
                    <a:lnTo>
                      <a:pt x="994" y="279"/>
                    </a:lnTo>
                    <a:lnTo>
                      <a:pt x="994" y="279"/>
                    </a:lnTo>
                    <a:close/>
                  </a:path>
                </a:pathLst>
              </a:custGeom>
              <a:solidFill>
                <a:srgbClr val="1724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189" name="Freeform 158"/>
              <p:cNvSpPr>
                <a:spLocks/>
              </p:cNvSpPr>
              <p:nvPr/>
            </p:nvSpPr>
            <p:spPr bwMode="auto">
              <a:xfrm>
                <a:off x="5" y="1079"/>
                <a:ext cx="994" cy="296"/>
              </a:xfrm>
              <a:custGeom>
                <a:avLst/>
                <a:gdLst>
                  <a:gd name="T0" fmla="*/ 994 w 994"/>
                  <a:gd name="T1" fmla="*/ 296 h 296"/>
                  <a:gd name="T2" fmla="*/ 0 w 994"/>
                  <a:gd name="T3" fmla="*/ 296 h 296"/>
                  <a:gd name="T4" fmla="*/ 0 w 994"/>
                  <a:gd name="T5" fmla="*/ 0 h 296"/>
                  <a:gd name="T6" fmla="*/ 994 w 994"/>
                  <a:gd name="T7" fmla="*/ 0 h 296"/>
                  <a:gd name="T8" fmla="*/ 994 w 994"/>
                  <a:gd name="T9" fmla="*/ 296 h 296"/>
                  <a:gd name="T10" fmla="*/ 994 w 994"/>
                  <a:gd name="T11" fmla="*/ 296 h 296"/>
                </a:gdLst>
                <a:ahLst/>
                <a:cxnLst>
                  <a:cxn ang="0">
                    <a:pos x="T0" y="T1"/>
                  </a:cxn>
                  <a:cxn ang="0">
                    <a:pos x="T2" y="T3"/>
                  </a:cxn>
                  <a:cxn ang="0">
                    <a:pos x="T4" y="T5"/>
                  </a:cxn>
                  <a:cxn ang="0">
                    <a:pos x="T6" y="T7"/>
                  </a:cxn>
                  <a:cxn ang="0">
                    <a:pos x="T8" y="T9"/>
                  </a:cxn>
                  <a:cxn ang="0">
                    <a:pos x="T10" y="T11"/>
                  </a:cxn>
                </a:cxnLst>
                <a:rect l="0" t="0" r="r" b="b"/>
                <a:pathLst>
                  <a:path w="994" h="296">
                    <a:moveTo>
                      <a:pt x="994" y="296"/>
                    </a:moveTo>
                    <a:lnTo>
                      <a:pt x="0" y="296"/>
                    </a:lnTo>
                    <a:lnTo>
                      <a:pt x="0" y="0"/>
                    </a:lnTo>
                    <a:lnTo>
                      <a:pt x="994" y="0"/>
                    </a:lnTo>
                    <a:lnTo>
                      <a:pt x="994" y="296"/>
                    </a:lnTo>
                    <a:lnTo>
                      <a:pt x="994" y="296"/>
                    </a:lnTo>
                    <a:close/>
                  </a:path>
                </a:pathLst>
              </a:custGeom>
              <a:solidFill>
                <a:srgbClr val="69C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190" name="Freeform 159"/>
              <p:cNvSpPr>
                <a:spLocks/>
              </p:cNvSpPr>
              <p:nvPr/>
            </p:nvSpPr>
            <p:spPr bwMode="auto">
              <a:xfrm>
                <a:off x="3760" y="335"/>
                <a:ext cx="991" cy="279"/>
              </a:xfrm>
              <a:custGeom>
                <a:avLst/>
                <a:gdLst>
                  <a:gd name="T0" fmla="*/ 991 w 991"/>
                  <a:gd name="T1" fmla="*/ 279 h 279"/>
                  <a:gd name="T2" fmla="*/ 0 w 991"/>
                  <a:gd name="T3" fmla="*/ 279 h 279"/>
                  <a:gd name="T4" fmla="*/ 0 w 991"/>
                  <a:gd name="T5" fmla="*/ 0 h 279"/>
                  <a:gd name="T6" fmla="*/ 991 w 991"/>
                  <a:gd name="T7" fmla="*/ 0 h 279"/>
                  <a:gd name="T8" fmla="*/ 991 w 991"/>
                  <a:gd name="T9" fmla="*/ 279 h 279"/>
                  <a:gd name="T10" fmla="*/ 991 w 991"/>
                  <a:gd name="T11" fmla="*/ 279 h 279"/>
                </a:gdLst>
                <a:ahLst/>
                <a:cxnLst>
                  <a:cxn ang="0">
                    <a:pos x="T0" y="T1"/>
                  </a:cxn>
                  <a:cxn ang="0">
                    <a:pos x="T2" y="T3"/>
                  </a:cxn>
                  <a:cxn ang="0">
                    <a:pos x="T4" y="T5"/>
                  </a:cxn>
                  <a:cxn ang="0">
                    <a:pos x="T6" y="T7"/>
                  </a:cxn>
                  <a:cxn ang="0">
                    <a:pos x="T8" y="T9"/>
                  </a:cxn>
                  <a:cxn ang="0">
                    <a:pos x="T10" y="T11"/>
                  </a:cxn>
                </a:cxnLst>
                <a:rect l="0" t="0" r="r" b="b"/>
                <a:pathLst>
                  <a:path w="991" h="279">
                    <a:moveTo>
                      <a:pt x="991" y="279"/>
                    </a:moveTo>
                    <a:lnTo>
                      <a:pt x="0" y="279"/>
                    </a:lnTo>
                    <a:lnTo>
                      <a:pt x="0" y="0"/>
                    </a:lnTo>
                    <a:lnTo>
                      <a:pt x="991" y="0"/>
                    </a:lnTo>
                    <a:lnTo>
                      <a:pt x="991" y="279"/>
                    </a:lnTo>
                    <a:lnTo>
                      <a:pt x="991" y="27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191" name="Freeform 160"/>
              <p:cNvSpPr>
                <a:spLocks/>
              </p:cNvSpPr>
              <p:nvPr/>
            </p:nvSpPr>
            <p:spPr bwMode="auto">
              <a:xfrm>
                <a:off x="3760" y="754"/>
                <a:ext cx="991" cy="294"/>
              </a:xfrm>
              <a:custGeom>
                <a:avLst/>
                <a:gdLst>
                  <a:gd name="T0" fmla="*/ 991 w 991"/>
                  <a:gd name="T1" fmla="*/ 294 h 294"/>
                  <a:gd name="T2" fmla="*/ 0 w 991"/>
                  <a:gd name="T3" fmla="*/ 294 h 294"/>
                  <a:gd name="T4" fmla="*/ 0 w 991"/>
                  <a:gd name="T5" fmla="*/ 0 h 294"/>
                  <a:gd name="T6" fmla="*/ 991 w 991"/>
                  <a:gd name="T7" fmla="*/ 0 h 294"/>
                  <a:gd name="T8" fmla="*/ 991 w 991"/>
                  <a:gd name="T9" fmla="*/ 294 h 294"/>
                  <a:gd name="T10" fmla="*/ 991 w 991"/>
                  <a:gd name="T11" fmla="*/ 294 h 294"/>
                </a:gdLst>
                <a:ahLst/>
                <a:cxnLst>
                  <a:cxn ang="0">
                    <a:pos x="T0" y="T1"/>
                  </a:cxn>
                  <a:cxn ang="0">
                    <a:pos x="T2" y="T3"/>
                  </a:cxn>
                  <a:cxn ang="0">
                    <a:pos x="T4" y="T5"/>
                  </a:cxn>
                  <a:cxn ang="0">
                    <a:pos x="T6" y="T7"/>
                  </a:cxn>
                  <a:cxn ang="0">
                    <a:pos x="T8" y="T9"/>
                  </a:cxn>
                  <a:cxn ang="0">
                    <a:pos x="T10" y="T11"/>
                  </a:cxn>
                </a:cxnLst>
                <a:rect l="0" t="0" r="r" b="b"/>
                <a:pathLst>
                  <a:path w="991" h="294">
                    <a:moveTo>
                      <a:pt x="991" y="294"/>
                    </a:moveTo>
                    <a:lnTo>
                      <a:pt x="0" y="294"/>
                    </a:lnTo>
                    <a:lnTo>
                      <a:pt x="0" y="0"/>
                    </a:lnTo>
                    <a:lnTo>
                      <a:pt x="991" y="0"/>
                    </a:lnTo>
                    <a:lnTo>
                      <a:pt x="991" y="294"/>
                    </a:lnTo>
                    <a:lnTo>
                      <a:pt x="991" y="294"/>
                    </a:lnTo>
                    <a:close/>
                  </a:path>
                </a:pathLst>
              </a:custGeom>
              <a:solidFill>
                <a:srgbClr val="1724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grpSp>
      </p:grpSp>
      <p:grpSp>
        <p:nvGrpSpPr>
          <p:cNvPr id="236" name="Group 235"/>
          <p:cNvGrpSpPr/>
          <p:nvPr/>
        </p:nvGrpSpPr>
        <p:grpSpPr>
          <a:xfrm>
            <a:off x="5529383" y="2127758"/>
            <a:ext cx="733572" cy="905576"/>
            <a:chOff x="5969529" y="2127572"/>
            <a:chExt cx="733676" cy="905705"/>
          </a:xfrm>
        </p:grpSpPr>
        <p:grpSp>
          <p:nvGrpSpPr>
            <p:cNvPr id="197" name="Group 163"/>
            <p:cNvGrpSpPr>
              <a:grpSpLocks noChangeAspect="1"/>
            </p:cNvGrpSpPr>
            <p:nvPr/>
          </p:nvGrpSpPr>
          <p:grpSpPr bwMode="auto">
            <a:xfrm>
              <a:off x="5994665" y="2127572"/>
              <a:ext cx="662979" cy="878997"/>
              <a:chOff x="3898" y="1049"/>
              <a:chExt cx="844" cy="1119"/>
            </a:xfrm>
          </p:grpSpPr>
          <p:sp>
            <p:nvSpPr>
              <p:cNvPr id="199" name="Rectangle 164"/>
              <p:cNvSpPr>
                <a:spLocks noChangeArrowheads="1"/>
              </p:cNvSpPr>
              <p:nvPr/>
            </p:nvSpPr>
            <p:spPr bwMode="auto">
              <a:xfrm>
                <a:off x="3923" y="1990"/>
                <a:ext cx="125" cy="178"/>
              </a:xfrm>
              <a:prstGeom prst="rect">
                <a:avLst/>
              </a:prstGeom>
              <a:solidFill>
                <a:srgbClr val="1724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200" name="Rectangle 165"/>
              <p:cNvSpPr>
                <a:spLocks noChangeArrowheads="1"/>
              </p:cNvSpPr>
              <p:nvPr/>
            </p:nvSpPr>
            <p:spPr bwMode="auto">
              <a:xfrm>
                <a:off x="3923" y="1990"/>
                <a:ext cx="125"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201" name="Rectangle 166"/>
              <p:cNvSpPr>
                <a:spLocks noChangeArrowheads="1"/>
              </p:cNvSpPr>
              <p:nvPr/>
            </p:nvSpPr>
            <p:spPr bwMode="auto">
              <a:xfrm>
                <a:off x="4096" y="1811"/>
                <a:ext cx="126" cy="357"/>
              </a:xfrm>
              <a:prstGeom prst="rect">
                <a:avLst/>
              </a:prstGeom>
              <a:solidFill>
                <a:srgbClr val="1724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202" name="Rectangle 167"/>
              <p:cNvSpPr>
                <a:spLocks noChangeArrowheads="1"/>
              </p:cNvSpPr>
              <p:nvPr/>
            </p:nvSpPr>
            <p:spPr bwMode="auto">
              <a:xfrm>
                <a:off x="4096" y="1811"/>
                <a:ext cx="126"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203" name="Rectangle 168"/>
              <p:cNvSpPr>
                <a:spLocks noChangeArrowheads="1"/>
              </p:cNvSpPr>
              <p:nvPr/>
            </p:nvSpPr>
            <p:spPr bwMode="auto">
              <a:xfrm>
                <a:off x="4270" y="1632"/>
                <a:ext cx="125" cy="536"/>
              </a:xfrm>
              <a:prstGeom prst="rect">
                <a:avLst/>
              </a:prstGeom>
              <a:solidFill>
                <a:srgbClr val="1724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204" name="Rectangle 169"/>
              <p:cNvSpPr>
                <a:spLocks noChangeArrowheads="1"/>
              </p:cNvSpPr>
              <p:nvPr/>
            </p:nvSpPr>
            <p:spPr bwMode="auto">
              <a:xfrm>
                <a:off x="4270" y="1632"/>
                <a:ext cx="125" cy="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205" name="Rectangle 170"/>
              <p:cNvSpPr>
                <a:spLocks noChangeArrowheads="1"/>
              </p:cNvSpPr>
              <p:nvPr/>
            </p:nvSpPr>
            <p:spPr bwMode="auto">
              <a:xfrm>
                <a:off x="4444" y="1453"/>
                <a:ext cx="125" cy="715"/>
              </a:xfrm>
              <a:prstGeom prst="rect">
                <a:avLst/>
              </a:prstGeom>
              <a:solidFill>
                <a:srgbClr val="1724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206" name="Rectangle 171"/>
              <p:cNvSpPr>
                <a:spLocks noChangeArrowheads="1"/>
              </p:cNvSpPr>
              <p:nvPr/>
            </p:nvSpPr>
            <p:spPr bwMode="auto">
              <a:xfrm>
                <a:off x="4444" y="1453"/>
                <a:ext cx="125" cy="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207" name="Rectangle 172"/>
              <p:cNvSpPr>
                <a:spLocks noChangeArrowheads="1"/>
              </p:cNvSpPr>
              <p:nvPr/>
            </p:nvSpPr>
            <p:spPr bwMode="auto">
              <a:xfrm>
                <a:off x="4617" y="1274"/>
                <a:ext cx="125" cy="894"/>
              </a:xfrm>
              <a:prstGeom prst="rect">
                <a:avLst/>
              </a:prstGeom>
              <a:solidFill>
                <a:srgbClr val="1724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208" name="Rectangle 173"/>
              <p:cNvSpPr>
                <a:spLocks noChangeArrowheads="1"/>
              </p:cNvSpPr>
              <p:nvPr/>
            </p:nvSpPr>
            <p:spPr bwMode="auto">
              <a:xfrm>
                <a:off x="4617" y="1274"/>
                <a:ext cx="125" cy="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209" name="Freeform 174"/>
              <p:cNvSpPr>
                <a:spLocks/>
              </p:cNvSpPr>
              <p:nvPr/>
            </p:nvSpPr>
            <p:spPr bwMode="auto">
              <a:xfrm>
                <a:off x="3923" y="1049"/>
                <a:ext cx="819" cy="865"/>
              </a:xfrm>
              <a:custGeom>
                <a:avLst/>
                <a:gdLst>
                  <a:gd name="T0" fmla="*/ 0 w 819"/>
                  <a:gd name="T1" fmla="*/ 865 h 865"/>
                  <a:gd name="T2" fmla="*/ 819 w 819"/>
                  <a:gd name="T3" fmla="*/ 0 h 865"/>
                  <a:gd name="T4" fmla="*/ 0 w 819"/>
                  <a:gd name="T5" fmla="*/ 865 h 865"/>
                </a:gdLst>
                <a:ahLst/>
                <a:cxnLst>
                  <a:cxn ang="0">
                    <a:pos x="T0" y="T1"/>
                  </a:cxn>
                  <a:cxn ang="0">
                    <a:pos x="T2" y="T3"/>
                  </a:cxn>
                  <a:cxn ang="0">
                    <a:pos x="T4" y="T5"/>
                  </a:cxn>
                </a:cxnLst>
                <a:rect l="0" t="0" r="r" b="b"/>
                <a:pathLst>
                  <a:path w="819" h="865">
                    <a:moveTo>
                      <a:pt x="0" y="865"/>
                    </a:moveTo>
                    <a:lnTo>
                      <a:pt x="819" y="0"/>
                    </a:lnTo>
                    <a:lnTo>
                      <a:pt x="0" y="865"/>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210" name="Line 175"/>
              <p:cNvSpPr>
                <a:spLocks noChangeShapeType="1"/>
              </p:cNvSpPr>
              <p:nvPr/>
            </p:nvSpPr>
            <p:spPr bwMode="auto">
              <a:xfrm flipV="1">
                <a:off x="3923" y="1049"/>
                <a:ext cx="819" cy="865"/>
              </a:xfrm>
              <a:prstGeom prst="line">
                <a:avLst/>
              </a:prstGeom>
              <a:no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211" name="Freeform 176"/>
              <p:cNvSpPr>
                <a:spLocks/>
              </p:cNvSpPr>
              <p:nvPr/>
            </p:nvSpPr>
            <p:spPr bwMode="auto">
              <a:xfrm>
                <a:off x="3898" y="1117"/>
                <a:ext cx="781" cy="822"/>
              </a:xfrm>
              <a:custGeom>
                <a:avLst/>
                <a:gdLst>
                  <a:gd name="T0" fmla="*/ 91 w 1745"/>
                  <a:gd name="T1" fmla="*/ 1816 h 1837"/>
                  <a:gd name="T2" fmla="*/ 1726 w 1745"/>
                  <a:gd name="T3" fmla="*/ 90 h 1837"/>
                  <a:gd name="T4" fmla="*/ 1724 w 1745"/>
                  <a:gd name="T5" fmla="*/ 19 h 1837"/>
                  <a:gd name="T6" fmla="*/ 1653 w 1745"/>
                  <a:gd name="T7" fmla="*/ 21 h 1837"/>
                  <a:gd name="T8" fmla="*/ 19 w 1745"/>
                  <a:gd name="T9" fmla="*/ 1748 h 1837"/>
                  <a:gd name="T10" fmla="*/ 21 w 1745"/>
                  <a:gd name="T11" fmla="*/ 1818 h 1837"/>
                  <a:gd name="T12" fmla="*/ 91 w 1745"/>
                  <a:gd name="T13" fmla="*/ 1816 h 1837"/>
                </a:gdLst>
                <a:ahLst/>
                <a:cxnLst>
                  <a:cxn ang="0">
                    <a:pos x="T0" y="T1"/>
                  </a:cxn>
                  <a:cxn ang="0">
                    <a:pos x="T2" y="T3"/>
                  </a:cxn>
                  <a:cxn ang="0">
                    <a:pos x="T4" y="T5"/>
                  </a:cxn>
                  <a:cxn ang="0">
                    <a:pos x="T6" y="T7"/>
                  </a:cxn>
                  <a:cxn ang="0">
                    <a:pos x="T8" y="T9"/>
                  </a:cxn>
                  <a:cxn ang="0">
                    <a:pos x="T10" y="T11"/>
                  </a:cxn>
                  <a:cxn ang="0">
                    <a:pos x="T12" y="T13"/>
                  </a:cxn>
                </a:cxnLst>
                <a:rect l="0" t="0" r="r" b="b"/>
                <a:pathLst>
                  <a:path w="1745" h="1837">
                    <a:moveTo>
                      <a:pt x="91" y="1816"/>
                    </a:moveTo>
                    <a:cubicBezTo>
                      <a:pt x="1726" y="90"/>
                      <a:pt x="1726" y="90"/>
                      <a:pt x="1726" y="90"/>
                    </a:cubicBezTo>
                    <a:cubicBezTo>
                      <a:pt x="1745" y="69"/>
                      <a:pt x="1744" y="38"/>
                      <a:pt x="1724" y="19"/>
                    </a:cubicBezTo>
                    <a:cubicBezTo>
                      <a:pt x="1704" y="0"/>
                      <a:pt x="1672" y="1"/>
                      <a:pt x="1653" y="21"/>
                    </a:cubicBezTo>
                    <a:cubicBezTo>
                      <a:pt x="19" y="1748"/>
                      <a:pt x="19" y="1748"/>
                      <a:pt x="19" y="1748"/>
                    </a:cubicBezTo>
                    <a:cubicBezTo>
                      <a:pt x="0" y="1768"/>
                      <a:pt x="1" y="1799"/>
                      <a:pt x="21" y="1818"/>
                    </a:cubicBezTo>
                    <a:cubicBezTo>
                      <a:pt x="41" y="1837"/>
                      <a:pt x="72" y="1836"/>
                      <a:pt x="91" y="1816"/>
                    </a:cubicBezTo>
                  </a:path>
                </a:pathLst>
              </a:custGeom>
              <a:solidFill>
                <a:srgbClr val="69C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212" name="Freeform 177"/>
              <p:cNvSpPr>
                <a:spLocks/>
              </p:cNvSpPr>
              <p:nvPr/>
            </p:nvSpPr>
            <p:spPr bwMode="auto">
              <a:xfrm>
                <a:off x="4571" y="1049"/>
                <a:ext cx="171" cy="174"/>
              </a:xfrm>
              <a:custGeom>
                <a:avLst/>
                <a:gdLst>
                  <a:gd name="T0" fmla="*/ 130 w 171"/>
                  <a:gd name="T1" fmla="*/ 174 h 174"/>
                  <a:gd name="T2" fmla="*/ 171 w 171"/>
                  <a:gd name="T3" fmla="*/ 0 h 174"/>
                  <a:gd name="T4" fmla="*/ 0 w 171"/>
                  <a:gd name="T5" fmla="*/ 51 h 174"/>
                  <a:gd name="T6" fmla="*/ 130 w 171"/>
                  <a:gd name="T7" fmla="*/ 174 h 174"/>
                </a:gdLst>
                <a:ahLst/>
                <a:cxnLst>
                  <a:cxn ang="0">
                    <a:pos x="T0" y="T1"/>
                  </a:cxn>
                  <a:cxn ang="0">
                    <a:pos x="T2" y="T3"/>
                  </a:cxn>
                  <a:cxn ang="0">
                    <a:pos x="T4" y="T5"/>
                  </a:cxn>
                  <a:cxn ang="0">
                    <a:pos x="T6" y="T7"/>
                  </a:cxn>
                </a:cxnLst>
                <a:rect l="0" t="0" r="r" b="b"/>
                <a:pathLst>
                  <a:path w="171" h="174">
                    <a:moveTo>
                      <a:pt x="130" y="174"/>
                    </a:moveTo>
                    <a:lnTo>
                      <a:pt x="171" y="0"/>
                    </a:lnTo>
                    <a:lnTo>
                      <a:pt x="0" y="51"/>
                    </a:lnTo>
                    <a:lnTo>
                      <a:pt x="130" y="174"/>
                    </a:lnTo>
                    <a:close/>
                  </a:path>
                </a:pathLst>
              </a:custGeom>
              <a:solidFill>
                <a:srgbClr val="69C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214" name="Freeform 179"/>
              <p:cNvSpPr>
                <a:spLocks/>
              </p:cNvSpPr>
              <p:nvPr/>
            </p:nvSpPr>
            <p:spPr bwMode="auto">
              <a:xfrm>
                <a:off x="3923" y="2092"/>
                <a:ext cx="125" cy="76"/>
              </a:xfrm>
              <a:custGeom>
                <a:avLst/>
                <a:gdLst>
                  <a:gd name="T0" fmla="*/ 125 w 125"/>
                  <a:gd name="T1" fmla="*/ 0 h 76"/>
                  <a:gd name="T2" fmla="*/ 0 w 125"/>
                  <a:gd name="T3" fmla="*/ 42 h 76"/>
                  <a:gd name="T4" fmla="*/ 0 w 125"/>
                  <a:gd name="T5" fmla="*/ 76 h 76"/>
                  <a:gd name="T6" fmla="*/ 125 w 125"/>
                  <a:gd name="T7" fmla="*/ 76 h 76"/>
                  <a:gd name="T8" fmla="*/ 125 w 125"/>
                  <a:gd name="T9" fmla="*/ 0 h 76"/>
                </a:gdLst>
                <a:ahLst/>
                <a:cxnLst>
                  <a:cxn ang="0">
                    <a:pos x="T0" y="T1"/>
                  </a:cxn>
                  <a:cxn ang="0">
                    <a:pos x="T2" y="T3"/>
                  </a:cxn>
                  <a:cxn ang="0">
                    <a:pos x="T4" y="T5"/>
                  </a:cxn>
                  <a:cxn ang="0">
                    <a:pos x="T6" y="T7"/>
                  </a:cxn>
                  <a:cxn ang="0">
                    <a:pos x="T8" y="T9"/>
                  </a:cxn>
                </a:cxnLst>
                <a:rect l="0" t="0" r="r" b="b"/>
                <a:pathLst>
                  <a:path w="125" h="76">
                    <a:moveTo>
                      <a:pt x="125" y="0"/>
                    </a:moveTo>
                    <a:lnTo>
                      <a:pt x="0" y="42"/>
                    </a:lnTo>
                    <a:lnTo>
                      <a:pt x="0" y="76"/>
                    </a:lnTo>
                    <a:lnTo>
                      <a:pt x="125" y="76"/>
                    </a:lnTo>
                    <a:lnTo>
                      <a:pt x="125" y="0"/>
                    </a:lnTo>
                    <a:close/>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215" name="Freeform 180"/>
              <p:cNvSpPr>
                <a:spLocks/>
              </p:cNvSpPr>
              <p:nvPr/>
            </p:nvSpPr>
            <p:spPr bwMode="auto">
              <a:xfrm>
                <a:off x="3923" y="2092"/>
                <a:ext cx="125" cy="76"/>
              </a:xfrm>
              <a:custGeom>
                <a:avLst/>
                <a:gdLst>
                  <a:gd name="T0" fmla="*/ 125 w 125"/>
                  <a:gd name="T1" fmla="*/ 0 h 76"/>
                  <a:gd name="T2" fmla="*/ 0 w 125"/>
                  <a:gd name="T3" fmla="*/ 42 h 76"/>
                  <a:gd name="T4" fmla="*/ 0 w 125"/>
                  <a:gd name="T5" fmla="*/ 76 h 76"/>
                  <a:gd name="T6" fmla="*/ 125 w 125"/>
                  <a:gd name="T7" fmla="*/ 76 h 76"/>
                  <a:gd name="T8" fmla="*/ 125 w 125"/>
                  <a:gd name="T9" fmla="*/ 0 h 76"/>
                </a:gdLst>
                <a:ahLst/>
                <a:cxnLst>
                  <a:cxn ang="0">
                    <a:pos x="T0" y="T1"/>
                  </a:cxn>
                  <a:cxn ang="0">
                    <a:pos x="T2" y="T3"/>
                  </a:cxn>
                  <a:cxn ang="0">
                    <a:pos x="T4" y="T5"/>
                  </a:cxn>
                  <a:cxn ang="0">
                    <a:pos x="T6" y="T7"/>
                  </a:cxn>
                  <a:cxn ang="0">
                    <a:pos x="T8" y="T9"/>
                  </a:cxn>
                </a:cxnLst>
                <a:rect l="0" t="0" r="r" b="b"/>
                <a:pathLst>
                  <a:path w="125" h="76">
                    <a:moveTo>
                      <a:pt x="125" y="0"/>
                    </a:moveTo>
                    <a:lnTo>
                      <a:pt x="0" y="42"/>
                    </a:lnTo>
                    <a:lnTo>
                      <a:pt x="0" y="76"/>
                    </a:lnTo>
                    <a:lnTo>
                      <a:pt x="125" y="76"/>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216" name="Freeform 181"/>
              <p:cNvSpPr>
                <a:spLocks/>
              </p:cNvSpPr>
              <p:nvPr/>
            </p:nvSpPr>
            <p:spPr bwMode="auto">
              <a:xfrm>
                <a:off x="4096" y="2034"/>
                <a:ext cx="126" cy="134"/>
              </a:xfrm>
              <a:custGeom>
                <a:avLst/>
                <a:gdLst>
                  <a:gd name="T0" fmla="*/ 126 w 126"/>
                  <a:gd name="T1" fmla="*/ 0 h 134"/>
                  <a:gd name="T2" fmla="*/ 0 w 126"/>
                  <a:gd name="T3" fmla="*/ 42 h 134"/>
                  <a:gd name="T4" fmla="*/ 0 w 126"/>
                  <a:gd name="T5" fmla="*/ 134 h 134"/>
                  <a:gd name="T6" fmla="*/ 126 w 126"/>
                  <a:gd name="T7" fmla="*/ 134 h 134"/>
                  <a:gd name="T8" fmla="*/ 126 w 126"/>
                  <a:gd name="T9" fmla="*/ 0 h 134"/>
                </a:gdLst>
                <a:ahLst/>
                <a:cxnLst>
                  <a:cxn ang="0">
                    <a:pos x="T0" y="T1"/>
                  </a:cxn>
                  <a:cxn ang="0">
                    <a:pos x="T2" y="T3"/>
                  </a:cxn>
                  <a:cxn ang="0">
                    <a:pos x="T4" y="T5"/>
                  </a:cxn>
                  <a:cxn ang="0">
                    <a:pos x="T6" y="T7"/>
                  </a:cxn>
                  <a:cxn ang="0">
                    <a:pos x="T8" y="T9"/>
                  </a:cxn>
                </a:cxnLst>
                <a:rect l="0" t="0" r="r" b="b"/>
                <a:pathLst>
                  <a:path w="126" h="134">
                    <a:moveTo>
                      <a:pt x="126" y="0"/>
                    </a:moveTo>
                    <a:lnTo>
                      <a:pt x="0" y="42"/>
                    </a:lnTo>
                    <a:lnTo>
                      <a:pt x="0" y="134"/>
                    </a:lnTo>
                    <a:lnTo>
                      <a:pt x="126" y="134"/>
                    </a:lnTo>
                    <a:lnTo>
                      <a:pt x="126" y="0"/>
                    </a:lnTo>
                    <a:close/>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217" name="Freeform 182"/>
              <p:cNvSpPr>
                <a:spLocks/>
              </p:cNvSpPr>
              <p:nvPr/>
            </p:nvSpPr>
            <p:spPr bwMode="auto">
              <a:xfrm>
                <a:off x="4096" y="2034"/>
                <a:ext cx="126" cy="134"/>
              </a:xfrm>
              <a:custGeom>
                <a:avLst/>
                <a:gdLst>
                  <a:gd name="T0" fmla="*/ 126 w 126"/>
                  <a:gd name="T1" fmla="*/ 0 h 134"/>
                  <a:gd name="T2" fmla="*/ 0 w 126"/>
                  <a:gd name="T3" fmla="*/ 42 h 134"/>
                  <a:gd name="T4" fmla="*/ 0 w 126"/>
                  <a:gd name="T5" fmla="*/ 134 h 134"/>
                  <a:gd name="T6" fmla="*/ 126 w 126"/>
                  <a:gd name="T7" fmla="*/ 134 h 134"/>
                  <a:gd name="T8" fmla="*/ 126 w 126"/>
                  <a:gd name="T9" fmla="*/ 0 h 134"/>
                </a:gdLst>
                <a:ahLst/>
                <a:cxnLst>
                  <a:cxn ang="0">
                    <a:pos x="T0" y="T1"/>
                  </a:cxn>
                  <a:cxn ang="0">
                    <a:pos x="T2" y="T3"/>
                  </a:cxn>
                  <a:cxn ang="0">
                    <a:pos x="T4" y="T5"/>
                  </a:cxn>
                  <a:cxn ang="0">
                    <a:pos x="T6" y="T7"/>
                  </a:cxn>
                  <a:cxn ang="0">
                    <a:pos x="T8" y="T9"/>
                  </a:cxn>
                </a:cxnLst>
                <a:rect l="0" t="0" r="r" b="b"/>
                <a:pathLst>
                  <a:path w="126" h="134">
                    <a:moveTo>
                      <a:pt x="126" y="0"/>
                    </a:moveTo>
                    <a:lnTo>
                      <a:pt x="0" y="42"/>
                    </a:lnTo>
                    <a:lnTo>
                      <a:pt x="0" y="134"/>
                    </a:lnTo>
                    <a:lnTo>
                      <a:pt x="126" y="134"/>
                    </a:lnTo>
                    <a:lnTo>
                      <a:pt x="1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218" name="Freeform 183"/>
              <p:cNvSpPr>
                <a:spLocks/>
              </p:cNvSpPr>
              <p:nvPr/>
            </p:nvSpPr>
            <p:spPr bwMode="auto">
              <a:xfrm>
                <a:off x="4270" y="1967"/>
                <a:ext cx="125" cy="201"/>
              </a:xfrm>
              <a:custGeom>
                <a:avLst/>
                <a:gdLst>
                  <a:gd name="T0" fmla="*/ 125 w 125"/>
                  <a:gd name="T1" fmla="*/ 0 h 201"/>
                  <a:gd name="T2" fmla="*/ 0 w 125"/>
                  <a:gd name="T3" fmla="*/ 41 h 201"/>
                  <a:gd name="T4" fmla="*/ 0 w 125"/>
                  <a:gd name="T5" fmla="*/ 201 h 201"/>
                  <a:gd name="T6" fmla="*/ 125 w 125"/>
                  <a:gd name="T7" fmla="*/ 201 h 201"/>
                  <a:gd name="T8" fmla="*/ 125 w 125"/>
                  <a:gd name="T9" fmla="*/ 0 h 201"/>
                </a:gdLst>
                <a:ahLst/>
                <a:cxnLst>
                  <a:cxn ang="0">
                    <a:pos x="T0" y="T1"/>
                  </a:cxn>
                  <a:cxn ang="0">
                    <a:pos x="T2" y="T3"/>
                  </a:cxn>
                  <a:cxn ang="0">
                    <a:pos x="T4" y="T5"/>
                  </a:cxn>
                  <a:cxn ang="0">
                    <a:pos x="T6" y="T7"/>
                  </a:cxn>
                  <a:cxn ang="0">
                    <a:pos x="T8" y="T9"/>
                  </a:cxn>
                </a:cxnLst>
                <a:rect l="0" t="0" r="r" b="b"/>
                <a:pathLst>
                  <a:path w="125" h="201">
                    <a:moveTo>
                      <a:pt x="125" y="0"/>
                    </a:moveTo>
                    <a:lnTo>
                      <a:pt x="0" y="41"/>
                    </a:lnTo>
                    <a:lnTo>
                      <a:pt x="0" y="201"/>
                    </a:lnTo>
                    <a:lnTo>
                      <a:pt x="125" y="201"/>
                    </a:lnTo>
                    <a:lnTo>
                      <a:pt x="125" y="0"/>
                    </a:lnTo>
                    <a:close/>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219" name="Freeform 184"/>
              <p:cNvSpPr>
                <a:spLocks/>
              </p:cNvSpPr>
              <p:nvPr/>
            </p:nvSpPr>
            <p:spPr bwMode="auto">
              <a:xfrm>
                <a:off x="4270" y="1967"/>
                <a:ext cx="125" cy="201"/>
              </a:xfrm>
              <a:custGeom>
                <a:avLst/>
                <a:gdLst>
                  <a:gd name="T0" fmla="*/ 125 w 125"/>
                  <a:gd name="T1" fmla="*/ 0 h 201"/>
                  <a:gd name="T2" fmla="*/ 0 w 125"/>
                  <a:gd name="T3" fmla="*/ 41 h 201"/>
                  <a:gd name="T4" fmla="*/ 0 w 125"/>
                  <a:gd name="T5" fmla="*/ 201 h 201"/>
                  <a:gd name="T6" fmla="*/ 125 w 125"/>
                  <a:gd name="T7" fmla="*/ 201 h 201"/>
                  <a:gd name="T8" fmla="*/ 125 w 125"/>
                  <a:gd name="T9" fmla="*/ 0 h 201"/>
                </a:gdLst>
                <a:ahLst/>
                <a:cxnLst>
                  <a:cxn ang="0">
                    <a:pos x="T0" y="T1"/>
                  </a:cxn>
                  <a:cxn ang="0">
                    <a:pos x="T2" y="T3"/>
                  </a:cxn>
                  <a:cxn ang="0">
                    <a:pos x="T4" y="T5"/>
                  </a:cxn>
                  <a:cxn ang="0">
                    <a:pos x="T6" y="T7"/>
                  </a:cxn>
                  <a:cxn ang="0">
                    <a:pos x="T8" y="T9"/>
                  </a:cxn>
                </a:cxnLst>
                <a:rect l="0" t="0" r="r" b="b"/>
                <a:pathLst>
                  <a:path w="125" h="201">
                    <a:moveTo>
                      <a:pt x="125" y="0"/>
                    </a:moveTo>
                    <a:lnTo>
                      <a:pt x="0" y="41"/>
                    </a:lnTo>
                    <a:lnTo>
                      <a:pt x="0" y="201"/>
                    </a:lnTo>
                    <a:lnTo>
                      <a:pt x="125" y="201"/>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220" name="Freeform 185"/>
              <p:cNvSpPr>
                <a:spLocks/>
              </p:cNvSpPr>
              <p:nvPr/>
            </p:nvSpPr>
            <p:spPr bwMode="auto">
              <a:xfrm>
                <a:off x="4444" y="1900"/>
                <a:ext cx="125" cy="268"/>
              </a:xfrm>
              <a:custGeom>
                <a:avLst/>
                <a:gdLst>
                  <a:gd name="T0" fmla="*/ 125 w 125"/>
                  <a:gd name="T1" fmla="*/ 0 h 268"/>
                  <a:gd name="T2" fmla="*/ 0 w 125"/>
                  <a:gd name="T3" fmla="*/ 42 h 268"/>
                  <a:gd name="T4" fmla="*/ 0 w 125"/>
                  <a:gd name="T5" fmla="*/ 268 h 268"/>
                  <a:gd name="T6" fmla="*/ 125 w 125"/>
                  <a:gd name="T7" fmla="*/ 268 h 268"/>
                  <a:gd name="T8" fmla="*/ 125 w 125"/>
                  <a:gd name="T9" fmla="*/ 0 h 268"/>
                </a:gdLst>
                <a:ahLst/>
                <a:cxnLst>
                  <a:cxn ang="0">
                    <a:pos x="T0" y="T1"/>
                  </a:cxn>
                  <a:cxn ang="0">
                    <a:pos x="T2" y="T3"/>
                  </a:cxn>
                  <a:cxn ang="0">
                    <a:pos x="T4" y="T5"/>
                  </a:cxn>
                  <a:cxn ang="0">
                    <a:pos x="T6" y="T7"/>
                  </a:cxn>
                  <a:cxn ang="0">
                    <a:pos x="T8" y="T9"/>
                  </a:cxn>
                </a:cxnLst>
                <a:rect l="0" t="0" r="r" b="b"/>
                <a:pathLst>
                  <a:path w="125" h="268">
                    <a:moveTo>
                      <a:pt x="125" y="0"/>
                    </a:moveTo>
                    <a:lnTo>
                      <a:pt x="0" y="42"/>
                    </a:lnTo>
                    <a:lnTo>
                      <a:pt x="0" y="268"/>
                    </a:lnTo>
                    <a:lnTo>
                      <a:pt x="125" y="268"/>
                    </a:lnTo>
                    <a:lnTo>
                      <a:pt x="125" y="0"/>
                    </a:lnTo>
                    <a:close/>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221" name="Freeform 186"/>
              <p:cNvSpPr>
                <a:spLocks/>
              </p:cNvSpPr>
              <p:nvPr/>
            </p:nvSpPr>
            <p:spPr bwMode="auto">
              <a:xfrm>
                <a:off x="4444" y="1900"/>
                <a:ext cx="125" cy="268"/>
              </a:xfrm>
              <a:custGeom>
                <a:avLst/>
                <a:gdLst>
                  <a:gd name="T0" fmla="*/ 125 w 125"/>
                  <a:gd name="T1" fmla="*/ 0 h 268"/>
                  <a:gd name="T2" fmla="*/ 0 w 125"/>
                  <a:gd name="T3" fmla="*/ 42 h 268"/>
                  <a:gd name="T4" fmla="*/ 0 w 125"/>
                  <a:gd name="T5" fmla="*/ 268 h 268"/>
                  <a:gd name="T6" fmla="*/ 125 w 125"/>
                  <a:gd name="T7" fmla="*/ 268 h 268"/>
                  <a:gd name="T8" fmla="*/ 125 w 125"/>
                  <a:gd name="T9" fmla="*/ 0 h 268"/>
                </a:gdLst>
                <a:ahLst/>
                <a:cxnLst>
                  <a:cxn ang="0">
                    <a:pos x="T0" y="T1"/>
                  </a:cxn>
                  <a:cxn ang="0">
                    <a:pos x="T2" y="T3"/>
                  </a:cxn>
                  <a:cxn ang="0">
                    <a:pos x="T4" y="T5"/>
                  </a:cxn>
                  <a:cxn ang="0">
                    <a:pos x="T6" y="T7"/>
                  </a:cxn>
                  <a:cxn ang="0">
                    <a:pos x="T8" y="T9"/>
                  </a:cxn>
                </a:cxnLst>
                <a:rect l="0" t="0" r="r" b="b"/>
                <a:pathLst>
                  <a:path w="125" h="268">
                    <a:moveTo>
                      <a:pt x="125" y="0"/>
                    </a:moveTo>
                    <a:lnTo>
                      <a:pt x="0" y="42"/>
                    </a:lnTo>
                    <a:lnTo>
                      <a:pt x="0" y="268"/>
                    </a:lnTo>
                    <a:lnTo>
                      <a:pt x="125" y="268"/>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222" name="Freeform 187"/>
              <p:cNvSpPr>
                <a:spLocks/>
              </p:cNvSpPr>
              <p:nvPr/>
            </p:nvSpPr>
            <p:spPr bwMode="auto">
              <a:xfrm>
                <a:off x="4617" y="1833"/>
                <a:ext cx="125" cy="335"/>
              </a:xfrm>
              <a:custGeom>
                <a:avLst/>
                <a:gdLst>
                  <a:gd name="T0" fmla="*/ 125 w 125"/>
                  <a:gd name="T1" fmla="*/ 0 h 335"/>
                  <a:gd name="T2" fmla="*/ 0 w 125"/>
                  <a:gd name="T3" fmla="*/ 42 h 335"/>
                  <a:gd name="T4" fmla="*/ 0 w 125"/>
                  <a:gd name="T5" fmla="*/ 335 h 335"/>
                  <a:gd name="T6" fmla="*/ 125 w 125"/>
                  <a:gd name="T7" fmla="*/ 335 h 335"/>
                  <a:gd name="T8" fmla="*/ 125 w 125"/>
                  <a:gd name="T9" fmla="*/ 0 h 335"/>
                </a:gdLst>
                <a:ahLst/>
                <a:cxnLst>
                  <a:cxn ang="0">
                    <a:pos x="T0" y="T1"/>
                  </a:cxn>
                  <a:cxn ang="0">
                    <a:pos x="T2" y="T3"/>
                  </a:cxn>
                  <a:cxn ang="0">
                    <a:pos x="T4" y="T5"/>
                  </a:cxn>
                  <a:cxn ang="0">
                    <a:pos x="T6" y="T7"/>
                  </a:cxn>
                  <a:cxn ang="0">
                    <a:pos x="T8" y="T9"/>
                  </a:cxn>
                </a:cxnLst>
                <a:rect l="0" t="0" r="r" b="b"/>
                <a:pathLst>
                  <a:path w="125" h="335">
                    <a:moveTo>
                      <a:pt x="125" y="0"/>
                    </a:moveTo>
                    <a:lnTo>
                      <a:pt x="0" y="42"/>
                    </a:lnTo>
                    <a:lnTo>
                      <a:pt x="0" y="335"/>
                    </a:lnTo>
                    <a:lnTo>
                      <a:pt x="125" y="335"/>
                    </a:lnTo>
                    <a:lnTo>
                      <a:pt x="125" y="0"/>
                    </a:lnTo>
                    <a:close/>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223" name="Freeform 188"/>
              <p:cNvSpPr>
                <a:spLocks/>
              </p:cNvSpPr>
              <p:nvPr/>
            </p:nvSpPr>
            <p:spPr bwMode="auto">
              <a:xfrm>
                <a:off x="4617" y="1833"/>
                <a:ext cx="125" cy="335"/>
              </a:xfrm>
              <a:custGeom>
                <a:avLst/>
                <a:gdLst>
                  <a:gd name="T0" fmla="*/ 125 w 125"/>
                  <a:gd name="T1" fmla="*/ 0 h 335"/>
                  <a:gd name="T2" fmla="*/ 0 w 125"/>
                  <a:gd name="T3" fmla="*/ 42 h 335"/>
                  <a:gd name="T4" fmla="*/ 0 w 125"/>
                  <a:gd name="T5" fmla="*/ 335 h 335"/>
                  <a:gd name="T6" fmla="*/ 125 w 125"/>
                  <a:gd name="T7" fmla="*/ 335 h 335"/>
                  <a:gd name="T8" fmla="*/ 125 w 125"/>
                  <a:gd name="T9" fmla="*/ 0 h 335"/>
                </a:gdLst>
                <a:ahLst/>
                <a:cxnLst>
                  <a:cxn ang="0">
                    <a:pos x="T0" y="T1"/>
                  </a:cxn>
                  <a:cxn ang="0">
                    <a:pos x="T2" y="T3"/>
                  </a:cxn>
                  <a:cxn ang="0">
                    <a:pos x="T4" y="T5"/>
                  </a:cxn>
                  <a:cxn ang="0">
                    <a:pos x="T6" y="T7"/>
                  </a:cxn>
                  <a:cxn ang="0">
                    <a:pos x="T8" y="T9"/>
                  </a:cxn>
                </a:cxnLst>
                <a:rect l="0" t="0" r="r" b="b"/>
                <a:pathLst>
                  <a:path w="125" h="335">
                    <a:moveTo>
                      <a:pt x="125" y="0"/>
                    </a:moveTo>
                    <a:lnTo>
                      <a:pt x="0" y="42"/>
                    </a:lnTo>
                    <a:lnTo>
                      <a:pt x="0" y="335"/>
                    </a:lnTo>
                    <a:lnTo>
                      <a:pt x="125" y="335"/>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grpSp>
        <p:sp>
          <p:nvSpPr>
            <p:cNvPr id="235" name="Rectangle 178"/>
            <p:cNvSpPr>
              <a:spLocks noChangeArrowheads="1"/>
            </p:cNvSpPr>
            <p:nvPr/>
          </p:nvSpPr>
          <p:spPr bwMode="auto">
            <a:xfrm>
              <a:off x="5969529" y="2964151"/>
              <a:ext cx="733676" cy="69126"/>
            </a:xfrm>
            <a:prstGeom prst="rect">
              <a:avLst/>
            </a:prstGeom>
            <a:solidFill>
              <a:srgbClr val="69C8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grpSp>
      <p:sp>
        <p:nvSpPr>
          <p:cNvPr id="21" name="Title 1"/>
          <p:cNvSpPr txBox="1">
            <a:spLocks/>
          </p:cNvSpPr>
          <p:nvPr/>
        </p:nvSpPr>
        <p:spPr>
          <a:xfrm>
            <a:off x="275465" y="295719"/>
            <a:ext cx="9291376" cy="917445"/>
          </a:xfrm>
          <a:prstGeom prst="rect">
            <a:avLst/>
          </a:prstGeom>
        </p:spPr>
        <p:txBody>
          <a:bodyPr vert="horz" wrap="square" lIns="146284" tIns="91427" rIns="146284" bIns="91427" rtlCol="0" anchor="t">
            <a:noAutofit/>
          </a:bodyPr>
          <a:lstStyle>
            <a:lvl1pPr algn="l" defTabSz="932742" rtl="0" eaLnBrk="1" latinLnBrk="0" hangingPunct="1">
              <a:lnSpc>
                <a:spcPct val="90000"/>
              </a:lnSpc>
              <a:spcBef>
                <a:spcPct val="0"/>
              </a:spcBef>
              <a:buNone/>
              <a:defRPr lang="en-US" sz="4000" b="0" kern="1200" cap="none" spc="-102" baseline="0" dirty="0" smtClean="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2" normalizeH="0" baseline="0" noProof="0" dirty="0">
              <a:ln w="3175">
                <a:noFill/>
              </a:ln>
              <a:solidFill>
                <a:schemeClr val="accent4"/>
              </a:solidFill>
              <a:effectLst/>
              <a:uLnTx/>
              <a:uFillTx/>
              <a:latin typeface="Segoe UI Light" panose="020B0502040204020203" pitchFamily="34" charset="0"/>
              <a:ea typeface="+mn-ea"/>
              <a:cs typeface="Segoe UI Light" panose="020B0502040204020203" pitchFamily="34" charset="0"/>
            </a:endParaRPr>
          </a:p>
        </p:txBody>
      </p:sp>
      <p:sp>
        <p:nvSpPr>
          <p:cNvPr id="10" name="Content Placeholder 2"/>
          <p:cNvSpPr txBox="1">
            <a:spLocks/>
          </p:cNvSpPr>
          <p:nvPr/>
        </p:nvSpPr>
        <p:spPr>
          <a:xfrm>
            <a:off x="6890431" y="4828474"/>
            <a:ext cx="4811712" cy="1005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7" tIns="45713" rIns="91427" bIns="45713" numCol="1" rtlCol="0" anchor="t" anchorCtr="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chemeClr val="tx1"/>
                </a:solidFill>
                <a:effectLst/>
                <a:uLnTx/>
                <a:uFillTx/>
                <a:latin typeface="Segoe UI Light" panose="020B0502040204020203" pitchFamily="34" charset="0"/>
                <a:ea typeface="Times New Roman" panose="02020603050405020304" pitchFamily="18" charset="0"/>
                <a:cs typeface="Times New Roman" panose="02020603050405020304" pitchFamily="18" charset="0"/>
              </a:rPr>
              <a:t>Transaction of SQL queries across relational and non-relational data in Hadoop with PolyBase</a:t>
            </a:r>
          </a:p>
        </p:txBody>
      </p:sp>
      <p:sp>
        <p:nvSpPr>
          <p:cNvPr id="17" name="Content Placeholder 2"/>
          <p:cNvSpPr txBox="1">
            <a:spLocks/>
          </p:cNvSpPr>
          <p:nvPr/>
        </p:nvSpPr>
        <p:spPr>
          <a:xfrm>
            <a:off x="6890430" y="2046413"/>
            <a:ext cx="3635164" cy="1005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7" tIns="45713" rIns="91427" bIns="45713" numCol="1" rtlCol="0" anchor="t" anchorCtr="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chemeClr val="tx1"/>
                </a:solidFill>
                <a:effectLst/>
                <a:uLnTx/>
                <a:uFillTx/>
                <a:latin typeface="Segoe UI Light" panose="020B0502040204020203" pitchFamily="34" charset="0"/>
                <a:ea typeface="Times New Roman" panose="02020603050405020304" pitchFamily="18" charset="0"/>
                <a:cs typeface="Times New Roman" panose="02020603050405020304" pitchFamily="18" charset="0"/>
              </a:rPr>
              <a:t>Petabyte scalability with massive parallel processing</a:t>
            </a:r>
          </a:p>
        </p:txBody>
      </p:sp>
      <p:sp>
        <p:nvSpPr>
          <p:cNvPr id="243" name="Content Placeholder 2"/>
          <p:cNvSpPr txBox="1">
            <a:spLocks/>
          </p:cNvSpPr>
          <p:nvPr/>
        </p:nvSpPr>
        <p:spPr>
          <a:xfrm>
            <a:off x="6890429" y="3504103"/>
            <a:ext cx="4164221" cy="78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7" tIns="45713" rIns="91427" bIns="45713" numCol="1" rtlCol="0" anchor="t" anchorCtr="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chemeClr val="tx1"/>
                </a:solidFill>
                <a:effectLst/>
                <a:uLnTx/>
                <a:uFillTx/>
                <a:latin typeface="Segoe UI Light" panose="020B0502040204020203" pitchFamily="34" charset="0"/>
                <a:ea typeface="Times New Roman" panose="02020603050405020304" pitchFamily="18" charset="0"/>
                <a:cs typeface="Times New Roman" panose="02020603050405020304" pitchFamily="18" charset="0"/>
              </a:rPr>
              <a:t>Independent scale of compute and storage in seconds</a:t>
            </a:r>
          </a:p>
        </p:txBody>
      </p:sp>
      <p:sp>
        <p:nvSpPr>
          <p:cNvPr id="2" name="Title 1"/>
          <p:cNvSpPr>
            <a:spLocks noGrp="1"/>
          </p:cNvSpPr>
          <p:nvPr>
            <p:ph type="title"/>
          </p:nvPr>
        </p:nvSpPr>
        <p:spPr/>
        <p:txBody>
          <a:bodyPr/>
          <a:lstStyle/>
          <a:p>
            <a:r>
              <a:rPr lang="en-US"/>
              <a:t>Technical capabilities</a:t>
            </a:r>
            <a:br>
              <a:rPr lang="en-US"/>
            </a:br>
            <a:endParaRPr lang="en-US" dirty="0"/>
          </a:p>
        </p:txBody>
      </p:sp>
      <p:sp>
        <p:nvSpPr>
          <p:cNvPr id="7" name="Text Placeholder 6"/>
          <p:cNvSpPr>
            <a:spLocks noGrp="1"/>
          </p:cNvSpPr>
          <p:nvPr>
            <p:ph type="body" sz="quarter" idx="11"/>
          </p:nvPr>
        </p:nvSpPr>
        <p:spPr>
          <a:xfrm>
            <a:off x="374754" y="963482"/>
            <a:ext cx="11548008" cy="1029513"/>
          </a:xfrm>
        </p:spPr>
        <p:txBody>
          <a:bodyPr/>
          <a:lstStyle/>
          <a:p>
            <a:r>
              <a:rPr lang="en-US" dirty="0"/>
              <a:t>SQL data warehouse: An elastic solution</a:t>
            </a:r>
          </a:p>
          <a:p>
            <a:endParaRPr lang="en-US" dirty="0"/>
          </a:p>
        </p:txBody>
      </p:sp>
    </p:spTree>
    <p:extLst>
      <p:ext uri="{BB962C8B-B14F-4D97-AF65-F5344CB8AC3E}">
        <p14:creationId xmlns:p14="http://schemas.microsoft.com/office/powerpoint/2010/main" val="3400668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2"/>
                                        </p:tgtEl>
                                        <p:attrNameLst>
                                          <p:attrName>style.visibility</p:attrName>
                                        </p:attrNameLst>
                                      </p:cBhvr>
                                      <p:to>
                                        <p:strVal val="visible"/>
                                      </p:to>
                                    </p:set>
                                    <p:animEffect transition="in" filter="fade">
                                      <p:cBhvr>
                                        <p:cTn id="7" dur="500"/>
                                        <p:tgtEl>
                                          <p:spTgt spid="2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0"/>
                                        </p:tgtEl>
                                        <p:attrNameLst>
                                          <p:attrName>style.visibility</p:attrName>
                                        </p:attrNameLst>
                                      </p:cBhvr>
                                      <p:to>
                                        <p:strVal val="visible"/>
                                      </p:to>
                                    </p:set>
                                    <p:animEffect transition="in" filter="fade">
                                      <p:cBhvr>
                                        <p:cTn id="11" dur="500"/>
                                        <p:tgtEl>
                                          <p:spTgt spid="24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41"/>
                                        </p:tgtEl>
                                        <p:attrNameLst>
                                          <p:attrName>style.visibility</p:attrName>
                                        </p:attrNameLst>
                                      </p:cBhvr>
                                      <p:to>
                                        <p:strVal val="visible"/>
                                      </p:to>
                                    </p:set>
                                    <p:animEffect transition="in" filter="fade">
                                      <p:cBhvr>
                                        <p:cTn id="15" dur="500"/>
                                        <p:tgtEl>
                                          <p:spTgt spid="24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500"/>
                                  </p:stCondLst>
                                  <p:childTnLst>
                                    <p:set>
                                      <p:cBhvr>
                                        <p:cTn id="19" dur="1" fill="hold">
                                          <p:stCondLst>
                                            <p:cond delay="0"/>
                                          </p:stCondLst>
                                        </p:cTn>
                                        <p:tgtEl>
                                          <p:spTgt spid="236"/>
                                        </p:tgtEl>
                                        <p:attrNameLst>
                                          <p:attrName>style.visibility</p:attrName>
                                        </p:attrNameLst>
                                      </p:cBhvr>
                                      <p:to>
                                        <p:strVal val="visible"/>
                                      </p:to>
                                    </p:set>
                                    <p:animEffect transition="in" filter="fade">
                                      <p:cBhvr>
                                        <p:cTn id="20" dur="500"/>
                                        <p:tgtEl>
                                          <p:spTgt spid="236"/>
                                        </p:tgtEl>
                                      </p:cBhvr>
                                    </p:animEffect>
                                  </p:childTnLst>
                                </p:cTn>
                              </p:par>
                              <p:par>
                                <p:cTn id="21" presetID="63" presetClass="path" presetSubtype="0" accel="50000" decel="50000" fill="hold" nodeType="withEffect">
                                  <p:stCondLst>
                                    <p:cond delay="0"/>
                                  </p:stCondLst>
                                  <p:childTnLst>
                                    <p:animMotion origin="layout" path="M -4.79167E-6 2.59259E-6 L 0.25 2.59259E-6 " pathEditMode="relative" rAng="0" ptsTypes="AA">
                                      <p:cBhvr>
                                        <p:cTn id="22" dur="1000" fill="hold"/>
                                        <p:tgtEl>
                                          <p:spTgt spid="236"/>
                                        </p:tgtEl>
                                        <p:attrNameLst>
                                          <p:attrName>ppt_x</p:attrName>
                                          <p:attrName>ppt_y</p:attrName>
                                        </p:attrNameLst>
                                      </p:cBhvr>
                                      <p:rCtr x="12500" y="0"/>
                                    </p:animMotion>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500"/>
                                  </p:stCondLst>
                                  <p:childTnLst>
                                    <p:set>
                                      <p:cBhvr>
                                        <p:cTn id="30" dur="1" fill="hold">
                                          <p:stCondLst>
                                            <p:cond delay="0"/>
                                          </p:stCondLst>
                                        </p:cTn>
                                        <p:tgtEl>
                                          <p:spTgt spid="164"/>
                                        </p:tgtEl>
                                        <p:attrNameLst>
                                          <p:attrName>style.visibility</p:attrName>
                                        </p:attrNameLst>
                                      </p:cBhvr>
                                      <p:to>
                                        <p:strVal val="visible"/>
                                      </p:to>
                                    </p:set>
                                    <p:animEffect transition="in" filter="fade">
                                      <p:cBhvr>
                                        <p:cTn id="31" dur="500"/>
                                        <p:tgtEl>
                                          <p:spTgt spid="164"/>
                                        </p:tgtEl>
                                      </p:cBhvr>
                                    </p:animEffect>
                                  </p:childTnLst>
                                </p:cTn>
                              </p:par>
                              <p:par>
                                <p:cTn id="32" presetID="63" presetClass="path" presetSubtype="0" accel="50000" decel="50000" fill="hold" nodeType="withEffect">
                                  <p:stCondLst>
                                    <p:cond delay="0"/>
                                  </p:stCondLst>
                                  <p:childTnLst>
                                    <p:animMotion origin="layout" path="M -4.79167E-6 2.96296E-6 L 0.25 2.96296E-6 " pathEditMode="relative" rAng="0" ptsTypes="AA">
                                      <p:cBhvr>
                                        <p:cTn id="33" dur="1000" fill="hold"/>
                                        <p:tgtEl>
                                          <p:spTgt spid="164"/>
                                        </p:tgtEl>
                                        <p:attrNameLst>
                                          <p:attrName>ppt_x</p:attrName>
                                          <p:attrName>ppt_y</p:attrName>
                                        </p:attrNameLst>
                                      </p:cBhvr>
                                      <p:rCtr x="12500" y="0"/>
                                    </p:animMotion>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243"/>
                                        </p:tgtEl>
                                        <p:attrNameLst>
                                          <p:attrName>style.visibility</p:attrName>
                                        </p:attrNameLst>
                                      </p:cBhvr>
                                      <p:to>
                                        <p:strVal val="visible"/>
                                      </p:to>
                                    </p:set>
                                    <p:animEffect transition="in" filter="fade">
                                      <p:cBhvr>
                                        <p:cTn id="37" dur="500"/>
                                        <p:tgtEl>
                                          <p:spTgt spid="24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500"/>
                                  </p:stCondLst>
                                  <p:childTnLst>
                                    <p:set>
                                      <p:cBhvr>
                                        <p:cTn id="41" dur="1" fill="hold">
                                          <p:stCondLst>
                                            <p:cond delay="0"/>
                                          </p:stCondLst>
                                        </p:cTn>
                                        <p:tgtEl>
                                          <p:spTgt spid="195"/>
                                        </p:tgtEl>
                                        <p:attrNameLst>
                                          <p:attrName>style.visibility</p:attrName>
                                        </p:attrNameLst>
                                      </p:cBhvr>
                                      <p:to>
                                        <p:strVal val="visible"/>
                                      </p:to>
                                    </p:set>
                                    <p:animEffect transition="in" filter="fade">
                                      <p:cBhvr>
                                        <p:cTn id="42" dur="500"/>
                                        <p:tgtEl>
                                          <p:spTgt spid="195"/>
                                        </p:tgtEl>
                                      </p:cBhvr>
                                    </p:animEffect>
                                  </p:childTnLst>
                                </p:cTn>
                              </p:par>
                              <p:par>
                                <p:cTn id="43" presetID="63" presetClass="path" presetSubtype="0" accel="50000" decel="50000" fill="hold" nodeType="withEffect">
                                  <p:stCondLst>
                                    <p:cond delay="0"/>
                                  </p:stCondLst>
                                  <p:childTnLst>
                                    <p:animMotion origin="layout" path="M -4.79167E-6 4.44444E-6 L 0.25 4.44444E-6 " pathEditMode="relative" rAng="0" ptsTypes="AA">
                                      <p:cBhvr>
                                        <p:cTn id="44" dur="1000" fill="hold"/>
                                        <p:tgtEl>
                                          <p:spTgt spid="195"/>
                                        </p:tgtEl>
                                        <p:attrNameLst>
                                          <p:attrName>ppt_x</p:attrName>
                                          <p:attrName>ppt_y</p:attrName>
                                        </p:attrNameLst>
                                      </p:cBhvr>
                                      <p:rCtr x="12500" y="0"/>
                                    </p:animMotion>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 grpId="0"/>
      <p:bldP spid="240" grpId="0"/>
      <p:bldP spid="242" grpId="0"/>
      <p:bldP spid="10" grpId="0"/>
      <p:bldP spid="17" grpId="0"/>
      <p:bldP spid="24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Row store </a:t>
            </a:r>
            <a:r>
              <a:rPr lang="en-GB" u="sng" dirty="0"/>
              <a:t>&amp;</a:t>
            </a:r>
            <a:r>
              <a:rPr lang="en-GB" dirty="0"/>
              <a:t> Column store</a:t>
            </a:r>
          </a:p>
        </p:txBody>
      </p:sp>
      <p:grpSp>
        <p:nvGrpSpPr>
          <p:cNvPr id="12" name="Group 11"/>
          <p:cNvGrpSpPr/>
          <p:nvPr/>
        </p:nvGrpSpPr>
        <p:grpSpPr>
          <a:xfrm>
            <a:off x="864741" y="1328252"/>
            <a:ext cx="4799320" cy="4799320"/>
            <a:chOff x="300507" y="995966"/>
            <a:chExt cx="3600000" cy="3600000"/>
          </a:xfrm>
        </p:grpSpPr>
        <p:sp>
          <p:nvSpPr>
            <p:cNvPr id="3" name="Rectangle 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5" name="Rectangle 4"/>
            <p:cNvSpPr/>
            <p:nvPr/>
          </p:nvSpPr>
          <p:spPr>
            <a:xfrm>
              <a:off x="660507" y="1212451"/>
              <a:ext cx="288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6" name="Rectangle 5"/>
            <p:cNvSpPr/>
            <p:nvPr/>
          </p:nvSpPr>
          <p:spPr>
            <a:xfrm>
              <a:off x="660507" y="1772900"/>
              <a:ext cx="288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 name="Rectangle 6"/>
            <p:cNvSpPr/>
            <p:nvPr/>
          </p:nvSpPr>
          <p:spPr>
            <a:xfrm>
              <a:off x="660507" y="2333349"/>
              <a:ext cx="288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8" name="Rectangle 7"/>
            <p:cNvSpPr/>
            <p:nvPr/>
          </p:nvSpPr>
          <p:spPr>
            <a:xfrm>
              <a:off x="660507" y="2893798"/>
              <a:ext cx="288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9" name="Rectangle 8"/>
            <p:cNvSpPr/>
            <p:nvPr/>
          </p:nvSpPr>
          <p:spPr>
            <a:xfrm>
              <a:off x="660507" y="3454247"/>
              <a:ext cx="288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10" name="Rectangle 9"/>
            <p:cNvSpPr/>
            <p:nvPr/>
          </p:nvSpPr>
          <p:spPr>
            <a:xfrm>
              <a:off x="660507" y="4014694"/>
              <a:ext cx="288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grpSp>
      <p:grpSp>
        <p:nvGrpSpPr>
          <p:cNvPr id="13" name="Group 12"/>
          <p:cNvGrpSpPr/>
          <p:nvPr/>
        </p:nvGrpSpPr>
        <p:grpSpPr>
          <a:xfrm rot="5400000">
            <a:off x="6527939" y="1328252"/>
            <a:ext cx="4799320" cy="4799320"/>
            <a:chOff x="300507" y="995966"/>
            <a:chExt cx="3600000" cy="3600000"/>
          </a:xfrm>
        </p:grpSpPr>
        <p:sp>
          <p:nvSpPr>
            <p:cNvPr id="14" name="Rectangle 1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15" name="Rectangle 14"/>
            <p:cNvSpPr/>
            <p:nvPr/>
          </p:nvSpPr>
          <p:spPr>
            <a:xfrm>
              <a:off x="660507" y="1212451"/>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16" name="Rectangle 15"/>
            <p:cNvSpPr/>
            <p:nvPr/>
          </p:nvSpPr>
          <p:spPr>
            <a:xfrm>
              <a:off x="660507" y="1772900"/>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17" name="Rectangle 16"/>
            <p:cNvSpPr/>
            <p:nvPr/>
          </p:nvSpPr>
          <p:spPr>
            <a:xfrm>
              <a:off x="660507" y="2333349"/>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18" name="Rectangle 17"/>
            <p:cNvSpPr/>
            <p:nvPr/>
          </p:nvSpPr>
          <p:spPr>
            <a:xfrm>
              <a:off x="660507" y="2893798"/>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19" name="Rectangle 18"/>
            <p:cNvSpPr/>
            <p:nvPr/>
          </p:nvSpPr>
          <p:spPr>
            <a:xfrm>
              <a:off x="660507" y="3454247"/>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20" name="Rectangle 19"/>
            <p:cNvSpPr/>
            <p:nvPr/>
          </p:nvSpPr>
          <p:spPr>
            <a:xfrm>
              <a:off x="660507" y="4014694"/>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dirty="0">
                <a:solidFill>
                  <a:sysClr val="windowText" lastClr="000000"/>
                </a:solidFill>
              </a:endParaRPr>
            </a:p>
          </p:txBody>
        </p:sp>
      </p:grpSp>
      <p:pic>
        <p:nvPicPr>
          <p:cNvPr id="21" name="Picture 20" descr="Green tick - simple by Kliponius - A simple green tick"/>
          <p:cNvPicPr>
            <a:picLocks noChangeAspect="1"/>
          </p:cNvPicPr>
          <p:nvPr/>
        </p:nvPicPr>
        <p:blipFill>
          <a:blip r:embed="rId2" cstate="email">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529284" y="4611345"/>
            <a:ext cx="1727904" cy="1977573"/>
          </a:xfrm>
          <a:prstGeom prst="rect">
            <a:avLst/>
          </a:prstGeom>
        </p:spPr>
      </p:pic>
      <p:sp>
        <p:nvSpPr>
          <p:cNvPr id="22" name="TextBox 21"/>
          <p:cNvSpPr txBox="1"/>
          <p:nvPr/>
        </p:nvSpPr>
        <p:spPr>
          <a:xfrm>
            <a:off x="2266629" y="5670437"/>
            <a:ext cx="1995546" cy="914270"/>
          </a:xfrm>
          <a:prstGeom prst="rect">
            <a:avLst/>
          </a:prstGeom>
          <a:noFill/>
        </p:spPr>
        <p:txBody>
          <a:bodyPr wrap="none" lIns="182854" tIns="146284" rIns="182854" bIns="146284" rtlCol="0">
            <a:noAutofit/>
          </a:bodyPr>
          <a:lstStyle/>
          <a:p>
            <a:pPr defTabSz="896386">
              <a:lnSpc>
                <a:spcPct val="90000"/>
              </a:lnSpc>
              <a:spcAft>
                <a:spcPts val="600"/>
              </a:spcAft>
            </a:pPr>
            <a:r>
              <a:rPr lang="en-GB" sz="2400" kern="0" dirty="0">
                <a:solidFill>
                  <a:schemeClr val="accent6"/>
                </a:solidFill>
              </a:rPr>
              <a:t>ROW STORE</a:t>
            </a:r>
          </a:p>
        </p:txBody>
      </p:sp>
      <p:sp>
        <p:nvSpPr>
          <p:cNvPr id="23" name="TextBox 22"/>
          <p:cNvSpPr txBox="1"/>
          <p:nvPr/>
        </p:nvSpPr>
        <p:spPr>
          <a:xfrm>
            <a:off x="7929827" y="5670437"/>
            <a:ext cx="1995546" cy="914270"/>
          </a:xfrm>
          <a:prstGeom prst="rect">
            <a:avLst/>
          </a:prstGeom>
          <a:noFill/>
        </p:spPr>
        <p:txBody>
          <a:bodyPr wrap="none" lIns="182854" tIns="146284" rIns="182854" bIns="146284" rtlCol="0">
            <a:noAutofit/>
          </a:bodyPr>
          <a:lstStyle/>
          <a:p>
            <a:pPr defTabSz="896386">
              <a:lnSpc>
                <a:spcPct val="90000"/>
              </a:lnSpc>
              <a:spcAft>
                <a:spcPts val="600"/>
              </a:spcAft>
            </a:pPr>
            <a:r>
              <a:rPr lang="en-GB" sz="2400" kern="0" dirty="0">
                <a:solidFill>
                  <a:schemeClr val="accent6"/>
                </a:solidFill>
              </a:rPr>
              <a:t>COLUMN STORE</a:t>
            </a:r>
          </a:p>
        </p:txBody>
      </p:sp>
    </p:spTree>
    <p:extLst>
      <p:ext uri="{BB962C8B-B14F-4D97-AF65-F5344CB8AC3E}">
        <p14:creationId xmlns:p14="http://schemas.microsoft.com/office/powerpoint/2010/main" val="2289400451"/>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GB" dirty="0"/>
              <a:t>Column store taxonomy</a:t>
            </a:r>
          </a:p>
        </p:txBody>
      </p:sp>
      <p:sp>
        <p:nvSpPr>
          <p:cNvPr id="19" name="Flowchart: Document 18"/>
          <p:cNvSpPr/>
          <p:nvPr/>
        </p:nvSpPr>
        <p:spPr>
          <a:xfrm>
            <a:off x="722288" y="2716309"/>
            <a:ext cx="2519643" cy="3875991"/>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kern="0">
              <a:solidFill>
                <a:sysClr val="windowText" lastClr="000000"/>
              </a:solidFill>
            </a:endParaRPr>
          </a:p>
        </p:txBody>
      </p:sp>
      <p:sp>
        <p:nvSpPr>
          <p:cNvPr id="20" name="TextBox 19"/>
          <p:cNvSpPr txBox="1"/>
          <p:nvPr/>
        </p:nvSpPr>
        <p:spPr>
          <a:xfrm>
            <a:off x="838946" y="2730419"/>
            <a:ext cx="2291041" cy="2982879"/>
          </a:xfrm>
          <a:prstGeom prst="rect">
            <a:avLst/>
          </a:prstGeom>
          <a:noFill/>
        </p:spPr>
        <p:txBody>
          <a:bodyPr wrap="square" rtlCol="0">
            <a:spAutoFit/>
          </a:bodyPr>
          <a:lstStyle/>
          <a:p>
            <a:pPr defTabSz="896386"/>
            <a:r>
              <a:rPr lang="en-GB" sz="400" kern="0" dirty="0">
                <a:solidFill>
                  <a:sysClr val="windowText" lastClr="000000"/>
                </a:solidFill>
                <a:latin typeface="Courier New" panose="02070309020205020404" pitchFamily="49" charset="0"/>
                <a:cs typeface="Courier New" panose="02070309020205020404" pitchFamily="49" charset="0"/>
              </a:rPr>
              <a:t>2034857,23552534,26262569085923458958294582342-52935-2385349085295-25894-589245-285928592-5845829582-58258295849058-28592-58294582405982948529058409589584590285902859204582945825982058958290582945082905825-2502-45905-93245,vitoortkgldkggjwov j4o534585-0348565920345234059=3405943=-5923405=23950345923=509235=239560235932=46942306496046940693=46043693b069,hb05,b6905869347 87-987g89-9s8g-89-89 89-89-89mg89wer-t8t9et8-t-=8349652-=856=8=98t0e=t9e0t=e9t09=90=39560=659450693=565096=35695=69305=69,vw06=62=96069,b]si5=96292500000-2034857,23552534,26262569085923458958294582342-52935-2385349085295-25894-589245-285928592-5845829582-58258295849058-28592-58294582405982948529058409589584590285902859204582945825982058958290582945082905825-2502-45905-93245,vitoortkgldkg </a:t>
            </a:r>
            <a:r>
              <a:rPr lang="en-GB" sz="400" kern="0" dirty="0" err="1">
                <a:solidFill>
                  <a:sysClr val="windowText" lastClr="000000"/>
                </a:solidFill>
                <a:latin typeface="Courier New" panose="02070309020205020404" pitchFamily="49" charset="0"/>
                <a:cs typeface="Courier New" panose="02070309020205020404" pitchFamily="49" charset="0"/>
              </a:rPr>
              <a:t>vlgjwov</a:t>
            </a:r>
            <a:r>
              <a:rPr lang="en-GB" sz="400" kern="0" dirty="0">
                <a:solidFill>
                  <a:sysClr val="windowText" lastClr="000000"/>
                </a:solidFill>
                <a:latin typeface="Courier New" panose="02070309020205020404" pitchFamily="49" charset="0"/>
                <a:cs typeface="Courier New" panose="02070309020205020404" pitchFamily="49" charset="0"/>
              </a:rPr>
              <a:t> j4o534585-0348565920345234059=3405943=-5923405=23950345923=509235=239560235932=46942306496046940693=46043693b069,hb05,b6905869347 87-987g89-9s8g-89-89 89-89-89mg89wer-t8t9et8-t-=8349652-=856=8=98t0e=t9e0t=e9t09=90=39560=659450693=565096=35695=69305=69,vw06=62=96069,b]si5=96292500000-2034857,23552534,26262569085923458958294582342-52935-2385349085295-25894-589245-285928592-5845829582-58258295849058-28592-582945824059829485290584095892034857,23552534,26262569085923458958294582342-52935-2385349085295-25894-589245-285928592-5845829582-58258295849058-28592-58294582405982948529058409589584590285902859204582945825982058958290582945082905825-2502-45905-93245,vitoortkgldkggjwov j4o534585-0348565920345234059=3405943=-5923405=23950345923=509235=239560235932=46942306496046940693=46043693b069,hb05,b6905869347 87-987g89-9s8g-89-89 89-89-89mg89wer-t8t9et8-t-=8349652-=856=8=98t0e=t9e0t=e9t09=90=39560=659450693=565096=35695=69305=69,vw06=62=96069,b]si5=96292500000-2034857,23552534,26262569085923458958294582342-52935-2385349085295-25894-589245-285928592-5845829582-58258295849058-28592-58294582405982948529058409589584590285902859204582945825982058958290582945082905825-2502-45905-93245,vitoortkgldkg </a:t>
            </a:r>
            <a:r>
              <a:rPr lang="en-GB" sz="400" kern="0" dirty="0" err="1">
                <a:solidFill>
                  <a:sysClr val="windowText" lastClr="000000"/>
                </a:solidFill>
                <a:latin typeface="Courier New" panose="02070309020205020404" pitchFamily="49" charset="0"/>
                <a:cs typeface="Courier New" panose="02070309020205020404" pitchFamily="49" charset="0"/>
              </a:rPr>
              <a:t>vlgjwov</a:t>
            </a:r>
            <a:r>
              <a:rPr lang="en-GB" sz="400" kern="0" dirty="0">
                <a:solidFill>
                  <a:sysClr val="windowText" lastClr="000000"/>
                </a:solidFill>
                <a:latin typeface="Courier New" panose="02070309020205020404" pitchFamily="49" charset="0"/>
                <a:cs typeface="Courier New" panose="02070309020205020404" pitchFamily="49" charset="0"/>
              </a:rPr>
              <a:t> j4o534585-0348565920345234059=3405943=-5923405=23950345923=509235=239560235932=46942306496046940693=46043693b069,hb05,b6905869347 87-987g89-9s8g-89-89 89-89-89mg89wer-t8t9et8-t-=8349652-=856=8=98t0e=t9e0t=e9t09=90=39560=659450693=565096=35695=69305=69,vw06=62=96069,b]si5=96292500000-2034857,23552534,26262569085923458958294582342-52935-2385349085295-25894-589245-285928592-5845829582-58258295849058-28592-58294582405982948529058409589</a:t>
            </a:r>
          </a:p>
          <a:p>
            <a:pPr defTabSz="896386"/>
            <a:endParaRPr lang="en-GB" sz="400" kern="0" dirty="0">
              <a:solidFill>
                <a:sysClr val="windowText" lastClr="000000"/>
              </a:solidFill>
              <a:latin typeface="Courier New" panose="02070309020205020404" pitchFamily="49" charset="0"/>
              <a:cs typeface="Courier New" panose="02070309020205020404" pitchFamily="49" charset="0"/>
            </a:endParaRPr>
          </a:p>
        </p:txBody>
      </p:sp>
      <p:sp>
        <p:nvSpPr>
          <p:cNvPr id="23" name="Rectangle 22"/>
          <p:cNvSpPr/>
          <p:nvPr/>
        </p:nvSpPr>
        <p:spPr>
          <a:xfrm>
            <a:off x="3568879" y="2730420"/>
            <a:ext cx="2519643" cy="1439796"/>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6386"/>
            <a:r>
              <a:rPr lang="en-GB" sz="400" kern="0" dirty="0">
                <a:solidFill>
                  <a:srgbClr val="000000"/>
                </a:solidFill>
                <a:latin typeface="Courier New" panose="02070309020205020404" pitchFamily="49" charset="0"/>
                <a:cs typeface="Courier New" panose="02070309020205020404" pitchFamily="49" charset="0"/>
              </a:rPr>
              <a:t>2034857,23552534,26262569085923458958294582342-52935-2385349085295-25894-589245-285928592-5845829582-58258295849058-28592-58294582405982948529058409589584590285902859204582945825982058958290582945082905825-2502-45905-93245,vitoortkgldkggjwov j4o534585-0348565920345234059=3405943=-5923405=23950345923=509235=239560235932=46942306496046940693=46043693b069,hb05,b6905869347 87-987g89-9s8g-89-89 89-89-89mg89wer-t8t9et8-t-=8349652-=856=8=98t0e=t9e0t=e9t09=90=39560=659450693=565096=35695=69305=69,vw06=62=96069,b]si5=96292500000-2034857,23552534,26262569085923458958294582342-52935-2385349085295-25894-589245-285928592-5845829582-58258295849058-28592-58294582405982948529058409589584590285902859204582945825982058958290582945082905825-2502-45905-93245,vitoortkgldkg </a:t>
            </a:r>
            <a:r>
              <a:rPr lang="en-GB" sz="400" kern="0" dirty="0" err="1">
                <a:solidFill>
                  <a:srgbClr val="000000"/>
                </a:solidFill>
                <a:latin typeface="Courier New" panose="02070309020205020404" pitchFamily="49" charset="0"/>
                <a:cs typeface="Courier New" panose="02070309020205020404" pitchFamily="49" charset="0"/>
              </a:rPr>
              <a:t>vlgjwov</a:t>
            </a:r>
            <a:r>
              <a:rPr lang="en-GB" sz="400" kern="0" dirty="0">
                <a:solidFill>
                  <a:srgbClr val="000000"/>
                </a:solidFill>
                <a:latin typeface="Courier New" panose="02070309020205020404" pitchFamily="49" charset="0"/>
                <a:cs typeface="Courier New" panose="02070309020205020404" pitchFamily="49" charset="0"/>
              </a:rPr>
              <a:t> j4o534585-0348565920345234059=3405943=-5923405=23950345923=509235=239560235932=46942306496046940693=46043693b069,hb05,b6905869347 87-987g89-9s8g-89-89 89-89-89mg89wer-t8t9et8-t-=8349652-=856=8=98t0e=t9e0t=e9t09=90=39560=659450693=565096=35695=69305=69,vw06=62=96069,b]si5=96292500000-2034857,23552534,26262569085923458958294582342-52935-2385349085295-25894-589245-285928592-5845829582-58258295849058-28592-582945824059829485290584095892034857,23552534,26262569085923458958294</a:t>
            </a:r>
            <a:endParaRPr lang="en-GB" sz="400" kern="0" dirty="0">
              <a:solidFill>
                <a:schemeClr val="tx1"/>
              </a:solidFill>
            </a:endParaRPr>
          </a:p>
        </p:txBody>
      </p:sp>
      <p:sp>
        <p:nvSpPr>
          <p:cNvPr id="26" name="Rectangle 25"/>
          <p:cNvSpPr/>
          <p:nvPr/>
        </p:nvSpPr>
        <p:spPr>
          <a:xfrm>
            <a:off x="6428658" y="2730420"/>
            <a:ext cx="359949" cy="14397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kern="0">
              <a:solidFill>
                <a:sysClr val="windowText" lastClr="000000"/>
              </a:solidFill>
            </a:endParaRPr>
          </a:p>
        </p:txBody>
      </p:sp>
      <p:sp>
        <p:nvSpPr>
          <p:cNvPr id="27" name="Rectangle 26"/>
          <p:cNvSpPr/>
          <p:nvPr/>
        </p:nvSpPr>
        <p:spPr>
          <a:xfrm>
            <a:off x="6845066" y="2730420"/>
            <a:ext cx="359949" cy="14397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kern="0">
              <a:solidFill>
                <a:sysClr val="windowText" lastClr="000000"/>
              </a:solidFill>
            </a:endParaRPr>
          </a:p>
        </p:txBody>
      </p:sp>
      <p:sp>
        <p:nvSpPr>
          <p:cNvPr id="28" name="Rectangle 27"/>
          <p:cNvSpPr/>
          <p:nvPr/>
        </p:nvSpPr>
        <p:spPr>
          <a:xfrm>
            <a:off x="7261474" y="2730420"/>
            <a:ext cx="359949" cy="14397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kern="0">
              <a:solidFill>
                <a:sysClr val="windowText" lastClr="000000"/>
              </a:solidFill>
            </a:endParaRPr>
          </a:p>
        </p:txBody>
      </p:sp>
      <p:sp>
        <p:nvSpPr>
          <p:cNvPr id="29" name="Rectangle 28"/>
          <p:cNvSpPr/>
          <p:nvPr/>
        </p:nvSpPr>
        <p:spPr>
          <a:xfrm>
            <a:off x="7677882" y="2730420"/>
            <a:ext cx="359949" cy="14397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kern="0">
              <a:solidFill>
                <a:sysClr val="windowText" lastClr="000000"/>
              </a:solidFill>
            </a:endParaRPr>
          </a:p>
        </p:txBody>
      </p:sp>
      <p:sp>
        <p:nvSpPr>
          <p:cNvPr id="30" name="Rectangle 29"/>
          <p:cNvSpPr/>
          <p:nvPr/>
        </p:nvSpPr>
        <p:spPr>
          <a:xfrm>
            <a:off x="8094290" y="2730420"/>
            <a:ext cx="359949" cy="14397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kern="0">
              <a:solidFill>
                <a:sysClr val="windowText" lastClr="000000"/>
              </a:solidFill>
            </a:endParaRPr>
          </a:p>
        </p:txBody>
      </p:sp>
      <p:sp>
        <p:nvSpPr>
          <p:cNvPr id="31" name="Rectangle 30"/>
          <p:cNvSpPr/>
          <p:nvPr/>
        </p:nvSpPr>
        <p:spPr>
          <a:xfrm>
            <a:off x="8791786" y="2716309"/>
            <a:ext cx="359949" cy="359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kern="0">
              <a:solidFill>
                <a:sysClr val="windowText" lastClr="000000"/>
              </a:solidFill>
            </a:endParaRPr>
          </a:p>
        </p:txBody>
      </p:sp>
      <p:sp>
        <p:nvSpPr>
          <p:cNvPr id="32" name="Rectangle 31"/>
          <p:cNvSpPr/>
          <p:nvPr/>
        </p:nvSpPr>
        <p:spPr>
          <a:xfrm>
            <a:off x="9208193" y="2716308"/>
            <a:ext cx="359949" cy="10798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kern="0">
              <a:solidFill>
                <a:sysClr val="windowText" lastClr="000000"/>
              </a:solidFill>
            </a:endParaRPr>
          </a:p>
        </p:txBody>
      </p:sp>
      <p:sp>
        <p:nvSpPr>
          <p:cNvPr id="33" name="Rectangle 32"/>
          <p:cNvSpPr/>
          <p:nvPr/>
        </p:nvSpPr>
        <p:spPr>
          <a:xfrm>
            <a:off x="9624601" y="2716308"/>
            <a:ext cx="359949" cy="7198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kern="0">
              <a:solidFill>
                <a:sysClr val="windowText" lastClr="000000"/>
              </a:solidFill>
            </a:endParaRPr>
          </a:p>
        </p:txBody>
      </p:sp>
      <p:sp>
        <p:nvSpPr>
          <p:cNvPr id="34" name="Rectangle 33"/>
          <p:cNvSpPr/>
          <p:nvPr/>
        </p:nvSpPr>
        <p:spPr>
          <a:xfrm>
            <a:off x="10041009" y="2716308"/>
            <a:ext cx="359949" cy="10798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kern="0">
              <a:solidFill>
                <a:sysClr val="windowText" lastClr="000000"/>
              </a:solidFill>
            </a:endParaRPr>
          </a:p>
        </p:txBody>
      </p:sp>
      <p:sp>
        <p:nvSpPr>
          <p:cNvPr id="35" name="Rectangle 34"/>
          <p:cNvSpPr/>
          <p:nvPr/>
        </p:nvSpPr>
        <p:spPr>
          <a:xfrm>
            <a:off x="10457417" y="2716309"/>
            <a:ext cx="359949" cy="359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kern="0">
              <a:solidFill>
                <a:sysClr val="windowText" lastClr="000000"/>
              </a:solidFill>
            </a:endParaRPr>
          </a:p>
        </p:txBody>
      </p:sp>
      <p:sp>
        <p:nvSpPr>
          <p:cNvPr id="36" name="Isosceles Triangle 35"/>
          <p:cNvSpPr/>
          <p:nvPr/>
        </p:nvSpPr>
        <p:spPr>
          <a:xfrm rot="5400000">
            <a:off x="3037568" y="3028260"/>
            <a:ext cx="719898" cy="719898"/>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kern="0">
              <a:solidFill>
                <a:sysClr val="windowText" lastClr="000000"/>
              </a:solidFill>
            </a:endParaRPr>
          </a:p>
        </p:txBody>
      </p:sp>
      <p:sp>
        <p:nvSpPr>
          <p:cNvPr id="37" name="Isosceles Triangle 36"/>
          <p:cNvSpPr/>
          <p:nvPr/>
        </p:nvSpPr>
        <p:spPr>
          <a:xfrm rot="5400000">
            <a:off x="5896934" y="3028260"/>
            <a:ext cx="719898" cy="719898"/>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kern="0">
              <a:solidFill>
                <a:sysClr val="windowText" lastClr="000000"/>
              </a:solidFill>
            </a:endParaRPr>
          </a:p>
        </p:txBody>
      </p:sp>
      <p:sp>
        <p:nvSpPr>
          <p:cNvPr id="38" name="Isosceles Triangle 37"/>
          <p:cNvSpPr/>
          <p:nvPr/>
        </p:nvSpPr>
        <p:spPr>
          <a:xfrm rot="5400000">
            <a:off x="8263063" y="3028260"/>
            <a:ext cx="719898" cy="719898"/>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kern="0">
              <a:solidFill>
                <a:sysClr val="windowText" lastClr="000000"/>
              </a:solidFill>
            </a:endParaRPr>
          </a:p>
        </p:txBody>
      </p:sp>
      <p:sp>
        <p:nvSpPr>
          <p:cNvPr id="39" name="TextBox 38"/>
          <p:cNvSpPr txBox="1"/>
          <p:nvPr/>
        </p:nvSpPr>
        <p:spPr>
          <a:xfrm>
            <a:off x="1424620" y="1979165"/>
            <a:ext cx="1130217" cy="644500"/>
          </a:xfrm>
          <a:prstGeom prst="rect">
            <a:avLst/>
          </a:prstGeom>
          <a:noFill/>
        </p:spPr>
        <p:txBody>
          <a:bodyPr wrap="none" rtlCol="0">
            <a:spAutoFit/>
          </a:bodyPr>
          <a:lstStyle/>
          <a:p>
            <a:pPr defTabSz="896386"/>
            <a:r>
              <a:rPr lang="en-GB" sz="3600" kern="0" dirty="0">
                <a:solidFill>
                  <a:sysClr val="windowText" lastClr="000000"/>
                </a:solidFill>
              </a:rPr>
              <a:t>Data</a:t>
            </a:r>
            <a:endParaRPr lang="en-GB" kern="0" dirty="0">
              <a:solidFill>
                <a:sysClr val="windowText" lastClr="000000"/>
              </a:solidFill>
            </a:endParaRPr>
          </a:p>
        </p:txBody>
      </p:sp>
      <p:sp>
        <p:nvSpPr>
          <p:cNvPr id="40" name="TextBox 39"/>
          <p:cNvSpPr txBox="1"/>
          <p:nvPr/>
        </p:nvSpPr>
        <p:spPr>
          <a:xfrm>
            <a:off x="3651109" y="1979165"/>
            <a:ext cx="2472152" cy="646331"/>
          </a:xfrm>
          <a:prstGeom prst="rect">
            <a:avLst/>
          </a:prstGeom>
          <a:noFill/>
        </p:spPr>
        <p:txBody>
          <a:bodyPr wrap="none" rtlCol="0">
            <a:spAutoFit/>
          </a:bodyPr>
          <a:lstStyle/>
          <a:p>
            <a:pPr defTabSz="896386"/>
            <a:r>
              <a:rPr lang="en-GB" sz="3600" kern="0" dirty="0">
                <a:solidFill>
                  <a:sysClr val="windowText" lastClr="000000"/>
                </a:solidFill>
              </a:rPr>
              <a:t>Row Group</a:t>
            </a:r>
            <a:endParaRPr lang="en-GB" kern="0" dirty="0">
              <a:solidFill>
                <a:sysClr val="windowText" lastClr="000000"/>
              </a:solidFill>
            </a:endParaRPr>
          </a:p>
        </p:txBody>
      </p:sp>
      <p:sp>
        <p:nvSpPr>
          <p:cNvPr id="41" name="TextBox 40"/>
          <p:cNvSpPr txBox="1"/>
          <p:nvPr/>
        </p:nvSpPr>
        <p:spPr>
          <a:xfrm>
            <a:off x="6405679" y="1979165"/>
            <a:ext cx="2194116" cy="644500"/>
          </a:xfrm>
          <a:prstGeom prst="rect">
            <a:avLst/>
          </a:prstGeom>
          <a:noFill/>
        </p:spPr>
        <p:txBody>
          <a:bodyPr wrap="none" rtlCol="0">
            <a:spAutoFit/>
          </a:bodyPr>
          <a:lstStyle/>
          <a:p>
            <a:pPr defTabSz="896386"/>
            <a:r>
              <a:rPr lang="en-GB" sz="3600" kern="0" dirty="0">
                <a:solidFill>
                  <a:sysClr val="windowText" lastClr="000000"/>
                </a:solidFill>
              </a:rPr>
              <a:t>Segments</a:t>
            </a:r>
            <a:endParaRPr lang="en-GB" kern="0" dirty="0">
              <a:solidFill>
                <a:sysClr val="windowText" lastClr="000000"/>
              </a:solidFill>
            </a:endParaRPr>
          </a:p>
        </p:txBody>
      </p:sp>
      <p:sp>
        <p:nvSpPr>
          <p:cNvPr id="42" name="TextBox 41"/>
          <p:cNvSpPr txBox="1"/>
          <p:nvPr/>
        </p:nvSpPr>
        <p:spPr>
          <a:xfrm>
            <a:off x="8601863" y="1977949"/>
            <a:ext cx="2910465" cy="644500"/>
          </a:xfrm>
          <a:prstGeom prst="rect">
            <a:avLst/>
          </a:prstGeom>
          <a:noFill/>
        </p:spPr>
        <p:txBody>
          <a:bodyPr wrap="none" rtlCol="0">
            <a:spAutoFit/>
          </a:bodyPr>
          <a:lstStyle/>
          <a:p>
            <a:pPr defTabSz="896386"/>
            <a:r>
              <a:rPr lang="en-GB" sz="3600" kern="0" dirty="0">
                <a:solidFill>
                  <a:sysClr val="windowText" lastClr="000000"/>
                </a:solidFill>
              </a:rPr>
              <a:t>Column store</a:t>
            </a:r>
            <a:endParaRPr lang="en-GB" kern="0" dirty="0">
              <a:solidFill>
                <a:sysClr val="windowText" lastClr="000000"/>
              </a:solidFill>
            </a:endParaRPr>
          </a:p>
        </p:txBody>
      </p:sp>
      <p:sp>
        <p:nvSpPr>
          <p:cNvPr id="43" name="Rectangle 42"/>
          <p:cNvSpPr/>
          <p:nvPr/>
        </p:nvSpPr>
        <p:spPr>
          <a:xfrm>
            <a:off x="3568879" y="4282535"/>
            <a:ext cx="2519643" cy="1439796"/>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6386"/>
            <a:r>
              <a:rPr lang="en-GB" sz="400" kern="0" dirty="0">
                <a:solidFill>
                  <a:srgbClr val="000000"/>
                </a:solidFill>
                <a:latin typeface="Courier New" panose="02070309020205020404" pitchFamily="49" charset="0"/>
                <a:cs typeface="Courier New" panose="02070309020205020404" pitchFamily="49" charset="0"/>
              </a:rPr>
              <a:t>2034857,23552534,26262569085923458958294582342-52935-2385349085295-25894-589245-285928592-5845829582-58258295849058-28592-58294582405982948529058409589584590285902859204582945825982058958290582945082905825-2502-45905-93245,vitoortkgldkggjwov j4o534585-0348565920345234059=3405943=-5923405=23950345923=509235=239560235932=46942306496046940693=46043693b069,hb05,b6905869347 87-987g89-9s8g-89-89 89-89-89mg89wer-t8t9et8-t-=8349652-=856=8=98t0e=t9e0t=e9t09=90=39560=659450693=565096=35695=69305=69,vw06=62=96069,b]si5=96292500000-2034857,23552534,26262569085923458958294582342-52935-2385349085295-25894-589245-285928592-5845829582-58258295849058-28592-58294582405982948529058409589584590285902859204582945825982058958290582945082905825-2502-45905-93245,vitoortkgldkg </a:t>
            </a:r>
            <a:r>
              <a:rPr lang="en-GB" sz="400" kern="0" dirty="0" err="1">
                <a:solidFill>
                  <a:srgbClr val="000000"/>
                </a:solidFill>
                <a:latin typeface="Courier New" panose="02070309020205020404" pitchFamily="49" charset="0"/>
                <a:cs typeface="Courier New" panose="02070309020205020404" pitchFamily="49" charset="0"/>
              </a:rPr>
              <a:t>vlgjwov</a:t>
            </a:r>
            <a:r>
              <a:rPr lang="en-GB" sz="400" kern="0" dirty="0">
                <a:solidFill>
                  <a:srgbClr val="000000"/>
                </a:solidFill>
                <a:latin typeface="Courier New" panose="02070309020205020404" pitchFamily="49" charset="0"/>
                <a:cs typeface="Courier New" panose="02070309020205020404" pitchFamily="49" charset="0"/>
              </a:rPr>
              <a:t> j4o534585-0348565920345234059=3405943=-5923405=23950345923=509235=239560235932=46942306496046940693=46043693b069,hb05,b6905869347 87-987g89-9s8g-89-89 89-89-89mg89wer-t8t9et8-t-=8349652-=856=8=98t0e=t9e0t=e9t09=90=39560=659450693=565096=35695=69305=69,vw06=62=96069,b]si5=96292500000-2034857,23552534,26262569085923458958294582342-52935-2385349085295-25894-589245-285928592-5845829582-58258295849058-28592-582945824059829485290584095892034857,23552534,26262569085923458958294</a:t>
            </a:r>
            <a:endParaRPr lang="en-GB" sz="400" kern="0" dirty="0">
              <a:solidFill>
                <a:schemeClr val="tx1"/>
              </a:solidFill>
            </a:endParaRPr>
          </a:p>
        </p:txBody>
      </p:sp>
      <p:sp>
        <p:nvSpPr>
          <p:cNvPr id="44" name="Rectangle 43"/>
          <p:cNvSpPr/>
          <p:nvPr/>
        </p:nvSpPr>
        <p:spPr>
          <a:xfrm>
            <a:off x="6428658" y="4282535"/>
            <a:ext cx="359949" cy="14397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kern="0">
              <a:solidFill>
                <a:sysClr val="windowText" lastClr="000000"/>
              </a:solidFill>
            </a:endParaRPr>
          </a:p>
        </p:txBody>
      </p:sp>
      <p:sp>
        <p:nvSpPr>
          <p:cNvPr id="45" name="Rectangle 44"/>
          <p:cNvSpPr/>
          <p:nvPr/>
        </p:nvSpPr>
        <p:spPr>
          <a:xfrm>
            <a:off x="6845066" y="4282535"/>
            <a:ext cx="359949" cy="14397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kern="0">
              <a:solidFill>
                <a:sysClr val="windowText" lastClr="000000"/>
              </a:solidFill>
            </a:endParaRPr>
          </a:p>
        </p:txBody>
      </p:sp>
      <p:sp>
        <p:nvSpPr>
          <p:cNvPr id="46" name="Rectangle 45"/>
          <p:cNvSpPr/>
          <p:nvPr/>
        </p:nvSpPr>
        <p:spPr>
          <a:xfrm>
            <a:off x="7261474" y="4282535"/>
            <a:ext cx="359949" cy="14397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kern="0">
              <a:solidFill>
                <a:sysClr val="windowText" lastClr="000000"/>
              </a:solidFill>
            </a:endParaRPr>
          </a:p>
        </p:txBody>
      </p:sp>
      <p:sp>
        <p:nvSpPr>
          <p:cNvPr id="47" name="Rectangle 46"/>
          <p:cNvSpPr/>
          <p:nvPr/>
        </p:nvSpPr>
        <p:spPr>
          <a:xfrm>
            <a:off x="7677882" y="4282535"/>
            <a:ext cx="359949" cy="14397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kern="0">
              <a:solidFill>
                <a:sysClr val="windowText" lastClr="000000"/>
              </a:solidFill>
            </a:endParaRPr>
          </a:p>
        </p:txBody>
      </p:sp>
      <p:sp>
        <p:nvSpPr>
          <p:cNvPr id="48" name="Rectangle 47"/>
          <p:cNvSpPr/>
          <p:nvPr/>
        </p:nvSpPr>
        <p:spPr>
          <a:xfrm>
            <a:off x="8094290" y="4282535"/>
            <a:ext cx="359949" cy="14397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kern="0">
              <a:solidFill>
                <a:sysClr val="windowText" lastClr="000000"/>
              </a:solidFill>
            </a:endParaRPr>
          </a:p>
        </p:txBody>
      </p:sp>
      <p:sp>
        <p:nvSpPr>
          <p:cNvPr id="49" name="Rectangle 48"/>
          <p:cNvSpPr/>
          <p:nvPr/>
        </p:nvSpPr>
        <p:spPr>
          <a:xfrm>
            <a:off x="8791786" y="4268424"/>
            <a:ext cx="359949" cy="359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kern="0">
              <a:solidFill>
                <a:sysClr val="windowText" lastClr="000000"/>
              </a:solidFill>
            </a:endParaRPr>
          </a:p>
        </p:txBody>
      </p:sp>
      <p:sp>
        <p:nvSpPr>
          <p:cNvPr id="50" name="Rectangle 49"/>
          <p:cNvSpPr/>
          <p:nvPr/>
        </p:nvSpPr>
        <p:spPr>
          <a:xfrm>
            <a:off x="9208193" y="4268424"/>
            <a:ext cx="359949" cy="7198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kern="0">
              <a:solidFill>
                <a:sysClr val="windowText" lastClr="000000"/>
              </a:solidFill>
            </a:endParaRPr>
          </a:p>
        </p:txBody>
      </p:sp>
      <p:sp>
        <p:nvSpPr>
          <p:cNvPr id="51" name="Rectangle 50"/>
          <p:cNvSpPr/>
          <p:nvPr/>
        </p:nvSpPr>
        <p:spPr>
          <a:xfrm>
            <a:off x="9624601" y="4268424"/>
            <a:ext cx="359949" cy="10798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kern="0">
              <a:solidFill>
                <a:sysClr val="windowText" lastClr="000000"/>
              </a:solidFill>
            </a:endParaRPr>
          </a:p>
        </p:txBody>
      </p:sp>
      <p:sp>
        <p:nvSpPr>
          <p:cNvPr id="52" name="Rectangle 51"/>
          <p:cNvSpPr/>
          <p:nvPr/>
        </p:nvSpPr>
        <p:spPr>
          <a:xfrm>
            <a:off x="10041009" y="4268424"/>
            <a:ext cx="359949" cy="359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kern="0">
              <a:solidFill>
                <a:sysClr val="windowText" lastClr="000000"/>
              </a:solidFill>
            </a:endParaRPr>
          </a:p>
        </p:txBody>
      </p:sp>
      <p:sp>
        <p:nvSpPr>
          <p:cNvPr id="53" name="Rectangle 52"/>
          <p:cNvSpPr/>
          <p:nvPr/>
        </p:nvSpPr>
        <p:spPr>
          <a:xfrm>
            <a:off x="10457417" y="4268424"/>
            <a:ext cx="359949" cy="7198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kern="0">
              <a:solidFill>
                <a:sysClr val="windowText" lastClr="000000"/>
              </a:solidFill>
            </a:endParaRPr>
          </a:p>
        </p:txBody>
      </p:sp>
      <p:sp>
        <p:nvSpPr>
          <p:cNvPr id="54" name="Isosceles Triangle 53"/>
          <p:cNvSpPr/>
          <p:nvPr/>
        </p:nvSpPr>
        <p:spPr>
          <a:xfrm rot="5400000">
            <a:off x="3037568" y="4580376"/>
            <a:ext cx="719898" cy="719898"/>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kern="0">
              <a:solidFill>
                <a:sysClr val="windowText" lastClr="000000"/>
              </a:solidFill>
            </a:endParaRPr>
          </a:p>
        </p:txBody>
      </p:sp>
      <p:sp>
        <p:nvSpPr>
          <p:cNvPr id="55" name="Isosceles Triangle 54"/>
          <p:cNvSpPr/>
          <p:nvPr/>
        </p:nvSpPr>
        <p:spPr>
          <a:xfrm rot="5400000">
            <a:off x="5896934" y="4580376"/>
            <a:ext cx="719898" cy="719898"/>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kern="0">
              <a:solidFill>
                <a:sysClr val="windowText" lastClr="000000"/>
              </a:solidFill>
            </a:endParaRPr>
          </a:p>
        </p:txBody>
      </p:sp>
      <p:sp>
        <p:nvSpPr>
          <p:cNvPr id="56" name="Isosceles Triangle 55"/>
          <p:cNvSpPr/>
          <p:nvPr/>
        </p:nvSpPr>
        <p:spPr>
          <a:xfrm rot="5400000">
            <a:off x="8263063" y="4580376"/>
            <a:ext cx="719898" cy="719898"/>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kern="0">
              <a:solidFill>
                <a:sysClr val="windowText" lastClr="000000"/>
              </a:solidFill>
            </a:endParaRPr>
          </a:p>
        </p:txBody>
      </p:sp>
    </p:spTree>
    <p:extLst>
      <p:ext uri="{BB962C8B-B14F-4D97-AF65-F5344CB8AC3E}">
        <p14:creationId xmlns:p14="http://schemas.microsoft.com/office/powerpoint/2010/main" val="30347924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500"/>
                                        <p:tgtEl>
                                          <p:spTgt spid="4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500"/>
                                        <p:tgtEl>
                                          <p:spTgt spid="55"/>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fade">
                                      <p:cBhvr>
                                        <p:cTn id="53" dur="500"/>
                                        <p:tgtEl>
                                          <p:spTgt spid="4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6"/>
                                        </p:tgtEl>
                                        <p:attrNameLst>
                                          <p:attrName>style.visibility</p:attrName>
                                        </p:attrNameLst>
                                      </p:cBhvr>
                                      <p:to>
                                        <p:strVal val="visible"/>
                                      </p:to>
                                    </p:set>
                                    <p:animEffect transition="in" filter="fade">
                                      <p:cBhvr>
                                        <p:cTn id="56" dur="500"/>
                                        <p:tgtEl>
                                          <p:spTgt spid="4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500"/>
                                        <p:tgtEl>
                                          <p:spTgt spid="4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fade">
                                      <p:cBhvr>
                                        <p:cTn id="62" dur="500"/>
                                        <p:tgtEl>
                                          <p:spTgt spid="4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fade">
                                      <p:cBhvr>
                                        <p:cTn id="70" dur="500"/>
                                        <p:tgtEl>
                                          <p:spTgt spid="5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fade">
                                      <p:cBhvr>
                                        <p:cTn id="73" dur="500"/>
                                        <p:tgtEl>
                                          <p:spTgt spid="38"/>
                                        </p:tgtEl>
                                      </p:cBhvr>
                                    </p:animEffect>
                                  </p:childTnLst>
                                </p:cTn>
                              </p:par>
                            </p:childTnLst>
                          </p:cTn>
                        </p:par>
                        <p:par>
                          <p:cTn id="74" fill="hold">
                            <p:stCondLst>
                              <p:cond delay="500"/>
                            </p:stCondLst>
                            <p:childTnLst>
                              <p:par>
                                <p:cTn id="75" presetID="10" presetClass="entr" presetSubtype="0" fill="hold" grpId="0" nodeType="after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fade">
                                      <p:cBhvr>
                                        <p:cTn id="77" dur="500"/>
                                        <p:tgtEl>
                                          <p:spTgt spid="3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fade">
                                      <p:cBhvr>
                                        <p:cTn id="80" dur="500"/>
                                        <p:tgtEl>
                                          <p:spTgt spid="3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500"/>
                                        <p:tgtEl>
                                          <p:spTgt spid="3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500"/>
                                        <p:tgtEl>
                                          <p:spTgt spid="3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5"/>
                                        </p:tgtEl>
                                        <p:attrNameLst>
                                          <p:attrName>style.visibility</p:attrName>
                                        </p:attrNameLst>
                                      </p:cBhvr>
                                      <p:to>
                                        <p:strVal val="visible"/>
                                      </p:to>
                                    </p:set>
                                    <p:animEffect transition="in" filter="fade">
                                      <p:cBhvr>
                                        <p:cTn id="89" dur="500"/>
                                        <p:tgtEl>
                                          <p:spTgt spid="3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9"/>
                                        </p:tgtEl>
                                        <p:attrNameLst>
                                          <p:attrName>style.visibility</p:attrName>
                                        </p:attrNameLst>
                                      </p:cBhvr>
                                      <p:to>
                                        <p:strVal val="visible"/>
                                      </p:to>
                                    </p:set>
                                    <p:animEffect transition="in" filter="fade">
                                      <p:cBhvr>
                                        <p:cTn id="92" dur="500"/>
                                        <p:tgtEl>
                                          <p:spTgt spid="49"/>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500"/>
                                        <p:tgtEl>
                                          <p:spTgt spid="50"/>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51"/>
                                        </p:tgtEl>
                                        <p:attrNameLst>
                                          <p:attrName>style.visibility</p:attrName>
                                        </p:attrNameLst>
                                      </p:cBhvr>
                                      <p:to>
                                        <p:strVal val="visible"/>
                                      </p:to>
                                    </p:set>
                                    <p:animEffect transition="in" filter="fade">
                                      <p:cBhvr>
                                        <p:cTn id="98" dur="500"/>
                                        <p:tgtEl>
                                          <p:spTgt spid="51"/>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2"/>
                                        </p:tgtEl>
                                        <p:attrNameLst>
                                          <p:attrName>style.visibility</p:attrName>
                                        </p:attrNameLst>
                                      </p:cBhvr>
                                      <p:to>
                                        <p:strVal val="visible"/>
                                      </p:to>
                                    </p:set>
                                    <p:animEffect transition="in" filter="fade">
                                      <p:cBhvr>
                                        <p:cTn id="101" dur="500"/>
                                        <p:tgtEl>
                                          <p:spTgt spid="52"/>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53"/>
                                        </p:tgtEl>
                                        <p:attrNameLst>
                                          <p:attrName>style.visibility</p:attrName>
                                        </p:attrNameLst>
                                      </p:cBhvr>
                                      <p:to>
                                        <p:strVal val="visible"/>
                                      </p:to>
                                    </p:set>
                                    <p:animEffect transition="in" filter="fade">
                                      <p:cBhvr>
                                        <p:cTn id="10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40" grpId="0"/>
      <p:bldP spid="41" grpId="0"/>
      <p:bldP spid="42" grpId="0"/>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Scale out = Distributed tables</a:t>
            </a:r>
          </a:p>
        </p:txBody>
      </p:sp>
      <p:sp>
        <p:nvSpPr>
          <p:cNvPr id="1578" name="Rectangle 1577"/>
          <p:cNvSpPr/>
          <p:nvPr/>
        </p:nvSpPr>
        <p:spPr>
          <a:xfrm>
            <a:off x="464799" y="1776728"/>
            <a:ext cx="448557" cy="51463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1579" name="Rectangle 1578"/>
          <p:cNvSpPr/>
          <p:nvPr/>
        </p:nvSpPr>
        <p:spPr>
          <a:xfrm>
            <a:off x="509655" y="1807675"/>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1580" name="Rectangle 1579"/>
          <p:cNvSpPr/>
          <p:nvPr/>
        </p:nvSpPr>
        <p:spPr>
          <a:xfrm>
            <a:off x="509655" y="1887793"/>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1581" name="Rectangle 1580"/>
          <p:cNvSpPr/>
          <p:nvPr/>
        </p:nvSpPr>
        <p:spPr>
          <a:xfrm>
            <a:off x="509655" y="1967910"/>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1582" name="Rectangle 1581"/>
          <p:cNvSpPr/>
          <p:nvPr/>
        </p:nvSpPr>
        <p:spPr>
          <a:xfrm>
            <a:off x="509655" y="2048028"/>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1583" name="Rectangle 1582"/>
          <p:cNvSpPr/>
          <p:nvPr/>
        </p:nvSpPr>
        <p:spPr>
          <a:xfrm>
            <a:off x="509655" y="2128145"/>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1584" name="Rectangle 1583"/>
          <p:cNvSpPr/>
          <p:nvPr/>
        </p:nvSpPr>
        <p:spPr>
          <a:xfrm>
            <a:off x="509655" y="2208263"/>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1588" name="Rectangle 1587"/>
          <p:cNvSpPr/>
          <p:nvPr/>
        </p:nvSpPr>
        <p:spPr>
          <a:xfrm>
            <a:off x="1014873" y="1776728"/>
            <a:ext cx="448557" cy="51463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1589" name="Rectangle 1588"/>
          <p:cNvSpPr/>
          <p:nvPr/>
        </p:nvSpPr>
        <p:spPr>
          <a:xfrm>
            <a:off x="1059729" y="1807675"/>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1590" name="Rectangle 1589"/>
          <p:cNvSpPr/>
          <p:nvPr/>
        </p:nvSpPr>
        <p:spPr>
          <a:xfrm>
            <a:off x="1059729" y="1887793"/>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1591" name="Rectangle 1590"/>
          <p:cNvSpPr/>
          <p:nvPr/>
        </p:nvSpPr>
        <p:spPr>
          <a:xfrm>
            <a:off x="1059729" y="1967910"/>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1592" name="Rectangle 1591"/>
          <p:cNvSpPr/>
          <p:nvPr/>
        </p:nvSpPr>
        <p:spPr>
          <a:xfrm>
            <a:off x="1059729" y="2048028"/>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1593" name="Rectangle 1592"/>
          <p:cNvSpPr/>
          <p:nvPr/>
        </p:nvSpPr>
        <p:spPr>
          <a:xfrm>
            <a:off x="1059729" y="2128145"/>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1594" name="Rectangle 1593"/>
          <p:cNvSpPr/>
          <p:nvPr/>
        </p:nvSpPr>
        <p:spPr>
          <a:xfrm>
            <a:off x="1059729" y="2208263"/>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1596" name="Rectangle 1595"/>
          <p:cNvSpPr/>
          <p:nvPr/>
        </p:nvSpPr>
        <p:spPr>
          <a:xfrm>
            <a:off x="1564949" y="1776728"/>
            <a:ext cx="448557" cy="51463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1597" name="Rectangle 1596"/>
          <p:cNvSpPr/>
          <p:nvPr/>
        </p:nvSpPr>
        <p:spPr>
          <a:xfrm>
            <a:off x="1609805" y="1807675"/>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1598" name="Rectangle 1597"/>
          <p:cNvSpPr/>
          <p:nvPr/>
        </p:nvSpPr>
        <p:spPr>
          <a:xfrm>
            <a:off x="1609805" y="1887793"/>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1599" name="Rectangle 1598"/>
          <p:cNvSpPr/>
          <p:nvPr/>
        </p:nvSpPr>
        <p:spPr>
          <a:xfrm>
            <a:off x="1609805" y="1967910"/>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1600" name="Rectangle 1599"/>
          <p:cNvSpPr/>
          <p:nvPr/>
        </p:nvSpPr>
        <p:spPr>
          <a:xfrm>
            <a:off x="1609805" y="2048028"/>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1601" name="Rectangle 1600"/>
          <p:cNvSpPr/>
          <p:nvPr/>
        </p:nvSpPr>
        <p:spPr>
          <a:xfrm>
            <a:off x="1609805" y="2128145"/>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1602" name="Rectangle 1601"/>
          <p:cNvSpPr/>
          <p:nvPr/>
        </p:nvSpPr>
        <p:spPr>
          <a:xfrm>
            <a:off x="1609805" y="2208263"/>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1604" name="Rectangle 1603"/>
          <p:cNvSpPr/>
          <p:nvPr/>
        </p:nvSpPr>
        <p:spPr>
          <a:xfrm>
            <a:off x="2115024" y="1776728"/>
            <a:ext cx="448557" cy="51463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1605" name="Rectangle 1604"/>
          <p:cNvSpPr/>
          <p:nvPr/>
        </p:nvSpPr>
        <p:spPr>
          <a:xfrm>
            <a:off x="2159880" y="1807675"/>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1606" name="Rectangle 1605"/>
          <p:cNvSpPr/>
          <p:nvPr/>
        </p:nvSpPr>
        <p:spPr>
          <a:xfrm>
            <a:off x="2159880" y="1887793"/>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1607" name="Rectangle 1606"/>
          <p:cNvSpPr/>
          <p:nvPr/>
        </p:nvSpPr>
        <p:spPr>
          <a:xfrm>
            <a:off x="2159880" y="1967910"/>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1608" name="Rectangle 1607"/>
          <p:cNvSpPr/>
          <p:nvPr/>
        </p:nvSpPr>
        <p:spPr>
          <a:xfrm>
            <a:off x="2159880" y="2048028"/>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1609" name="Rectangle 1608"/>
          <p:cNvSpPr/>
          <p:nvPr/>
        </p:nvSpPr>
        <p:spPr>
          <a:xfrm>
            <a:off x="2159880" y="2128145"/>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1610" name="Rectangle 1609"/>
          <p:cNvSpPr/>
          <p:nvPr/>
        </p:nvSpPr>
        <p:spPr>
          <a:xfrm>
            <a:off x="2159880" y="2208263"/>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1612" name="Rectangle 1611"/>
          <p:cNvSpPr/>
          <p:nvPr/>
        </p:nvSpPr>
        <p:spPr>
          <a:xfrm>
            <a:off x="2665100" y="1776728"/>
            <a:ext cx="448557" cy="51463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1613" name="Rectangle 1612"/>
          <p:cNvSpPr/>
          <p:nvPr/>
        </p:nvSpPr>
        <p:spPr>
          <a:xfrm>
            <a:off x="2709956" y="1807675"/>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1614" name="Rectangle 1613"/>
          <p:cNvSpPr/>
          <p:nvPr/>
        </p:nvSpPr>
        <p:spPr>
          <a:xfrm>
            <a:off x="2709956" y="1887793"/>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1615" name="Rectangle 1614"/>
          <p:cNvSpPr/>
          <p:nvPr/>
        </p:nvSpPr>
        <p:spPr>
          <a:xfrm>
            <a:off x="2709956" y="1967910"/>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1616" name="Rectangle 1615"/>
          <p:cNvSpPr/>
          <p:nvPr/>
        </p:nvSpPr>
        <p:spPr>
          <a:xfrm>
            <a:off x="2709956" y="2048028"/>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1617" name="Rectangle 1616"/>
          <p:cNvSpPr/>
          <p:nvPr/>
        </p:nvSpPr>
        <p:spPr>
          <a:xfrm>
            <a:off x="2709956" y="2128145"/>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1618" name="Rectangle 1617"/>
          <p:cNvSpPr/>
          <p:nvPr/>
        </p:nvSpPr>
        <p:spPr>
          <a:xfrm>
            <a:off x="2709956" y="2208263"/>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1620" name="Rectangle 1619"/>
          <p:cNvSpPr/>
          <p:nvPr/>
        </p:nvSpPr>
        <p:spPr>
          <a:xfrm>
            <a:off x="3215175" y="1776728"/>
            <a:ext cx="448557" cy="51463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1621" name="Rectangle 1620"/>
          <p:cNvSpPr/>
          <p:nvPr/>
        </p:nvSpPr>
        <p:spPr>
          <a:xfrm>
            <a:off x="3260031" y="1807675"/>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1622" name="Rectangle 1621"/>
          <p:cNvSpPr/>
          <p:nvPr/>
        </p:nvSpPr>
        <p:spPr>
          <a:xfrm>
            <a:off x="3260031" y="1887793"/>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1623" name="Rectangle 1622"/>
          <p:cNvSpPr/>
          <p:nvPr/>
        </p:nvSpPr>
        <p:spPr>
          <a:xfrm>
            <a:off x="3260031" y="1967910"/>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1624" name="Rectangle 1623"/>
          <p:cNvSpPr/>
          <p:nvPr/>
        </p:nvSpPr>
        <p:spPr>
          <a:xfrm>
            <a:off x="3260031" y="2048028"/>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1625" name="Rectangle 1624"/>
          <p:cNvSpPr/>
          <p:nvPr/>
        </p:nvSpPr>
        <p:spPr>
          <a:xfrm>
            <a:off x="3260031" y="2128145"/>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1626" name="Rectangle 1625"/>
          <p:cNvSpPr/>
          <p:nvPr/>
        </p:nvSpPr>
        <p:spPr>
          <a:xfrm>
            <a:off x="3260031" y="2208263"/>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1644" name="Rectangle 1643"/>
          <p:cNvSpPr/>
          <p:nvPr/>
        </p:nvSpPr>
        <p:spPr>
          <a:xfrm>
            <a:off x="464799" y="2393700"/>
            <a:ext cx="448557" cy="51463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1645" name="Rectangle 1644"/>
          <p:cNvSpPr/>
          <p:nvPr/>
        </p:nvSpPr>
        <p:spPr>
          <a:xfrm>
            <a:off x="509655" y="2424648"/>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2452" name="Rectangle 2451"/>
          <p:cNvSpPr/>
          <p:nvPr/>
        </p:nvSpPr>
        <p:spPr>
          <a:xfrm>
            <a:off x="509655" y="2504765"/>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2543" name="Rectangle 2542"/>
          <p:cNvSpPr/>
          <p:nvPr/>
        </p:nvSpPr>
        <p:spPr>
          <a:xfrm>
            <a:off x="509655" y="2584883"/>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2544" name="Rectangle 2543"/>
          <p:cNvSpPr/>
          <p:nvPr/>
        </p:nvSpPr>
        <p:spPr>
          <a:xfrm>
            <a:off x="509655" y="2665000"/>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2545" name="Rectangle 2544"/>
          <p:cNvSpPr/>
          <p:nvPr/>
        </p:nvSpPr>
        <p:spPr>
          <a:xfrm>
            <a:off x="509655" y="2745118"/>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2546" name="Rectangle 2545"/>
          <p:cNvSpPr/>
          <p:nvPr/>
        </p:nvSpPr>
        <p:spPr>
          <a:xfrm>
            <a:off x="509655" y="2825235"/>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2548" name="Rectangle 2547"/>
          <p:cNvSpPr/>
          <p:nvPr/>
        </p:nvSpPr>
        <p:spPr>
          <a:xfrm>
            <a:off x="1014873" y="2393700"/>
            <a:ext cx="448557" cy="51463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2549" name="Rectangle 2548"/>
          <p:cNvSpPr/>
          <p:nvPr/>
        </p:nvSpPr>
        <p:spPr>
          <a:xfrm>
            <a:off x="1059729" y="2424648"/>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2550" name="Rectangle 2549"/>
          <p:cNvSpPr/>
          <p:nvPr/>
        </p:nvSpPr>
        <p:spPr>
          <a:xfrm>
            <a:off x="1059729" y="2504765"/>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2551" name="Rectangle 2550"/>
          <p:cNvSpPr/>
          <p:nvPr/>
        </p:nvSpPr>
        <p:spPr>
          <a:xfrm>
            <a:off x="1059729" y="2584883"/>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2552" name="Rectangle 2551"/>
          <p:cNvSpPr/>
          <p:nvPr/>
        </p:nvSpPr>
        <p:spPr>
          <a:xfrm>
            <a:off x="1059729" y="2665000"/>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2553" name="Rectangle 2552"/>
          <p:cNvSpPr/>
          <p:nvPr/>
        </p:nvSpPr>
        <p:spPr>
          <a:xfrm>
            <a:off x="1059729" y="2745118"/>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2554" name="Rectangle 2553"/>
          <p:cNvSpPr/>
          <p:nvPr/>
        </p:nvSpPr>
        <p:spPr>
          <a:xfrm>
            <a:off x="1059729" y="2825235"/>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2556" name="Rectangle 2555"/>
          <p:cNvSpPr/>
          <p:nvPr/>
        </p:nvSpPr>
        <p:spPr>
          <a:xfrm>
            <a:off x="1564949" y="2393700"/>
            <a:ext cx="448557" cy="51463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2557" name="Rectangle 2556"/>
          <p:cNvSpPr/>
          <p:nvPr/>
        </p:nvSpPr>
        <p:spPr>
          <a:xfrm>
            <a:off x="1609805" y="2424648"/>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2558" name="Rectangle 2557"/>
          <p:cNvSpPr/>
          <p:nvPr/>
        </p:nvSpPr>
        <p:spPr>
          <a:xfrm>
            <a:off x="1609805" y="2504765"/>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2559" name="Rectangle 2558"/>
          <p:cNvSpPr/>
          <p:nvPr/>
        </p:nvSpPr>
        <p:spPr>
          <a:xfrm>
            <a:off x="1609805" y="2584883"/>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2560" name="Rectangle 2559"/>
          <p:cNvSpPr/>
          <p:nvPr/>
        </p:nvSpPr>
        <p:spPr>
          <a:xfrm>
            <a:off x="1609805" y="2665000"/>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2561" name="Rectangle 2560"/>
          <p:cNvSpPr/>
          <p:nvPr/>
        </p:nvSpPr>
        <p:spPr>
          <a:xfrm>
            <a:off x="1609805" y="2745118"/>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2562" name="Rectangle 2561"/>
          <p:cNvSpPr/>
          <p:nvPr/>
        </p:nvSpPr>
        <p:spPr>
          <a:xfrm>
            <a:off x="1609805" y="2825235"/>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2564" name="Rectangle 2563"/>
          <p:cNvSpPr/>
          <p:nvPr/>
        </p:nvSpPr>
        <p:spPr>
          <a:xfrm>
            <a:off x="2115024" y="2393700"/>
            <a:ext cx="448557" cy="51463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2565" name="Rectangle 2564"/>
          <p:cNvSpPr/>
          <p:nvPr/>
        </p:nvSpPr>
        <p:spPr>
          <a:xfrm>
            <a:off x="2159880" y="2424648"/>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2566" name="Rectangle 2565"/>
          <p:cNvSpPr/>
          <p:nvPr/>
        </p:nvSpPr>
        <p:spPr>
          <a:xfrm>
            <a:off x="2159880" y="2504765"/>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2567" name="Rectangle 2566"/>
          <p:cNvSpPr/>
          <p:nvPr/>
        </p:nvSpPr>
        <p:spPr>
          <a:xfrm>
            <a:off x="2159880" y="2584883"/>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2568" name="Rectangle 2567"/>
          <p:cNvSpPr/>
          <p:nvPr/>
        </p:nvSpPr>
        <p:spPr>
          <a:xfrm>
            <a:off x="2159880" y="2665000"/>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2569" name="Rectangle 2568"/>
          <p:cNvSpPr/>
          <p:nvPr/>
        </p:nvSpPr>
        <p:spPr>
          <a:xfrm>
            <a:off x="2159880" y="2745118"/>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2570" name="Rectangle 2569"/>
          <p:cNvSpPr/>
          <p:nvPr/>
        </p:nvSpPr>
        <p:spPr>
          <a:xfrm>
            <a:off x="2159880" y="2825235"/>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2572" name="Rectangle 2571"/>
          <p:cNvSpPr/>
          <p:nvPr/>
        </p:nvSpPr>
        <p:spPr>
          <a:xfrm>
            <a:off x="2665100" y="2393700"/>
            <a:ext cx="448557" cy="51463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2573" name="Rectangle 2572"/>
          <p:cNvSpPr/>
          <p:nvPr/>
        </p:nvSpPr>
        <p:spPr>
          <a:xfrm>
            <a:off x="2709956" y="2424648"/>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2574" name="Rectangle 2573"/>
          <p:cNvSpPr/>
          <p:nvPr/>
        </p:nvSpPr>
        <p:spPr>
          <a:xfrm>
            <a:off x="2709956" y="2504765"/>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2575" name="Rectangle 2574"/>
          <p:cNvSpPr/>
          <p:nvPr/>
        </p:nvSpPr>
        <p:spPr>
          <a:xfrm>
            <a:off x="2709956" y="2584883"/>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2576" name="Rectangle 2575"/>
          <p:cNvSpPr/>
          <p:nvPr/>
        </p:nvSpPr>
        <p:spPr>
          <a:xfrm>
            <a:off x="2709956" y="2665000"/>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2577" name="Rectangle 2576"/>
          <p:cNvSpPr/>
          <p:nvPr/>
        </p:nvSpPr>
        <p:spPr>
          <a:xfrm>
            <a:off x="2709956" y="2745118"/>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2578" name="Rectangle 2577"/>
          <p:cNvSpPr/>
          <p:nvPr/>
        </p:nvSpPr>
        <p:spPr>
          <a:xfrm>
            <a:off x="2709956" y="2825235"/>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2580" name="Rectangle 2579"/>
          <p:cNvSpPr/>
          <p:nvPr/>
        </p:nvSpPr>
        <p:spPr>
          <a:xfrm>
            <a:off x="3215175" y="2393700"/>
            <a:ext cx="448557" cy="51463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2581" name="Rectangle 2580"/>
          <p:cNvSpPr/>
          <p:nvPr/>
        </p:nvSpPr>
        <p:spPr>
          <a:xfrm>
            <a:off x="3260031" y="2424648"/>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2582" name="Rectangle 2581"/>
          <p:cNvSpPr/>
          <p:nvPr/>
        </p:nvSpPr>
        <p:spPr>
          <a:xfrm>
            <a:off x="3260031" y="2504765"/>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2583" name="Rectangle 2582"/>
          <p:cNvSpPr/>
          <p:nvPr/>
        </p:nvSpPr>
        <p:spPr>
          <a:xfrm>
            <a:off x="3260031" y="2584883"/>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2584" name="Rectangle 2583"/>
          <p:cNvSpPr/>
          <p:nvPr/>
        </p:nvSpPr>
        <p:spPr>
          <a:xfrm>
            <a:off x="3260031" y="2665000"/>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2585" name="Rectangle 2584"/>
          <p:cNvSpPr/>
          <p:nvPr/>
        </p:nvSpPr>
        <p:spPr>
          <a:xfrm>
            <a:off x="3260031" y="2745118"/>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2586" name="Rectangle 2585"/>
          <p:cNvSpPr/>
          <p:nvPr/>
        </p:nvSpPr>
        <p:spPr>
          <a:xfrm>
            <a:off x="3260031" y="2825235"/>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480" name="Rectangle 3479"/>
          <p:cNvSpPr/>
          <p:nvPr/>
        </p:nvSpPr>
        <p:spPr>
          <a:xfrm>
            <a:off x="3765251" y="1776728"/>
            <a:ext cx="448557" cy="51463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3481" name="Rectangle 3480"/>
          <p:cNvSpPr/>
          <p:nvPr/>
        </p:nvSpPr>
        <p:spPr>
          <a:xfrm>
            <a:off x="3810107" y="1807675"/>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482" name="Rectangle 3481"/>
          <p:cNvSpPr/>
          <p:nvPr/>
        </p:nvSpPr>
        <p:spPr>
          <a:xfrm>
            <a:off x="3810107" y="1887793"/>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483" name="Rectangle 3482"/>
          <p:cNvSpPr/>
          <p:nvPr/>
        </p:nvSpPr>
        <p:spPr>
          <a:xfrm>
            <a:off x="3810107" y="1967910"/>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484" name="Rectangle 3483"/>
          <p:cNvSpPr/>
          <p:nvPr/>
        </p:nvSpPr>
        <p:spPr>
          <a:xfrm>
            <a:off x="3810107" y="2048028"/>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485" name="Rectangle 3484"/>
          <p:cNvSpPr/>
          <p:nvPr/>
        </p:nvSpPr>
        <p:spPr>
          <a:xfrm>
            <a:off x="3810107" y="2128145"/>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486" name="Rectangle 3485"/>
          <p:cNvSpPr/>
          <p:nvPr/>
        </p:nvSpPr>
        <p:spPr>
          <a:xfrm>
            <a:off x="3810107" y="2208263"/>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488" name="Rectangle 3487"/>
          <p:cNvSpPr/>
          <p:nvPr/>
        </p:nvSpPr>
        <p:spPr>
          <a:xfrm>
            <a:off x="4315325" y="1776728"/>
            <a:ext cx="448557" cy="51463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3489" name="Rectangle 3488"/>
          <p:cNvSpPr/>
          <p:nvPr/>
        </p:nvSpPr>
        <p:spPr>
          <a:xfrm>
            <a:off x="4360181" y="1807675"/>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490" name="Rectangle 3489"/>
          <p:cNvSpPr/>
          <p:nvPr/>
        </p:nvSpPr>
        <p:spPr>
          <a:xfrm>
            <a:off x="4360181" y="1887793"/>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491" name="Rectangle 3490"/>
          <p:cNvSpPr/>
          <p:nvPr/>
        </p:nvSpPr>
        <p:spPr>
          <a:xfrm>
            <a:off x="4360181" y="1967910"/>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492" name="Rectangle 3491"/>
          <p:cNvSpPr/>
          <p:nvPr/>
        </p:nvSpPr>
        <p:spPr>
          <a:xfrm>
            <a:off x="4360181" y="2048028"/>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493" name="Rectangle 3492"/>
          <p:cNvSpPr/>
          <p:nvPr/>
        </p:nvSpPr>
        <p:spPr>
          <a:xfrm>
            <a:off x="4360181" y="2128145"/>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494" name="Rectangle 3493"/>
          <p:cNvSpPr/>
          <p:nvPr/>
        </p:nvSpPr>
        <p:spPr>
          <a:xfrm>
            <a:off x="4360181" y="2208263"/>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496" name="Rectangle 3495"/>
          <p:cNvSpPr/>
          <p:nvPr/>
        </p:nvSpPr>
        <p:spPr>
          <a:xfrm>
            <a:off x="3765251" y="2393700"/>
            <a:ext cx="448557" cy="51463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3497" name="Rectangle 3496"/>
          <p:cNvSpPr/>
          <p:nvPr/>
        </p:nvSpPr>
        <p:spPr>
          <a:xfrm>
            <a:off x="3810107" y="2424648"/>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498" name="Rectangle 3497"/>
          <p:cNvSpPr/>
          <p:nvPr/>
        </p:nvSpPr>
        <p:spPr>
          <a:xfrm>
            <a:off x="3810107" y="2504765"/>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499" name="Rectangle 3498"/>
          <p:cNvSpPr/>
          <p:nvPr/>
        </p:nvSpPr>
        <p:spPr>
          <a:xfrm>
            <a:off x="3810107" y="2584883"/>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00" name="Rectangle 3499"/>
          <p:cNvSpPr/>
          <p:nvPr/>
        </p:nvSpPr>
        <p:spPr>
          <a:xfrm>
            <a:off x="3810107" y="2665000"/>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01" name="Rectangle 3500"/>
          <p:cNvSpPr/>
          <p:nvPr/>
        </p:nvSpPr>
        <p:spPr>
          <a:xfrm>
            <a:off x="3810107" y="2745118"/>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02" name="Rectangle 3501"/>
          <p:cNvSpPr/>
          <p:nvPr/>
        </p:nvSpPr>
        <p:spPr>
          <a:xfrm>
            <a:off x="3810107" y="2825235"/>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04" name="Rectangle 3503"/>
          <p:cNvSpPr/>
          <p:nvPr/>
        </p:nvSpPr>
        <p:spPr>
          <a:xfrm>
            <a:off x="4315325" y="2393700"/>
            <a:ext cx="448557" cy="51463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3505" name="Rectangle 3504"/>
          <p:cNvSpPr/>
          <p:nvPr/>
        </p:nvSpPr>
        <p:spPr>
          <a:xfrm>
            <a:off x="4360181" y="2424648"/>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06" name="Rectangle 3505"/>
          <p:cNvSpPr/>
          <p:nvPr/>
        </p:nvSpPr>
        <p:spPr>
          <a:xfrm>
            <a:off x="4360181" y="2504765"/>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07" name="Rectangle 3506"/>
          <p:cNvSpPr/>
          <p:nvPr/>
        </p:nvSpPr>
        <p:spPr>
          <a:xfrm>
            <a:off x="4360181" y="2584883"/>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08" name="Rectangle 3507"/>
          <p:cNvSpPr/>
          <p:nvPr/>
        </p:nvSpPr>
        <p:spPr>
          <a:xfrm>
            <a:off x="4360181" y="2665000"/>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09" name="Rectangle 3508"/>
          <p:cNvSpPr/>
          <p:nvPr/>
        </p:nvSpPr>
        <p:spPr>
          <a:xfrm>
            <a:off x="4360181" y="2745118"/>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10" name="Rectangle 3509"/>
          <p:cNvSpPr/>
          <p:nvPr/>
        </p:nvSpPr>
        <p:spPr>
          <a:xfrm>
            <a:off x="4360181" y="2825235"/>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12" name="Rectangle 3511"/>
          <p:cNvSpPr/>
          <p:nvPr/>
        </p:nvSpPr>
        <p:spPr>
          <a:xfrm>
            <a:off x="4865401" y="1776728"/>
            <a:ext cx="448557" cy="51463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dirty="0">
              <a:solidFill>
                <a:sysClr val="windowText" lastClr="000000"/>
              </a:solidFill>
            </a:endParaRPr>
          </a:p>
        </p:txBody>
      </p:sp>
      <p:sp>
        <p:nvSpPr>
          <p:cNvPr id="3513" name="Rectangle 3512"/>
          <p:cNvSpPr/>
          <p:nvPr/>
        </p:nvSpPr>
        <p:spPr>
          <a:xfrm>
            <a:off x="4910257" y="1807675"/>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14" name="Rectangle 3513"/>
          <p:cNvSpPr/>
          <p:nvPr/>
        </p:nvSpPr>
        <p:spPr>
          <a:xfrm>
            <a:off x="4910257" y="1887793"/>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15" name="Rectangle 3514"/>
          <p:cNvSpPr/>
          <p:nvPr/>
        </p:nvSpPr>
        <p:spPr>
          <a:xfrm>
            <a:off x="4910257" y="1967910"/>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16" name="Rectangle 3515"/>
          <p:cNvSpPr/>
          <p:nvPr/>
        </p:nvSpPr>
        <p:spPr>
          <a:xfrm>
            <a:off x="4910257" y="2048028"/>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17" name="Rectangle 3516"/>
          <p:cNvSpPr/>
          <p:nvPr/>
        </p:nvSpPr>
        <p:spPr>
          <a:xfrm>
            <a:off x="4910257" y="2128145"/>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18" name="Rectangle 3517"/>
          <p:cNvSpPr/>
          <p:nvPr/>
        </p:nvSpPr>
        <p:spPr>
          <a:xfrm>
            <a:off x="4910257" y="2208263"/>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20" name="Rectangle 3519"/>
          <p:cNvSpPr/>
          <p:nvPr/>
        </p:nvSpPr>
        <p:spPr>
          <a:xfrm>
            <a:off x="5415476" y="1776728"/>
            <a:ext cx="448557" cy="51463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3521" name="Rectangle 3520"/>
          <p:cNvSpPr/>
          <p:nvPr/>
        </p:nvSpPr>
        <p:spPr>
          <a:xfrm>
            <a:off x="5460332" y="1807675"/>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22" name="Rectangle 3521"/>
          <p:cNvSpPr/>
          <p:nvPr/>
        </p:nvSpPr>
        <p:spPr>
          <a:xfrm>
            <a:off x="5460332" y="1887793"/>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23" name="Rectangle 3522"/>
          <p:cNvSpPr/>
          <p:nvPr/>
        </p:nvSpPr>
        <p:spPr>
          <a:xfrm>
            <a:off x="5460332" y="1967910"/>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24" name="Rectangle 3523"/>
          <p:cNvSpPr/>
          <p:nvPr/>
        </p:nvSpPr>
        <p:spPr>
          <a:xfrm>
            <a:off x="5460332" y="2048028"/>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25" name="Rectangle 3524"/>
          <p:cNvSpPr/>
          <p:nvPr/>
        </p:nvSpPr>
        <p:spPr>
          <a:xfrm>
            <a:off x="5460332" y="2128145"/>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26" name="Rectangle 3525"/>
          <p:cNvSpPr/>
          <p:nvPr/>
        </p:nvSpPr>
        <p:spPr>
          <a:xfrm>
            <a:off x="5460332" y="2208263"/>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28" name="Rectangle 3527"/>
          <p:cNvSpPr/>
          <p:nvPr/>
        </p:nvSpPr>
        <p:spPr>
          <a:xfrm>
            <a:off x="4865401" y="2393700"/>
            <a:ext cx="448557" cy="51463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3529" name="Rectangle 3528"/>
          <p:cNvSpPr/>
          <p:nvPr/>
        </p:nvSpPr>
        <p:spPr>
          <a:xfrm>
            <a:off x="4910257" y="2424648"/>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30" name="Rectangle 3529"/>
          <p:cNvSpPr/>
          <p:nvPr/>
        </p:nvSpPr>
        <p:spPr>
          <a:xfrm>
            <a:off x="4910257" y="2504765"/>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31" name="Rectangle 3530"/>
          <p:cNvSpPr/>
          <p:nvPr/>
        </p:nvSpPr>
        <p:spPr>
          <a:xfrm>
            <a:off x="4910257" y="2584883"/>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32" name="Rectangle 3531"/>
          <p:cNvSpPr/>
          <p:nvPr/>
        </p:nvSpPr>
        <p:spPr>
          <a:xfrm>
            <a:off x="4910257" y="2665000"/>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33" name="Rectangle 3532"/>
          <p:cNvSpPr/>
          <p:nvPr/>
        </p:nvSpPr>
        <p:spPr>
          <a:xfrm>
            <a:off x="4910257" y="2745118"/>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34" name="Rectangle 3533"/>
          <p:cNvSpPr/>
          <p:nvPr/>
        </p:nvSpPr>
        <p:spPr>
          <a:xfrm>
            <a:off x="4910257" y="2825235"/>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36" name="Rectangle 3535"/>
          <p:cNvSpPr/>
          <p:nvPr/>
        </p:nvSpPr>
        <p:spPr>
          <a:xfrm>
            <a:off x="5415476" y="2393700"/>
            <a:ext cx="448557" cy="51463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3537" name="Rectangle 3536"/>
          <p:cNvSpPr/>
          <p:nvPr/>
        </p:nvSpPr>
        <p:spPr>
          <a:xfrm>
            <a:off x="5460332" y="2424648"/>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38" name="Rectangle 3537"/>
          <p:cNvSpPr/>
          <p:nvPr/>
        </p:nvSpPr>
        <p:spPr>
          <a:xfrm>
            <a:off x="5460332" y="2504765"/>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39" name="Rectangle 3538"/>
          <p:cNvSpPr/>
          <p:nvPr/>
        </p:nvSpPr>
        <p:spPr>
          <a:xfrm>
            <a:off x="5460332" y="2584883"/>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40" name="Rectangle 3539"/>
          <p:cNvSpPr/>
          <p:nvPr/>
        </p:nvSpPr>
        <p:spPr>
          <a:xfrm>
            <a:off x="5460332" y="2665000"/>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41" name="Rectangle 3540"/>
          <p:cNvSpPr/>
          <p:nvPr/>
        </p:nvSpPr>
        <p:spPr>
          <a:xfrm>
            <a:off x="5460332" y="2745118"/>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42" name="Rectangle 3541"/>
          <p:cNvSpPr/>
          <p:nvPr/>
        </p:nvSpPr>
        <p:spPr>
          <a:xfrm>
            <a:off x="5460332" y="2825235"/>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44" name="Rectangle 3543"/>
          <p:cNvSpPr/>
          <p:nvPr/>
        </p:nvSpPr>
        <p:spPr>
          <a:xfrm>
            <a:off x="464799" y="3010672"/>
            <a:ext cx="448557" cy="51463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3545" name="Rectangle 3544"/>
          <p:cNvSpPr/>
          <p:nvPr/>
        </p:nvSpPr>
        <p:spPr>
          <a:xfrm>
            <a:off x="509655" y="3041619"/>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46" name="Rectangle 3545"/>
          <p:cNvSpPr/>
          <p:nvPr/>
        </p:nvSpPr>
        <p:spPr>
          <a:xfrm>
            <a:off x="509655" y="3121737"/>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47" name="Rectangle 3546"/>
          <p:cNvSpPr/>
          <p:nvPr/>
        </p:nvSpPr>
        <p:spPr>
          <a:xfrm>
            <a:off x="509655" y="3201854"/>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48" name="Rectangle 3547"/>
          <p:cNvSpPr/>
          <p:nvPr/>
        </p:nvSpPr>
        <p:spPr>
          <a:xfrm>
            <a:off x="509655" y="3281972"/>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49" name="Rectangle 3548"/>
          <p:cNvSpPr/>
          <p:nvPr/>
        </p:nvSpPr>
        <p:spPr>
          <a:xfrm>
            <a:off x="509655" y="3362089"/>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50" name="Rectangle 3549"/>
          <p:cNvSpPr/>
          <p:nvPr/>
        </p:nvSpPr>
        <p:spPr>
          <a:xfrm>
            <a:off x="509655" y="3442207"/>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52" name="Rectangle 3551"/>
          <p:cNvSpPr/>
          <p:nvPr/>
        </p:nvSpPr>
        <p:spPr>
          <a:xfrm>
            <a:off x="1014873" y="3010672"/>
            <a:ext cx="448557" cy="51463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3553" name="Rectangle 3552"/>
          <p:cNvSpPr/>
          <p:nvPr/>
        </p:nvSpPr>
        <p:spPr>
          <a:xfrm>
            <a:off x="1059729" y="3041619"/>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54" name="Rectangle 3553"/>
          <p:cNvSpPr/>
          <p:nvPr/>
        </p:nvSpPr>
        <p:spPr>
          <a:xfrm>
            <a:off x="1059729" y="3121737"/>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55" name="Rectangle 3554"/>
          <p:cNvSpPr/>
          <p:nvPr/>
        </p:nvSpPr>
        <p:spPr>
          <a:xfrm>
            <a:off x="1059729" y="3201854"/>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56" name="Rectangle 3555"/>
          <p:cNvSpPr/>
          <p:nvPr/>
        </p:nvSpPr>
        <p:spPr>
          <a:xfrm>
            <a:off x="1059729" y="3281972"/>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57" name="Rectangle 3556"/>
          <p:cNvSpPr/>
          <p:nvPr/>
        </p:nvSpPr>
        <p:spPr>
          <a:xfrm>
            <a:off x="1059729" y="3362089"/>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58" name="Rectangle 3557"/>
          <p:cNvSpPr/>
          <p:nvPr/>
        </p:nvSpPr>
        <p:spPr>
          <a:xfrm>
            <a:off x="1059729" y="3442207"/>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60" name="Rectangle 3559"/>
          <p:cNvSpPr/>
          <p:nvPr/>
        </p:nvSpPr>
        <p:spPr>
          <a:xfrm>
            <a:off x="1564949" y="3010672"/>
            <a:ext cx="448557" cy="51463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3561" name="Rectangle 3560"/>
          <p:cNvSpPr/>
          <p:nvPr/>
        </p:nvSpPr>
        <p:spPr>
          <a:xfrm>
            <a:off x="1609805" y="3041619"/>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62" name="Rectangle 3561"/>
          <p:cNvSpPr/>
          <p:nvPr/>
        </p:nvSpPr>
        <p:spPr>
          <a:xfrm>
            <a:off x="1609805" y="3121737"/>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63" name="Rectangle 3562"/>
          <p:cNvSpPr/>
          <p:nvPr/>
        </p:nvSpPr>
        <p:spPr>
          <a:xfrm>
            <a:off x="1609805" y="3201854"/>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64" name="Rectangle 3563"/>
          <p:cNvSpPr/>
          <p:nvPr/>
        </p:nvSpPr>
        <p:spPr>
          <a:xfrm>
            <a:off x="1609805" y="3281972"/>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65" name="Rectangle 3564"/>
          <p:cNvSpPr/>
          <p:nvPr/>
        </p:nvSpPr>
        <p:spPr>
          <a:xfrm>
            <a:off x="1609805" y="3362089"/>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66" name="Rectangle 3565"/>
          <p:cNvSpPr/>
          <p:nvPr/>
        </p:nvSpPr>
        <p:spPr>
          <a:xfrm>
            <a:off x="1609805" y="3442207"/>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68" name="Rectangle 3567"/>
          <p:cNvSpPr/>
          <p:nvPr/>
        </p:nvSpPr>
        <p:spPr>
          <a:xfrm>
            <a:off x="2115024" y="3010672"/>
            <a:ext cx="448557" cy="51463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3569" name="Rectangle 3568"/>
          <p:cNvSpPr/>
          <p:nvPr/>
        </p:nvSpPr>
        <p:spPr>
          <a:xfrm>
            <a:off x="2159880" y="3041619"/>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70" name="Rectangle 3569"/>
          <p:cNvSpPr/>
          <p:nvPr/>
        </p:nvSpPr>
        <p:spPr>
          <a:xfrm>
            <a:off x="2159880" y="3121737"/>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71" name="Rectangle 3570"/>
          <p:cNvSpPr/>
          <p:nvPr/>
        </p:nvSpPr>
        <p:spPr>
          <a:xfrm>
            <a:off x="2159880" y="3201854"/>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72" name="Rectangle 3571"/>
          <p:cNvSpPr/>
          <p:nvPr/>
        </p:nvSpPr>
        <p:spPr>
          <a:xfrm>
            <a:off x="2159880" y="3281972"/>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73" name="Rectangle 3572"/>
          <p:cNvSpPr/>
          <p:nvPr/>
        </p:nvSpPr>
        <p:spPr>
          <a:xfrm>
            <a:off x="2159880" y="3362089"/>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74" name="Rectangle 3573"/>
          <p:cNvSpPr/>
          <p:nvPr/>
        </p:nvSpPr>
        <p:spPr>
          <a:xfrm>
            <a:off x="2159880" y="3442207"/>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76" name="Rectangle 3575"/>
          <p:cNvSpPr/>
          <p:nvPr/>
        </p:nvSpPr>
        <p:spPr>
          <a:xfrm>
            <a:off x="2665100" y="3010672"/>
            <a:ext cx="448557" cy="51463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3577" name="Rectangle 3576"/>
          <p:cNvSpPr/>
          <p:nvPr/>
        </p:nvSpPr>
        <p:spPr>
          <a:xfrm>
            <a:off x="2709956" y="3041619"/>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78" name="Rectangle 3577"/>
          <p:cNvSpPr/>
          <p:nvPr/>
        </p:nvSpPr>
        <p:spPr>
          <a:xfrm>
            <a:off x="2709956" y="3121737"/>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79" name="Rectangle 3578"/>
          <p:cNvSpPr/>
          <p:nvPr/>
        </p:nvSpPr>
        <p:spPr>
          <a:xfrm>
            <a:off x="2709956" y="3201854"/>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80" name="Rectangle 3579"/>
          <p:cNvSpPr/>
          <p:nvPr/>
        </p:nvSpPr>
        <p:spPr>
          <a:xfrm>
            <a:off x="2709956" y="3281972"/>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81" name="Rectangle 3580"/>
          <p:cNvSpPr/>
          <p:nvPr/>
        </p:nvSpPr>
        <p:spPr>
          <a:xfrm>
            <a:off x="2709956" y="3362089"/>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82" name="Rectangle 3581"/>
          <p:cNvSpPr/>
          <p:nvPr/>
        </p:nvSpPr>
        <p:spPr>
          <a:xfrm>
            <a:off x="2709956" y="3442207"/>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84" name="Rectangle 3583"/>
          <p:cNvSpPr/>
          <p:nvPr/>
        </p:nvSpPr>
        <p:spPr>
          <a:xfrm>
            <a:off x="3215175" y="3010672"/>
            <a:ext cx="448557" cy="51463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3585" name="Rectangle 3584"/>
          <p:cNvSpPr/>
          <p:nvPr/>
        </p:nvSpPr>
        <p:spPr>
          <a:xfrm>
            <a:off x="3260031" y="3041619"/>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86" name="Rectangle 3585"/>
          <p:cNvSpPr/>
          <p:nvPr/>
        </p:nvSpPr>
        <p:spPr>
          <a:xfrm>
            <a:off x="3260031" y="3121737"/>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87" name="Rectangle 3586"/>
          <p:cNvSpPr/>
          <p:nvPr/>
        </p:nvSpPr>
        <p:spPr>
          <a:xfrm>
            <a:off x="3260031" y="3201854"/>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88" name="Rectangle 3587"/>
          <p:cNvSpPr/>
          <p:nvPr/>
        </p:nvSpPr>
        <p:spPr>
          <a:xfrm>
            <a:off x="3260031" y="3281972"/>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89" name="Rectangle 3588"/>
          <p:cNvSpPr/>
          <p:nvPr/>
        </p:nvSpPr>
        <p:spPr>
          <a:xfrm>
            <a:off x="3260031" y="3362089"/>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90" name="Rectangle 3589"/>
          <p:cNvSpPr/>
          <p:nvPr/>
        </p:nvSpPr>
        <p:spPr>
          <a:xfrm>
            <a:off x="3260031" y="3442207"/>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92" name="Rectangle 3591"/>
          <p:cNvSpPr/>
          <p:nvPr/>
        </p:nvSpPr>
        <p:spPr>
          <a:xfrm>
            <a:off x="464799" y="3627644"/>
            <a:ext cx="448557" cy="51463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3593" name="Rectangle 3592"/>
          <p:cNvSpPr/>
          <p:nvPr/>
        </p:nvSpPr>
        <p:spPr>
          <a:xfrm>
            <a:off x="509655" y="3658592"/>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94" name="Rectangle 3593"/>
          <p:cNvSpPr/>
          <p:nvPr/>
        </p:nvSpPr>
        <p:spPr>
          <a:xfrm>
            <a:off x="509655" y="3738709"/>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95" name="Rectangle 3594"/>
          <p:cNvSpPr/>
          <p:nvPr/>
        </p:nvSpPr>
        <p:spPr>
          <a:xfrm>
            <a:off x="509655" y="3818827"/>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96" name="Rectangle 3595"/>
          <p:cNvSpPr/>
          <p:nvPr/>
        </p:nvSpPr>
        <p:spPr>
          <a:xfrm>
            <a:off x="509655" y="3898944"/>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97" name="Rectangle 3596"/>
          <p:cNvSpPr/>
          <p:nvPr/>
        </p:nvSpPr>
        <p:spPr>
          <a:xfrm>
            <a:off x="509655" y="3979062"/>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598" name="Rectangle 3597"/>
          <p:cNvSpPr/>
          <p:nvPr/>
        </p:nvSpPr>
        <p:spPr>
          <a:xfrm>
            <a:off x="509655" y="4059179"/>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00" name="Rectangle 3599"/>
          <p:cNvSpPr/>
          <p:nvPr/>
        </p:nvSpPr>
        <p:spPr>
          <a:xfrm>
            <a:off x="1014873" y="3627644"/>
            <a:ext cx="448557" cy="51463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3601" name="Rectangle 3600"/>
          <p:cNvSpPr/>
          <p:nvPr/>
        </p:nvSpPr>
        <p:spPr>
          <a:xfrm>
            <a:off x="1059729" y="3658592"/>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02" name="Rectangle 3601"/>
          <p:cNvSpPr/>
          <p:nvPr/>
        </p:nvSpPr>
        <p:spPr>
          <a:xfrm>
            <a:off x="1059729" y="3738709"/>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03" name="Rectangle 3602"/>
          <p:cNvSpPr/>
          <p:nvPr/>
        </p:nvSpPr>
        <p:spPr>
          <a:xfrm>
            <a:off x="1059729" y="3818827"/>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04" name="Rectangle 3603"/>
          <p:cNvSpPr/>
          <p:nvPr/>
        </p:nvSpPr>
        <p:spPr>
          <a:xfrm>
            <a:off x="1059729" y="3898944"/>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05" name="Rectangle 3604"/>
          <p:cNvSpPr/>
          <p:nvPr/>
        </p:nvSpPr>
        <p:spPr>
          <a:xfrm>
            <a:off x="1059729" y="3979062"/>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06" name="Rectangle 3605"/>
          <p:cNvSpPr/>
          <p:nvPr/>
        </p:nvSpPr>
        <p:spPr>
          <a:xfrm>
            <a:off x="1059729" y="4059179"/>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08" name="Rectangle 3607"/>
          <p:cNvSpPr/>
          <p:nvPr/>
        </p:nvSpPr>
        <p:spPr>
          <a:xfrm>
            <a:off x="1564949" y="3627644"/>
            <a:ext cx="448557" cy="51463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3609" name="Rectangle 3608"/>
          <p:cNvSpPr/>
          <p:nvPr/>
        </p:nvSpPr>
        <p:spPr>
          <a:xfrm>
            <a:off x="1609805" y="3658592"/>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10" name="Rectangle 3609"/>
          <p:cNvSpPr/>
          <p:nvPr/>
        </p:nvSpPr>
        <p:spPr>
          <a:xfrm>
            <a:off x="1609805" y="3738709"/>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11" name="Rectangle 3610"/>
          <p:cNvSpPr/>
          <p:nvPr/>
        </p:nvSpPr>
        <p:spPr>
          <a:xfrm>
            <a:off x="1609805" y="3818827"/>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12" name="Rectangle 3611"/>
          <p:cNvSpPr/>
          <p:nvPr/>
        </p:nvSpPr>
        <p:spPr>
          <a:xfrm>
            <a:off x="1609805" y="3898944"/>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13" name="Rectangle 3612"/>
          <p:cNvSpPr/>
          <p:nvPr/>
        </p:nvSpPr>
        <p:spPr>
          <a:xfrm>
            <a:off x="1609805" y="3979062"/>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14" name="Rectangle 3613"/>
          <p:cNvSpPr/>
          <p:nvPr/>
        </p:nvSpPr>
        <p:spPr>
          <a:xfrm>
            <a:off x="1609805" y="4059179"/>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16" name="Rectangle 3615"/>
          <p:cNvSpPr/>
          <p:nvPr/>
        </p:nvSpPr>
        <p:spPr>
          <a:xfrm>
            <a:off x="2115024" y="3627644"/>
            <a:ext cx="448557" cy="51463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3617" name="Rectangle 3616"/>
          <p:cNvSpPr/>
          <p:nvPr/>
        </p:nvSpPr>
        <p:spPr>
          <a:xfrm>
            <a:off x="2159880" y="3658592"/>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18" name="Rectangle 3617"/>
          <p:cNvSpPr/>
          <p:nvPr/>
        </p:nvSpPr>
        <p:spPr>
          <a:xfrm>
            <a:off x="2159880" y="3738709"/>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19" name="Rectangle 3618"/>
          <p:cNvSpPr/>
          <p:nvPr/>
        </p:nvSpPr>
        <p:spPr>
          <a:xfrm>
            <a:off x="2159880" y="3818827"/>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20" name="Rectangle 3619"/>
          <p:cNvSpPr/>
          <p:nvPr/>
        </p:nvSpPr>
        <p:spPr>
          <a:xfrm>
            <a:off x="2159880" y="3898944"/>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21" name="Rectangle 3620"/>
          <p:cNvSpPr/>
          <p:nvPr/>
        </p:nvSpPr>
        <p:spPr>
          <a:xfrm>
            <a:off x="2159880" y="3979062"/>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22" name="Rectangle 3621"/>
          <p:cNvSpPr/>
          <p:nvPr/>
        </p:nvSpPr>
        <p:spPr>
          <a:xfrm>
            <a:off x="2159880" y="4059179"/>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24" name="Rectangle 3623"/>
          <p:cNvSpPr/>
          <p:nvPr/>
        </p:nvSpPr>
        <p:spPr>
          <a:xfrm>
            <a:off x="2665100" y="3627644"/>
            <a:ext cx="448557" cy="51463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3625" name="Rectangle 3624"/>
          <p:cNvSpPr/>
          <p:nvPr/>
        </p:nvSpPr>
        <p:spPr>
          <a:xfrm>
            <a:off x="2709956" y="3658592"/>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26" name="Rectangle 3625"/>
          <p:cNvSpPr/>
          <p:nvPr/>
        </p:nvSpPr>
        <p:spPr>
          <a:xfrm>
            <a:off x="2709956" y="3738709"/>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27" name="Rectangle 3626"/>
          <p:cNvSpPr/>
          <p:nvPr/>
        </p:nvSpPr>
        <p:spPr>
          <a:xfrm>
            <a:off x="2709956" y="3818827"/>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28" name="Rectangle 3627"/>
          <p:cNvSpPr/>
          <p:nvPr/>
        </p:nvSpPr>
        <p:spPr>
          <a:xfrm>
            <a:off x="2709956" y="3898944"/>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29" name="Rectangle 3628"/>
          <p:cNvSpPr/>
          <p:nvPr/>
        </p:nvSpPr>
        <p:spPr>
          <a:xfrm>
            <a:off x="2709956" y="3979062"/>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30" name="Rectangle 3629"/>
          <p:cNvSpPr/>
          <p:nvPr/>
        </p:nvSpPr>
        <p:spPr>
          <a:xfrm>
            <a:off x="2709956" y="4059179"/>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32" name="Rectangle 3631"/>
          <p:cNvSpPr/>
          <p:nvPr/>
        </p:nvSpPr>
        <p:spPr>
          <a:xfrm>
            <a:off x="3215175" y="3627644"/>
            <a:ext cx="448557" cy="51463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3633" name="Rectangle 3632"/>
          <p:cNvSpPr/>
          <p:nvPr/>
        </p:nvSpPr>
        <p:spPr>
          <a:xfrm>
            <a:off x="3260031" y="3658592"/>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34" name="Rectangle 3633"/>
          <p:cNvSpPr/>
          <p:nvPr/>
        </p:nvSpPr>
        <p:spPr>
          <a:xfrm>
            <a:off x="3260031" y="3738709"/>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35" name="Rectangle 3634"/>
          <p:cNvSpPr/>
          <p:nvPr/>
        </p:nvSpPr>
        <p:spPr>
          <a:xfrm>
            <a:off x="3260031" y="3818827"/>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36" name="Rectangle 3635"/>
          <p:cNvSpPr/>
          <p:nvPr/>
        </p:nvSpPr>
        <p:spPr>
          <a:xfrm>
            <a:off x="3260031" y="3898944"/>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37" name="Rectangle 3636"/>
          <p:cNvSpPr/>
          <p:nvPr/>
        </p:nvSpPr>
        <p:spPr>
          <a:xfrm>
            <a:off x="3260031" y="3979062"/>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38" name="Rectangle 3637"/>
          <p:cNvSpPr/>
          <p:nvPr/>
        </p:nvSpPr>
        <p:spPr>
          <a:xfrm>
            <a:off x="3260031" y="4059179"/>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40" name="Rectangle 3639"/>
          <p:cNvSpPr/>
          <p:nvPr/>
        </p:nvSpPr>
        <p:spPr>
          <a:xfrm>
            <a:off x="3765251" y="3010672"/>
            <a:ext cx="448557" cy="51463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3641" name="Rectangle 3640"/>
          <p:cNvSpPr/>
          <p:nvPr/>
        </p:nvSpPr>
        <p:spPr>
          <a:xfrm>
            <a:off x="3810107" y="3041619"/>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42" name="Rectangle 3641"/>
          <p:cNvSpPr/>
          <p:nvPr/>
        </p:nvSpPr>
        <p:spPr>
          <a:xfrm>
            <a:off x="3810107" y="3121737"/>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43" name="Rectangle 3642"/>
          <p:cNvSpPr/>
          <p:nvPr/>
        </p:nvSpPr>
        <p:spPr>
          <a:xfrm>
            <a:off x="3810107" y="3201854"/>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44" name="Rectangle 3643"/>
          <p:cNvSpPr/>
          <p:nvPr/>
        </p:nvSpPr>
        <p:spPr>
          <a:xfrm>
            <a:off x="3810107" y="3281972"/>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45" name="Rectangle 3644"/>
          <p:cNvSpPr/>
          <p:nvPr/>
        </p:nvSpPr>
        <p:spPr>
          <a:xfrm>
            <a:off x="3810107" y="3362089"/>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46" name="Rectangle 3645"/>
          <p:cNvSpPr/>
          <p:nvPr/>
        </p:nvSpPr>
        <p:spPr>
          <a:xfrm>
            <a:off x="3810107" y="3442207"/>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48" name="Rectangle 3647"/>
          <p:cNvSpPr/>
          <p:nvPr/>
        </p:nvSpPr>
        <p:spPr>
          <a:xfrm>
            <a:off x="4315325" y="3010672"/>
            <a:ext cx="448557" cy="51463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3649" name="Rectangle 3648"/>
          <p:cNvSpPr/>
          <p:nvPr/>
        </p:nvSpPr>
        <p:spPr>
          <a:xfrm>
            <a:off x="4360181" y="3041619"/>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50" name="Rectangle 3649"/>
          <p:cNvSpPr/>
          <p:nvPr/>
        </p:nvSpPr>
        <p:spPr>
          <a:xfrm>
            <a:off x="4360181" y="3121737"/>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51" name="Rectangle 3650"/>
          <p:cNvSpPr/>
          <p:nvPr/>
        </p:nvSpPr>
        <p:spPr>
          <a:xfrm>
            <a:off x="4360181" y="3201854"/>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52" name="Rectangle 3651"/>
          <p:cNvSpPr/>
          <p:nvPr/>
        </p:nvSpPr>
        <p:spPr>
          <a:xfrm>
            <a:off x="4360181" y="3281972"/>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53" name="Rectangle 3652"/>
          <p:cNvSpPr/>
          <p:nvPr/>
        </p:nvSpPr>
        <p:spPr>
          <a:xfrm>
            <a:off x="4360181" y="3362089"/>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54" name="Rectangle 3653"/>
          <p:cNvSpPr/>
          <p:nvPr/>
        </p:nvSpPr>
        <p:spPr>
          <a:xfrm>
            <a:off x="4360181" y="3442207"/>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56" name="Rectangle 3655"/>
          <p:cNvSpPr/>
          <p:nvPr/>
        </p:nvSpPr>
        <p:spPr>
          <a:xfrm>
            <a:off x="3765251" y="3627644"/>
            <a:ext cx="448557" cy="51463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3657" name="Rectangle 3656"/>
          <p:cNvSpPr/>
          <p:nvPr/>
        </p:nvSpPr>
        <p:spPr>
          <a:xfrm>
            <a:off x="3810107" y="3658592"/>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58" name="Rectangle 3657"/>
          <p:cNvSpPr/>
          <p:nvPr/>
        </p:nvSpPr>
        <p:spPr>
          <a:xfrm>
            <a:off x="3810107" y="3738709"/>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59" name="Rectangle 3658"/>
          <p:cNvSpPr/>
          <p:nvPr/>
        </p:nvSpPr>
        <p:spPr>
          <a:xfrm>
            <a:off x="3810107" y="3818827"/>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60" name="Rectangle 3659"/>
          <p:cNvSpPr/>
          <p:nvPr/>
        </p:nvSpPr>
        <p:spPr>
          <a:xfrm>
            <a:off x="3810107" y="3898944"/>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61" name="Rectangle 3660"/>
          <p:cNvSpPr/>
          <p:nvPr/>
        </p:nvSpPr>
        <p:spPr>
          <a:xfrm>
            <a:off x="3810107" y="3979062"/>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62" name="Rectangle 3661"/>
          <p:cNvSpPr/>
          <p:nvPr/>
        </p:nvSpPr>
        <p:spPr>
          <a:xfrm>
            <a:off x="3810107" y="4059179"/>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64" name="Rectangle 3663"/>
          <p:cNvSpPr/>
          <p:nvPr/>
        </p:nvSpPr>
        <p:spPr>
          <a:xfrm>
            <a:off x="4315325" y="3627644"/>
            <a:ext cx="448557" cy="51463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3665" name="Rectangle 3664"/>
          <p:cNvSpPr/>
          <p:nvPr/>
        </p:nvSpPr>
        <p:spPr>
          <a:xfrm>
            <a:off x="4360181" y="3658592"/>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66" name="Rectangle 3665"/>
          <p:cNvSpPr/>
          <p:nvPr/>
        </p:nvSpPr>
        <p:spPr>
          <a:xfrm>
            <a:off x="4360181" y="3738709"/>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67" name="Rectangle 3666"/>
          <p:cNvSpPr/>
          <p:nvPr/>
        </p:nvSpPr>
        <p:spPr>
          <a:xfrm>
            <a:off x="4360181" y="3818827"/>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68" name="Rectangle 3667"/>
          <p:cNvSpPr/>
          <p:nvPr/>
        </p:nvSpPr>
        <p:spPr>
          <a:xfrm>
            <a:off x="4360181" y="3898944"/>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69" name="Rectangle 3668"/>
          <p:cNvSpPr/>
          <p:nvPr/>
        </p:nvSpPr>
        <p:spPr>
          <a:xfrm>
            <a:off x="4360181" y="3979062"/>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70" name="Rectangle 3669"/>
          <p:cNvSpPr/>
          <p:nvPr/>
        </p:nvSpPr>
        <p:spPr>
          <a:xfrm>
            <a:off x="4360181" y="4059179"/>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72" name="Rectangle 3671"/>
          <p:cNvSpPr/>
          <p:nvPr/>
        </p:nvSpPr>
        <p:spPr>
          <a:xfrm>
            <a:off x="4865401" y="3010672"/>
            <a:ext cx="448557" cy="51463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3673" name="Rectangle 3672"/>
          <p:cNvSpPr/>
          <p:nvPr/>
        </p:nvSpPr>
        <p:spPr>
          <a:xfrm>
            <a:off x="4910257" y="3041619"/>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74" name="Rectangle 3673"/>
          <p:cNvSpPr/>
          <p:nvPr/>
        </p:nvSpPr>
        <p:spPr>
          <a:xfrm>
            <a:off x="4910257" y="3121737"/>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75" name="Rectangle 3674"/>
          <p:cNvSpPr/>
          <p:nvPr/>
        </p:nvSpPr>
        <p:spPr>
          <a:xfrm>
            <a:off x="4910257" y="3201854"/>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76" name="Rectangle 3675"/>
          <p:cNvSpPr/>
          <p:nvPr/>
        </p:nvSpPr>
        <p:spPr>
          <a:xfrm>
            <a:off x="4910257" y="3281972"/>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77" name="Rectangle 3676"/>
          <p:cNvSpPr/>
          <p:nvPr/>
        </p:nvSpPr>
        <p:spPr>
          <a:xfrm>
            <a:off x="4910257" y="3362089"/>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78" name="Rectangle 3677"/>
          <p:cNvSpPr/>
          <p:nvPr/>
        </p:nvSpPr>
        <p:spPr>
          <a:xfrm>
            <a:off x="4910257" y="3442207"/>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80" name="Rectangle 3679"/>
          <p:cNvSpPr/>
          <p:nvPr/>
        </p:nvSpPr>
        <p:spPr>
          <a:xfrm>
            <a:off x="5415476" y="3010672"/>
            <a:ext cx="448557" cy="51463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3681" name="Rectangle 3680"/>
          <p:cNvSpPr/>
          <p:nvPr/>
        </p:nvSpPr>
        <p:spPr>
          <a:xfrm>
            <a:off x="5460332" y="3041619"/>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82" name="Rectangle 3681"/>
          <p:cNvSpPr/>
          <p:nvPr/>
        </p:nvSpPr>
        <p:spPr>
          <a:xfrm>
            <a:off x="5460332" y="3121737"/>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83" name="Rectangle 3682"/>
          <p:cNvSpPr/>
          <p:nvPr/>
        </p:nvSpPr>
        <p:spPr>
          <a:xfrm>
            <a:off x="5460332" y="3201854"/>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84" name="Rectangle 3683"/>
          <p:cNvSpPr/>
          <p:nvPr/>
        </p:nvSpPr>
        <p:spPr>
          <a:xfrm>
            <a:off x="5460332" y="3281972"/>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85" name="Rectangle 3684"/>
          <p:cNvSpPr/>
          <p:nvPr/>
        </p:nvSpPr>
        <p:spPr>
          <a:xfrm>
            <a:off x="5460332" y="3362089"/>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86" name="Rectangle 3685"/>
          <p:cNvSpPr/>
          <p:nvPr/>
        </p:nvSpPr>
        <p:spPr>
          <a:xfrm>
            <a:off x="5460332" y="3442207"/>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88" name="Rectangle 3687"/>
          <p:cNvSpPr/>
          <p:nvPr/>
        </p:nvSpPr>
        <p:spPr>
          <a:xfrm>
            <a:off x="4865401" y="3627644"/>
            <a:ext cx="448557" cy="51463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3689" name="Rectangle 3688"/>
          <p:cNvSpPr/>
          <p:nvPr/>
        </p:nvSpPr>
        <p:spPr>
          <a:xfrm>
            <a:off x="4910257" y="3658592"/>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90" name="Rectangle 3689"/>
          <p:cNvSpPr/>
          <p:nvPr/>
        </p:nvSpPr>
        <p:spPr>
          <a:xfrm>
            <a:off x="4910257" y="3738709"/>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91" name="Rectangle 3690"/>
          <p:cNvSpPr/>
          <p:nvPr/>
        </p:nvSpPr>
        <p:spPr>
          <a:xfrm>
            <a:off x="4910257" y="3818827"/>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92" name="Rectangle 3691"/>
          <p:cNvSpPr/>
          <p:nvPr/>
        </p:nvSpPr>
        <p:spPr>
          <a:xfrm>
            <a:off x="4910257" y="3898944"/>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93" name="Rectangle 3692"/>
          <p:cNvSpPr/>
          <p:nvPr/>
        </p:nvSpPr>
        <p:spPr>
          <a:xfrm>
            <a:off x="4910257" y="3979062"/>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94" name="Rectangle 3693"/>
          <p:cNvSpPr/>
          <p:nvPr/>
        </p:nvSpPr>
        <p:spPr>
          <a:xfrm>
            <a:off x="4910257" y="4059179"/>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96" name="Rectangle 3695"/>
          <p:cNvSpPr/>
          <p:nvPr/>
        </p:nvSpPr>
        <p:spPr>
          <a:xfrm>
            <a:off x="5415476" y="3627644"/>
            <a:ext cx="448557" cy="51463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3697" name="Rectangle 3696"/>
          <p:cNvSpPr/>
          <p:nvPr/>
        </p:nvSpPr>
        <p:spPr>
          <a:xfrm>
            <a:off x="5460332" y="3658592"/>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98" name="Rectangle 3697"/>
          <p:cNvSpPr/>
          <p:nvPr/>
        </p:nvSpPr>
        <p:spPr>
          <a:xfrm>
            <a:off x="5460332" y="3738709"/>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699" name="Rectangle 3698"/>
          <p:cNvSpPr/>
          <p:nvPr/>
        </p:nvSpPr>
        <p:spPr>
          <a:xfrm>
            <a:off x="5460332" y="3818827"/>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00" name="Rectangle 3699"/>
          <p:cNvSpPr/>
          <p:nvPr/>
        </p:nvSpPr>
        <p:spPr>
          <a:xfrm>
            <a:off x="5460332" y="3898944"/>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01" name="Rectangle 3700"/>
          <p:cNvSpPr/>
          <p:nvPr/>
        </p:nvSpPr>
        <p:spPr>
          <a:xfrm>
            <a:off x="5460332" y="3979062"/>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02" name="Rectangle 3701"/>
          <p:cNvSpPr/>
          <p:nvPr/>
        </p:nvSpPr>
        <p:spPr>
          <a:xfrm>
            <a:off x="5460332" y="4059179"/>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04" name="Rectangle 3703"/>
          <p:cNvSpPr/>
          <p:nvPr/>
        </p:nvSpPr>
        <p:spPr>
          <a:xfrm>
            <a:off x="464799" y="4244616"/>
            <a:ext cx="448557" cy="51463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3705" name="Rectangle 3704"/>
          <p:cNvSpPr/>
          <p:nvPr/>
        </p:nvSpPr>
        <p:spPr>
          <a:xfrm>
            <a:off x="509655" y="4275564"/>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06" name="Rectangle 3705"/>
          <p:cNvSpPr/>
          <p:nvPr/>
        </p:nvSpPr>
        <p:spPr>
          <a:xfrm>
            <a:off x="509655" y="4355682"/>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07" name="Rectangle 3706"/>
          <p:cNvSpPr/>
          <p:nvPr/>
        </p:nvSpPr>
        <p:spPr>
          <a:xfrm>
            <a:off x="509655" y="4435799"/>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08" name="Rectangle 3707"/>
          <p:cNvSpPr/>
          <p:nvPr/>
        </p:nvSpPr>
        <p:spPr>
          <a:xfrm>
            <a:off x="509655" y="4515917"/>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09" name="Rectangle 3708"/>
          <p:cNvSpPr/>
          <p:nvPr/>
        </p:nvSpPr>
        <p:spPr>
          <a:xfrm>
            <a:off x="509655" y="4596034"/>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10" name="Rectangle 3709"/>
          <p:cNvSpPr/>
          <p:nvPr/>
        </p:nvSpPr>
        <p:spPr>
          <a:xfrm>
            <a:off x="509655" y="4676152"/>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12" name="Rectangle 3711"/>
          <p:cNvSpPr/>
          <p:nvPr/>
        </p:nvSpPr>
        <p:spPr>
          <a:xfrm>
            <a:off x="1014873" y="4244616"/>
            <a:ext cx="448557" cy="51463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3713" name="Rectangle 3712"/>
          <p:cNvSpPr/>
          <p:nvPr/>
        </p:nvSpPr>
        <p:spPr>
          <a:xfrm>
            <a:off x="1059729" y="4275564"/>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14" name="Rectangle 3713"/>
          <p:cNvSpPr/>
          <p:nvPr/>
        </p:nvSpPr>
        <p:spPr>
          <a:xfrm>
            <a:off x="1059729" y="4355682"/>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15" name="Rectangle 3714"/>
          <p:cNvSpPr/>
          <p:nvPr/>
        </p:nvSpPr>
        <p:spPr>
          <a:xfrm>
            <a:off x="1059729" y="4435799"/>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16" name="Rectangle 3715"/>
          <p:cNvSpPr/>
          <p:nvPr/>
        </p:nvSpPr>
        <p:spPr>
          <a:xfrm>
            <a:off x="1059729" y="4515917"/>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17" name="Rectangle 3716"/>
          <p:cNvSpPr/>
          <p:nvPr/>
        </p:nvSpPr>
        <p:spPr>
          <a:xfrm>
            <a:off x="1059729" y="4596034"/>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18" name="Rectangle 3717"/>
          <p:cNvSpPr/>
          <p:nvPr/>
        </p:nvSpPr>
        <p:spPr>
          <a:xfrm>
            <a:off x="1059729" y="4676152"/>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20" name="Rectangle 3719"/>
          <p:cNvSpPr/>
          <p:nvPr/>
        </p:nvSpPr>
        <p:spPr>
          <a:xfrm>
            <a:off x="1564949" y="4244616"/>
            <a:ext cx="448557" cy="51463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3721" name="Rectangle 3720"/>
          <p:cNvSpPr/>
          <p:nvPr/>
        </p:nvSpPr>
        <p:spPr>
          <a:xfrm>
            <a:off x="1609805" y="4275564"/>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22" name="Rectangle 3721"/>
          <p:cNvSpPr/>
          <p:nvPr/>
        </p:nvSpPr>
        <p:spPr>
          <a:xfrm>
            <a:off x="1609805" y="4355682"/>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23" name="Rectangle 3722"/>
          <p:cNvSpPr/>
          <p:nvPr/>
        </p:nvSpPr>
        <p:spPr>
          <a:xfrm>
            <a:off x="1609805" y="4435799"/>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24" name="Rectangle 3723"/>
          <p:cNvSpPr/>
          <p:nvPr/>
        </p:nvSpPr>
        <p:spPr>
          <a:xfrm>
            <a:off x="1609805" y="4515917"/>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25" name="Rectangle 3724"/>
          <p:cNvSpPr/>
          <p:nvPr/>
        </p:nvSpPr>
        <p:spPr>
          <a:xfrm>
            <a:off x="1609805" y="4596034"/>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26" name="Rectangle 3725"/>
          <p:cNvSpPr/>
          <p:nvPr/>
        </p:nvSpPr>
        <p:spPr>
          <a:xfrm>
            <a:off x="1609805" y="4676152"/>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28" name="Rectangle 3727"/>
          <p:cNvSpPr/>
          <p:nvPr/>
        </p:nvSpPr>
        <p:spPr>
          <a:xfrm>
            <a:off x="2115024" y="4244616"/>
            <a:ext cx="448557" cy="51463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3729" name="Rectangle 3728"/>
          <p:cNvSpPr/>
          <p:nvPr/>
        </p:nvSpPr>
        <p:spPr>
          <a:xfrm>
            <a:off x="2159880" y="4275564"/>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30" name="Rectangle 3729"/>
          <p:cNvSpPr/>
          <p:nvPr/>
        </p:nvSpPr>
        <p:spPr>
          <a:xfrm>
            <a:off x="2159880" y="4355682"/>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31" name="Rectangle 3730"/>
          <p:cNvSpPr/>
          <p:nvPr/>
        </p:nvSpPr>
        <p:spPr>
          <a:xfrm>
            <a:off x="2159880" y="4435799"/>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32" name="Rectangle 3731"/>
          <p:cNvSpPr/>
          <p:nvPr/>
        </p:nvSpPr>
        <p:spPr>
          <a:xfrm>
            <a:off x="2159880" y="4515917"/>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33" name="Rectangle 3732"/>
          <p:cNvSpPr/>
          <p:nvPr/>
        </p:nvSpPr>
        <p:spPr>
          <a:xfrm>
            <a:off x="2159880" y="4596034"/>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34" name="Rectangle 3733"/>
          <p:cNvSpPr/>
          <p:nvPr/>
        </p:nvSpPr>
        <p:spPr>
          <a:xfrm>
            <a:off x="2159880" y="4676152"/>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36" name="Rectangle 3735"/>
          <p:cNvSpPr/>
          <p:nvPr/>
        </p:nvSpPr>
        <p:spPr>
          <a:xfrm>
            <a:off x="2665100" y="4244616"/>
            <a:ext cx="448557" cy="51463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3737" name="Rectangle 3736"/>
          <p:cNvSpPr/>
          <p:nvPr/>
        </p:nvSpPr>
        <p:spPr>
          <a:xfrm>
            <a:off x="2709956" y="4275564"/>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38" name="Rectangle 3737"/>
          <p:cNvSpPr/>
          <p:nvPr/>
        </p:nvSpPr>
        <p:spPr>
          <a:xfrm>
            <a:off x="2709956" y="4355682"/>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39" name="Rectangle 3738"/>
          <p:cNvSpPr/>
          <p:nvPr/>
        </p:nvSpPr>
        <p:spPr>
          <a:xfrm>
            <a:off x="2709956" y="4435799"/>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40" name="Rectangle 3739"/>
          <p:cNvSpPr/>
          <p:nvPr/>
        </p:nvSpPr>
        <p:spPr>
          <a:xfrm>
            <a:off x="2709956" y="4515917"/>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41" name="Rectangle 3740"/>
          <p:cNvSpPr/>
          <p:nvPr/>
        </p:nvSpPr>
        <p:spPr>
          <a:xfrm>
            <a:off x="2709956" y="4596034"/>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42" name="Rectangle 3741"/>
          <p:cNvSpPr/>
          <p:nvPr/>
        </p:nvSpPr>
        <p:spPr>
          <a:xfrm>
            <a:off x="2709956" y="4676152"/>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44" name="Rectangle 3743"/>
          <p:cNvSpPr/>
          <p:nvPr/>
        </p:nvSpPr>
        <p:spPr>
          <a:xfrm>
            <a:off x="3215175" y="4244616"/>
            <a:ext cx="448557" cy="51463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3745" name="Rectangle 3744"/>
          <p:cNvSpPr/>
          <p:nvPr/>
        </p:nvSpPr>
        <p:spPr>
          <a:xfrm>
            <a:off x="3260031" y="4275564"/>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46" name="Rectangle 3745"/>
          <p:cNvSpPr/>
          <p:nvPr/>
        </p:nvSpPr>
        <p:spPr>
          <a:xfrm>
            <a:off x="3260031" y="4355682"/>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47" name="Rectangle 3746"/>
          <p:cNvSpPr/>
          <p:nvPr/>
        </p:nvSpPr>
        <p:spPr>
          <a:xfrm>
            <a:off x="3260031" y="4435799"/>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48" name="Rectangle 3747"/>
          <p:cNvSpPr/>
          <p:nvPr/>
        </p:nvSpPr>
        <p:spPr>
          <a:xfrm>
            <a:off x="3260031" y="4515917"/>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49" name="Rectangle 3748"/>
          <p:cNvSpPr/>
          <p:nvPr/>
        </p:nvSpPr>
        <p:spPr>
          <a:xfrm>
            <a:off x="3260031" y="4596034"/>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50" name="Rectangle 3749"/>
          <p:cNvSpPr/>
          <p:nvPr/>
        </p:nvSpPr>
        <p:spPr>
          <a:xfrm>
            <a:off x="3260031" y="4676152"/>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52" name="Rectangle 3751"/>
          <p:cNvSpPr/>
          <p:nvPr/>
        </p:nvSpPr>
        <p:spPr>
          <a:xfrm>
            <a:off x="464799" y="4861588"/>
            <a:ext cx="448557" cy="51463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3753" name="Rectangle 3752"/>
          <p:cNvSpPr/>
          <p:nvPr/>
        </p:nvSpPr>
        <p:spPr>
          <a:xfrm>
            <a:off x="509655" y="4892536"/>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54" name="Rectangle 3753"/>
          <p:cNvSpPr/>
          <p:nvPr/>
        </p:nvSpPr>
        <p:spPr>
          <a:xfrm>
            <a:off x="509655" y="4972653"/>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55" name="Rectangle 3754"/>
          <p:cNvSpPr/>
          <p:nvPr/>
        </p:nvSpPr>
        <p:spPr>
          <a:xfrm>
            <a:off x="509655" y="5052771"/>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56" name="Rectangle 3755"/>
          <p:cNvSpPr/>
          <p:nvPr/>
        </p:nvSpPr>
        <p:spPr>
          <a:xfrm>
            <a:off x="509655" y="5132888"/>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57" name="Rectangle 3756"/>
          <p:cNvSpPr/>
          <p:nvPr/>
        </p:nvSpPr>
        <p:spPr>
          <a:xfrm>
            <a:off x="509655" y="5213006"/>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58" name="Rectangle 3757"/>
          <p:cNvSpPr/>
          <p:nvPr/>
        </p:nvSpPr>
        <p:spPr>
          <a:xfrm>
            <a:off x="509655" y="5293123"/>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60" name="Rectangle 3759"/>
          <p:cNvSpPr/>
          <p:nvPr/>
        </p:nvSpPr>
        <p:spPr>
          <a:xfrm>
            <a:off x="1014873" y="4861588"/>
            <a:ext cx="448557" cy="51463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3761" name="Rectangle 3760"/>
          <p:cNvSpPr/>
          <p:nvPr/>
        </p:nvSpPr>
        <p:spPr>
          <a:xfrm>
            <a:off x="1059729" y="4892536"/>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62" name="Rectangle 3761"/>
          <p:cNvSpPr/>
          <p:nvPr/>
        </p:nvSpPr>
        <p:spPr>
          <a:xfrm>
            <a:off x="1059729" y="4972653"/>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63" name="Rectangle 3762"/>
          <p:cNvSpPr/>
          <p:nvPr/>
        </p:nvSpPr>
        <p:spPr>
          <a:xfrm>
            <a:off x="1059729" y="5052771"/>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64" name="Rectangle 3763"/>
          <p:cNvSpPr/>
          <p:nvPr/>
        </p:nvSpPr>
        <p:spPr>
          <a:xfrm>
            <a:off x="1059729" y="5132888"/>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65" name="Rectangle 3764"/>
          <p:cNvSpPr/>
          <p:nvPr/>
        </p:nvSpPr>
        <p:spPr>
          <a:xfrm>
            <a:off x="1059729" y="5213006"/>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66" name="Rectangle 3765"/>
          <p:cNvSpPr/>
          <p:nvPr/>
        </p:nvSpPr>
        <p:spPr>
          <a:xfrm>
            <a:off x="1059729" y="5293123"/>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68" name="Rectangle 3767"/>
          <p:cNvSpPr/>
          <p:nvPr/>
        </p:nvSpPr>
        <p:spPr>
          <a:xfrm>
            <a:off x="1564949" y="4861588"/>
            <a:ext cx="448557" cy="51463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3769" name="Rectangle 3768"/>
          <p:cNvSpPr/>
          <p:nvPr/>
        </p:nvSpPr>
        <p:spPr>
          <a:xfrm>
            <a:off x="1609805" y="4892536"/>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70" name="Rectangle 3769"/>
          <p:cNvSpPr/>
          <p:nvPr/>
        </p:nvSpPr>
        <p:spPr>
          <a:xfrm>
            <a:off x="1609805" y="4972653"/>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71" name="Rectangle 3770"/>
          <p:cNvSpPr/>
          <p:nvPr/>
        </p:nvSpPr>
        <p:spPr>
          <a:xfrm>
            <a:off x="1609805" y="5052771"/>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72" name="Rectangle 3771"/>
          <p:cNvSpPr/>
          <p:nvPr/>
        </p:nvSpPr>
        <p:spPr>
          <a:xfrm>
            <a:off x="1609805" y="5132888"/>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73" name="Rectangle 3772"/>
          <p:cNvSpPr/>
          <p:nvPr/>
        </p:nvSpPr>
        <p:spPr>
          <a:xfrm>
            <a:off x="1609805" y="5213006"/>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74" name="Rectangle 3773"/>
          <p:cNvSpPr/>
          <p:nvPr/>
        </p:nvSpPr>
        <p:spPr>
          <a:xfrm>
            <a:off x="1609805" y="5293123"/>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76" name="Rectangle 3775"/>
          <p:cNvSpPr/>
          <p:nvPr/>
        </p:nvSpPr>
        <p:spPr>
          <a:xfrm>
            <a:off x="2115024" y="4861588"/>
            <a:ext cx="448557" cy="51463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3777" name="Rectangle 3776"/>
          <p:cNvSpPr/>
          <p:nvPr/>
        </p:nvSpPr>
        <p:spPr>
          <a:xfrm>
            <a:off x="2159880" y="4892536"/>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78" name="Rectangle 3777"/>
          <p:cNvSpPr/>
          <p:nvPr/>
        </p:nvSpPr>
        <p:spPr>
          <a:xfrm>
            <a:off x="2159880" y="4972653"/>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79" name="Rectangle 3778"/>
          <p:cNvSpPr/>
          <p:nvPr/>
        </p:nvSpPr>
        <p:spPr>
          <a:xfrm>
            <a:off x="2159880" y="5052771"/>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80" name="Rectangle 3779"/>
          <p:cNvSpPr/>
          <p:nvPr/>
        </p:nvSpPr>
        <p:spPr>
          <a:xfrm>
            <a:off x="2159880" y="5132888"/>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81" name="Rectangle 3780"/>
          <p:cNvSpPr/>
          <p:nvPr/>
        </p:nvSpPr>
        <p:spPr>
          <a:xfrm>
            <a:off x="2159880" y="5213006"/>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82" name="Rectangle 3781"/>
          <p:cNvSpPr/>
          <p:nvPr/>
        </p:nvSpPr>
        <p:spPr>
          <a:xfrm>
            <a:off x="2159880" y="5293123"/>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84" name="Rectangle 3783"/>
          <p:cNvSpPr/>
          <p:nvPr/>
        </p:nvSpPr>
        <p:spPr>
          <a:xfrm>
            <a:off x="2665100" y="4861588"/>
            <a:ext cx="448557" cy="51463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3785" name="Rectangle 3784"/>
          <p:cNvSpPr/>
          <p:nvPr/>
        </p:nvSpPr>
        <p:spPr>
          <a:xfrm>
            <a:off x="2709956" y="4892536"/>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86" name="Rectangle 3785"/>
          <p:cNvSpPr/>
          <p:nvPr/>
        </p:nvSpPr>
        <p:spPr>
          <a:xfrm>
            <a:off x="2709956" y="4972653"/>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87" name="Rectangle 3786"/>
          <p:cNvSpPr/>
          <p:nvPr/>
        </p:nvSpPr>
        <p:spPr>
          <a:xfrm>
            <a:off x="2709956" y="5052771"/>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88" name="Rectangle 3787"/>
          <p:cNvSpPr/>
          <p:nvPr/>
        </p:nvSpPr>
        <p:spPr>
          <a:xfrm>
            <a:off x="2709956" y="5132888"/>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89" name="Rectangle 3788"/>
          <p:cNvSpPr/>
          <p:nvPr/>
        </p:nvSpPr>
        <p:spPr>
          <a:xfrm>
            <a:off x="2709956" y="5213006"/>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90" name="Rectangle 3789"/>
          <p:cNvSpPr/>
          <p:nvPr/>
        </p:nvSpPr>
        <p:spPr>
          <a:xfrm>
            <a:off x="2709956" y="5293123"/>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92" name="Rectangle 3791"/>
          <p:cNvSpPr/>
          <p:nvPr/>
        </p:nvSpPr>
        <p:spPr>
          <a:xfrm>
            <a:off x="3215175" y="4861588"/>
            <a:ext cx="448557" cy="51463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3793" name="Rectangle 3792"/>
          <p:cNvSpPr/>
          <p:nvPr/>
        </p:nvSpPr>
        <p:spPr>
          <a:xfrm>
            <a:off x="3260031" y="4892536"/>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94" name="Rectangle 3793"/>
          <p:cNvSpPr/>
          <p:nvPr/>
        </p:nvSpPr>
        <p:spPr>
          <a:xfrm>
            <a:off x="3260031" y="4972653"/>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95" name="Rectangle 3794"/>
          <p:cNvSpPr/>
          <p:nvPr/>
        </p:nvSpPr>
        <p:spPr>
          <a:xfrm>
            <a:off x="3260031" y="5052771"/>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96" name="Rectangle 3795"/>
          <p:cNvSpPr/>
          <p:nvPr/>
        </p:nvSpPr>
        <p:spPr>
          <a:xfrm>
            <a:off x="3260031" y="5132888"/>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97" name="Rectangle 3796"/>
          <p:cNvSpPr/>
          <p:nvPr/>
        </p:nvSpPr>
        <p:spPr>
          <a:xfrm>
            <a:off x="3260031" y="5213006"/>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798" name="Rectangle 3797"/>
          <p:cNvSpPr/>
          <p:nvPr/>
        </p:nvSpPr>
        <p:spPr>
          <a:xfrm>
            <a:off x="3260031" y="5293123"/>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800" name="Rectangle 3799"/>
          <p:cNvSpPr/>
          <p:nvPr/>
        </p:nvSpPr>
        <p:spPr>
          <a:xfrm>
            <a:off x="3765251" y="4244616"/>
            <a:ext cx="448557" cy="51463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3801" name="Rectangle 3800"/>
          <p:cNvSpPr/>
          <p:nvPr/>
        </p:nvSpPr>
        <p:spPr>
          <a:xfrm>
            <a:off x="3810107" y="4275564"/>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802" name="Rectangle 3801"/>
          <p:cNvSpPr/>
          <p:nvPr/>
        </p:nvSpPr>
        <p:spPr>
          <a:xfrm>
            <a:off x="3810107" y="4355682"/>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803" name="Rectangle 3802"/>
          <p:cNvSpPr/>
          <p:nvPr/>
        </p:nvSpPr>
        <p:spPr>
          <a:xfrm>
            <a:off x="3810107" y="4435799"/>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804" name="Rectangle 3803"/>
          <p:cNvSpPr/>
          <p:nvPr/>
        </p:nvSpPr>
        <p:spPr>
          <a:xfrm>
            <a:off x="3810107" y="4515917"/>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805" name="Rectangle 3804"/>
          <p:cNvSpPr/>
          <p:nvPr/>
        </p:nvSpPr>
        <p:spPr>
          <a:xfrm>
            <a:off x="3810107" y="4596034"/>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806" name="Rectangle 3805"/>
          <p:cNvSpPr/>
          <p:nvPr/>
        </p:nvSpPr>
        <p:spPr>
          <a:xfrm>
            <a:off x="3810107" y="4676152"/>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808" name="Rectangle 3807"/>
          <p:cNvSpPr/>
          <p:nvPr/>
        </p:nvSpPr>
        <p:spPr>
          <a:xfrm>
            <a:off x="4315325" y="4244616"/>
            <a:ext cx="448557" cy="51463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3809" name="Rectangle 3808"/>
          <p:cNvSpPr/>
          <p:nvPr/>
        </p:nvSpPr>
        <p:spPr>
          <a:xfrm>
            <a:off x="4360181" y="4275564"/>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810" name="Rectangle 3809"/>
          <p:cNvSpPr/>
          <p:nvPr/>
        </p:nvSpPr>
        <p:spPr>
          <a:xfrm>
            <a:off x="4360181" y="4355682"/>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811" name="Rectangle 3810"/>
          <p:cNvSpPr/>
          <p:nvPr/>
        </p:nvSpPr>
        <p:spPr>
          <a:xfrm>
            <a:off x="4360181" y="4435799"/>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812" name="Rectangle 3811"/>
          <p:cNvSpPr/>
          <p:nvPr/>
        </p:nvSpPr>
        <p:spPr>
          <a:xfrm>
            <a:off x="4360181" y="4515917"/>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813" name="Rectangle 3812"/>
          <p:cNvSpPr/>
          <p:nvPr/>
        </p:nvSpPr>
        <p:spPr>
          <a:xfrm>
            <a:off x="4360181" y="4596034"/>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814" name="Rectangle 3813"/>
          <p:cNvSpPr/>
          <p:nvPr/>
        </p:nvSpPr>
        <p:spPr>
          <a:xfrm>
            <a:off x="4360181" y="4676152"/>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816" name="Rectangle 3815"/>
          <p:cNvSpPr/>
          <p:nvPr/>
        </p:nvSpPr>
        <p:spPr>
          <a:xfrm>
            <a:off x="3765251" y="4861588"/>
            <a:ext cx="448557" cy="51463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3817" name="Rectangle 3816"/>
          <p:cNvSpPr/>
          <p:nvPr/>
        </p:nvSpPr>
        <p:spPr>
          <a:xfrm>
            <a:off x="3810107" y="4892536"/>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818" name="Rectangle 3817"/>
          <p:cNvSpPr/>
          <p:nvPr/>
        </p:nvSpPr>
        <p:spPr>
          <a:xfrm>
            <a:off x="3810107" y="4972653"/>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819" name="Rectangle 3818"/>
          <p:cNvSpPr/>
          <p:nvPr/>
        </p:nvSpPr>
        <p:spPr>
          <a:xfrm>
            <a:off x="3810107" y="5052771"/>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820" name="Rectangle 3819"/>
          <p:cNvSpPr/>
          <p:nvPr/>
        </p:nvSpPr>
        <p:spPr>
          <a:xfrm>
            <a:off x="3810107" y="5132888"/>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821" name="Rectangle 3820"/>
          <p:cNvSpPr/>
          <p:nvPr/>
        </p:nvSpPr>
        <p:spPr>
          <a:xfrm>
            <a:off x="3810107" y="5213006"/>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822" name="Rectangle 3821"/>
          <p:cNvSpPr/>
          <p:nvPr/>
        </p:nvSpPr>
        <p:spPr>
          <a:xfrm>
            <a:off x="3810107" y="5293123"/>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824" name="Rectangle 3823"/>
          <p:cNvSpPr/>
          <p:nvPr/>
        </p:nvSpPr>
        <p:spPr>
          <a:xfrm>
            <a:off x="4315325" y="4861588"/>
            <a:ext cx="448557" cy="51463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3825" name="Rectangle 3824"/>
          <p:cNvSpPr/>
          <p:nvPr/>
        </p:nvSpPr>
        <p:spPr>
          <a:xfrm>
            <a:off x="4360181" y="4892536"/>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826" name="Rectangle 3825"/>
          <p:cNvSpPr/>
          <p:nvPr/>
        </p:nvSpPr>
        <p:spPr>
          <a:xfrm>
            <a:off x="4360181" y="4972653"/>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827" name="Rectangle 3826"/>
          <p:cNvSpPr/>
          <p:nvPr/>
        </p:nvSpPr>
        <p:spPr>
          <a:xfrm>
            <a:off x="4360181" y="5052771"/>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828" name="Rectangle 3827"/>
          <p:cNvSpPr/>
          <p:nvPr/>
        </p:nvSpPr>
        <p:spPr>
          <a:xfrm>
            <a:off x="4360181" y="5132888"/>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829" name="Rectangle 3828"/>
          <p:cNvSpPr/>
          <p:nvPr/>
        </p:nvSpPr>
        <p:spPr>
          <a:xfrm>
            <a:off x="4360181" y="5213006"/>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830" name="Rectangle 3829"/>
          <p:cNvSpPr/>
          <p:nvPr/>
        </p:nvSpPr>
        <p:spPr>
          <a:xfrm>
            <a:off x="4360181" y="5293123"/>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832" name="Rectangle 3831"/>
          <p:cNvSpPr/>
          <p:nvPr/>
        </p:nvSpPr>
        <p:spPr>
          <a:xfrm>
            <a:off x="4865401" y="4244616"/>
            <a:ext cx="448557" cy="51463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3833" name="Rectangle 3832"/>
          <p:cNvSpPr/>
          <p:nvPr/>
        </p:nvSpPr>
        <p:spPr>
          <a:xfrm>
            <a:off x="4910257" y="4275564"/>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834" name="Rectangle 3833"/>
          <p:cNvSpPr/>
          <p:nvPr/>
        </p:nvSpPr>
        <p:spPr>
          <a:xfrm>
            <a:off x="4910257" y="4355682"/>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835" name="Rectangle 3834"/>
          <p:cNvSpPr/>
          <p:nvPr/>
        </p:nvSpPr>
        <p:spPr>
          <a:xfrm>
            <a:off x="4910257" y="4435799"/>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836" name="Rectangle 3835"/>
          <p:cNvSpPr/>
          <p:nvPr/>
        </p:nvSpPr>
        <p:spPr>
          <a:xfrm>
            <a:off x="4910257" y="4515917"/>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837" name="Rectangle 3836"/>
          <p:cNvSpPr/>
          <p:nvPr/>
        </p:nvSpPr>
        <p:spPr>
          <a:xfrm>
            <a:off x="4910257" y="4596034"/>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838" name="Rectangle 3837"/>
          <p:cNvSpPr/>
          <p:nvPr/>
        </p:nvSpPr>
        <p:spPr>
          <a:xfrm>
            <a:off x="4910257" y="4676152"/>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840" name="Rectangle 3839"/>
          <p:cNvSpPr/>
          <p:nvPr/>
        </p:nvSpPr>
        <p:spPr>
          <a:xfrm>
            <a:off x="5415476" y="4244616"/>
            <a:ext cx="448557" cy="51463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3841" name="Rectangle 3840"/>
          <p:cNvSpPr/>
          <p:nvPr/>
        </p:nvSpPr>
        <p:spPr>
          <a:xfrm>
            <a:off x="5460332" y="4275564"/>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842" name="Rectangle 3841"/>
          <p:cNvSpPr/>
          <p:nvPr/>
        </p:nvSpPr>
        <p:spPr>
          <a:xfrm>
            <a:off x="5460332" y="4355682"/>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843" name="Rectangle 3842"/>
          <p:cNvSpPr/>
          <p:nvPr/>
        </p:nvSpPr>
        <p:spPr>
          <a:xfrm>
            <a:off x="5460332" y="4435799"/>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844" name="Rectangle 3843"/>
          <p:cNvSpPr/>
          <p:nvPr/>
        </p:nvSpPr>
        <p:spPr>
          <a:xfrm>
            <a:off x="5460332" y="4515917"/>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845" name="Rectangle 3844"/>
          <p:cNvSpPr/>
          <p:nvPr/>
        </p:nvSpPr>
        <p:spPr>
          <a:xfrm>
            <a:off x="5460332" y="4596034"/>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846" name="Rectangle 3845"/>
          <p:cNvSpPr/>
          <p:nvPr/>
        </p:nvSpPr>
        <p:spPr>
          <a:xfrm>
            <a:off x="5460332" y="4676152"/>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848" name="Rectangle 3847"/>
          <p:cNvSpPr/>
          <p:nvPr/>
        </p:nvSpPr>
        <p:spPr>
          <a:xfrm>
            <a:off x="4865401" y="4861588"/>
            <a:ext cx="448557" cy="51463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3849" name="Rectangle 3848"/>
          <p:cNvSpPr/>
          <p:nvPr/>
        </p:nvSpPr>
        <p:spPr>
          <a:xfrm>
            <a:off x="4910257" y="4892536"/>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850" name="Rectangle 3849"/>
          <p:cNvSpPr/>
          <p:nvPr/>
        </p:nvSpPr>
        <p:spPr>
          <a:xfrm>
            <a:off x="4910257" y="4972653"/>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851" name="Rectangle 3850"/>
          <p:cNvSpPr/>
          <p:nvPr/>
        </p:nvSpPr>
        <p:spPr>
          <a:xfrm>
            <a:off x="4910257" y="5052771"/>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852" name="Rectangle 3851"/>
          <p:cNvSpPr/>
          <p:nvPr/>
        </p:nvSpPr>
        <p:spPr>
          <a:xfrm>
            <a:off x="4910257" y="5132888"/>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853" name="Rectangle 3852"/>
          <p:cNvSpPr/>
          <p:nvPr/>
        </p:nvSpPr>
        <p:spPr>
          <a:xfrm>
            <a:off x="4910257" y="5213006"/>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854" name="Rectangle 3853"/>
          <p:cNvSpPr/>
          <p:nvPr/>
        </p:nvSpPr>
        <p:spPr>
          <a:xfrm>
            <a:off x="4910257" y="5293123"/>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856" name="Rectangle 3855"/>
          <p:cNvSpPr/>
          <p:nvPr/>
        </p:nvSpPr>
        <p:spPr>
          <a:xfrm>
            <a:off x="5415476" y="4861588"/>
            <a:ext cx="448557" cy="51463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3857" name="Rectangle 3856"/>
          <p:cNvSpPr/>
          <p:nvPr/>
        </p:nvSpPr>
        <p:spPr>
          <a:xfrm>
            <a:off x="5460332" y="4892536"/>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858" name="Rectangle 3857"/>
          <p:cNvSpPr/>
          <p:nvPr/>
        </p:nvSpPr>
        <p:spPr>
          <a:xfrm>
            <a:off x="5460332" y="4972653"/>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859" name="Rectangle 3858"/>
          <p:cNvSpPr/>
          <p:nvPr/>
        </p:nvSpPr>
        <p:spPr>
          <a:xfrm>
            <a:off x="5460332" y="5052771"/>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860" name="Rectangle 3859"/>
          <p:cNvSpPr/>
          <p:nvPr/>
        </p:nvSpPr>
        <p:spPr>
          <a:xfrm>
            <a:off x="5460332" y="5132888"/>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861" name="Rectangle 3860"/>
          <p:cNvSpPr/>
          <p:nvPr/>
        </p:nvSpPr>
        <p:spPr>
          <a:xfrm>
            <a:off x="5460332" y="5213006"/>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3862" name="Rectangle 3861"/>
          <p:cNvSpPr/>
          <p:nvPr/>
        </p:nvSpPr>
        <p:spPr>
          <a:xfrm>
            <a:off x="5460332" y="5293123"/>
            <a:ext cx="358845" cy="51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765" name="Rectangle 7764"/>
          <p:cNvSpPr/>
          <p:nvPr/>
        </p:nvSpPr>
        <p:spPr>
          <a:xfrm rot="5400000">
            <a:off x="6295001" y="1809696"/>
            <a:ext cx="519897" cy="453962"/>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7766" name="Rectangle 7765"/>
          <p:cNvSpPr/>
          <p:nvPr/>
        </p:nvSpPr>
        <p:spPr>
          <a:xfrm rot="5400000">
            <a:off x="6670822" y="1867131"/>
            <a:ext cx="122222"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767" name="Rectangle 7766"/>
          <p:cNvSpPr/>
          <p:nvPr/>
        </p:nvSpPr>
        <p:spPr>
          <a:xfrm rot="5400000">
            <a:off x="6564691" y="1902590"/>
            <a:ext cx="19313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768" name="Rectangle 7767"/>
          <p:cNvSpPr/>
          <p:nvPr/>
        </p:nvSpPr>
        <p:spPr>
          <a:xfrm rot="5400000">
            <a:off x="6497858" y="1898750"/>
            <a:ext cx="18545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769" name="Rectangle 7768"/>
          <p:cNvSpPr/>
          <p:nvPr/>
        </p:nvSpPr>
        <p:spPr>
          <a:xfrm rot="5400000">
            <a:off x="6497552" y="1828383"/>
            <a:ext cx="44726"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770" name="Rectangle 7769"/>
          <p:cNvSpPr/>
          <p:nvPr/>
        </p:nvSpPr>
        <p:spPr>
          <a:xfrm rot="5400000">
            <a:off x="6393141" y="1862120"/>
            <a:ext cx="112201"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771" name="Rectangle 7770"/>
          <p:cNvSpPr/>
          <p:nvPr/>
        </p:nvSpPr>
        <p:spPr>
          <a:xfrm rot="5400000">
            <a:off x="6332337" y="1852251"/>
            <a:ext cx="92464"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759" name="Rectangle 7758"/>
          <p:cNvSpPr/>
          <p:nvPr/>
        </p:nvSpPr>
        <p:spPr>
          <a:xfrm rot="5400000">
            <a:off x="6670822" y="2089218"/>
            <a:ext cx="122222"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760" name="Rectangle 7759"/>
          <p:cNvSpPr/>
          <p:nvPr/>
        </p:nvSpPr>
        <p:spPr>
          <a:xfrm rot="5400000">
            <a:off x="6555511" y="2133856"/>
            <a:ext cx="211498"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761" name="Rectangle 7760"/>
          <p:cNvSpPr/>
          <p:nvPr/>
        </p:nvSpPr>
        <p:spPr>
          <a:xfrm rot="5400000">
            <a:off x="6497857" y="2120837"/>
            <a:ext cx="185459"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762" name="Rectangle 7761"/>
          <p:cNvSpPr/>
          <p:nvPr/>
        </p:nvSpPr>
        <p:spPr>
          <a:xfrm rot="5400000">
            <a:off x="6497552" y="2050470"/>
            <a:ext cx="44726"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763" name="Rectangle 7762"/>
          <p:cNvSpPr/>
          <p:nvPr/>
        </p:nvSpPr>
        <p:spPr>
          <a:xfrm rot="5400000">
            <a:off x="6393140" y="2084207"/>
            <a:ext cx="112201"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764" name="Rectangle 7763"/>
          <p:cNvSpPr/>
          <p:nvPr/>
        </p:nvSpPr>
        <p:spPr>
          <a:xfrm rot="5400000">
            <a:off x="6332336" y="2074338"/>
            <a:ext cx="92464"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751" name="Rectangle 7750"/>
          <p:cNvSpPr/>
          <p:nvPr/>
        </p:nvSpPr>
        <p:spPr>
          <a:xfrm rot="5400000">
            <a:off x="6844913" y="1809696"/>
            <a:ext cx="519897" cy="453962"/>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7752" name="Rectangle 7751"/>
          <p:cNvSpPr/>
          <p:nvPr/>
        </p:nvSpPr>
        <p:spPr>
          <a:xfrm rot="5400000">
            <a:off x="7220734" y="1867131"/>
            <a:ext cx="122222"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753" name="Rectangle 7752"/>
          <p:cNvSpPr/>
          <p:nvPr/>
        </p:nvSpPr>
        <p:spPr>
          <a:xfrm rot="5400000">
            <a:off x="7114603" y="1902590"/>
            <a:ext cx="19313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754" name="Rectangle 7753"/>
          <p:cNvSpPr/>
          <p:nvPr/>
        </p:nvSpPr>
        <p:spPr>
          <a:xfrm rot="5400000">
            <a:off x="7047770" y="1898750"/>
            <a:ext cx="18545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755" name="Rectangle 7754"/>
          <p:cNvSpPr/>
          <p:nvPr/>
        </p:nvSpPr>
        <p:spPr>
          <a:xfrm rot="5400000">
            <a:off x="7047464" y="1828383"/>
            <a:ext cx="44726"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756" name="Rectangle 7755"/>
          <p:cNvSpPr/>
          <p:nvPr/>
        </p:nvSpPr>
        <p:spPr>
          <a:xfrm rot="5400000">
            <a:off x="6943053" y="1862120"/>
            <a:ext cx="112201"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757" name="Rectangle 7756"/>
          <p:cNvSpPr/>
          <p:nvPr/>
        </p:nvSpPr>
        <p:spPr>
          <a:xfrm rot="5400000">
            <a:off x="6882249" y="1852251"/>
            <a:ext cx="92464"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745" name="Rectangle 7744"/>
          <p:cNvSpPr/>
          <p:nvPr/>
        </p:nvSpPr>
        <p:spPr>
          <a:xfrm rot="5400000">
            <a:off x="7220734" y="2089218"/>
            <a:ext cx="122222"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746" name="Rectangle 7745"/>
          <p:cNvSpPr/>
          <p:nvPr/>
        </p:nvSpPr>
        <p:spPr>
          <a:xfrm rot="5400000">
            <a:off x="7105423" y="2133856"/>
            <a:ext cx="211498"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747" name="Rectangle 7746"/>
          <p:cNvSpPr/>
          <p:nvPr/>
        </p:nvSpPr>
        <p:spPr>
          <a:xfrm rot="5400000">
            <a:off x="7047769" y="2120837"/>
            <a:ext cx="185459"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748" name="Rectangle 7747"/>
          <p:cNvSpPr/>
          <p:nvPr/>
        </p:nvSpPr>
        <p:spPr>
          <a:xfrm rot="5400000">
            <a:off x="7047464" y="2050470"/>
            <a:ext cx="44726"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749" name="Rectangle 7748"/>
          <p:cNvSpPr/>
          <p:nvPr/>
        </p:nvSpPr>
        <p:spPr>
          <a:xfrm rot="5400000">
            <a:off x="6943052" y="2084207"/>
            <a:ext cx="112201"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750" name="Rectangle 7749"/>
          <p:cNvSpPr/>
          <p:nvPr/>
        </p:nvSpPr>
        <p:spPr>
          <a:xfrm rot="5400000">
            <a:off x="6882248" y="2074338"/>
            <a:ext cx="92464"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737" name="Rectangle 7736"/>
          <p:cNvSpPr/>
          <p:nvPr/>
        </p:nvSpPr>
        <p:spPr>
          <a:xfrm rot="5400000">
            <a:off x="7394824" y="1809696"/>
            <a:ext cx="519897" cy="453962"/>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7738" name="Rectangle 7737"/>
          <p:cNvSpPr/>
          <p:nvPr/>
        </p:nvSpPr>
        <p:spPr>
          <a:xfrm rot="5400000">
            <a:off x="7770645" y="1867131"/>
            <a:ext cx="122222"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739" name="Rectangle 7738"/>
          <p:cNvSpPr/>
          <p:nvPr/>
        </p:nvSpPr>
        <p:spPr>
          <a:xfrm rot="5400000">
            <a:off x="7664514" y="1902590"/>
            <a:ext cx="19313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740" name="Rectangle 7739"/>
          <p:cNvSpPr/>
          <p:nvPr/>
        </p:nvSpPr>
        <p:spPr>
          <a:xfrm rot="5400000">
            <a:off x="7597681" y="1898750"/>
            <a:ext cx="18545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741" name="Rectangle 7740"/>
          <p:cNvSpPr/>
          <p:nvPr/>
        </p:nvSpPr>
        <p:spPr>
          <a:xfrm rot="5400000">
            <a:off x="7597375" y="1828383"/>
            <a:ext cx="44726"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742" name="Rectangle 7741"/>
          <p:cNvSpPr/>
          <p:nvPr/>
        </p:nvSpPr>
        <p:spPr>
          <a:xfrm rot="5400000">
            <a:off x="7492965" y="1862120"/>
            <a:ext cx="112201"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743" name="Rectangle 7742"/>
          <p:cNvSpPr/>
          <p:nvPr/>
        </p:nvSpPr>
        <p:spPr>
          <a:xfrm rot="5400000">
            <a:off x="7432160" y="1852251"/>
            <a:ext cx="92464"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731" name="Rectangle 7730"/>
          <p:cNvSpPr/>
          <p:nvPr/>
        </p:nvSpPr>
        <p:spPr>
          <a:xfrm rot="5400000">
            <a:off x="7770645" y="2089218"/>
            <a:ext cx="122222"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732" name="Rectangle 7731"/>
          <p:cNvSpPr/>
          <p:nvPr/>
        </p:nvSpPr>
        <p:spPr>
          <a:xfrm rot="5400000">
            <a:off x="7655335" y="2133856"/>
            <a:ext cx="211498"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733" name="Rectangle 7732"/>
          <p:cNvSpPr/>
          <p:nvPr/>
        </p:nvSpPr>
        <p:spPr>
          <a:xfrm rot="5400000">
            <a:off x="7597680" y="2120837"/>
            <a:ext cx="185459"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734" name="Rectangle 7733"/>
          <p:cNvSpPr/>
          <p:nvPr/>
        </p:nvSpPr>
        <p:spPr>
          <a:xfrm rot="5400000">
            <a:off x="7597375" y="2050470"/>
            <a:ext cx="44726"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735" name="Rectangle 7734"/>
          <p:cNvSpPr/>
          <p:nvPr/>
        </p:nvSpPr>
        <p:spPr>
          <a:xfrm rot="5400000">
            <a:off x="7492964" y="2084207"/>
            <a:ext cx="112201"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736" name="Rectangle 7735"/>
          <p:cNvSpPr/>
          <p:nvPr/>
        </p:nvSpPr>
        <p:spPr>
          <a:xfrm rot="5400000">
            <a:off x="7432159" y="2074338"/>
            <a:ext cx="92464"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723" name="Rectangle 7722"/>
          <p:cNvSpPr/>
          <p:nvPr/>
        </p:nvSpPr>
        <p:spPr>
          <a:xfrm rot="5400000">
            <a:off x="7944736" y="1809696"/>
            <a:ext cx="519897" cy="453962"/>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7724" name="Rectangle 7723"/>
          <p:cNvSpPr/>
          <p:nvPr/>
        </p:nvSpPr>
        <p:spPr>
          <a:xfrm rot="5400000">
            <a:off x="8320558" y="1867131"/>
            <a:ext cx="122222"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725" name="Rectangle 7724"/>
          <p:cNvSpPr/>
          <p:nvPr/>
        </p:nvSpPr>
        <p:spPr>
          <a:xfrm rot="5400000">
            <a:off x="8214426" y="1902590"/>
            <a:ext cx="19313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726" name="Rectangle 7725"/>
          <p:cNvSpPr/>
          <p:nvPr/>
        </p:nvSpPr>
        <p:spPr>
          <a:xfrm rot="5400000">
            <a:off x="8147593" y="1898750"/>
            <a:ext cx="18545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727" name="Rectangle 7726"/>
          <p:cNvSpPr/>
          <p:nvPr/>
        </p:nvSpPr>
        <p:spPr>
          <a:xfrm rot="5400000">
            <a:off x="8147287" y="1828383"/>
            <a:ext cx="44726"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728" name="Rectangle 7727"/>
          <p:cNvSpPr/>
          <p:nvPr/>
        </p:nvSpPr>
        <p:spPr>
          <a:xfrm rot="5400000">
            <a:off x="8042877" y="1862120"/>
            <a:ext cx="112201"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729" name="Rectangle 7728"/>
          <p:cNvSpPr/>
          <p:nvPr/>
        </p:nvSpPr>
        <p:spPr>
          <a:xfrm rot="5400000">
            <a:off x="7982072" y="1852251"/>
            <a:ext cx="92464"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717" name="Rectangle 7716"/>
          <p:cNvSpPr/>
          <p:nvPr/>
        </p:nvSpPr>
        <p:spPr>
          <a:xfrm rot="5400000">
            <a:off x="8320558" y="2089218"/>
            <a:ext cx="122222"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718" name="Rectangle 7717"/>
          <p:cNvSpPr/>
          <p:nvPr/>
        </p:nvSpPr>
        <p:spPr>
          <a:xfrm rot="5400000">
            <a:off x="8205247" y="2133856"/>
            <a:ext cx="211498"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719" name="Rectangle 7718"/>
          <p:cNvSpPr/>
          <p:nvPr/>
        </p:nvSpPr>
        <p:spPr>
          <a:xfrm rot="5400000">
            <a:off x="8147592" y="2120837"/>
            <a:ext cx="185459"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720" name="Rectangle 7719"/>
          <p:cNvSpPr/>
          <p:nvPr/>
        </p:nvSpPr>
        <p:spPr>
          <a:xfrm rot="5400000">
            <a:off x="8147287" y="2050470"/>
            <a:ext cx="44726"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721" name="Rectangle 7720"/>
          <p:cNvSpPr/>
          <p:nvPr/>
        </p:nvSpPr>
        <p:spPr>
          <a:xfrm rot="5400000">
            <a:off x="8042876" y="2084207"/>
            <a:ext cx="112201"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722" name="Rectangle 7721"/>
          <p:cNvSpPr/>
          <p:nvPr/>
        </p:nvSpPr>
        <p:spPr>
          <a:xfrm rot="5400000">
            <a:off x="7982071" y="2074338"/>
            <a:ext cx="92464"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709" name="Rectangle 7708"/>
          <p:cNvSpPr/>
          <p:nvPr/>
        </p:nvSpPr>
        <p:spPr>
          <a:xfrm rot="5400000">
            <a:off x="8490714" y="1809696"/>
            <a:ext cx="519897" cy="453962"/>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7710" name="Rectangle 7709"/>
          <p:cNvSpPr/>
          <p:nvPr/>
        </p:nvSpPr>
        <p:spPr>
          <a:xfrm rot="5400000">
            <a:off x="8866536" y="1867131"/>
            <a:ext cx="122222"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711" name="Rectangle 7710"/>
          <p:cNvSpPr/>
          <p:nvPr/>
        </p:nvSpPr>
        <p:spPr>
          <a:xfrm rot="5400000">
            <a:off x="8760404" y="1902590"/>
            <a:ext cx="19313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712" name="Rectangle 7711"/>
          <p:cNvSpPr/>
          <p:nvPr/>
        </p:nvSpPr>
        <p:spPr>
          <a:xfrm rot="5400000">
            <a:off x="8693571" y="1898750"/>
            <a:ext cx="18545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713" name="Rectangle 7712"/>
          <p:cNvSpPr/>
          <p:nvPr/>
        </p:nvSpPr>
        <p:spPr>
          <a:xfrm rot="5400000">
            <a:off x="8693265" y="1828383"/>
            <a:ext cx="44726"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714" name="Rectangle 7713"/>
          <p:cNvSpPr/>
          <p:nvPr/>
        </p:nvSpPr>
        <p:spPr>
          <a:xfrm rot="5400000">
            <a:off x="8588855" y="1862120"/>
            <a:ext cx="112201"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715" name="Rectangle 7714"/>
          <p:cNvSpPr/>
          <p:nvPr/>
        </p:nvSpPr>
        <p:spPr>
          <a:xfrm rot="5400000">
            <a:off x="8528050" y="1852251"/>
            <a:ext cx="92464"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703" name="Rectangle 7702"/>
          <p:cNvSpPr/>
          <p:nvPr/>
        </p:nvSpPr>
        <p:spPr>
          <a:xfrm rot="5400000">
            <a:off x="8866536" y="2089218"/>
            <a:ext cx="122222"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704" name="Rectangle 7703"/>
          <p:cNvSpPr/>
          <p:nvPr/>
        </p:nvSpPr>
        <p:spPr>
          <a:xfrm rot="5400000">
            <a:off x="8751225" y="2133856"/>
            <a:ext cx="211498"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705" name="Rectangle 7704"/>
          <p:cNvSpPr/>
          <p:nvPr/>
        </p:nvSpPr>
        <p:spPr>
          <a:xfrm rot="5400000">
            <a:off x="8693570" y="2120837"/>
            <a:ext cx="185459"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706" name="Rectangle 7705"/>
          <p:cNvSpPr/>
          <p:nvPr/>
        </p:nvSpPr>
        <p:spPr>
          <a:xfrm rot="5400000">
            <a:off x="8693265" y="2050470"/>
            <a:ext cx="44726"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707" name="Rectangle 7706"/>
          <p:cNvSpPr/>
          <p:nvPr/>
        </p:nvSpPr>
        <p:spPr>
          <a:xfrm rot="5400000">
            <a:off x="8588854" y="2084207"/>
            <a:ext cx="112201"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708" name="Rectangle 7707"/>
          <p:cNvSpPr/>
          <p:nvPr/>
        </p:nvSpPr>
        <p:spPr>
          <a:xfrm rot="5400000">
            <a:off x="8528049" y="2074338"/>
            <a:ext cx="92464"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95" name="Rectangle 7694"/>
          <p:cNvSpPr/>
          <p:nvPr/>
        </p:nvSpPr>
        <p:spPr>
          <a:xfrm rot="5400000">
            <a:off x="9040625" y="1809696"/>
            <a:ext cx="519897" cy="453962"/>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7696" name="Rectangle 7695"/>
          <p:cNvSpPr/>
          <p:nvPr/>
        </p:nvSpPr>
        <p:spPr>
          <a:xfrm rot="5400000">
            <a:off x="9416447" y="1867131"/>
            <a:ext cx="122222"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97" name="Rectangle 7696"/>
          <p:cNvSpPr/>
          <p:nvPr/>
        </p:nvSpPr>
        <p:spPr>
          <a:xfrm rot="5400000">
            <a:off x="9310315" y="1902590"/>
            <a:ext cx="19313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98" name="Rectangle 7697"/>
          <p:cNvSpPr/>
          <p:nvPr/>
        </p:nvSpPr>
        <p:spPr>
          <a:xfrm rot="5400000">
            <a:off x="9243482" y="1898750"/>
            <a:ext cx="18545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99" name="Rectangle 7698"/>
          <p:cNvSpPr/>
          <p:nvPr/>
        </p:nvSpPr>
        <p:spPr>
          <a:xfrm rot="5400000">
            <a:off x="9243176" y="1828383"/>
            <a:ext cx="44726"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700" name="Rectangle 7699"/>
          <p:cNvSpPr/>
          <p:nvPr/>
        </p:nvSpPr>
        <p:spPr>
          <a:xfrm rot="5400000">
            <a:off x="9138766" y="1862120"/>
            <a:ext cx="112201"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701" name="Rectangle 7700"/>
          <p:cNvSpPr/>
          <p:nvPr/>
        </p:nvSpPr>
        <p:spPr>
          <a:xfrm rot="5400000">
            <a:off x="9077961" y="1852251"/>
            <a:ext cx="92464"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89" name="Rectangle 7688"/>
          <p:cNvSpPr/>
          <p:nvPr/>
        </p:nvSpPr>
        <p:spPr>
          <a:xfrm rot="5400000">
            <a:off x="9416447" y="2089218"/>
            <a:ext cx="122222"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90" name="Rectangle 7689"/>
          <p:cNvSpPr/>
          <p:nvPr/>
        </p:nvSpPr>
        <p:spPr>
          <a:xfrm rot="5400000">
            <a:off x="9301136" y="2133856"/>
            <a:ext cx="211498"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91" name="Rectangle 7690"/>
          <p:cNvSpPr/>
          <p:nvPr/>
        </p:nvSpPr>
        <p:spPr>
          <a:xfrm rot="5400000">
            <a:off x="9243482" y="2120837"/>
            <a:ext cx="185459"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92" name="Rectangle 7691"/>
          <p:cNvSpPr/>
          <p:nvPr/>
        </p:nvSpPr>
        <p:spPr>
          <a:xfrm rot="5400000">
            <a:off x="9243176" y="2050470"/>
            <a:ext cx="44726"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93" name="Rectangle 7692"/>
          <p:cNvSpPr/>
          <p:nvPr/>
        </p:nvSpPr>
        <p:spPr>
          <a:xfrm rot="5400000">
            <a:off x="9138765" y="2084207"/>
            <a:ext cx="112201"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94" name="Rectangle 7693"/>
          <p:cNvSpPr/>
          <p:nvPr/>
        </p:nvSpPr>
        <p:spPr>
          <a:xfrm rot="5400000">
            <a:off x="9077960" y="2074338"/>
            <a:ext cx="92464"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81" name="Rectangle 7680"/>
          <p:cNvSpPr/>
          <p:nvPr/>
        </p:nvSpPr>
        <p:spPr>
          <a:xfrm rot="5400000">
            <a:off x="9590537" y="1809696"/>
            <a:ext cx="519897" cy="453962"/>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7682" name="Rectangle 7681"/>
          <p:cNvSpPr/>
          <p:nvPr/>
        </p:nvSpPr>
        <p:spPr>
          <a:xfrm rot="5400000">
            <a:off x="9966359" y="1867131"/>
            <a:ext cx="122222"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83" name="Rectangle 7682"/>
          <p:cNvSpPr/>
          <p:nvPr/>
        </p:nvSpPr>
        <p:spPr>
          <a:xfrm rot="5400000">
            <a:off x="9860227" y="1902590"/>
            <a:ext cx="19313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84" name="Rectangle 7683"/>
          <p:cNvSpPr/>
          <p:nvPr/>
        </p:nvSpPr>
        <p:spPr>
          <a:xfrm rot="5400000">
            <a:off x="9793395" y="1898750"/>
            <a:ext cx="18545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85" name="Rectangle 7684"/>
          <p:cNvSpPr/>
          <p:nvPr/>
        </p:nvSpPr>
        <p:spPr>
          <a:xfrm rot="5400000">
            <a:off x="9793088" y="1828383"/>
            <a:ext cx="44726"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86" name="Rectangle 7685"/>
          <p:cNvSpPr/>
          <p:nvPr/>
        </p:nvSpPr>
        <p:spPr>
          <a:xfrm rot="5400000">
            <a:off x="9688678" y="1862120"/>
            <a:ext cx="112201"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87" name="Rectangle 7686"/>
          <p:cNvSpPr/>
          <p:nvPr/>
        </p:nvSpPr>
        <p:spPr>
          <a:xfrm rot="5400000">
            <a:off x="9627874" y="1852251"/>
            <a:ext cx="92464"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75" name="Rectangle 7674"/>
          <p:cNvSpPr/>
          <p:nvPr/>
        </p:nvSpPr>
        <p:spPr>
          <a:xfrm rot="5400000">
            <a:off x="9966359" y="2089218"/>
            <a:ext cx="122222"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76" name="Rectangle 7675"/>
          <p:cNvSpPr/>
          <p:nvPr/>
        </p:nvSpPr>
        <p:spPr>
          <a:xfrm rot="5400000">
            <a:off x="9851048" y="2133856"/>
            <a:ext cx="211498"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77" name="Rectangle 7676"/>
          <p:cNvSpPr/>
          <p:nvPr/>
        </p:nvSpPr>
        <p:spPr>
          <a:xfrm rot="5400000">
            <a:off x="9793394" y="2120837"/>
            <a:ext cx="185459"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78" name="Rectangle 7677"/>
          <p:cNvSpPr/>
          <p:nvPr/>
        </p:nvSpPr>
        <p:spPr>
          <a:xfrm rot="5400000">
            <a:off x="9793088" y="2050470"/>
            <a:ext cx="44726"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79" name="Rectangle 7678"/>
          <p:cNvSpPr/>
          <p:nvPr/>
        </p:nvSpPr>
        <p:spPr>
          <a:xfrm rot="5400000">
            <a:off x="9688677" y="2084207"/>
            <a:ext cx="112201"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80" name="Rectangle 7679"/>
          <p:cNvSpPr/>
          <p:nvPr/>
        </p:nvSpPr>
        <p:spPr>
          <a:xfrm rot="5400000">
            <a:off x="9627873" y="2074338"/>
            <a:ext cx="92464"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67" name="Rectangle 7666"/>
          <p:cNvSpPr/>
          <p:nvPr/>
        </p:nvSpPr>
        <p:spPr>
          <a:xfrm rot="5400000">
            <a:off x="10140448" y="1809696"/>
            <a:ext cx="519897" cy="453962"/>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7668" name="Rectangle 7667"/>
          <p:cNvSpPr/>
          <p:nvPr/>
        </p:nvSpPr>
        <p:spPr>
          <a:xfrm rot="5400000">
            <a:off x="10516270" y="1867131"/>
            <a:ext cx="122222"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69" name="Rectangle 7668"/>
          <p:cNvSpPr/>
          <p:nvPr/>
        </p:nvSpPr>
        <p:spPr>
          <a:xfrm rot="5400000">
            <a:off x="10410139" y="1902590"/>
            <a:ext cx="19313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70" name="Rectangle 7669"/>
          <p:cNvSpPr/>
          <p:nvPr/>
        </p:nvSpPr>
        <p:spPr>
          <a:xfrm rot="5400000">
            <a:off x="10343306" y="1898750"/>
            <a:ext cx="18545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71" name="Rectangle 7670"/>
          <p:cNvSpPr/>
          <p:nvPr/>
        </p:nvSpPr>
        <p:spPr>
          <a:xfrm rot="5400000">
            <a:off x="10342999" y="1828383"/>
            <a:ext cx="44726"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72" name="Rectangle 7671"/>
          <p:cNvSpPr/>
          <p:nvPr/>
        </p:nvSpPr>
        <p:spPr>
          <a:xfrm rot="5400000">
            <a:off x="10238589" y="1862120"/>
            <a:ext cx="112201"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73" name="Rectangle 7672"/>
          <p:cNvSpPr/>
          <p:nvPr/>
        </p:nvSpPr>
        <p:spPr>
          <a:xfrm rot="5400000">
            <a:off x="10177785" y="1852251"/>
            <a:ext cx="92464"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61" name="Rectangle 7660"/>
          <p:cNvSpPr/>
          <p:nvPr/>
        </p:nvSpPr>
        <p:spPr>
          <a:xfrm rot="5400000">
            <a:off x="10516270" y="2089218"/>
            <a:ext cx="122222"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62" name="Rectangle 7661"/>
          <p:cNvSpPr/>
          <p:nvPr/>
        </p:nvSpPr>
        <p:spPr>
          <a:xfrm rot="5400000">
            <a:off x="10400959" y="2133856"/>
            <a:ext cx="211498"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63" name="Rectangle 7662"/>
          <p:cNvSpPr/>
          <p:nvPr/>
        </p:nvSpPr>
        <p:spPr>
          <a:xfrm rot="5400000">
            <a:off x="10343305" y="2120837"/>
            <a:ext cx="185459"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64" name="Rectangle 7663"/>
          <p:cNvSpPr/>
          <p:nvPr/>
        </p:nvSpPr>
        <p:spPr>
          <a:xfrm rot="5400000">
            <a:off x="10342999" y="2050470"/>
            <a:ext cx="44726"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65" name="Rectangle 7664"/>
          <p:cNvSpPr/>
          <p:nvPr/>
        </p:nvSpPr>
        <p:spPr>
          <a:xfrm rot="5400000">
            <a:off x="10238588" y="2084207"/>
            <a:ext cx="112201"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66" name="Rectangle 7665"/>
          <p:cNvSpPr/>
          <p:nvPr/>
        </p:nvSpPr>
        <p:spPr>
          <a:xfrm rot="5400000">
            <a:off x="10177784" y="2074338"/>
            <a:ext cx="92464"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53" name="Rectangle 7652"/>
          <p:cNvSpPr/>
          <p:nvPr/>
        </p:nvSpPr>
        <p:spPr>
          <a:xfrm rot="5400000">
            <a:off x="10690360" y="1809696"/>
            <a:ext cx="519897" cy="453962"/>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7654" name="Rectangle 7653"/>
          <p:cNvSpPr/>
          <p:nvPr/>
        </p:nvSpPr>
        <p:spPr>
          <a:xfrm rot="5400000">
            <a:off x="11066182" y="1867131"/>
            <a:ext cx="122222"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55" name="Rectangle 7654"/>
          <p:cNvSpPr/>
          <p:nvPr/>
        </p:nvSpPr>
        <p:spPr>
          <a:xfrm rot="5400000">
            <a:off x="10960051" y="1902590"/>
            <a:ext cx="19313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56" name="Rectangle 7655"/>
          <p:cNvSpPr/>
          <p:nvPr/>
        </p:nvSpPr>
        <p:spPr>
          <a:xfrm rot="5400000">
            <a:off x="10893218" y="1898750"/>
            <a:ext cx="18545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57" name="Rectangle 7656"/>
          <p:cNvSpPr/>
          <p:nvPr/>
        </p:nvSpPr>
        <p:spPr>
          <a:xfrm rot="5400000">
            <a:off x="10892912" y="1828383"/>
            <a:ext cx="44726"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58" name="Rectangle 7657"/>
          <p:cNvSpPr/>
          <p:nvPr/>
        </p:nvSpPr>
        <p:spPr>
          <a:xfrm rot="5400000">
            <a:off x="10788501" y="1862120"/>
            <a:ext cx="112201"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59" name="Rectangle 7658"/>
          <p:cNvSpPr/>
          <p:nvPr/>
        </p:nvSpPr>
        <p:spPr>
          <a:xfrm rot="5400000">
            <a:off x="10727697" y="1852251"/>
            <a:ext cx="92464"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47" name="Rectangle 7646"/>
          <p:cNvSpPr/>
          <p:nvPr/>
        </p:nvSpPr>
        <p:spPr>
          <a:xfrm rot="5400000">
            <a:off x="11066182" y="2089218"/>
            <a:ext cx="122222"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48" name="Rectangle 7647"/>
          <p:cNvSpPr/>
          <p:nvPr/>
        </p:nvSpPr>
        <p:spPr>
          <a:xfrm rot="5400000">
            <a:off x="10950871" y="2133856"/>
            <a:ext cx="211498"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49" name="Rectangle 7648"/>
          <p:cNvSpPr/>
          <p:nvPr/>
        </p:nvSpPr>
        <p:spPr>
          <a:xfrm rot="5400000">
            <a:off x="10893217" y="2120837"/>
            <a:ext cx="185459"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50" name="Rectangle 7649"/>
          <p:cNvSpPr/>
          <p:nvPr/>
        </p:nvSpPr>
        <p:spPr>
          <a:xfrm rot="5400000">
            <a:off x="10892912" y="2050470"/>
            <a:ext cx="44726"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51" name="Rectangle 7650"/>
          <p:cNvSpPr/>
          <p:nvPr/>
        </p:nvSpPr>
        <p:spPr>
          <a:xfrm rot="5400000">
            <a:off x="10788500" y="2084207"/>
            <a:ext cx="112201"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52" name="Rectangle 7651"/>
          <p:cNvSpPr/>
          <p:nvPr/>
        </p:nvSpPr>
        <p:spPr>
          <a:xfrm rot="5400000">
            <a:off x="10727696" y="2074338"/>
            <a:ext cx="92464"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39" name="Rectangle 7638"/>
          <p:cNvSpPr/>
          <p:nvPr/>
        </p:nvSpPr>
        <p:spPr>
          <a:xfrm rot="5400000">
            <a:off x="11240273" y="1809696"/>
            <a:ext cx="519897" cy="453962"/>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7640" name="Rectangle 7639"/>
          <p:cNvSpPr/>
          <p:nvPr/>
        </p:nvSpPr>
        <p:spPr>
          <a:xfrm rot="5400000">
            <a:off x="11616094" y="1867131"/>
            <a:ext cx="122222"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41" name="Rectangle 7640"/>
          <p:cNvSpPr/>
          <p:nvPr/>
        </p:nvSpPr>
        <p:spPr>
          <a:xfrm rot="5400000">
            <a:off x="11509963" y="1902590"/>
            <a:ext cx="19313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42" name="Rectangle 7641"/>
          <p:cNvSpPr/>
          <p:nvPr/>
        </p:nvSpPr>
        <p:spPr>
          <a:xfrm rot="5400000">
            <a:off x="11443130" y="1898750"/>
            <a:ext cx="18545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43" name="Rectangle 7642"/>
          <p:cNvSpPr/>
          <p:nvPr/>
        </p:nvSpPr>
        <p:spPr>
          <a:xfrm rot="5400000">
            <a:off x="11442824" y="1828383"/>
            <a:ext cx="44726"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44" name="Rectangle 7643"/>
          <p:cNvSpPr/>
          <p:nvPr/>
        </p:nvSpPr>
        <p:spPr>
          <a:xfrm rot="5400000">
            <a:off x="11338413" y="1862120"/>
            <a:ext cx="112201"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45" name="Rectangle 7644"/>
          <p:cNvSpPr/>
          <p:nvPr/>
        </p:nvSpPr>
        <p:spPr>
          <a:xfrm rot="5400000">
            <a:off x="11277609" y="1852251"/>
            <a:ext cx="92464"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33" name="Rectangle 7632"/>
          <p:cNvSpPr/>
          <p:nvPr/>
        </p:nvSpPr>
        <p:spPr>
          <a:xfrm rot="5400000">
            <a:off x="11616094" y="2089218"/>
            <a:ext cx="122222"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34" name="Rectangle 7633"/>
          <p:cNvSpPr/>
          <p:nvPr/>
        </p:nvSpPr>
        <p:spPr>
          <a:xfrm rot="5400000">
            <a:off x="11500783" y="2133856"/>
            <a:ext cx="211498"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35" name="Rectangle 7634"/>
          <p:cNvSpPr/>
          <p:nvPr/>
        </p:nvSpPr>
        <p:spPr>
          <a:xfrm rot="5400000">
            <a:off x="11443129" y="2120837"/>
            <a:ext cx="185459"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36" name="Rectangle 7635"/>
          <p:cNvSpPr/>
          <p:nvPr/>
        </p:nvSpPr>
        <p:spPr>
          <a:xfrm rot="5400000">
            <a:off x="11442824" y="2050470"/>
            <a:ext cx="44726"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37" name="Rectangle 7636"/>
          <p:cNvSpPr/>
          <p:nvPr/>
        </p:nvSpPr>
        <p:spPr>
          <a:xfrm rot="5400000">
            <a:off x="11338412" y="2084207"/>
            <a:ext cx="112201"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38" name="Rectangle 7637"/>
          <p:cNvSpPr/>
          <p:nvPr/>
        </p:nvSpPr>
        <p:spPr>
          <a:xfrm rot="5400000">
            <a:off x="11277608" y="2074338"/>
            <a:ext cx="92464"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25" name="Rectangle 7624"/>
          <p:cNvSpPr/>
          <p:nvPr/>
        </p:nvSpPr>
        <p:spPr>
          <a:xfrm rot="5400000">
            <a:off x="6295001" y="2424896"/>
            <a:ext cx="519897" cy="453962"/>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7626" name="Rectangle 7625"/>
          <p:cNvSpPr/>
          <p:nvPr/>
        </p:nvSpPr>
        <p:spPr>
          <a:xfrm rot="5400000">
            <a:off x="6670822" y="2482331"/>
            <a:ext cx="122222"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27" name="Rectangle 7626"/>
          <p:cNvSpPr/>
          <p:nvPr/>
        </p:nvSpPr>
        <p:spPr>
          <a:xfrm rot="5400000">
            <a:off x="6564691" y="2517790"/>
            <a:ext cx="19313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28" name="Rectangle 7627"/>
          <p:cNvSpPr/>
          <p:nvPr/>
        </p:nvSpPr>
        <p:spPr>
          <a:xfrm rot="5400000">
            <a:off x="6497858" y="2513950"/>
            <a:ext cx="18545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29" name="Rectangle 7628"/>
          <p:cNvSpPr/>
          <p:nvPr/>
        </p:nvSpPr>
        <p:spPr>
          <a:xfrm rot="5400000">
            <a:off x="6497552" y="2443583"/>
            <a:ext cx="44726"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30" name="Rectangle 7629"/>
          <p:cNvSpPr/>
          <p:nvPr/>
        </p:nvSpPr>
        <p:spPr>
          <a:xfrm rot="5400000">
            <a:off x="6393141" y="2477320"/>
            <a:ext cx="112201"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31" name="Rectangle 7630"/>
          <p:cNvSpPr/>
          <p:nvPr/>
        </p:nvSpPr>
        <p:spPr>
          <a:xfrm rot="5400000">
            <a:off x="6332337" y="2467451"/>
            <a:ext cx="92464"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19" name="Rectangle 7618"/>
          <p:cNvSpPr/>
          <p:nvPr/>
        </p:nvSpPr>
        <p:spPr>
          <a:xfrm rot="5400000">
            <a:off x="6670822" y="2704418"/>
            <a:ext cx="122222"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20" name="Rectangle 7619"/>
          <p:cNvSpPr/>
          <p:nvPr/>
        </p:nvSpPr>
        <p:spPr>
          <a:xfrm rot="5400000">
            <a:off x="6555511" y="2749056"/>
            <a:ext cx="211498"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21" name="Rectangle 7620"/>
          <p:cNvSpPr/>
          <p:nvPr/>
        </p:nvSpPr>
        <p:spPr>
          <a:xfrm rot="5400000">
            <a:off x="6497857" y="2736037"/>
            <a:ext cx="185459"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22" name="Rectangle 7621"/>
          <p:cNvSpPr/>
          <p:nvPr/>
        </p:nvSpPr>
        <p:spPr>
          <a:xfrm rot="5400000">
            <a:off x="6497552" y="2665670"/>
            <a:ext cx="44726"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23" name="Rectangle 7622"/>
          <p:cNvSpPr/>
          <p:nvPr/>
        </p:nvSpPr>
        <p:spPr>
          <a:xfrm rot="5400000">
            <a:off x="6393140" y="2699407"/>
            <a:ext cx="112201"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24" name="Rectangle 7623"/>
          <p:cNvSpPr/>
          <p:nvPr/>
        </p:nvSpPr>
        <p:spPr>
          <a:xfrm rot="5400000">
            <a:off x="6332336" y="2689538"/>
            <a:ext cx="92464"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11" name="Rectangle 7610"/>
          <p:cNvSpPr/>
          <p:nvPr/>
        </p:nvSpPr>
        <p:spPr>
          <a:xfrm rot="5400000">
            <a:off x="6844913" y="2424896"/>
            <a:ext cx="519897" cy="453962"/>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7612" name="Rectangle 7611"/>
          <p:cNvSpPr/>
          <p:nvPr/>
        </p:nvSpPr>
        <p:spPr>
          <a:xfrm rot="5400000">
            <a:off x="7220734" y="2482331"/>
            <a:ext cx="122222"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13" name="Rectangle 7612"/>
          <p:cNvSpPr/>
          <p:nvPr/>
        </p:nvSpPr>
        <p:spPr>
          <a:xfrm rot="5400000">
            <a:off x="7114603" y="2517790"/>
            <a:ext cx="19313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14" name="Rectangle 7613"/>
          <p:cNvSpPr/>
          <p:nvPr/>
        </p:nvSpPr>
        <p:spPr>
          <a:xfrm rot="5400000">
            <a:off x="7047770" y="2513950"/>
            <a:ext cx="18545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15" name="Rectangle 7614"/>
          <p:cNvSpPr/>
          <p:nvPr/>
        </p:nvSpPr>
        <p:spPr>
          <a:xfrm rot="5400000">
            <a:off x="7047464" y="2443583"/>
            <a:ext cx="44726"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16" name="Rectangle 7615"/>
          <p:cNvSpPr/>
          <p:nvPr/>
        </p:nvSpPr>
        <p:spPr>
          <a:xfrm rot="5400000">
            <a:off x="6943053" y="2477320"/>
            <a:ext cx="112201"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17" name="Rectangle 7616"/>
          <p:cNvSpPr/>
          <p:nvPr/>
        </p:nvSpPr>
        <p:spPr>
          <a:xfrm rot="5400000">
            <a:off x="6882249" y="2467451"/>
            <a:ext cx="92464"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05" name="Rectangle 7604"/>
          <p:cNvSpPr/>
          <p:nvPr/>
        </p:nvSpPr>
        <p:spPr>
          <a:xfrm rot="5400000">
            <a:off x="7220734" y="2704418"/>
            <a:ext cx="122222"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06" name="Rectangle 7605"/>
          <p:cNvSpPr/>
          <p:nvPr/>
        </p:nvSpPr>
        <p:spPr>
          <a:xfrm rot="5400000">
            <a:off x="7105423" y="2749056"/>
            <a:ext cx="211498"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07" name="Rectangle 7606"/>
          <p:cNvSpPr/>
          <p:nvPr/>
        </p:nvSpPr>
        <p:spPr>
          <a:xfrm rot="5400000">
            <a:off x="7047769" y="2736037"/>
            <a:ext cx="185459"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08" name="Rectangle 7607"/>
          <p:cNvSpPr/>
          <p:nvPr/>
        </p:nvSpPr>
        <p:spPr>
          <a:xfrm rot="5400000">
            <a:off x="7047464" y="2665670"/>
            <a:ext cx="44726"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09" name="Rectangle 7608"/>
          <p:cNvSpPr/>
          <p:nvPr/>
        </p:nvSpPr>
        <p:spPr>
          <a:xfrm rot="5400000">
            <a:off x="6943052" y="2699407"/>
            <a:ext cx="112201"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10" name="Rectangle 7609"/>
          <p:cNvSpPr/>
          <p:nvPr/>
        </p:nvSpPr>
        <p:spPr>
          <a:xfrm rot="5400000">
            <a:off x="6882248" y="2689538"/>
            <a:ext cx="92464"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97" name="Rectangle 7596"/>
          <p:cNvSpPr/>
          <p:nvPr/>
        </p:nvSpPr>
        <p:spPr>
          <a:xfrm rot="5400000">
            <a:off x="7394824" y="2424896"/>
            <a:ext cx="519897" cy="453962"/>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7598" name="Rectangle 7597"/>
          <p:cNvSpPr/>
          <p:nvPr/>
        </p:nvSpPr>
        <p:spPr>
          <a:xfrm rot="5400000">
            <a:off x="7770645" y="2482331"/>
            <a:ext cx="122222"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99" name="Rectangle 7598"/>
          <p:cNvSpPr/>
          <p:nvPr/>
        </p:nvSpPr>
        <p:spPr>
          <a:xfrm rot="5400000">
            <a:off x="7664514" y="2517790"/>
            <a:ext cx="19313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00" name="Rectangle 7599"/>
          <p:cNvSpPr/>
          <p:nvPr/>
        </p:nvSpPr>
        <p:spPr>
          <a:xfrm rot="5400000">
            <a:off x="7597681" y="2513950"/>
            <a:ext cx="18545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01" name="Rectangle 7600"/>
          <p:cNvSpPr/>
          <p:nvPr/>
        </p:nvSpPr>
        <p:spPr>
          <a:xfrm rot="5400000">
            <a:off x="7597375" y="2443583"/>
            <a:ext cx="44726"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02" name="Rectangle 7601"/>
          <p:cNvSpPr/>
          <p:nvPr/>
        </p:nvSpPr>
        <p:spPr>
          <a:xfrm rot="5400000">
            <a:off x="7492965" y="2477320"/>
            <a:ext cx="112201"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603" name="Rectangle 7602"/>
          <p:cNvSpPr/>
          <p:nvPr/>
        </p:nvSpPr>
        <p:spPr>
          <a:xfrm rot="5400000">
            <a:off x="7432160" y="2467451"/>
            <a:ext cx="92464"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91" name="Rectangle 7590"/>
          <p:cNvSpPr/>
          <p:nvPr/>
        </p:nvSpPr>
        <p:spPr>
          <a:xfrm rot="5400000">
            <a:off x="7770645" y="2704418"/>
            <a:ext cx="122222"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92" name="Rectangle 7591"/>
          <p:cNvSpPr/>
          <p:nvPr/>
        </p:nvSpPr>
        <p:spPr>
          <a:xfrm rot="5400000">
            <a:off x="7655335" y="2749056"/>
            <a:ext cx="211498"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93" name="Rectangle 7592"/>
          <p:cNvSpPr/>
          <p:nvPr/>
        </p:nvSpPr>
        <p:spPr>
          <a:xfrm rot="5400000">
            <a:off x="7597680" y="2736037"/>
            <a:ext cx="185459"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94" name="Rectangle 7593"/>
          <p:cNvSpPr/>
          <p:nvPr/>
        </p:nvSpPr>
        <p:spPr>
          <a:xfrm rot="5400000">
            <a:off x="7597375" y="2665670"/>
            <a:ext cx="44726"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95" name="Rectangle 7594"/>
          <p:cNvSpPr/>
          <p:nvPr/>
        </p:nvSpPr>
        <p:spPr>
          <a:xfrm rot="5400000">
            <a:off x="7492964" y="2699407"/>
            <a:ext cx="112201"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96" name="Rectangle 7595"/>
          <p:cNvSpPr/>
          <p:nvPr/>
        </p:nvSpPr>
        <p:spPr>
          <a:xfrm rot="5400000">
            <a:off x="7432159" y="2689538"/>
            <a:ext cx="92464"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83" name="Rectangle 7582"/>
          <p:cNvSpPr/>
          <p:nvPr/>
        </p:nvSpPr>
        <p:spPr>
          <a:xfrm rot="5400000">
            <a:off x="7944736" y="2424896"/>
            <a:ext cx="519897" cy="453962"/>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7584" name="Rectangle 7583"/>
          <p:cNvSpPr/>
          <p:nvPr/>
        </p:nvSpPr>
        <p:spPr>
          <a:xfrm rot="5400000">
            <a:off x="8320558" y="2482331"/>
            <a:ext cx="122222"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85" name="Rectangle 7584"/>
          <p:cNvSpPr/>
          <p:nvPr/>
        </p:nvSpPr>
        <p:spPr>
          <a:xfrm rot="5400000">
            <a:off x="8214426" y="2517790"/>
            <a:ext cx="19313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86" name="Rectangle 7585"/>
          <p:cNvSpPr/>
          <p:nvPr/>
        </p:nvSpPr>
        <p:spPr>
          <a:xfrm rot="5400000">
            <a:off x="8147593" y="2513950"/>
            <a:ext cx="18545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87" name="Rectangle 7586"/>
          <p:cNvSpPr/>
          <p:nvPr/>
        </p:nvSpPr>
        <p:spPr>
          <a:xfrm rot="5400000">
            <a:off x="8147287" y="2443583"/>
            <a:ext cx="44726"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88" name="Rectangle 7587"/>
          <p:cNvSpPr/>
          <p:nvPr/>
        </p:nvSpPr>
        <p:spPr>
          <a:xfrm rot="5400000">
            <a:off x="8042877" y="2477320"/>
            <a:ext cx="112201"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89" name="Rectangle 7588"/>
          <p:cNvSpPr/>
          <p:nvPr/>
        </p:nvSpPr>
        <p:spPr>
          <a:xfrm rot="5400000">
            <a:off x="7982072" y="2467451"/>
            <a:ext cx="92464"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77" name="Rectangle 7576"/>
          <p:cNvSpPr/>
          <p:nvPr/>
        </p:nvSpPr>
        <p:spPr>
          <a:xfrm rot="5400000">
            <a:off x="8320558" y="2704418"/>
            <a:ext cx="122222"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78" name="Rectangle 7577"/>
          <p:cNvSpPr/>
          <p:nvPr/>
        </p:nvSpPr>
        <p:spPr>
          <a:xfrm rot="5400000">
            <a:off x="8205247" y="2749056"/>
            <a:ext cx="211498"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79" name="Rectangle 7578"/>
          <p:cNvSpPr/>
          <p:nvPr/>
        </p:nvSpPr>
        <p:spPr>
          <a:xfrm rot="5400000">
            <a:off x="8147592" y="2736037"/>
            <a:ext cx="185459"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80" name="Rectangle 7579"/>
          <p:cNvSpPr/>
          <p:nvPr/>
        </p:nvSpPr>
        <p:spPr>
          <a:xfrm rot="5400000">
            <a:off x="8147287" y="2665670"/>
            <a:ext cx="44726"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81" name="Rectangle 7580"/>
          <p:cNvSpPr/>
          <p:nvPr/>
        </p:nvSpPr>
        <p:spPr>
          <a:xfrm rot="5400000">
            <a:off x="8042876" y="2699407"/>
            <a:ext cx="112201"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82" name="Rectangle 7581"/>
          <p:cNvSpPr/>
          <p:nvPr/>
        </p:nvSpPr>
        <p:spPr>
          <a:xfrm rot="5400000">
            <a:off x="7982071" y="2689538"/>
            <a:ext cx="92464"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69" name="Rectangle 7568"/>
          <p:cNvSpPr/>
          <p:nvPr/>
        </p:nvSpPr>
        <p:spPr>
          <a:xfrm rot="5400000">
            <a:off x="8490714" y="2424896"/>
            <a:ext cx="519897" cy="453962"/>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7570" name="Rectangle 7569"/>
          <p:cNvSpPr/>
          <p:nvPr/>
        </p:nvSpPr>
        <p:spPr>
          <a:xfrm rot="5400000">
            <a:off x="8866536" y="2482331"/>
            <a:ext cx="122222"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71" name="Rectangle 7570"/>
          <p:cNvSpPr/>
          <p:nvPr/>
        </p:nvSpPr>
        <p:spPr>
          <a:xfrm rot="5400000">
            <a:off x="8760404" y="2517790"/>
            <a:ext cx="19313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72" name="Rectangle 7571"/>
          <p:cNvSpPr/>
          <p:nvPr/>
        </p:nvSpPr>
        <p:spPr>
          <a:xfrm rot="5400000">
            <a:off x="8693571" y="2513950"/>
            <a:ext cx="18545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73" name="Rectangle 7572"/>
          <p:cNvSpPr/>
          <p:nvPr/>
        </p:nvSpPr>
        <p:spPr>
          <a:xfrm rot="5400000">
            <a:off x="8693265" y="2443583"/>
            <a:ext cx="44726"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74" name="Rectangle 7573"/>
          <p:cNvSpPr/>
          <p:nvPr/>
        </p:nvSpPr>
        <p:spPr>
          <a:xfrm rot="5400000">
            <a:off x="8588855" y="2477320"/>
            <a:ext cx="112201"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75" name="Rectangle 7574"/>
          <p:cNvSpPr/>
          <p:nvPr/>
        </p:nvSpPr>
        <p:spPr>
          <a:xfrm rot="5400000">
            <a:off x="8528050" y="2467451"/>
            <a:ext cx="92464"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63" name="Rectangle 7562"/>
          <p:cNvSpPr/>
          <p:nvPr/>
        </p:nvSpPr>
        <p:spPr>
          <a:xfrm rot="5400000">
            <a:off x="8866536" y="2704418"/>
            <a:ext cx="122222"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64" name="Rectangle 7563"/>
          <p:cNvSpPr/>
          <p:nvPr/>
        </p:nvSpPr>
        <p:spPr>
          <a:xfrm rot="5400000">
            <a:off x="8751225" y="2749056"/>
            <a:ext cx="211498"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65" name="Rectangle 7564"/>
          <p:cNvSpPr/>
          <p:nvPr/>
        </p:nvSpPr>
        <p:spPr>
          <a:xfrm rot="5400000">
            <a:off x="8693570" y="2736037"/>
            <a:ext cx="185459"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66" name="Rectangle 7565"/>
          <p:cNvSpPr/>
          <p:nvPr/>
        </p:nvSpPr>
        <p:spPr>
          <a:xfrm rot="5400000">
            <a:off x="8693265" y="2665670"/>
            <a:ext cx="44726"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67" name="Rectangle 7566"/>
          <p:cNvSpPr/>
          <p:nvPr/>
        </p:nvSpPr>
        <p:spPr>
          <a:xfrm rot="5400000">
            <a:off x="8588854" y="2699407"/>
            <a:ext cx="112201"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68" name="Rectangle 7567"/>
          <p:cNvSpPr/>
          <p:nvPr/>
        </p:nvSpPr>
        <p:spPr>
          <a:xfrm rot="5400000">
            <a:off x="8528049" y="2689538"/>
            <a:ext cx="92464"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55" name="Rectangle 7554"/>
          <p:cNvSpPr/>
          <p:nvPr/>
        </p:nvSpPr>
        <p:spPr>
          <a:xfrm rot="5400000">
            <a:off x="9040625" y="2424896"/>
            <a:ext cx="519897" cy="453962"/>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7556" name="Rectangle 7555"/>
          <p:cNvSpPr/>
          <p:nvPr/>
        </p:nvSpPr>
        <p:spPr>
          <a:xfrm rot="5400000">
            <a:off x="9416447" y="2482331"/>
            <a:ext cx="122222"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57" name="Rectangle 7556"/>
          <p:cNvSpPr/>
          <p:nvPr/>
        </p:nvSpPr>
        <p:spPr>
          <a:xfrm rot="5400000">
            <a:off x="9310315" y="2517790"/>
            <a:ext cx="19313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58" name="Rectangle 7557"/>
          <p:cNvSpPr/>
          <p:nvPr/>
        </p:nvSpPr>
        <p:spPr>
          <a:xfrm rot="5400000">
            <a:off x="9243482" y="2513950"/>
            <a:ext cx="18545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59" name="Rectangle 7558"/>
          <p:cNvSpPr/>
          <p:nvPr/>
        </p:nvSpPr>
        <p:spPr>
          <a:xfrm rot="5400000">
            <a:off x="9243176" y="2443583"/>
            <a:ext cx="44726"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60" name="Rectangle 7559"/>
          <p:cNvSpPr/>
          <p:nvPr/>
        </p:nvSpPr>
        <p:spPr>
          <a:xfrm rot="5400000">
            <a:off x="9138766" y="2477320"/>
            <a:ext cx="112201"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61" name="Rectangle 7560"/>
          <p:cNvSpPr/>
          <p:nvPr/>
        </p:nvSpPr>
        <p:spPr>
          <a:xfrm rot="5400000">
            <a:off x="9077961" y="2467451"/>
            <a:ext cx="92464"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49" name="Rectangle 7548"/>
          <p:cNvSpPr/>
          <p:nvPr/>
        </p:nvSpPr>
        <p:spPr>
          <a:xfrm rot="5400000">
            <a:off x="9416447" y="2704418"/>
            <a:ext cx="122222"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50" name="Rectangle 7549"/>
          <p:cNvSpPr/>
          <p:nvPr/>
        </p:nvSpPr>
        <p:spPr>
          <a:xfrm rot="5400000">
            <a:off x="9301136" y="2749056"/>
            <a:ext cx="211498"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51" name="Rectangle 7550"/>
          <p:cNvSpPr/>
          <p:nvPr/>
        </p:nvSpPr>
        <p:spPr>
          <a:xfrm rot="5400000">
            <a:off x="9243482" y="2736037"/>
            <a:ext cx="185459"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52" name="Rectangle 7551"/>
          <p:cNvSpPr/>
          <p:nvPr/>
        </p:nvSpPr>
        <p:spPr>
          <a:xfrm rot="5400000">
            <a:off x="9243176" y="2665670"/>
            <a:ext cx="44726"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53" name="Rectangle 7552"/>
          <p:cNvSpPr/>
          <p:nvPr/>
        </p:nvSpPr>
        <p:spPr>
          <a:xfrm rot="5400000">
            <a:off x="9138765" y="2699407"/>
            <a:ext cx="112201"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54" name="Rectangle 7553"/>
          <p:cNvSpPr/>
          <p:nvPr/>
        </p:nvSpPr>
        <p:spPr>
          <a:xfrm rot="5400000">
            <a:off x="9077960" y="2689538"/>
            <a:ext cx="92464"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41" name="Rectangle 7540"/>
          <p:cNvSpPr/>
          <p:nvPr/>
        </p:nvSpPr>
        <p:spPr>
          <a:xfrm rot="5400000">
            <a:off x="9590537" y="2424896"/>
            <a:ext cx="519897" cy="453962"/>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7542" name="Rectangle 7541"/>
          <p:cNvSpPr/>
          <p:nvPr/>
        </p:nvSpPr>
        <p:spPr>
          <a:xfrm rot="5400000">
            <a:off x="9966359" y="2482331"/>
            <a:ext cx="122222"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43" name="Rectangle 7542"/>
          <p:cNvSpPr/>
          <p:nvPr/>
        </p:nvSpPr>
        <p:spPr>
          <a:xfrm rot="5400000">
            <a:off x="9860227" y="2517790"/>
            <a:ext cx="19313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44" name="Rectangle 7543"/>
          <p:cNvSpPr/>
          <p:nvPr/>
        </p:nvSpPr>
        <p:spPr>
          <a:xfrm rot="5400000">
            <a:off x="9793395" y="2513950"/>
            <a:ext cx="18545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45" name="Rectangle 7544"/>
          <p:cNvSpPr/>
          <p:nvPr/>
        </p:nvSpPr>
        <p:spPr>
          <a:xfrm rot="5400000">
            <a:off x="9793088" y="2443583"/>
            <a:ext cx="44726"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46" name="Rectangle 7545"/>
          <p:cNvSpPr/>
          <p:nvPr/>
        </p:nvSpPr>
        <p:spPr>
          <a:xfrm rot="5400000">
            <a:off x="9688678" y="2477320"/>
            <a:ext cx="112201"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47" name="Rectangle 7546"/>
          <p:cNvSpPr/>
          <p:nvPr/>
        </p:nvSpPr>
        <p:spPr>
          <a:xfrm rot="5400000">
            <a:off x="9627874" y="2467451"/>
            <a:ext cx="92464"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35" name="Rectangle 7534"/>
          <p:cNvSpPr/>
          <p:nvPr/>
        </p:nvSpPr>
        <p:spPr>
          <a:xfrm rot="5400000">
            <a:off x="9966359" y="2704418"/>
            <a:ext cx="122222"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36" name="Rectangle 7535"/>
          <p:cNvSpPr/>
          <p:nvPr/>
        </p:nvSpPr>
        <p:spPr>
          <a:xfrm rot="5400000">
            <a:off x="9851048" y="2749056"/>
            <a:ext cx="211498"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37" name="Rectangle 7536"/>
          <p:cNvSpPr/>
          <p:nvPr/>
        </p:nvSpPr>
        <p:spPr>
          <a:xfrm rot="5400000">
            <a:off x="9793394" y="2736037"/>
            <a:ext cx="185459"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38" name="Rectangle 7537"/>
          <p:cNvSpPr/>
          <p:nvPr/>
        </p:nvSpPr>
        <p:spPr>
          <a:xfrm rot="5400000">
            <a:off x="9793088" y="2665670"/>
            <a:ext cx="44726"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39" name="Rectangle 7538"/>
          <p:cNvSpPr/>
          <p:nvPr/>
        </p:nvSpPr>
        <p:spPr>
          <a:xfrm rot="5400000">
            <a:off x="9688677" y="2699407"/>
            <a:ext cx="112201"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40" name="Rectangle 7539"/>
          <p:cNvSpPr/>
          <p:nvPr/>
        </p:nvSpPr>
        <p:spPr>
          <a:xfrm rot="5400000">
            <a:off x="9627873" y="2689538"/>
            <a:ext cx="92464"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27" name="Rectangle 7526"/>
          <p:cNvSpPr/>
          <p:nvPr/>
        </p:nvSpPr>
        <p:spPr>
          <a:xfrm rot="5400000">
            <a:off x="10140448" y="2424896"/>
            <a:ext cx="519897" cy="453962"/>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7528" name="Rectangle 7527"/>
          <p:cNvSpPr/>
          <p:nvPr/>
        </p:nvSpPr>
        <p:spPr>
          <a:xfrm rot="5400000">
            <a:off x="10516270" y="2482331"/>
            <a:ext cx="122222"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29" name="Rectangle 7528"/>
          <p:cNvSpPr/>
          <p:nvPr/>
        </p:nvSpPr>
        <p:spPr>
          <a:xfrm rot="5400000">
            <a:off x="10410139" y="2517790"/>
            <a:ext cx="19313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30" name="Rectangle 7529"/>
          <p:cNvSpPr/>
          <p:nvPr/>
        </p:nvSpPr>
        <p:spPr>
          <a:xfrm rot="5400000">
            <a:off x="10343306" y="2513950"/>
            <a:ext cx="18545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31" name="Rectangle 7530"/>
          <p:cNvSpPr/>
          <p:nvPr/>
        </p:nvSpPr>
        <p:spPr>
          <a:xfrm rot="5400000">
            <a:off x="10342999" y="2443583"/>
            <a:ext cx="44726"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32" name="Rectangle 7531"/>
          <p:cNvSpPr/>
          <p:nvPr/>
        </p:nvSpPr>
        <p:spPr>
          <a:xfrm rot="5400000">
            <a:off x="10238589" y="2477320"/>
            <a:ext cx="112201"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33" name="Rectangle 7532"/>
          <p:cNvSpPr/>
          <p:nvPr/>
        </p:nvSpPr>
        <p:spPr>
          <a:xfrm rot="5400000">
            <a:off x="10177785" y="2467451"/>
            <a:ext cx="92464"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21" name="Rectangle 7520"/>
          <p:cNvSpPr/>
          <p:nvPr/>
        </p:nvSpPr>
        <p:spPr>
          <a:xfrm rot="5400000">
            <a:off x="10516270" y="2704418"/>
            <a:ext cx="122222"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22" name="Rectangle 7521"/>
          <p:cNvSpPr/>
          <p:nvPr/>
        </p:nvSpPr>
        <p:spPr>
          <a:xfrm rot="5400000">
            <a:off x="10400959" y="2749056"/>
            <a:ext cx="211498"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23" name="Rectangle 7522"/>
          <p:cNvSpPr/>
          <p:nvPr/>
        </p:nvSpPr>
        <p:spPr>
          <a:xfrm rot="5400000">
            <a:off x="10343305" y="2736037"/>
            <a:ext cx="185459"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24" name="Rectangle 7523"/>
          <p:cNvSpPr/>
          <p:nvPr/>
        </p:nvSpPr>
        <p:spPr>
          <a:xfrm rot="5400000">
            <a:off x="10342999" y="2665670"/>
            <a:ext cx="44726"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25" name="Rectangle 7524"/>
          <p:cNvSpPr/>
          <p:nvPr/>
        </p:nvSpPr>
        <p:spPr>
          <a:xfrm rot="5400000">
            <a:off x="10238588" y="2699407"/>
            <a:ext cx="112201"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26" name="Rectangle 7525"/>
          <p:cNvSpPr/>
          <p:nvPr/>
        </p:nvSpPr>
        <p:spPr>
          <a:xfrm rot="5400000">
            <a:off x="10177784" y="2689538"/>
            <a:ext cx="92464"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13" name="Rectangle 7512"/>
          <p:cNvSpPr/>
          <p:nvPr/>
        </p:nvSpPr>
        <p:spPr>
          <a:xfrm rot="5400000">
            <a:off x="10690360" y="2424896"/>
            <a:ext cx="519897" cy="453962"/>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7514" name="Rectangle 7513"/>
          <p:cNvSpPr/>
          <p:nvPr/>
        </p:nvSpPr>
        <p:spPr>
          <a:xfrm rot="5400000">
            <a:off x="11066182" y="2482331"/>
            <a:ext cx="122222"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15" name="Rectangle 7514"/>
          <p:cNvSpPr/>
          <p:nvPr/>
        </p:nvSpPr>
        <p:spPr>
          <a:xfrm rot="5400000">
            <a:off x="10960051" y="2517790"/>
            <a:ext cx="19313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16" name="Rectangle 7515"/>
          <p:cNvSpPr/>
          <p:nvPr/>
        </p:nvSpPr>
        <p:spPr>
          <a:xfrm rot="5400000">
            <a:off x="10893218" y="2513950"/>
            <a:ext cx="18545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17" name="Rectangle 7516"/>
          <p:cNvSpPr/>
          <p:nvPr/>
        </p:nvSpPr>
        <p:spPr>
          <a:xfrm rot="5400000">
            <a:off x="10892912" y="2443583"/>
            <a:ext cx="44726"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18" name="Rectangle 7517"/>
          <p:cNvSpPr/>
          <p:nvPr/>
        </p:nvSpPr>
        <p:spPr>
          <a:xfrm rot="5400000">
            <a:off x="10788501" y="2477320"/>
            <a:ext cx="112201"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19" name="Rectangle 7518"/>
          <p:cNvSpPr/>
          <p:nvPr/>
        </p:nvSpPr>
        <p:spPr>
          <a:xfrm rot="5400000">
            <a:off x="10727697" y="2467451"/>
            <a:ext cx="92464"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07" name="Rectangle 7506"/>
          <p:cNvSpPr/>
          <p:nvPr/>
        </p:nvSpPr>
        <p:spPr>
          <a:xfrm rot="5400000">
            <a:off x="11066182" y="2704418"/>
            <a:ext cx="122222"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08" name="Rectangle 7507"/>
          <p:cNvSpPr/>
          <p:nvPr/>
        </p:nvSpPr>
        <p:spPr>
          <a:xfrm rot="5400000">
            <a:off x="10950871" y="2749056"/>
            <a:ext cx="211498"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09" name="Rectangle 7508"/>
          <p:cNvSpPr/>
          <p:nvPr/>
        </p:nvSpPr>
        <p:spPr>
          <a:xfrm rot="5400000">
            <a:off x="10893217" y="2736037"/>
            <a:ext cx="185459"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10" name="Rectangle 7509"/>
          <p:cNvSpPr/>
          <p:nvPr/>
        </p:nvSpPr>
        <p:spPr>
          <a:xfrm rot="5400000">
            <a:off x="10892912" y="2665670"/>
            <a:ext cx="44726"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11" name="Rectangle 7510"/>
          <p:cNvSpPr/>
          <p:nvPr/>
        </p:nvSpPr>
        <p:spPr>
          <a:xfrm rot="5400000">
            <a:off x="10788500" y="2699407"/>
            <a:ext cx="112201"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12" name="Rectangle 7511"/>
          <p:cNvSpPr/>
          <p:nvPr/>
        </p:nvSpPr>
        <p:spPr>
          <a:xfrm rot="5400000">
            <a:off x="10727696" y="2689538"/>
            <a:ext cx="92464"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99" name="Rectangle 7498"/>
          <p:cNvSpPr/>
          <p:nvPr/>
        </p:nvSpPr>
        <p:spPr>
          <a:xfrm rot="5400000">
            <a:off x="11240273" y="2424896"/>
            <a:ext cx="519897" cy="453962"/>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7500" name="Rectangle 7499"/>
          <p:cNvSpPr/>
          <p:nvPr/>
        </p:nvSpPr>
        <p:spPr>
          <a:xfrm rot="5400000">
            <a:off x="11616094" y="2482331"/>
            <a:ext cx="122222"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01" name="Rectangle 7500"/>
          <p:cNvSpPr/>
          <p:nvPr/>
        </p:nvSpPr>
        <p:spPr>
          <a:xfrm rot="5400000">
            <a:off x="11509963" y="2517790"/>
            <a:ext cx="19313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02" name="Rectangle 7501"/>
          <p:cNvSpPr/>
          <p:nvPr/>
        </p:nvSpPr>
        <p:spPr>
          <a:xfrm rot="5400000">
            <a:off x="11443130" y="2513950"/>
            <a:ext cx="18545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03" name="Rectangle 7502"/>
          <p:cNvSpPr/>
          <p:nvPr/>
        </p:nvSpPr>
        <p:spPr>
          <a:xfrm rot="5400000">
            <a:off x="11442824" y="2443583"/>
            <a:ext cx="44726"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04" name="Rectangle 7503"/>
          <p:cNvSpPr/>
          <p:nvPr/>
        </p:nvSpPr>
        <p:spPr>
          <a:xfrm rot="5400000">
            <a:off x="11338413" y="2477320"/>
            <a:ext cx="112201"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505" name="Rectangle 7504"/>
          <p:cNvSpPr/>
          <p:nvPr/>
        </p:nvSpPr>
        <p:spPr>
          <a:xfrm rot="5400000">
            <a:off x="11277609" y="2467451"/>
            <a:ext cx="92464"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93" name="Rectangle 7492"/>
          <p:cNvSpPr/>
          <p:nvPr/>
        </p:nvSpPr>
        <p:spPr>
          <a:xfrm rot="5400000">
            <a:off x="11616094" y="2704418"/>
            <a:ext cx="122222"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94" name="Rectangle 7493"/>
          <p:cNvSpPr/>
          <p:nvPr/>
        </p:nvSpPr>
        <p:spPr>
          <a:xfrm rot="5400000">
            <a:off x="11500783" y="2749056"/>
            <a:ext cx="211498"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95" name="Rectangle 7494"/>
          <p:cNvSpPr/>
          <p:nvPr/>
        </p:nvSpPr>
        <p:spPr>
          <a:xfrm rot="5400000">
            <a:off x="11443129" y="2736037"/>
            <a:ext cx="185459"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96" name="Rectangle 7495"/>
          <p:cNvSpPr/>
          <p:nvPr/>
        </p:nvSpPr>
        <p:spPr>
          <a:xfrm rot="5400000">
            <a:off x="11442824" y="2665670"/>
            <a:ext cx="44726"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97" name="Rectangle 7496"/>
          <p:cNvSpPr/>
          <p:nvPr/>
        </p:nvSpPr>
        <p:spPr>
          <a:xfrm rot="5400000">
            <a:off x="11338412" y="2699407"/>
            <a:ext cx="112201"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98" name="Rectangle 7497"/>
          <p:cNvSpPr/>
          <p:nvPr/>
        </p:nvSpPr>
        <p:spPr>
          <a:xfrm rot="5400000">
            <a:off x="11277608" y="2689538"/>
            <a:ext cx="92464"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85" name="Rectangle 7484"/>
          <p:cNvSpPr/>
          <p:nvPr/>
        </p:nvSpPr>
        <p:spPr>
          <a:xfrm rot="5400000">
            <a:off x="6295001" y="3043690"/>
            <a:ext cx="519897" cy="453962"/>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7486" name="Rectangle 7485"/>
          <p:cNvSpPr/>
          <p:nvPr/>
        </p:nvSpPr>
        <p:spPr>
          <a:xfrm rot="5400000">
            <a:off x="6670822" y="3101124"/>
            <a:ext cx="122222"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87" name="Rectangle 7486"/>
          <p:cNvSpPr/>
          <p:nvPr/>
        </p:nvSpPr>
        <p:spPr>
          <a:xfrm rot="5400000">
            <a:off x="6564691" y="3136583"/>
            <a:ext cx="19313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88" name="Rectangle 7487"/>
          <p:cNvSpPr/>
          <p:nvPr/>
        </p:nvSpPr>
        <p:spPr>
          <a:xfrm rot="5400000">
            <a:off x="6497858" y="3132743"/>
            <a:ext cx="18545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89" name="Rectangle 7488"/>
          <p:cNvSpPr/>
          <p:nvPr/>
        </p:nvSpPr>
        <p:spPr>
          <a:xfrm rot="5400000">
            <a:off x="6497552" y="3062376"/>
            <a:ext cx="44726"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90" name="Rectangle 7489"/>
          <p:cNvSpPr/>
          <p:nvPr/>
        </p:nvSpPr>
        <p:spPr>
          <a:xfrm rot="5400000">
            <a:off x="6393141" y="3096114"/>
            <a:ext cx="112201"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91" name="Rectangle 7490"/>
          <p:cNvSpPr/>
          <p:nvPr/>
        </p:nvSpPr>
        <p:spPr>
          <a:xfrm rot="5400000">
            <a:off x="6332337" y="3086245"/>
            <a:ext cx="92464"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79" name="Rectangle 7478"/>
          <p:cNvSpPr/>
          <p:nvPr/>
        </p:nvSpPr>
        <p:spPr>
          <a:xfrm rot="5400000">
            <a:off x="6670822" y="3323212"/>
            <a:ext cx="122222"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80" name="Rectangle 7479"/>
          <p:cNvSpPr/>
          <p:nvPr/>
        </p:nvSpPr>
        <p:spPr>
          <a:xfrm rot="5400000">
            <a:off x="6555511" y="3367850"/>
            <a:ext cx="211498"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81" name="Rectangle 7480"/>
          <p:cNvSpPr/>
          <p:nvPr/>
        </p:nvSpPr>
        <p:spPr>
          <a:xfrm rot="5400000">
            <a:off x="6497857" y="3354831"/>
            <a:ext cx="185459"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82" name="Rectangle 7481"/>
          <p:cNvSpPr/>
          <p:nvPr/>
        </p:nvSpPr>
        <p:spPr>
          <a:xfrm rot="5400000">
            <a:off x="6497552" y="3284464"/>
            <a:ext cx="44726"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83" name="Rectangle 7482"/>
          <p:cNvSpPr/>
          <p:nvPr/>
        </p:nvSpPr>
        <p:spPr>
          <a:xfrm rot="5400000">
            <a:off x="6393140" y="3318201"/>
            <a:ext cx="112201"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84" name="Rectangle 7483"/>
          <p:cNvSpPr/>
          <p:nvPr/>
        </p:nvSpPr>
        <p:spPr>
          <a:xfrm rot="5400000">
            <a:off x="6332336" y="3308332"/>
            <a:ext cx="92464"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71" name="Rectangle 7470"/>
          <p:cNvSpPr/>
          <p:nvPr/>
        </p:nvSpPr>
        <p:spPr>
          <a:xfrm rot="5400000">
            <a:off x="6844913" y="3043690"/>
            <a:ext cx="519897" cy="453962"/>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7472" name="Rectangle 7471"/>
          <p:cNvSpPr/>
          <p:nvPr/>
        </p:nvSpPr>
        <p:spPr>
          <a:xfrm rot="5400000">
            <a:off x="7220734" y="3101124"/>
            <a:ext cx="122222"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73" name="Rectangle 7472"/>
          <p:cNvSpPr/>
          <p:nvPr/>
        </p:nvSpPr>
        <p:spPr>
          <a:xfrm rot="5400000">
            <a:off x="7114603" y="3136583"/>
            <a:ext cx="19313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74" name="Rectangle 7473"/>
          <p:cNvSpPr/>
          <p:nvPr/>
        </p:nvSpPr>
        <p:spPr>
          <a:xfrm rot="5400000">
            <a:off x="7047770" y="3132743"/>
            <a:ext cx="18545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75" name="Rectangle 7474"/>
          <p:cNvSpPr/>
          <p:nvPr/>
        </p:nvSpPr>
        <p:spPr>
          <a:xfrm rot="5400000">
            <a:off x="7047464" y="3062376"/>
            <a:ext cx="44726"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76" name="Rectangle 7475"/>
          <p:cNvSpPr/>
          <p:nvPr/>
        </p:nvSpPr>
        <p:spPr>
          <a:xfrm rot="5400000">
            <a:off x="6943053" y="3096114"/>
            <a:ext cx="112201"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77" name="Rectangle 7476"/>
          <p:cNvSpPr/>
          <p:nvPr/>
        </p:nvSpPr>
        <p:spPr>
          <a:xfrm rot="5400000">
            <a:off x="6882249" y="3086245"/>
            <a:ext cx="92464"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65" name="Rectangle 7464"/>
          <p:cNvSpPr/>
          <p:nvPr/>
        </p:nvSpPr>
        <p:spPr>
          <a:xfrm rot="5400000">
            <a:off x="7220734" y="3323212"/>
            <a:ext cx="122222"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66" name="Rectangle 7465"/>
          <p:cNvSpPr/>
          <p:nvPr/>
        </p:nvSpPr>
        <p:spPr>
          <a:xfrm rot="5400000">
            <a:off x="7105423" y="3367850"/>
            <a:ext cx="211498"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67" name="Rectangle 7466"/>
          <p:cNvSpPr/>
          <p:nvPr/>
        </p:nvSpPr>
        <p:spPr>
          <a:xfrm rot="5400000">
            <a:off x="7047769" y="3354831"/>
            <a:ext cx="185459"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68" name="Rectangle 7467"/>
          <p:cNvSpPr/>
          <p:nvPr/>
        </p:nvSpPr>
        <p:spPr>
          <a:xfrm rot="5400000">
            <a:off x="7047464" y="3284464"/>
            <a:ext cx="44726"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69" name="Rectangle 7468"/>
          <p:cNvSpPr/>
          <p:nvPr/>
        </p:nvSpPr>
        <p:spPr>
          <a:xfrm rot="5400000">
            <a:off x="6943052" y="3318201"/>
            <a:ext cx="112201"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70" name="Rectangle 7469"/>
          <p:cNvSpPr/>
          <p:nvPr/>
        </p:nvSpPr>
        <p:spPr>
          <a:xfrm rot="5400000">
            <a:off x="6882248" y="3308332"/>
            <a:ext cx="92464"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57" name="Rectangle 7456"/>
          <p:cNvSpPr/>
          <p:nvPr/>
        </p:nvSpPr>
        <p:spPr>
          <a:xfrm rot="5400000">
            <a:off x="7394824" y="3043690"/>
            <a:ext cx="519897" cy="453962"/>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7458" name="Rectangle 7457"/>
          <p:cNvSpPr/>
          <p:nvPr/>
        </p:nvSpPr>
        <p:spPr>
          <a:xfrm rot="5400000">
            <a:off x="7770645" y="3101124"/>
            <a:ext cx="122222"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59" name="Rectangle 7458"/>
          <p:cNvSpPr/>
          <p:nvPr/>
        </p:nvSpPr>
        <p:spPr>
          <a:xfrm rot="5400000">
            <a:off x="7664514" y="3136583"/>
            <a:ext cx="19313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60" name="Rectangle 7459"/>
          <p:cNvSpPr/>
          <p:nvPr/>
        </p:nvSpPr>
        <p:spPr>
          <a:xfrm rot="5400000">
            <a:off x="7597681" y="3132743"/>
            <a:ext cx="18545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61" name="Rectangle 7460"/>
          <p:cNvSpPr/>
          <p:nvPr/>
        </p:nvSpPr>
        <p:spPr>
          <a:xfrm rot="5400000">
            <a:off x="7597375" y="3062376"/>
            <a:ext cx="44726"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62" name="Rectangle 7461"/>
          <p:cNvSpPr/>
          <p:nvPr/>
        </p:nvSpPr>
        <p:spPr>
          <a:xfrm rot="5400000">
            <a:off x="7492965" y="3096114"/>
            <a:ext cx="112201"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63" name="Rectangle 7462"/>
          <p:cNvSpPr/>
          <p:nvPr/>
        </p:nvSpPr>
        <p:spPr>
          <a:xfrm rot="5400000">
            <a:off x="7432160" y="3086245"/>
            <a:ext cx="92464"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51" name="Rectangle 7450"/>
          <p:cNvSpPr/>
          <p:nvPr/>
        </p:nvSpPr>
        <p:spPr>
          <a:xfrm rot="5400000">
            <a:off x="7770645" y="3323212"/>
            <a:ext cx="122222"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52" name="Rectangle 7451"/>
          <p:cNvSpPr/>
          <p:nvPr/>
        </p:nvSpPr>
        <p:spPr>
          <a:xfrm rot="5400000">
            <a:off x="7655335" y="3367850"/>
            <a:ext cx="211498"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53" name="Rectangle 7452"/>
          <p:cNvSpPr/>
          <p:nvPr/>
        </p:nvSpPr>
        <p:spPr>
          <a:xfrm rot="5400000">
            <a:off x="7597680" y="3354831"/>
            <a:ext cx="185459"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54" name="Rectangle 7453"/>
          <p:cNvSpPr/>
          <p:nvPr/>
        </p:nvSpPr>
        <p:spPr>
          <a:xfrm rot="5400000">
            <a:off x="7597375" y="3284464"/>
            <a:ext cx="44726"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55" name="Rectangle 7454"/>
          <p:cNvSpPr/>
          <p:nvPr/>
        </p:nvSpPr>
        <p:spPr>
          <a:xfrm rot="5400000">
            <a:off x="7492964" y="3318201"/>
            <a:ext cx="112201"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56" name="Rectangle 7455"/>
          <p:cNvSpPr/>
          <p:nvPr/>
        </p:nvSpPr>
        <p:spPr>
          <a:xfrm rot="5400000">
            <a:off x="7432159" y="3308332"/>
            <a:ext cx="92464"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43" name="Rectangle 7442"/>
          <p:cNvSpPr/>
          <p:nvPr/>
        </p:nvSpPr>
        <p:spPr>
          <a:xfrm rot="5400000">
            <a:off x="7944736" y="3043690"/>
            <a:ext cx="519897" cy="453962"/>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7444" name="Rectangle 7443"/>
          <p:cNvSpPr/>
          <p:nvPr/>
        </p:nvSpPr>
        <p:spPr>
          <a:xfrm rot="5400000">
            <a:off x="8320558" y="3101124"/>
            <a:ext cx="122222"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45" name="Rectangle 7444"/>
          <p:cNvSpPr/>
          <p:nvPr/>
        </p:nvSpPr>
        <p:spPr>
          <a:xfrm rot="5400000">
            <a:off x="8214426" y="3136583"/>
            <a:ext cx="19313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46" name="Rectangle 7445"/>
          <p:cNvSpPr/>
          <p:nvPr/>
        </p:nvSpPr>
        <p:spPr>
          <a:xfrm rot="5400000">
            <a:off x="8147593" y="3132743"/>
            <a:ext cx="18545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47" name="Rectangle 7446"/>
          <p:cNvSpPr/>
          <p:nvPr/>
        </p:nvSpPr>
        <p:spPr>
          <a:xfrm rot="5400000">
            <a:off x="8147287" y="3062376"/>
            <a:ext cx="44726"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48" name="Rectangle 7447"/>
          <p:cNvSpPr/>
          <p:nvPr/>
        </p:nvSpPr>
        <p:spPr>
          <a:xfrm rot="5400000">
            <a:off x="8042877" y="3096114"/>
            <a:ext cx="112201"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49" name="Rectangle 7448"/>
          <p:cNvSpPr/>
          <p:nvPr/>
        </p:nvSpPr>
        <p:spPr>
          <a:xfrm rot="5400000">
            <a:off x="7982072" y="3086245"/>
            <a:ext cx="92464"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37" name="Rectangle 7436"/>
          <p:cNvSpPr/>
          <p:nvPr/>
        </p:nvSpPr>
        <p:spPr>
          <a:xfrm rot="5400000">
            <a:off x="8320558" y="3323212"/>
            <a:ext cx="122222"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38" name="Rectangle 7437"/>
          <p:cNvSpPr/>
          <p:nvPr/>
        </p:nvSpPr>
        <p:spPr>
          <a:xfrm rot="5400000">
            <a:off x="8205247" y="3367850"/>
            <a:ext cx="211498"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39" name="Rectangle 7438"/>
          <p:cNvSpPr/>
          <p:nvPr/>
        </p:nvSpPr>
        <p:spPr>
          <a:xfrm rot="5400000">
            <a:off x="8147592" y="3354831"/>
            <a:ext cx="185459"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40" name="Rectangle 7439"/>
          <p:cNvSpPr/>
          <p:nvPr/>
        </p:nvSpPr>
        <p:spPr>
          <a:xfrm rot="5400000">
            <a:off x="8147287" y="3284464"/>
            <a:ext cx="44726"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41" name="Rectangle 7440"/>
          <p:cNvSpPr/>
          <p:nvPr/>
        </p:nvSpPr>
        <p:spPr>
          <a:xfrm rot="5400000">
            <a:off x="8042876" y="3318201"/>
            <a:ext cx="112201"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42" name="Rectangle 7441"/>
          <p:cNvSpPr/>
          <p:nvPr/>
        </p:nvSpPr>
        <p:spPr>
          <a:xfrm rot="5400000">
            <a:off x="7982071" y="3308332"/>
            <a:ext cx="92464"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29" name="Rectangle 7428"/>
          <p:cNvSpPr/>
          <p:nvPr/>
        </p:nvSpPr>
        <p:spPr>
          <a:xfrm rot="5400000">
            <a:off x="8490714" y="3043690"/>
            <a:ext cx="519897" cy="453962"/>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7430" name="Rectangle 7429"/>
          <p:cNvSpPr/>
          <p:nvPr/>
        </p:nvSpPr>
        <p:spPr>
          <a:xfrm rot="5400000">
            <a:off x="8866536" y="3101124"/>
            <a:ext cx="122222"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31" name="Rectangle 7430"/>
          <p:cNvSpPr/>
          <p:nvPr/>
        </p:nvSpPr>
        <p:spPr>
          <a:xfrm rot="5400000">
            <a:off x="8760404" y="3136583"/>
            <a:ext cx="19313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32" name="Rectangle 7431"/>
          <p:cNvSpPr/>
          <p:nvPr/>
        </p:nvSpPr>
        <p:spPr>
          <a:xfrm rot="5400000">
            <a:off x="8693571" y="3132743"/>
            <a:ext cx="18545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33" name="Rectangle 7432"/>
          <p:cNvSpPr/>
          <p:nvPr/>
        </p:nvSpPr>
        <p:spPr>
          <a:xfrm rot="5400000">
            <a:off x="8693265" y="3062376"/>
            <a:ext cx="44726"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34" name="Rectangle 7433"/>
          <p:cNvSpPr/>
          <p:nvPr/>
        </p:nvSpPr>
        <p:spPr>
          <a:xfrm rot="5400000">
            <a:off x="8588855" y="3096114"/>
            <a:ext cx="112201"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35" name="Rectangle 7434"/>
          <p:cNvSpPr/>
          <p:nvPr/>
        </p:nvSpPr>
        <p:spPr>
          <a:xfrm rot="5400000">
            <a:off x="8528050" y="3086245"/>
            <a:ext cx="92464"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23" name="Rectangle 7422"/>
          <p:cNvSpPr/>
          <p:nvPr/>
        </p:nvSpPr>
        <p:spPr>
          <a:xfrm rot="5400000">
            <a:off x="8866536" y="3323212"/>
            <a:ext cx="122222"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24" name="Rectangle 7423"/>
          <p:cNvSpPr/>
          <p:nvPr/>
        </p:nvSpPr>
        <p:spPr>
          <a:xfrm rot="5400000">
            <a:off x="8751225" y="3367850"/>
            <a:ext cx="211498"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25" name="Rectangle 7424"/>
          <p:cNvSpPr/>
          <p:nvPr/>
        </p:nvSpPr>
        <p:spPr>
          <a:xfrm rot="5400000">
            <a:off x="8693570" y="3354831"/>
            <a:ext cx="185459"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26" name="Rectangle 7425"/>
          <p:cNvSpPr/>
          <p:nvPr/>
        </p:nvSpPr>
        <p:spPr>
          <a:xfrm rot="5400000">
            <a:off x="8693265" y="3284464"/>
            <a:ext cx="44726"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27" name="Rectangle 7426"/>
          <p:cNvSpPr/>
          <p:nvPr/>
        </p:nvSpPr>
        <p:spPr>
          <a:xfrm rot="5400000">
            <a:off x="8588854" y="3318201"/>
            <a:ext cx="112201"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28" name="Rectangle 7427"/>
          <p:cNvSpPr/>
          <p:nvPr/>
        </p:nvSpPr>
        <p:spPr>
          <a:xfrm rot="5400000">
            <a:off x="8528049" y="3308332"/>
            <a:ext cx="92464"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15" name="Rectangle 7414"/>
          <p:cNvSpPr/>
          <p:nvPr/>
        </p:nvSpPr>
        <p:spPr>
          <a:xfrm rot="5400000">
            <a:off x="9040625" y="3043690"/>
            <a:ext cx="519897" cy="453962"/>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7416" name="Rectangle 7415"/>
          <p:cNvSpPr/>
          <p:nvPr/>
        </p:nvSpPr>
        <p:spPr>
          <a:xfrm rot="5400000">
            <a:off x="9416447" y="3101124"/>
            <a:ext cx="122222"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17" name="Rectangle 7416"/>
          <p:cNvSpPr/>
          <p:nvPr/>
        </p:nvSpPr>
        <p:spPr>
          <a:xfrm rot="5400000">
            <a:off x="9310315" y="3136583"/>
            <a:ext cx="19313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18" name="Rectangle 7417"/>
          <p:cNvSpPr/>
          <p:nvPr/>
        </p:nvSpPr>
        <p:spPr>
          <a:xfrm rot="5400000">
            <a:off x="9243482" y="3132743"/>
            <a:ext cx="18545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19" name="Rectangle 7418"/>
          <p:cNvSpPr/>
          <p:nvPr/>
        </p:nvSpPr>
        <p:spPr>
          <a:xfrm rot="5400000">
            <a:off x="9243176" y="3062376"/>
            <a:ext cx="44726"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20" name="Rectangle 7419"/>
          <p:cNvSpPr/>
          <p:nvPr/>
        </p:nvSpPr>
        <p:spPr>
          <a:xfrm rot="5400000">
            <a:off x="9138766" y="3096114"/>
            <a:ext cx="112201"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21" name="Rectangle 7420"/>
          <p:cNvSpPr/>
          <p:nvPr/>
        </p:nvSpPr>
        <p:spPr>
          <a:xfrm rot="5400000">
            <a:off x="9077961" y="3086245"/>
            <a:ext cx="92464"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09" name="Rectangle 7408"/>
          <p:cNvSpPr/>
          <p:nvPr/>
        </p:nvSpPr>
        <p:spPr>
          <a:xfrm rot="5400000">
            <a:off x="9416447" y="3323212"/>
            <a:ext cx="122222"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10" name="Rectangle 7409"/>
          <p:cNvSpPr/>
          <p:nvPr/>
        </p:nvSpPr>
        <p:spPr>
          <a:xfrm rot="5400000">
            <a:off x="9301136" y="3367850"/>
            <a:ext cx="211498"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11" name="Rectangle 7410"/>
          <p:cNvSpPr/>
          <p:nvPr/>
        </p:nvSpPr>
        <p:spPr>
          <a:xfrm rot="5400000">
            <a:off x="9243482" y="3354831"/>
            <a:ext cx="185459"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12" name="Rectangle 7411"/>
          <p:cNvSpPr/>
          <p:nvPr/>
        </p:nvSpPr>
        <p:spPr>
          <a:xfrm rot="5400000">
            <a:off x="9243176" y="3284464"/>
            <a:ext cx="44726"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13" name="Rectangle 7412"/>
          <p:cNvSpPr/>
          <p:nvPr/>
        </p:nvSpPr>
        <p:spPr>
          <a:xfrm rot="5400000">
            <a:off x="9138765" y="3318201"/>
            <a:ext cx="112201"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14" name="Rectangle 7413"/>
          <p:cNvSpPr/>
          <p:nvPr/>
        </p:nvSpPr>
        <p:spPr>
          <a:xfrm rot="5400000">
            <a:off x="9077960" y="3308332"/>
            <a:ext cx="92464"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01" name="Rectangle 7400"/>
          <p:cNvSpPr/>
          <p:nvPr/>
        </p:nvSpPr>
        <p:spPr>
          <a:xfrm rot="5400000">
            <a:off x="9590537" y="3043690"/>
            <a:ext cx="519897" cy="453962"/>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7402" name="Rectangle 7401"/>
          <p:cNvSpPr/>
          <p:nvPr/>
        </p:nvSpPr>
        <p:spPr>
          <a:xfrm rot="5400000">
            <a:off x="9966359" y="3101124"/>
            <a:ext cx="122222"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03" name="Rectangle 7402"/>
          <p:cNvSpPr/>
          <p:nvPr/>
        </p:nvSpPr>
        <p:spPr>
          <a:xfrm rot="5400000">
            <a:off x="9860227" y="3136583"/>
            <a:ext cx="19313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04" name="Rectangle 7403"/>
          <p:cNvSpPr/>
          <p:nvPr/>
        </p:nvSpPr>
        <p:spPr>
          <a:xfrm rot="5400000">
            <a:off x="9793395" y="3132743"/>
            <a:ext cx="18545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05" name="Rectangle 7404"/>
          <p:cNvSpPr/>
          <p:nvPr/>
        </p:nvSpPr>
        <p:spPr>
          <a:xfrm rot="5400000">
            <a:off x="9793088" y="3062376"/>
            <a:ext cx="44726"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06" name="Rectangle 7405"/>
          <p:cNvSpPr/>
          <p:nvPr/>
        </p:nvSpPr>
        <p:spPr>
          <a:xfrm rot="5400000">
            <a:off x="9688678" y="3096114"/>
            <a:ext cx="112201"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07" name="Rectangle 7406"/>
          <p:cNvSpPr/>
          <p:nvPr/>
        </p:nvSpPr>
        <p:spPr>
          <a:xfrm rot="5400000">
            <a:off x="9627874" y="3086245"/>
            <a:ext cx="92464"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95" name="Rectangle 7394"/>
          <p:cNvSpPr/>
          <p:nvPr/>
        </p:nvSpPr>
        <p:spPr>
          <a:xfrm rot="5400000">
            <a:off x="9966359" y="3323212"/>
            <a:ext cx="122222"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96" name="Rectangle 7395"/>
          <p:cNvSpPr/>
          <p:nvPr/>
        </p:nvSpPr>
        <p:spPr>
          <a:xfrm rot="5400000">
            <a:off x="9851048" y="3367850"/>
            <a:ext cx="211498"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97" name="Rectangle 7396"/>
          <p:cNvSpPr/>
          <p:nvPr/>
        </p:nvSpPr>
        <p:spPr>
          <a:xfrm rot="5400000">
            <a:off x="9793394" y="3354831"/>
            <a:ext cx="185459"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98" name="Rectangle 7397"/>
          <p:cNvSpPr/>
          <p:nvPr/>
        </p:nvSpPr>
        <p:spPr>
          <a:xfrm rot="5400000">
            <a:off x="9793088" y="3284464"/>
            <a:ext cx="44726"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99" name="Rectangle 7398"/>
          <p:cNvSpPr/>
          <p:nvPr/>
        </p:nvSpPr>
        <p:spPr>
          <a:xfrm rot="5400000">
            <a:off x="9688677" y="3318201"/>
            <a:ext cx="112201"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400" name="Rectangle 7399"/>
          <p:cNvSpPr/>
          <p:nvPr/>
        </p:nvSpPr>
        <p:spPr>
          <a:xfrm rot="5400000">
            <a:off x="9627873" y="3308332"/>
            <a:ext cx="92464"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87" name="Rectangle 7386"/>
          <p:cNvSpPr/>
          <p:nvPr/>
        </p:nvSpPr>
        <p:spPr>
          <a:xfrm rot="5400000">
            <a:off x="10140448" y="3043690"/>
            <a:ext cx="519897" cy="453962"/>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7388" name="Rectangle 7387"/>
          <p:cNvSpPr/>
          <p:nvPr/>
        </p:nvSpPr>
        <p:spPr>
          <a:xfrm rot="5400000">
            <a:off x="10516270" y="3101124"/>
            <a:ext cx="122222"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89" name="Rectangle 7388"/>
          <p:cNvSpPr/>
          <p:nvPr/>
        </p:nvSpPr>
        <p:spPr>
          <a:xfrm rot="5400000">
            <a:off x="10410139" y="3136583"/>
            <a:ext cx="19313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90" name="Rectangle 7389"/>
          <p:cNvSpPr/>
          <p:nvPr/>
        </p:nvSpPr>
        <p:spPr>
          <a:xfrm rot="5400000">
            <a:off x="10343306" y="3132743"/>
            <a:ext cx="18545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91" name="Rectangle 7390"/>
          <p:cNvSpPr/>
          <p:nvPr/>
        </p:nvSpPr>
        <p:spPr>
          <a:xfrm rot="5400000">
            <a:off x="10342999" y="3062376"/>
            <a:ext cx="44726"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92" name="Rectangle 7391"/>
          <p:cNvSpPr/>
          <p:nvPr/>
        </p:nvSpPr>
        <p:spPr>
          <a:xfrm rot="5400000">
            <a:off x="10238589" y="3096114"/>
            <a:ext cx="112201"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93" name="Rectangle 7392"/>
          <p:cNvSpPr/>
          <p:nvPr/>
        </p:nvSpPr>
        <p:spPr>
          <a:xfrm rot="5400000">
            <a:off x="10177785" y="3086245"/>
            <a:ext cx="92464"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81" name="Rectangle 7380"/>
          <p:cNvSpPr/>
          <p:nvPr/>
        </p:nvSpPr>
        <p:spPr>
          <a:xfrm rot="5400000">
            <a:off x="10516270" y="3323212"/>
            <a:ext cx="122222"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82" name="Rectangle 7381"/>
          <p:cNvSpPr/>
          <p:nvPr/>
        </p:nvSpPr>
        <p:spPr>
          <a:xfrm rot="5400000">
            <a:off x="10400959" y="3367850"/>
            <a:ext cx="211498"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83" name="Rectangle 7382"/>
          <p:cNvSpPr/>
          <p:nvPr/>
        </p:nvSpPr>
        <p:spPr>
          <a:xfrm rot="5400000">
            <a:off x="10343305" y="3354831"/>
            <a:ext cx="185459"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84" name="Rectangle 7383"/>
          <p:cNvSpPr/>
          <p:nvPr/>
        </p:nvSpPr>
        <p:spPr>
          <a:xfrm rot="5400000">
            <a:off x="10342999" y="3284464"/>
            <a:ext cx="44726"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85" name="Rectangle 7384"/>
          <p:cNvSpPr/>
          <p:nvPr/>
        </p:nvSpPr>
        <p:spPr>
          <a:xfrm rot="5400000">
            <a:off x="10238588" y="3318201"/>
            <a:ext cx="112201"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86" name="Rectangle 7385"/>
          <p:cNvSpPr/>
          <p:nvPr/>
        </p:nvSpPr>
        <p:spPr>
          <a:xfrm rot="5400000">
            <a:off x="10177784" y="3308332"/>
            <a:ext cx="92464"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73" name="Rectangle 7372"/>
          <p:cNvSpPr/>
          <p:nvPr/>
        </p:nvSpPr>
        <p:spPr>
          <a:xfrm rot="5400000">
            <a:off x="10690360" y="3043690"/>
            <a:ext cx="519897" cy="453962"/>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7374" name="Rectangle 7373"/>
          <p:cNvSpPr/>
          <p:nvPr/>
        </p:nvSpPr>
        <p:spPr>
          <a:xfrm rot="5400000">
            <a:off x="11066182" y="3101124"/>
            <a:ext cx="122222"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75" name="Rectangle 7374"/>
          <p:cNvSpPr/>
          <p:nvPr/>
        </p:nvSpPr>
        <p:spPr>
          <a:xfrm rot="5400000">
            <a:off x="10960051" y="3136583"/>
            <a:ext cx="19313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76" name="Rectangle 7375"/>
          <p:cNvSpPr/>
          <p:nvPr/>
        </p:nvSpPr>
        <p:spPr>
          <a:xfrm rot="5400000">
            <a:off x="10893218" y="3132743"/>
            <a:ext cx="18545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77" name="Rectangle 7376"/>
          <p:cNvSpPr/>
          <p:nvPr/>
        </p:nvSpPr>
        <p:spPr>
          <a:xfrm rot="5400000">
            <a:off x="10892912" y="3062376"/>
            <a:ext cx="44726"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78" name="Rectangle 7377"/>
          <p:cNvSpPr/>
          <p:nvPr/>
        </p:nvSpPr>
        <p:spPr>
          <a:xfrm rot="5400000">
            <a:off x="10788501" y="3096114"/>
            <a:ext cx="112201"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79" name="Rectangle 7378"/>
          <p:cNvSpPr/>
          <p:nvPr/>
        </p:nvSpPr>
        <p:spPr>
          <a:xfrm rot="5400000">
            <a:off x="10727697" y="3086245"/>
            <a:ext cx="92464"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67" name="Rectangle 7366"/>
          <p:cNvSpPr/>
          <p:nvPr/>
        </p:nvSpPr>
        <p:spPr>
          <a:xfrm rot="5400000">
            <a:off x="11066182" y="3323212"/>
            <a:ext cx="122222"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68" name="Rectangle 7367"/>
          <p:cNvSpPr/>
          <p:nvPr/>
        </p:nvSpPr>
        <p:spPr>
          <a:xfrm rot="5400000">
            <a:off x="10950871" y="3367850"/>
            <a:ext cx="211498"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69" name="Rectangle 7368"/>
          <p:cNvSpPr/>
          <p:nvPr/>
        </p:nvSpPr>
        <p:spPr>
          <a:xfrm rot="5400000">
            <a:off x="10893217" y="3354831"/>
            <a:ext cx="185459"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70" name="Rectangle 7369"/>
          <p:cNvSpPr/>
          <p:nvPr/>
        </p:nvSpPr>
        <p:spPr>
          <a:xfrm rot="5400000">
            <a:off x="10892912" y="3284464"/>
            <a:ext cx="44726"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71" name="Rectangle 7370"/>
          <p:cNvSpPr/>
          <p:nvPr/>
        </p:nvSpPr>
        <p:spPr>
          <a:xfrm rot="5400000">
            <a:off x="10788500" y="3318201"/>
            <a:ext cx="112201"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72" name="Rectangle 7371"/>
          <p:cNvSpPr/>
          <p:nvPr/>
        </p:nvSpPr>
        <p:spPr>
          <a:xfrm rot="5400000">
            <a:off x="10727696" y="3308332"/>
            <a:ext cx="92464"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59" name="Rectangle 7358"/>
          <p:cNvSpPr/>
          <p:nvPr/>
        </p:nvSpPr>
        <p:spPr>
          <a:xfrm rot="5400000">
            <a:off x="11240273" y="3043690"/>
            <a:ext cx="519897" cy="453962"/>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7360" name="Rectangle 7359"/>
          <p:cNvSpPr/>
          <p:nvPr/>
        </p:nvSpPr>
        <p:spPr>
          <a:xfrm rot="5400000">
            <a:off x="11616094" y="3101124"/>
            <a:ext cx="122222"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61" name="Rectangle 7360"/>
          <p:cNvSpPr/>
          <p:nvPr/>
        </p:nvSpPr>
        <p:spPr>
          <a:xfrm rot="5400000">
            <a:off x="11509963" y="3136583"/>
            <a:ext cx="19313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62" name="Rectangle 7361"/>
          <p:cNvSpPr/>
          <p:nvPr/>
        </p:nvSpPr>
        <p:spPr>
          <a:xfrm rot="5400000">
            <a:off x="11443130" y="3132743"/>
            <a:ext cx="18545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63" name="Rectangle 7362"/>
          <p:cNvSpPr/>
          <p:nvPr/>
        </p:nvSpPr>
        <p:spPr>
          <a:xfrm rot="5400000">
            <a:off x="11442824" y="3062376"/>
            <a:ext cx="44726"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64" name="Rectangle 7363"/>
          <p:cNvSpPr/>
          <p:nvPr/>
        </p:nvSpPr>
        <p:spPr>
          <a:xfrm rot="5400000">
            <a:off x="11338413" y="3096114"/>
            <a:ext cx="112201"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65" name="Rectangle 7364"/>
          <p:cNvSpPr/>
          <p:nvPr/>
        </p:nvSpPr>
        <p:spPr>
          <a:xfrm rot="5400000">
            <a:off x="11277609" y="3086245"/>
            <a:ext cx="92464"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53" name="Rectangle 7352"/>
          <p:cNvSpPr/>
          <p:nvPr/>
        </p:nvSpPr>
        <p:spPr>
          <a:xfrm rot="5400000">
            <a:off x="11616094" y="3323212"/>
            <a:ext cx="122222"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54" name="Rectangle 7353"/>
          <p:cNvSpPr/>
          <p:nvPr/>
        </p:nvSpPr>
        <p:spPr>
          <a:xfrm rot="5400000">
            <a:off x="11500783" y="3367850"/>
            <a:ext cx="211498"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55" name="Rectangle 7354"/>
          <p:cNvSpPr/>
          <p:nvPr/>
        </p:nvSpPr>
        <p:spPr>
          <a:xfrm rot="5400000">
            <a:off x="11443129" y="3354831"/>
            <a:ext cx="185459"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56" name="Rectangle 7355"/>
          <p:cNvSpPr/>
          <p:nvPr/>
        </p:nvSpPr>
        <p:spPr>
          <a:xfrm rot="5400000">
            <a:off x="11442824" y="3284464"/>
            <a:ext cx="44726"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57" name="Rectangle 7356"/>
          <p:cNvSpPr/>
          <p:nvPr/>
        </p:nvSpPr>
        <p:spPr>
          <a:xfrm rot="5400000">
            <a:off x="11338412" y="3318201"/>
            <a:ext cx="112201"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58" name="Rectangle 7357"/>
          <p:cNvSpPr/>
          <p:nvPr/>
        </p:nvSpPr>
        <p:spPr>
          <a:xfrm rot="5400000">
            <a:off x="11277608" y="3308332"/>
            <a:ext cx="92464"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45" name="Rectangle 7344"/>
          <p:cNvSpPr/>
          <p:nvPr/>
        </p:nvSpPr>
        <p:spPr>
          <a:xfrm rot="5400000">
            <a:off x="6295001" y="3658890"/>
            <a:ext cx="519897" cy="453962"/>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7346" name="Rectangle 7345"/>
          <p:cNvSpPr/>
          <p:nvPr/>
        </p:nvSpPr>
        <p:spPr>
          <a:xfrm rot="5400000">
            <a:off x="6670822" y="3716324"/>
            <a:ext cx="122222"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47" name="Rectangle 7346"/>
          <p:cNvSpPr/>
          <p:nvPr/>
        </p:nvSpPr>
        <p:spPr>
          <a:xfrm rot="5400000">
            <a:off x="6564691" y="3751783"/>
            <a:ext cx="19313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48" name="Rectangle 7347"/>
          <p:cNvSpPr/>
          <p:nvPr/>
        </p:nvSpPr>
        <p:spPr>
          <a:xfrm rot="5400000">
            <a:off x="6497858" y="3747943"/>
            <a:ext cx="18545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49" name="Rectangle 7348"/>
          <p:cNvSpPr/>
          <p:nvPr/>
        </p:nvSpPr>
        <p:spPr>
          <a:xfrm rot="5400000">
            <a:off x="6497552" y="3677576"/>
            <a:ext cx="44726"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50" name="Rectangle 7349"/>
          <p:cNvSpPr/>
          <p:nvPr/>
        </p:nvSpPr>
        <p:spPr>
          <a:xfrm rot="5400000">
            <a:off x="6393141" y="3711314"/>
            <a:ext cx="112201"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51" name="Rectangle 7350"/>
          <p:cNvSpPr/>
          <p:nvPr/>
        </p:nvSpPr>
        <p:spPr>
          <a:xfrm rot="5400000">
            <a:off x="6332337" y="3701445"/>
            <a:ext cx="92464"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39" name="Rectangle 7338"/>
          <p:cNvSpPr/>
          <p:nvPr/>
        </p:nvSpPr>
        <p:spPr>
          <a:xfrm rot="5400000">
            <a:off x="6670822" y="3938412"/>
            <a:ext cx="122222"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40" name="Rectangle 7339"/>
          <p:cNvSpPr/>
          <p:nvPr/>
        </p:nvSpPr>
        <p:spPr>
          <a:xfrm rot="5400000">
            <a:off x="6555511" y="3983050"/>
            <a:ext cx="211498"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41" name="Rectangle 7340"/>
          <p:cNvSpPr/>
          <p:nvPr/>
        </p:nvSpPr>
        <p:spPr>
          <a:xfrm rot="5400000">
            <a:off x="6497857" y="3970031"/>
            <a:ext cx="185459"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42" name="Rectangle 7341"/>
          <p:cNvSpPr/>
          <p:nvPr/>
        </p:nvSpPr>
        <p:spPr>
          <a:xfrm rot="5400000">
            <a:off x="6497552" y="3899664"/>
            <a:ext cx="44726"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43" name="Rectangle 7342"/>
          <p:cNvSpPr/>
          <p:nvPr/>
        </p:nvSpPr>
        <p:spPr>
          <a:xfrm rot="5400000">
            <a:off x="6393140" y="3933401"/>
            <a:ext cx="112201"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44" name="Rectangle 7343"/>
          <p:cNvSpPr/>
          <p:nvPr/>
        </p:nvSpPr>
        <p:spPr>
          <a:xfrm rot="5400000">
            <a:off x="6332336" y="3923532"/>
            <a:ext cx="92464"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31" name="Rectangle 7330"/>
          <p:cNvSpPr/>
          <p:nvPr/>
        </p:nvSpPr>
        <p:spPr>
          <a:xfrm rot="5400000">
            <a:off x="6844913" y="3658890"/>
            <a:ext cx="519897" cy="453962"/>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7332" name="Rectangle 7331"/>
          <p:cNvSpPr/>
          <p:nvPr/>
        </p:nvSpPr>
        <p:spPr>
          <a:xfrm rot="5400000">
            <a:off x="7220734" y="3716324"/>
            <a:ext cx="122222"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33" name="Rectangle 7332"/>
          <p:cNvSpPr/>
          <p:nvPr/>
        </p:nvSpPr>
        <p:spPr>
          <a:xfrm rot="5400000">
            <a:off x="7114603" y="3751783"/>
            <a:ext cx="19313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34" name="Rectangle 7333"/>
          <p:cNvSpPr/>
          <p:nvPr/>
        </p:nvSpPr>
        <p:spPr>
          <a:xfrm rot="5400000">
            <a:off x="7047770" y="3747943"/>
            <a:ext cx="18545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35" name="Rectangle 7334"/>
          <p:cNvSpPr/>
          <p:nvPr/>
        </p:nvSpPr>
        <p:spPr>
          <a:xfrm rot="5400000">
            <a:off x="7047464" y="3677576"/>
            <a:ext cx="44726"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36" name="Rectangle 7335"/>
          <p:cNvSpPr/>
          <p:nvPr/>
        </p:nvSpPr>
        <p:spPr>
          <a:xfrm rot="5400000">
            <a:off x="6943053" y="3711314"/>
            <a:ext cx="112201"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37" name="Rectangle 7336"/>
          <p:cNvSpPr/>
          <p:nvPr/>
        </p:nvSpPr>
        <p:spPr>
          <a:xfrm rot="5400000">
            <a:off x="6882249" y="3701445"/>
            <a:ext cx="92464"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25" name="Rectangle 7324"/>
          <p:cNvSpPr/>
          <p:nvPr/>
        </p:nvSpPr>
        <p:spPr>
          <a:xfrm rot="5400000">
            <a:off x="7220734" y="3938412"/>
            <a:ext cx="122222"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26" name="Rectangle 7325"/>
          <p:cNvSpPr/>
          <p:nvPr/>
        </p:nvSpPr>
        <p:spPr>
          <a:xfrm rot="5400000">
            <a:off x="7105423" y="3983050"/>
            <a:ext cx="211498"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27" name="Rectangle 7326"/>
          <p:cNvSpPr/>
          <p:nvPr/>
        </p:nvSpPr>
        <p:spPr>
          <a:xfrm rot="5400000">
            <a:off x="7047769" y="3970031"/>
            <a:ext cx="185459"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28" name="Rectangle 7327"/>
          <p:cNvSpPr/>
          <p:nvPr/>
        </p:nvSpPr>
        <p:spPr>
          <a:xfrm rot="5400000">
            <a:off x="7047464" y="3899664"/>
            <a:ext cx="44726"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29" name="Rectangle 7328"/>
          <p:cNvSpPr/>
          <p:nvPr/>
        </p:nvSpPr>
        <p:spPr>
          <a:xfrm rot="5400000">
            <a:off x="6943052" y="3933401"/>
            <a:ext cx="112201"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30" name="Rectangle 7329"/>
          <p:cNvSpPr/>
          <p:nvPr/>
        </p:nvSpPr>
        <p:spPr>
          <a:xfrm rot="5400000">
            <a:off x="6882248" y="3923532"/>
            <a:ext cx="92464"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17" name="Rectangle 7316"/>
          <p:cNvSpPr/>
          <p:nvPr/>
        </p:nvSpPr>
        <p:spPr>
          <a:xfrm rot="5400000">
            <a:off x="7394824" y="3658890"/>
            <a:ext cx="519897" cy="453962"/>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7318" name="Rectangle 7317"/>
          <p:cNvSpPr/>
          <p:nvPr/>
        </p:nvSpPr>
        <p:spPr>
          <a:xfrm rot="5400000">
            <a:off x="7770645" y="3716324"/>
            <a:ext cx="122222"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19" name="Rectangle 7318"/>
          <p:cNvSpPr/>
          <p:nvPr/>
        </p:nvSpPr>
        <p:spPr>
          <a:xfrm rot="5400000">
            <a:off x="7664514" y="3751783"/>
            <a:ext cx="19313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20" name="Rectangle 7319"/>
          <p:cNvSpPr/>
          <p:nvPr/>
        </p:nvSpPr>
        <p:spPr>
          <a:xfrm rot="5400000">
            <a:off x="7597681" y="3747943"/>
            <a:ext cx="18545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21" name="Rectangle 7320"/>
          <p:cNvSpPr/>
          <p:nvPr/>
        </p:nvSpPr>
        <p:spPr>
          <a:xfrm rot="5400000">
            <a:off x="7597375" y="3677576"/>
            <a:ext cx="44726"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22" name="Rectangle 7321"/>
          <p:cNvSpPr/>
          <p:nvPr/>
        </p:nvSpPr>
        <p:spPr>
          <a:xfrm rot="5400000">
            <a:off x="7492965" y="3711314"/>
            <a:ext cx="112201"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23" name="Rectangle 7322"/>
          <p:cNvSpPr/>
          <p:nvPr/>
        </p:nvSpPr>
        <p:spPr>
          <a:xfrm rot="5400000">
            <a:off x="7432160" y="3701445"/>
            <a:ext cx="92464"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11" name="Rectangle 7310"/>
          <p:cNvSpPr/>
          <p:nvPr/>
        </p:nvSpPr>
        <p:spPr>
          <a:xfrm rot="5400000">
            <a:off x="7770645" y="3938412"/>
            <a:ext cx="122222"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12" name="Rectangle 7311"/>
          <p:cNvSpPr/>
          <p:nvPr/>
        </p:nvSpPr>
        <p:spPr>
          <a:xfrm rot="5400000">
            <a:off x="7655335" y="3983050"/>
            <a:ext cx="211498"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13" name="Rectangle 7312"/>
          <p:cNvSpPr/>
          <p:nvPr/>
        </p:nvSpPr>
        <p:spPr>
          <a:xfrm rot="5400000">
            <a:off x="7597680" y="3970031"/>
            <a:ext cx="185459"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14" name="Rectangle 7313"/>
          <p:cNvSpPr/>
          <p:nvPr/>
        </p:nvSpPr>
        <p:spPr>
          <a:xfrm rot="5400000">
            <a:off x="7597375" y="3899664"/>
            <a:ext cx="44726"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15" name="Rectangle 7314"/>
          <p:cNvSpPr/>
          <p:nvPr/>
        </p:nvSpPr>
        <p:spPr>
          <a:xfrm rot="5400000">
            <a:off x="7492964" y="3933401"/>
            <a:ext cx="112201"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16" name="Rectangle 7315"/>
          <p:cNvSpPr/>
          <p:nvPr/>
        </p:nvSpPr>
        <p:spPr>
          <a:xfrm rot="5400000">
            <a:off x="7432159" y="3923532"/>
            <a:ext cx="92464"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03" name="Rectangle 7302"/>
          <p:cNvSpPr/>
          <p:nvPr/>
        </p:nvSpPr>
        <p:spPr>
          <a:xfrm rot="5400000">
            <a:off x="7944736" y="3658890"/>
            <a:ext cx="519897" cy="453962"/>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7304" name="Rectangle 7303"/>
          <p:cNvSpPr/>
          <p:nvPr/>
        </p:nvSpPr>
        <p:spPr>
          <a:xfrm rot="5400000">
            <a:off x="8320558" y="3716324"/>
            <a:ext cx="122222"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05" name="Rectangle 7304"/>
          <p:cNvSpPr/>
          <p:nvPr/>
        </p:nvSpPr>
        <p:spPr>
          <a:xfrm rot="5400000">
            <a:off x="8214426" y="3751783"/>
            <a:ext cx="19313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06" name="Rectangle 7305"/>
          <p:cNvSpPr/>
          <p:nvPr/>
        </p:nvSpPr>
        <p:spPr>
          <a:xfrm rot="5400000">
            <a:off x="8147593" y="3747943"/>
            <a:ext cx="18545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07" name="Rectangle 7306"/>
          <p:cNvSpPr/>
          <p:nvPr/>
        </p:nvSpPr>
        <p:spPr>
          <a:xfrm rot="5400000">
            <a:off x="8147287" y="3677576"/>
            <a:ext cx="44726"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08" name="Rectangle 7307"/>
          <p:cNvSpPr/>
          <p:nvPr/>
        </p:nvSpPr>
        <p:spPr>
          <a:xfrm rot="5400000">
            <a:off x="8042877" y="3711314"/>
            <a:ext cx="112201"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09" name="Rectangle 7308"/>
          <p:cNvSpPr/>
          <p:nvPr/>
        </p:nvSpPr>
        <p:spPr>
          <a:xfrm rot="5400000">
            <a:off x="7982072" y="3701445"/>
            <a:ext cx="92464"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97" name="Rectangle 7296"/>
          <p:cNvSpPr/>
          <p:nvPr/>
        </p:nvSpPr>
        <p:spPr>
          <a:xfrm rot="5400000">
            <a:off x="8320558" y="3938412"/>
            <a:ext cx="122222"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98" name="Rectangle 7297"/>
          <p:cNvSpPr/>
          <p:nvPr/>
        </p:nvSpPr>
        <p:spPr>
          <a:xfrm rot="5400000">
            <a:off x="8205247" y="3983050"/>
            <a:ext cx="211498"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99" name="Rectangle 7298"/>
          <p:cNvSpPr/>
          <p:nvPr/>
        </p:nvSpPr>
        <p:spPr>
          <a:xfrm rot="5400000">
            <a:off x="8147592" y="3970031"/>
            <a:ext cx="185459"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00" name="Rectangle 7299"/>
          <p:cNvSpPr/>
          <p:nvPr/>
        </p:nvSpPr>
        <p:spPr>
          <a:xfrm rot="5400000">
            <a:off x="8147287" y="3899664"/>
            <a:ext cx="44726"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01" name="Rectangle 7300"/>
          <p:cNvSpPr/>
          <p:nvPr/>
        </p:nvSpPr>
        <p:spPr>
          <a:xfrm rot="5400000">
            <a:off x="8042876" y="3933401"/>
            <a:ext cx="112201"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302" name="Rectangle 7301"/>
          <p:cNvSpPr/>
          <p:nvPr/>
        </p:nvSpPr>
        <p:spPr>
          <a:xfrm rot="5400000">
            <a:off x="7982071" y="3923532"/>
            <a:ext cx="92464"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89" name="Rectangle 7288"/>
          <p:cNvSpPr/>
          <p:nvPr/>
        </p:nvSpPr>
        <p:spPr>
          <a:xfrm rot="5400000">
            <a:off x="8490714" y="3658890"/>
            <a:ext cx="519897" cy="453962"/>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7290" name="Rectangle 7289"/>
          <p:cNvSpPr/>
          <p:nvPr/>
        </p:nvSpPr>
        <p:spPr>
          <a:xfrm rot="5400000">
            <a:off x="8866536" y="3716324"/>
            <a:ext cx="122222"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91" name="Rectangle 7290"/>
          <p:cNvSpPr/>
          <p:nvPr/>
        </p:nvSpPr>
        <p:spPr>
          <a:xfrm rot="5400000">
            <a:off x="8760404" y="3751783"/>
            <a:ext cx="19313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92" name="Rectangle 7291"/>
          <p:cNvSpPr/>
          <p:nvPr/>
        </p:nvSpPr>
        <p:spPr>
          <a:xfrm rot="5400000">
            <a:off x="8693571" y="3747943"/>
            <a:ext cx="18545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93" name="Rectangle 7292"/>
          <p:cNvSpPr/>
          <p:nvPr/>
        </p:nvSpPr>
        <p:spPr>
          <a:xfrm rot="5400000">
            <a:off x="8693265" y="3677576"/>
            <a:ext cx="44726"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94" name="Rectangle 7293"/>
          <p:cNvSpPr/>
          <p:nvPr/>
        </p:nvSpPr>
        <p:spPr>
          <a:xfrm rot="5400000">
            <a:off x="8588855" y="3711314"/>
            <a:ext cx="112201"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95" name="Rectangle 7294"/>
          <p:cNvSpPr/>
          <p:nvPr/>
        </p:nvSpPr>
        <p:spPr>
          <a:xfrm rot="5400000">
            <a:off x="8528050" y="3701445"/>
            <a:ext cx="92464"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83" name="Rectangle 7282"/>
          <p:cNvSpPr/>
          <p:nvPr/>
        </p:nvSpPr>
        <p:spPr>
          <a:xfrm rot="5400000">
            <a:off x="8866536" y="3938412"/>
            <a:ext cx="122222"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84" name="Rectangle 7283"/>
          <p:cNvSpPr/>
          <p:nvPr/>
        </p:nvSpPr>
        <p:spPr>
          <a:xfrm rot="5400000">
            <a:off x="8751225" y="3983050"/>
            <a:ext cx="211498"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85" name="Rectangle 7284"/>
          <p:cNvSpPr/>
          <p:nvPr/>
        </p:nvSpPr>
        <p:spPr>
          <a:xfrm rot="5400000">
            <a:off x="8693570" y="3970031"/>
            <a:ext cx="185459"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86" name="Rectangle 7285"/>
          <p:cNvSpPr/>
          <p:nvPr/>
        </p:nvSpPr>
        <p:spPr>
          <a:xfrm rot="5400000">
            <a:off x="8693265" y="3899664"/>
            <a:ext cx="44726"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87" name="Rectangle 7286"/>
          <p:cNvSpPr/>
          <p:nvPr/>
        </p:nvSpPr>
        <p:spPr>
          <a:xfrm rot="5400000">
            <a:off x="8588854" y="3933401"/>
            <a:ext cx="112201"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88" name="Rectangle 7287"/>
          <p:cNvSpPr/>
          <p:nvPr/>
        </p:nvSpPr>
        <p:spPr>
          <a:xfrm rot="5400000">
            <a:off x="8528049" y="3923532"/>
            <a:ext cx="92464"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75" name="Rectangle 7274"/>
          <p:cNvSpPr/>
          <p:nvPr/>
        </p:nvSpPr>
        <p:spPr>
          <a:xfrm rot="5400000">
            <a:off x="9040625" y="3658890"/>
            <a:ext cx="519897" cy="453962"/>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7276" name="Rectangle 7275"/>
          <p:cNvSpPr/>
          <p:nvPr/>
        </p:nvSpPr>
        <p:spPr>
          <a:xfrm rot="5400000">
            <a:off x="9416447" y="3716324"/>
            <a:ext cx="122222"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77" name="Rectangle 7276"/>
          <p:cNvSpPr/>
          <p:nvPr/>
        </p:nvSpPr>
        <p:spPr>
          <a:xfrm rot="5400000">
            <a:off x="9310315" y="3751783"/>
            <a:ext cx="19313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78" name="Rectangle 7277"/>
          <p:cNvSpPr/>
          <p:nvPr/>
        </p:nvSpPr>
        <p:spPr>
          <a:xfrm rot="5400000">
            <a:off x="9243482" y="3747943"/>
            <a:ext cx="18545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79" name="Rectangle 7278"/>
          <p:cNvSpPr/>
          <p:nvPr/>
        </p:nvSpPr>
        <p:spPr>
          <a:xfrm rot="5400000">
            <a:off x="9243176" y="3677576"/>
            <a:ext cx="44726"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80" name="Rectangle 7279"/>
          <p:cNvSpPr/>
          <p:nvPr/>
        </p:nvSpPr>
        <p:spPr>
          <a:xfrm rot="5400000">
            <a:off x="9138766" y="3711314"/>
            <a:ext cx="112201"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81" name="Rectangle 7280"/>
          <p:cNvSpPr/>
          <p:nvPr/>
        </p:nvSpPr>
        <p:spPr>
          <a:xfrm rot="5400000">
            <a:off x="9077961" y="3701445"/>
            <a:ext cx="92464"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69" name="Rectangle 7268"/>
          <p:cNvSpPr/>
          <p:nvPr/>
        </p:nvSpPr>
        <p:spPr>
          <a:xfrm rot="5400000">
            <a:off x="9416447" y="3938412"/>
            <a:ext cx="122222"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70" name="Rectangle 7269"/>
          <p:cNvSpPr/>
          <p:nvPr/>
        </p:nvSpPr>
        <p:spPr>
          <a:xfrm rot="5400000">
            <a:off x="9301136" y="3983050"/>
            <a:ext cx="211498"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71" name="Rectangle 7270"/>
          <p:cNvSpPr/>
          <p:nvPr/>
        </p:nvSpPr>
        <p:spPr>
          <a:xfrm rot="5400000">
            <a:off x="9243482" y="3970031"/>
            <a:ext cx="185459"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72" name="Rectangle 7271"/>
          <p:cNvSpPr/>
          <p:nvPr/>
        </p:nvSpPr>
        <p:spPr>
          <a:xfrm rot="5400000">
            <a:off x="9243176" y="3899664"/>
            <a:ext cx="44726"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73" name="Rectangle 7272"/>
          <p:cNvSpPr/>
          <p:nvPr/>
        </p:nvSpPr>
        <p:spPr>
          <a:xfrm rot="5400000">
            <a:off x="9138765" y="3933401"/>
            <a:ext cx="112201"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74" name="Rectangle 7273"/>
          <p:cNvSpPr/>
          <p:nvPr/>
        </p:nvSpPr>
        <p:spPr>
          <a:xfrm rot="5400000">
            <a:off x="9077960" y="3923532"/>
            <a:ext cx="92464"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61" name="Rectangle 7260"/>
          <p:cNvSpPr/>
          <p:nvPr/>
        </p:nvSpPr>
        <p:spPr>
          <a:xfrm rot="5400000">
            <a:off x="9590537" y="3658890"/>
            <a:ext cx="519897" cy="453962"/>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7262" name="Rectangle 7261"/>
          <p:cNvSpPr/>
          <p:nvPr/>
        </p:nvSpPr>
        <p:spPr>
          <a:xfrm rot="5400000">
            <a:off x="9966359" y="3716324"/>
            <a:ext cx="122222"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63" name="Rectangle 7262"/>
          <p:cNvSpPr/>
          <p:nvPr/>
        </p:nvSpPr>
        <p:spPr>
          <a:xfrm rot="5400000">
            <a:off x="9860227" y="3751783"/>
            <a:ext cx="19313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64" name="Rectangle 7263"/>
          <p:cNvSpPr/>
          <p:nvPr/>
        </p:nvSpPr>
        <p:spPr>
          <a:xfrm rot="5400000">
            <a:off x="9793395" y="3747943"/>
            <a:ext cx="18545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65" name="Rectangle 7264"/>
          <p:cNvSpPr/>
          <p:nvPr/>
        </p:nvSpPr>
        <p:spPr>
          <a:xfrm rot="5400000">
            <a:off x="9793088" y="3677576"/>
            <a:ext cx="44726"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66" name="Rectangle 7265"/>
          <p:cNvSpPr/>
          <p:nvPr/>
        </p:nvSpPr>
        <p:spPr>
          <a:xfrm rot="5400000">
            <a:off x="9688678" y="3711314"/>
            <a:ext cx="112201"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67" name="Rectangle 7266"/>
          <p:cNvSpPr/>
          <p:nvPr/>
        </p:nvSpPr>
        <p:spPr>
          <a:xfrm rot="5400000">
            <a:off x="9627874" y="3701445"/>
            <a:ext cx="92464"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55" name="Rectangle 7254"/>
          <p:cNvSpPr/>
          <p:nvPr/>
        </p:nvSpPr>
        <p:spPr>
          <a:xfrm rot="5400000">
            <a:off x="9966359" y="3938412"/>
            <a:ext cx="122222"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56" name="Rectangle 7255"/>
          <p:cNvSpPr/>
          <p:nvPr/>
        </p:nvSpPr>
        <p:spPr>
          <a:xfrm rot="5400000">
            <a:off x="9851048" y="3983050"/>
            <a:ext cx="211498"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57" name="Rectangle 7256"/>
          <p:cNvSpPr/>
          <p:nvPr/>
        </p:nvSpPr>
        <p:spPr>
          <a:xfrm rot="5400000">
            <a:off x="9793394" y="3970031"/>
            <a:ext cx="185459"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58" name="Rectangle 7257"/>
          <p:cNvSpPr/>
          <p:nvPr/>
        </p:nvSpPr>
        <p:spPr>
          <a:xfrm rot="5400000">
            <a:off x="9793088" y="3899664"/>
            <a:ext cx="44726"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59" name="Rectangle 7258"/>
          <p:cNvSpPr/>
          <p:nvPr/>
        </p:nvSpPr>
        <p:spPr>
          <a:xfrm rot="5400000">
            <a:off x="9688677" y="3933401"/>
            <a:ext cx="112201"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60" name="Rectangle 7259"/>
          <p:cNvSpPr/>
          <p:nvPr/>
        </p:nvSpPr>
        <p:spPr>
          <a:xfrm rot="5400000">
            <a:off x="9627873" y="3923532"/>
            <a:ext cx="92464"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47" name="Rectangle 7246"/>
          <p:cNvSpPr/>
          <p:nvPr/>
        </p:nvSpPr>
        <p:spPr>
          <a:xfrm rot="5400000">
            <a:off x="10140448" y="3658890"/>
            <a:ext cx="519897" cy="453962"/>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7248" name="Rectangle 7247"/>
          <p:cNvSpPr/>
          <p:nvPr/>
        </p:nvSpPr>
        <p:spPr>
          <a:xfrm rot="5400000">
            <a:off x="10516270" y="3716324"/>
            <a:ext cx="122222"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49" name="Rectangle 7248"/>
          <p:cNvSpPr/>
          <p:nvPr/>
        </p:nvSpPr>
        <p:spPr>
          <a:xfrm rot="5400000">
            <a:off x="10410139" y="3751783"/>
            <a:ext cx="19313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50" name="Rectangle 7249"/>
          <p:cNvSpPr/>
          <p:nvPr/>
        </p:nvSpPr>
        <p:spPr>
          <a:xfrm rot="5400000">
            <a:off x="10343306" y="3747943"/>
            <a:ext cx="18545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51" name="Rectangle 7250"/>
          <p:cNvSpPr/>
          <p:nvPr/>
        </p:nvSpPr>
        <p:spPr>
          <a:xfrm rot="5400000">
            <a:off x="10342999" y="3677576"/>
            <a:ext cx="44726"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52" name="Rectangle 7251"/>
          <p:cNvSpPr/>
          <p:nvPr/>
        </p:nvSpPr>
        <p:spPr>
          <a:xfrm rot="5400000">
            <a:off x="10238589" y="3711314"/>
            <a:ext cx="112201"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53" name="Rectangle 7252"/>
          <p:cNvSpPr/>
          <p:nvPr/>
        </p:nvSpPr>
        <p:spPr>
          <a:xfrm rot="5400000">
            <a:off x="10177785" y="3701445"/>
            <a:ext cx="92464"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41" name="Rectangle 7240"/>
          <p:cNvSpPr/>
          <p:nvPr/>
        </p:nvSpPr>
        <p:spPr>
          <a:xfrm rot="5400000">
            <a:off x="10516270" y="3938412"/>
            <a:ext cx="122222"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42" name="Rectangle 7241"/>
          <p:cNvSpPr/>
          <p:nvPr/>
        </p:nvSpPr>
        <p:spPr>
          <a:xfrm rot="5400000">
            <a:off x="10400959" y="3983050"/>
            <a:ext cx="211498"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43" name="Rectangle 7242"/>
          <p:cNvSpPr/>
          <p:nvPr/>
        </p:nvSpPr>
        <p:spPr>
          <a:xfrm rot="5400000">
            <a:off x="10343305" y="3970031"/>
            <a:ext cx="185459"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44" name="Rectangle 7243"/>
          <p:cNvSpPr/>
          <p:nvPr/>
        </p:nvSpPr>
        <p:spPr>
          <a:xfrm rot="5400000">
            <a:off x="10342999" y="3899664"/>
            <a:ext cx="44726"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45" name="Rectangle 7244"/>
          <p:cNvSpPr/>
          <p:nvPr/>
        </p:nvSpPr>
        <p:spPr>
          <a:xfrm rot="5400000">
            <a:off x="10238588" y="3933401"/>
            <a:ext cx="112201"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46" name="Rectangle 7245"/>
          <p:cNvSpPr/>
          <p:nvPr/>
        </p:nvSpPr>
        <p:spPr>
          <a:xfrm rot="5400000">
            <a:off x="10177784" y="3923532"/>
            <a:ext cx="92464"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33" name="Rectangle 7232"/>
          <p:cNvSpPr/>
          <p:nvPr/>
        </p:nvSpPr>
        <p:spPr>
          <a:xfrm rot="5400000">
            <a:off x="10690360" y="3658890"/>
            <a:ext cx="519897" cy="453962"/>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7234" name="Rectangle 7233"/>
          <p:cNvSpPr/>
          <p:nvPr/>
        </p:nvSpPr>
        <p:spPr>
          <a:xfrm rot="5400000">
            <a:off x="11066182" y="3716324"/>
            <a:ext cx="122222"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35" name="Rectangle 7234"/>
          <p:cNvSpPr/>
          <p:nvPr/>
        </p:nvSpPr>
        <p:spPr>
          <a:xfrm rot="5400000">
            <a:off x="10960051" y="3751783"/>
            <a:ext cx="19313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36" name="Rectangle 7235"/>
          <p:cNvSpPr/>
          <p:nvPr/>
        </p:nvSpPr>
        <p:spPr>
          <a:xfrm rot="5400000">
            <a:off x="10893218" y="3747943"/>
            <a:ext cx="18545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37" name="Rectangle 7236"/>
          <p:cNvSpPr/>
          <p:nvPr/>
        </p:nvSpPr>
        <p:spPr>
          <a:xfrm rot="5400000">
            <a:off x="10892912" y="3677576"/>
            <a:ext cx="44726"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38" name="Rectangle 7237"/>
          <p:cNvSpPr/>
          <p:nvPr/>
        </p:nvSpPr>
        <p:spPr>
          <a:xfrm rot="5400000">
            <a:off x="10788501" y="3711314"/>
            <a:ext cx="112201"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39" name="Rectangle 7238"/>
          <p:cNvSpPr/>
          <p:nvPr/>
        </p:nvSpPr>
        <p:spPr>
          <a:xfrm rot="5400000">
            <a:off x="10727697" y="3701445"/>
            <a:ext cx="92464"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27" name="Rectangle 7226"/>
          <p:cNvSpPr/>
          <p:nvPr/>
        </p:nvSpPr>
        <p:spPr>
          <a:xfrm rot="5400000">
            <a:off x="11066182" y="3938412"/>
            <a:ext cx="122222"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28" name="Rectangle 7227"/>
          <p:cNvSpPr/>
          <p:nvPr/>
        </p:nvSpPr>
        <p:spPr>
          <a:xfrm rot="5400000">
            <a:off x="10950871" y="3983050"/>
            <a:ext cx="211498"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29" name="Rectangle 7228"/>
          <p:cNvSpPr/>
          <p:nvPr/>
        </p:nvSpPr>
        <p:spPr>
          <a:xfrm rot="5400000">
            <a:off x="10893217" y="3970031"/>
            <a:ext cx="185459"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30" name="Rectangle 7229"/>
          <p:cNvSpPr/>
          <p:nvPr/>
        </p:nvSpPr>
        <p:spPr>
          <a:xfrm rot="5400000">
            <a:off x="10892912" y="3899664"/>
            <a:ext cx="44726"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31" name="Rectangle 7230"/>
          <p:cNvSpPr/>
          <p:nvPr/>
        </p:nvSpPr>
        <p:spPr>
          <a:xfrm rot="5400000">
            <a:off x="10788500" y="3933401"/>
            <a:ext cx="112201"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32" name="Rectangle 7231"/>
          <p:cNvSpPr/>
          <p:nvPr/>
        </p:nvSpPr>
        <p:spPr>
          <a:xfrm rot="5400000">
            <a:off x="10727696" y="3923532"/>
            <a:ext cx="92464"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19" name="Rectangle 7218"/>
          <p:cNvSpPr/>
          <p:nvPr/>
        </p:nvSpPr>
        <p:spPr>
          <a:xfrm rot="5400000">
            <a:off x="11240273" y="3658890"/>
            <a:ext cx="519897" cy="453962"/>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7220" name="Rectangle 7219"/>
          <p:cNvSpPr/>
          <p:nvPr/>
        </p:nvSpPr>
        <p:spPr>
          <a:xfrm rot="5400000">
            <a:off x="11616094" y="3716324"/>
            <a:ext cx="122222"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21" name="Rectangle 7220"/>
          <p:cNvSpPr/>
          <p:nvPr/>
        </p:nvSpPr>
        <p:spPr>
          <a:xfrm rot="5400000">
            <a:off x="11509963" y="3751783"/>
            <a:ext cx="19313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22" name="Rectangle 7221"/>
          <p:cNvSpPr/>
          <p:nvPr/>
        </p:nvSpPr>
        <p:spPr>
          <a:xfrm rot="5400000">
            <a:off x="11443130" y="3747943"/>
            <a:ext cx="18545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23" name="Rectangle 7222"/>
          <p:cNvSpPr/>
          <p:nvPr/>
        </p:nvSpPr>
        <p:spPr>
          <a:xfrm rot="5400000">
            <a:off x="11442824" y="3677576"/>
            <a:ext cx="44726"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24" name="Rectangle 7223"/>
          <p:cNvSpPr/>
          <p:nvPr/>
        </p:nvSpPr>
        <p:spPr>
          <a:xfrm rot="5400000">
            <a:off x="11338413" y="3711314"/>
            <a:ext cx="112201"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25" name="Rectangle 7224"/>
          <p:cNvSpPr/>
          <p:nvPr/>
        </p:nvSpPr>
        <p:spPr>
          <a:xfrm rot="5400000">
            <a:off x="11277609" y="3701445"/>
            <a:ext cx="92464"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13" name="Rectangle 7212"/>
          <p:cNvSpPr/>
          <p:nvPr/>
        </p:nvSpPr>
        <p:spPr>
          <a:xfrm rot="5400000">
            <a:off x="11616094" y="3938412"/>
            <a:ext cx="122222"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14" name="Rectangle 7213"/>
          <p:cNvSpPr/>
          <p:nvPr/>
        </p:nvSpPr>
        <p:spPr>
          <a:xfrm rot="5400000">
            <a:off x="11500783" y="3983050"/>
            <a:ext cx="211498"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15" name="Rectangle 7214"/>
          <p:cNvSpPr/>
          <p:nvPr/>
        </p:nvSpPr>
        <p:spPr>
          <a:xfrm rot="5400000">
            <a:off x="11443129" y="3970031"/>
            <a:ext cx="185459"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16" name="Rectangle 7215"/>
          <p:cNvSpPr/>
          <p:nvPr/>
        </p:nvSpPr>
        <p:spPr>
          <a:xfrm rot="5400000">
            <a:off x="11442824" y="3899664"/>
            <a:ext cx="44726"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17" name="Rectangle 7216"/>
          <p:cNvSpPr/>
          <p:nvPr/>
        </p:nvSpPr>
        <p:spPr>
          <a:xfrm rot="5400000">
            <a:off x="11338412" y="3933401"/>
            <a:ext cx="112201"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18" name="Rectangle 7217"/>
          <p:cNvSpPr/>
          <p:nvPr/>
        </p:nvSpPr>
        <p:spPr>
          <a:xfrm rot="5400000">
            <a:off x="11277608" y="3923532"/>
            <a:ext cx="92464"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05" name="Rectangle 7204"/>
          <p:cNvSpPr/>
          <p:nvPr/>
        </p:nvSpPr>
        <p:spPr>
          <a:xfrm rot="5400000">
            <a:off x="6295001" y="4274089"/>
            <a:ext cx="519897" cy="453962"/>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7206" name="Rectangle 7205"/>
          <p:cNvSpPr/>
          <p:nvPr/>
        </p:nvSpPr>
        <p:spPr>
          <a:xfrm rot="5400000">
            <a:off x="6670822" y="4331523"/>
            <a:ext cx="122222"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07" name="Rectangle 7206"/>
          <p:cNvSpPr/>
          <p:nvPr/>
        </p:nvSpPr>
        <p:spPr>
          <a:xfrm rot="5400000">
            <a:off x="6564691" y="4366982"/>
            <a:ext cx="19313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08" name="Rectangle 7207"/>
          <p:cNvSpPr/>
          <p:nvPr/>
        </p:nvSpPr>
        <p:spPr>
          <a:xfrm rot="5400000">
            <a:off x="6497858" y="4363142"/>
            <a:ext cx="18545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09" name="Rectangle 7208"/>
          <p:cNvSpPr/>
          <p:nvPr/>
        </p:nvSpPr>
        <p:spPr>
          <a:xfrm rot="5400000">
            <a:off x="6497552" y="4292775"/>
            <a:ext cx="44726"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10" name="Rectangle 7209"/>
          <p:cNvSpPr/>
          <p:nvPr/>
        </p:nvSpPr>
        <p:spPr>
          <a:xfrm rot="5400000">
            <a:off x="6393141" y="4326513"/>
            <a:ext cx="112201"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11" name="Rectangle 7210"/>
          <p:cNvSpPr/>
          <p:nvPr/>
        </p:nvSpPr>
        <p:spPr>
          <a:xfrm rot="5400000">
            <a:off x="6332337" y="4316644"/>
            <a:ext cx="92464"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99" name="Rectangle 7198"/>
          <p:cNvSpPr/>
          <p:nvPr/>
        </p:nvSpPr>
        <p:spPr>
          <a:xfrm rot="5400000">
            <a:off x="6670822" y="4553611"/>
            <a:ext cx="122222"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00" name="Rectangle 7199"/>
          <p:cNvSpPr/>
          <p:nvPr/>
        </p:nvSpPr>
        <p:spPr>
          <a:xfrm rot="5400000">
            <a:off x="6555511" y="4598248"/>
            <a:ext cx="211498"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01" name="Rectangle 7200"/>
          <p:cNvSpPr/>
          <p:nvPr/>
        </p:nvSpPr>
        <p:spPr>
          <a:xfrm rot="5400000">
            <a:off x="6497857" y="4585230"/>
            <a:ext cx="185459"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02" name="Rectangle 7201"/>
          <p:cNvSpPr/>
          <p:nvPr/>
        </p:nvSpPr>
        <p:spPr>
          <a:xfrm rot="5400000">
            <a:off x="6497552" y="4514863"/>
            <a:ext cx="44726"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03" name="Rectangle 7202"/>
          <p:cNvSpPr/>
          <p:nvPr/>
        </p:nvSpPr>
        <p:spPr>
          <a:xfrm rot="5400000">
            <a:off x="6393140" y="4548600"/>
            <a:ext cx="112201"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204" name="Rectangle 7203"/>
          <p:cNvSpPr/>
          <p:nvPr/>
        </p:nvSpPr>
        <p:spPr>
          <a:xfrm rot="5400000">
            <a:off x="6332336" y="4538731"/>
            <a:ext cx="92464"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91" name="Rectangle 7190"/>
          <p:cNvSpPr/>
          <p:nvPr/>
        </p:nvSpPr>
        <p:spPr>
          <a:xfrm rot="5400000">
            <a:off x="6844913" y="4274089"/>
            <a:ext cx="519897" cy="453962"/>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7192" name="Rectangle 7191"/>
          <p:cNvSpPr/>
          <p:nvPr/>
        </p:nvSpPr>
        <p:spPr>
          <a:xfrm rot="5400000">
            <a:off x="7220734" y="4331523"/>
            <a:ext cx="122222"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93" name="Rectangle 7192"/>
          <p:cNvSpPr/>
          <p:nvPr/>
        </p:nvSpPr>
        <p:spPr>
          <a:xfrm rot="5400000">
            <a:off x="7114603" y="4366982"/>
            <a:ext cx="19313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94" name="Rectangle 7193"/>
          <p:cNvSpPr/>
          <p:nvPr/>
        </p:nvSpPr>
        <p:spPr>
          <a:xfrm rot="5400000">
            <a:off x="7047770" y="4363142"/>
            <a:ext cx="18545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95" name="Rectangle 7194"/>
          <p:cNvSpPr/>
          <p:nvPr/>
        </p:nvSpPr>
        <p:spPr>
          <a:xfrm rot="5400000">
            <a:off x="7047464" y="4292775"/>
            <a:ext cx="44726"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96" name="Rectangle 7195"/>
          <p:cNvSpPr/>
          <p:nvPr/>
        </p:nvSpPr>
        <p:spPr>
          <a:xfrm rot="5400000">
            <a:off x="6943053" y="4326513"/>
            <a:ext cx="112201"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97" name="Rectangle 7196"/>
          <p:cNvSpPr/>
          <p:nvPr/>
        </p:nvSpPr>
        <p:spPr>
          <a:xfrm rot="5400000">
            <a:off x="6882249" y="4316644"/>
            <a:ext cx="92464"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85" name="Rectangle 7184"/>
          <p:cNvSpPr/>
          <p:nvPr/>
        </p:nvSpPr>
        <p:spPr>
          <a:xfrm rot="5400000">
            <a:off x="7220734" y="4553611"/>
            <a:ext cx="122222"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86" name="Rectangle 7185"/>
          <p:cNvSpPr/>
          <p:nvPr/>
        </p:nvSpPr>
        <p:spPr>
          <a:xfrm rot="5400000">
            <a:off x="7105423" y="4598248"/>
            <a:ext cx="211498"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87" name="Rectangle 7186"/>
          <p:cNvSpPr/>
          <p:nvPr/>
        </p:nvSpPr>
        <p:spPr>
          <a:xfrm rot="5400000">
            <a:off x="7047769" y="4585230"/>
            <a:ext cx="185459"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88" name="Rectangle 7187"/>
          <p:cNvSpPr/>
          <p:nvPr/>
        </p:nvSpPr>
        <p:spPr>
          <a:xfrm rot="5400000">
            <a:off x="7047464" y="4514863"/>
            <a:ext cx="44726"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89" name="Rectangle 7188"/>
          <p:cNvSpPr/>
          <p:nvPr/>
        </p:nvSpPr>
        <p:spPr>
          <a:xfrm rot="5400000">
            <a:off x="6943052" y="4548600"/>
            <a:ext cx="112201"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90" name="Rectangle 7189"/>
          <p:cNvSpPr/>
          <p:nvPr/>
        </p:nvSpPr>
        <p:spPr>
          <a:xfrm rot="5400000">
            <a:off x="6882248" y="4538731"/>
            <a:ext cx="92464"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77" name="Rectangle 7176"/>
          <p:cNvSpPr/>
          <p:nvPr/>
        </p:nvSpPr>
        <p:spPr>
          <a:xfrm rot="5400000">
            <a:off x="7394824" y="4274089"/>
            <a:ext cx="519897" cy="453962"/>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7178" name="Rectangle 7177"/>
          <p:cNvSpPr/>
          <p:nvPr/>
        </p:nvSpPr>
        <p:spPr>
          <a:xfrm rot="5400000">
            <a:off x="7770645" y="4331523"/>
            <a:ext cx="122222"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79" name="Rectangle 7178"/>
          <p:cNvSpPr/>
          <p:nvPr/>
        </p:nvSpPr>
        <p:spPr>
          <a:xfrm rot="5400000">
            <a:off x="7664514" y="4366982"/>
            <a:ext cx="19313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80" name="Rectangle 7179"/>
          <p:cNvSpPr/>
          <p:nvPr/>
        </p:nvSpPr>
        <p:spPr>
          <a:xfrm rot="5400000">
            <a:off x="7597681" y="4363142"/>
            <a:ext cx="18545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81" name="Rectangle 7180"/>
          <p:cNvSpPr/>
          <p:nvPr/>
        </p:nvSpPr>
        <p:spPr>
          <a:xfrm rot="5400000">
            <a:off x="7597375" y="4292775"/>
            <a:ext cx="44726"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82" name="Rectangle 7181"/>
          <p:cNvSpPr/>
          <p:nvPr/>
        </p:nvSpPr>
        <p:spPr>
          <a:xfrm rot="5400000">
            <a:off x="7492965" y="4326513"/>
            <a:ext cx="112201"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83" name="Rectangle 7182"/>
          <p:cNvSpPr/>
          <p:nvPr/>
        </p:nvSpPr>
        <p:spPr>
          <a:xfrm rot="5400000">
            <a:off x="7432160" y="4316644"/>
            <a:ext cx="92464"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71" name="Rectangle 7170"/>
          <p:cNvSpPr/>
          <p:nvPr/>
        </p:nvSpPr>
        <p:spPr>
          <a:xfrm rot="5400000">
            <a:off x="7770645" y="4553611"/>
            <a:ext cx="122222"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72" name="Rectangle 7171"/>
          <p:cNvSpPr/>
          <p:nvPr/>
        </p:nvSpPr>
        <p:spPr>
          <a:xfrm rot="5400000">
            <a:off x="7655335" y="4598248"/>
            <a:ext cx="211498"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73" name="Rectangle 7172"/>
          <p:cNvSpPr/>
          <p:nvPr/>
        </p:nvSpPr>
        <p:spPr>
          <a:xfrm rot="5400000">
            <a:off x="7597680" y="4585230"/>
            <a:ext cx="185459"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74" name="Rectangle 7173"/>
          <p:cNvSpPr/>
          <p:nvPr/>
        </p:nvSpPr>
        <p:spPr>
          <a:xfrm rot="5400000">
            <a:off x="7597375" y="4514863"/>
            <a:ext cx="44726"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75" name="Rectangle 7174"/>
          <p:cNvSpPr/>
          <p:nvPr/>
        </p:nvSpPr>
        <p:spPr>
          <a:xfrm rot="5400000">
            <a:off x="7492964" y="4548600"/>
            <a:ext cx="112201"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76" name="Rectangle 7175"/>
          <p:cNvSpPr/>
          <p:nvPr/>
        </p:nvSpPr>
        <p:spPr>
          <a:xfrm rot="5400000">
            <a:off x="7432159" y="4538731"/>
            <a:ext cx="92464"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63" name="Rectangle 7162"/>
          <p:cNvSpPr/>
          <p:nvPr/>
        </p:nvSpPr>
        <p:spPr>
          <a:xfrm rot="5400000">
            <a:off x="7944736" y="4274089"/>
            <a:ext cx="519897" cy="453962"/>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7164" name="Rectangle 7163"/>
          <p:cNvSpPr/>
          <p:nvPr/>
        </p:nvSpPr>
        <p:spPr>
          <a:xfrm rot="5400000">
            <a:off x="8320558" y="4331523"/>
            <a:ext cx="122222"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65" name="Rectangle 7164"/>
          <p:cNvSpPr/>
          <p:nvPr/>
        </p:nvSpPr>
        <p:spPr>
          <a:xfrm rot="5400000">
            <a:off x="8214426" y="4366982"/>
            <a:ext cx="19313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66" name="Rectangle 7165"/>
          <p:cNvSpPr/>
          <p:nvPr/>
        </p:nvSpPr>
        <p:spPr>
          <a:xfrm rot="5400000">
            <a:off x="8147593" y="4363142"/>
            <a:ext cx="18545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67" name="Rectangle 7166"/>
          <p:cNvSpPr/>
          <p:nvPr/>
        </p:nvSpPr>
        <p:spPr>
          <a:xfrm rot="5400000">
            <a:off x="8147287" y="4292775"/>
            <a:ext cx="44726"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68" name="Rectangle 7167"/>
          <p:cNvSpPr/>
          <p:nvPr/>
        </p:nvSpPr>
        <p:spPr>
          <a:xfrm rot="5400000">
            <a:off x="8042877" y="4326513"/>
            <a:ext cx="112201"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69" name="Rectangle 7168"/>
          <p:cNvSpPr/>
          <p:nvPr/>
        </p:nvSpPr>
        <p:spPr>
          <a:xfrm rot="5400000">
            <a:off x="7982072" y="4316644"/>
            <a:ext cx="92464"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57" name="Rectangle 7156"/>
          <p:cNvSpPr/>
          <p:nvPr/>
        </p:nvSpPr>
        <p:spPr>
          <a:xfrm rot="5400000">
            <a:off x="8320558" y="4553611"/>
            <a:ext cx="122222"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58" name="Rectangle 7157"/>
          <p:cNvSpPr/>
          <p:nvPr/>
        </p:nvSpPr>
        <p:spPr>
          <a:xfrm rot="5400000">
            <a:off x="8205247" y="4598248"/>
            <a:ext cx="211498"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59" name="Rectangle 7158"/>
          <p:cNvSpPr/>
          <p:nvPr/>
        </p:nvSpPr>
        <p:spPr>
          <a:xfrm rot="5400000">
            <a:off x="8147592" y="4585230"/>
            <a:ext cx="185459"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60" name="Rectangle 7159"/>
          <p:cNvSpPr/>
          <p:nvPr/>
        </p:nvSpPr>
        <p:spPr>
          <a:xfrm rot="5400000">
            <a:off x="8147287" y="4514863"/>
            <a:ext cx="44726"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61" name="Rectangle 7160"/>
          <p:cNvSpPr/>
          <p:nvPr/>
        </p:nvSpPr>
        <p:spPr>
          <a:xfrm rot="5400000">
            <a:off x="8042876" y="4548600"/>
            <a:ext cx="112201"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62" name="Rectangle 7161"/>
          <p:cNvSpPr/>
          <p:nvPr/>
        </p:nvSpPr>
        <p:spPr>
          <a:xfrm rot="5400000">
            <a:off x="7982071" y="4538731"/>
            <a:ext cx="92464"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49" name="Rectangle 7148"/>
          <p:cNvSpPr/>
          <p:nvPr/>
        </p:nvSpPr>
        <p:spPr>
          <a:xfrm rot="5400000">
            <a:off x="8490714" y="4274089"/>
            <a:ext cx="519897" cy="453962"/>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7150" name="Rectangle 7149"/>
          <p:cNvSpPr/>
          <p:nvPr/>
        </p:nvSpPr>
        <p:spPr>
          <a:xfrm rot="5400000">
            <a:off x="8866536" y="4331523"/>
            <a:ext cx="122222"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51" name="Rectangle 7150"/>
          <p:cNvSpPr/>
          <p:nvPr/>
        </p:nvSpPr>
        <p:spPr>
          <a:xfrm rot="5400000">
            <a:off x="8760404" y="4366982"/>
            <a:ext cx="19313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52" name="Rectangle 7151"/>
          <p:cNvSpPr/>
          <p:nvPr/>
        </p:nvSpPr>
        <p:spPr>
          <a:xfrm rot="5400000">
            <a:off x="8693571" y="4363142"/>
            <a:ext cx="18545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53" name="Rectangle 7152"/>
          <p:cNvSpPr/>
          <p:nvPr/>
        </p:nvSpPr>
        <p:spPr>
          <a:xfrm rot="5400000">
            <a:off x="8693265" y="4292775"/>
            <a:ext cx="44726"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54" name="Rectangle 7153"/>
          <p:cNvSpPr/>
          <p:nvPr/>
        </p:nvSpPr>
        <p:spPr>
          <a:xfrm rot="5400000">
            <a:off x="8588855" y="4326513"/>
            <a:ext cx="112201"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55" name="Rectangle 7154"/>
          <p:cNvSpPr/>
          <p:nvPr/>
        </p:nvSpPr>
        <p:spPr>
          <a:xfrm rot="5400000">
            <a:off x="8528050" y="4316644"/>
            <a:ext cx="92464"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43" name="Rectangle 7142"/>
          <p:cNvSpPr/>
          <p:nvPr/>
        </p:nvSpPr>
        <p:spPr>
          <a:xfrm rot="5400000">
            <a:off x="8866536" y="4553611"/>
            <a:ext cx="122222"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44" name="Rectangle 7143"/>
          <p:cNvSpPr/>
          <p:nvPr/>
        </p:nvSpPr>
        <p:spPr>
          <a:xfrm rot="5400000">
            <a:off x="8751225" y="4598248"/>
            <a:ext cx="211498"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45" name="Rectangle 7144"/>
          <p:cNvSpPr/>
          <p:nvPr/>
        </p:nvSpPr>
        <p:spPr>
          <a:xfrm rot="5400000">
            <a:off x="8693570" y="4585230"/>
            <a:ext cx="185459"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46" name="Rectangle 7145"/>
          <p:cNvSpPr/>
          <p:nvPr/>
        </p:nvSpPr>
        <p:spPr>
          <a:xfrm rot="5400000">
            <a:off x="8693265" y="4514863"/>
            <a:ext cx="44726"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47" name="Rectangle 7146"/>
          <p:cNvSpPr/>
          <p:nvPr/>
        </p:nvSpPr>
        <p:spPr>
          <a:xfrm rot="5400000">
            <a:off x="8588854" y="4548600"/>
            <a:ext cx="112201"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48" name="Rectangle 7147"/>
          <p:cNvSpPr/>
          <p:nvPr/>
        </p:nvSpPr>
        <p:spPr>
          <a:xfrm rot="5400000">
            <a:off x="8528049" y="4538731"/>
            <a:ext cx="92464"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35" name="Rectangle 7134"/>
          <p:cNvSpPr/>
          <p:nvPr/>
        </p:nvSpPr>
        <p:spPr>
          <a:xfrm rot="5400000">
            <a:off x="9040625" y="4274089"/>
            <a:ext cx="519897" cy="453962"/>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7136" name="Rectangle 7135"/>
          <p:cNvSpPr/>
          <p:nvPr/>
        </p:nvSpPr>
        <p:spPr>
          <a:xfrm rot="5400000">
            <a:off x="9416447" y="4331523"/>
            <a:ext cx="122222"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37" name="Rectangle 7136"/>
          <p:cNvSpPr/>
          <p:nvPr/>
        </p:nvSpPr>
        <p:spPr>
          <a:xfrm rot="5400000">
            <a:off x="9310315" y="4366982"/>
            <a:ext cx="19313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38" name="Rectangle 7137"/>
          <p:cNvSpPr/>
          <p:nvPr/>
        </p:nvSpPr>
        <p:spPr>
          <a:xfrm rot="5400000">
            <a:off x="9243482" y="4363142"/>
            <a:ext cx="18545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39" name="Rectangle 7138"/>
          <p:cNvSpPr/>
          <p:nvPr/>
        </p:nvSpPr>
        <p:spPr>
          <a:xfrm rot="5400000">
            <a:off x="9243176" y="4292775"/>
            <a:ext cx="44726"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40" name="Rectangle 7139"/>
          <p:cNvSpPr/>
          <p:nvPr/>
        </p:nvSpPr>
        <p:spPr>
          <a:xfrm rot="5400000">
            <a:off x="9138766" y="4326513"/>
            <a:ext cx="112201"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41" name="Rectangle 7140"/>
          <p:cNvSpPr/>
          <p:nvPr/>
        </p:nvSpPr>
        <p:spPr>
          <a:xfrm rot="5400000">
            <a:off x="9077961" y="4316644"/>
            <a:ext cx="92464"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29" name="Rectangle 7128"/>
          <p:cNvSpPr/>
          <p:nvPr/>
        </p:nvSpPr>
        <p:spPr>
          <a:xfrm rot="5400000">
            <a:off x="9416447" y="4553611"/>
            <a:ext cx="122222"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30" name="Rectangle 7129"/>
          <p:cNvSpPr/>
          <p:nvPr/>
        </p:nvSpPr>
        <p:spPr>
          <a:xfrm rot="5400000">
            <a:off x="9301136" y="4598248"/>
            <a:ext cx="211498"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31" name="Rectangle 7130"/>
          <p:cNvSpPr/>
          <p:nvPr/>
        </p:nvSpPr>
        <p:spPr>
          <a:xfrm rot="5400000">
            <a:off x="9243482" y="4585230"/>
            <a:ext cx="185459"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32" name="Rectangle 7131"/>
          <p:cNvSpPr/>
          <p:nvPr/>
        </p:nvSpPr>
        <p:spPr>
          <a:xfrm rot="5400000">
            <a:off x="9243176" y="4514863"/>
            <a:ext cx="44726"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33" name="Rectangle 7132"/>
          <p:cNvSpPr/>
          <p:nvPr/>
        </p:nvSpPr>
        <p:spPr>
          <a:xfrm rot="5400000">
            <a:off x="9138765" y="4548600"/>
            <a:ext cx="112201"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34" name="Rectangle 7133"/>
          <p:cNvSpPr/>
          <p:nvPr/>
        </p:nvSpPr>
        <p:spPr>
          <a:xfrm rot="5400000">
            <a:off x="9077960" y="4538731"/>
            <a:ext cx="92464"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21" name="Rectangle 7120"/>
          <p:cNvSpPr/>
          <p:nvPr/>
        </p:nvSpPr>
        <p:spPr>
          <a:xfrm rot="5400000">
            <a:off x="9590537" y="4274089"/>
            <a:ext cx="519897" cy="453962"/>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7122" name="Rectangle 7121"/>
          <p:cNvSpPr/>
          <p:nvPr/>
        </p:nvSpPr>
        <p:spPr>
          <a:xfrm rot="5400000">
            <a:off x="9966359" y="4331523"/>
            <a:ext cx="122222"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23" name="Rectangle 7122"/>
          <p:cNvSpPr/>
          <p:nvPr/>
        </p:nvSpPr>
        <p:spPr>
          <a:xfrm rot="5400000">
            <a:off x="9860227" y="4366982"/>
            <a:ext cx="19313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24" name="Rectangle 7123"/>
          <p:cNvSpPr/>
          <p:nvPr/>
        </p:nvSpPr>
        <p:spPr>
          <a:xfrm rot="5400000">
            <a:off x="9793395" y="4363142"/>
            <a:ext cx="18545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25" name="Rectangle 7124"/>
          <p:cNvSpPr/>
          <p:nvPr/>
        </p:nvSpPr>
        <p:spPr>
          <a:xfrm rot="5400000">
            <a:off x="9793088" y="4292775"/>
            <a:ext cx="44726"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26" name="Rectangle 7125"/>
          <p:cNvSpPr/>
          <p:nvPr/>
        </p:nvSpPr>
        <p:spPr>
          <a:xfrm rot="5400000">
            <a:off x="9688678" y="4326513"/>
            <a:ext cx="112201"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27" name="Rectangle 7126"/>
          <p:cNvSpPr/>
          <p:nvPr/>
        </p:nvSpPr>
        <p:spPr>
          <a:xfrm rot="5400000">
            <a:off x="9627874" y="4316644"/>
            <a:ext cx="92464"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15" name="Rectangle 7114"/>
          <p:cNvSpPr/>
          <p:nvPr/>
        </p:nvSpPr>
        <p:spPr>
          <a:xfrm rot="5400000">
            <a:off x="9966359" y="4553611"/>
            <a:ext cx="122222"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16" name="Rectangle 7115"/>
          <p:cNvSpPr/>
          <p:nvPr/>
        </p:nvSpPr>
        <p:spPr>
          <a:xfrm rot="5400000">
            <a:off x="9851048" y="4598248"/>
            <a:ext cx="211498"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17" name="Rectangle 7116"/>
          <p:cNvSpPr/>
          <p:nvPr/>
        </p:nvSpPr>
        <p:spPr>
          <a:xfrm rot="5400000">
            <a:off x="9793394" y="4585230"/>
            <a:ext cx="185459"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18" name="Rectangle 7117"/>
          <p:cNvSpPr/>
          <p:nvPr/>
        </p:nvSpPr>
        <p:spPr>
          <a:xfrm rot="5400000">
            <a:off x="9793088" y="4514863"/>
            <a:ext cx="44726"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19" name="Rectangle 7118"/>
          <p:cNvSpPr/>
          <p:nvPr/>
        </p:nvSpPr>
        <p:spPr>
          <a:xfrm rot="5400000">
            <a:off x="9688677" y="4548600"/>
            <a:ext cx="112201"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20" name="Rectangle 7119"/>
          <p:cNvSpPr/>
          <p:nvPr/>
        </p:nvSpPr>
        <p:spPr>
          <a:xfrm rot="5400000">
            <a:off x="9627873" y="4538731"/>
            <a:ext cx="92464"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07" name="Rectangle 7106"/>
          <p:cNvSpPr/>
          <p:nvPr/>
        </p:nvSpPr>
        <p:spPr>
          <a:xfrm rot="5400000">
            <a:off x="10140448" y="4274089"/>
            <a:ext cx="519897" cy="453962"/>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7108" name="Rectangle 7107"/>
          <p:cNvSpPr/>
          <p:nvPr/>
        </p:nvSpPr>
        <p:spPr>
          <a:xfrm rot="5400000">
            <a:off x="10516270" y="4331523"/>
            <a:ext cx="122222"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09" name="Rectangle 7108"/>
          <p:cNvSpPr/>
          <p:nvPr/>
        </p:nvSpPr>
        <p:spPr>
          <a:xfrm rot="5400000">
            <a:off x="10410139" y="4366982"/>
            <a:ext cx="19313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10" name="Rectangle 7109"/>
          <p:cNvSpPr/>
          <p:nvPr/>
        </p:nvSpPr>
        <p:spPr>
          <a:xfrm rot="5400000">
            <a:off x="10343306" y="4363142"/>
            <a:ext cx="18545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11" name="Rectangle 7110"/>
          <p:cNvSpPr/>
          <p:nvPr/>
        </p:nvSpPr>
        <p:spPr>
          <a:xfrm rot="5400000">
            <a:off x="10342999" y="4292775"/>
            <a:ext cx="44726"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12" name="Rectangle 7111"/>
          <p:cNvSpPr/>
          <p:nvPr/>
        </p:nvSpPr>
        <p:spPr>
          <a:xfrm rot="5400000">
            <a:off x="10238589" y="4326513"/>
            <a:ext cx="112201"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13" name="Rectangle 7112"/>
          <p:cNvSpPr/>
          <p:nvPr/>
        </p:nvSpPr>
        <p:spPr>
          <a:xfrm rot="5400000">
            <a:off x="10177785" y="4316644"/>
            <a:ext cx="92464"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01" name="Rectangle 7100"/>
          <p:cNvSpPr/>
          <p:nvPr/>
        </p:nvSpPr>
        <p:spPr>
          <a:xfrm rot="5400000">
            <a:off x="10516270" y="4553611"/>
            <a:ext cx="122222"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02" name="Rectangle 7101"/>
          <p:cNvSpPr/>
          <p:nvPr/>
        </p:nvSpPr>
        <p:spPr>
          <a:xfrm rot="5400000">
            <a:off x="10400959" y="4598248"/>
            <a:ext cx="211498"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03" name="Rectangle 7102"/>
          <p:cNvSpPr/>
          <p:nvPr/>
        </p:nvSpPr>
        <p:spPr>
          <a:xfrm rot="5400000">
            <a:off x="10343305" y="4585230"/>
            <a:ext cx="185459"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04" name="Rectangle 7103"/>
          <p:cNvSpPr/>
          <p:nvPr/>
        </p:nvSpPr>
        <p:spPr>
          <a:xfrm rot="5400000">
            <a:off x="10342999" y="4514863"/>
            <a:ext cx="44726"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05" name="Rectangle 7104"/>
          <p:cNvSpPr/>
          <p:nvPr/>
        </p:nvSpPr>
        <p:spPr>
          <a:xfrm rot="5400000">
            <a:off x="10238588" y="4548600"/>
            <a:ext cx="112201"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106" name="Rectangle 7105"/>
          <p:cNvSpPr/>
          <p:nvPr/>
        </p:nvSpPr>
        <p:spPr>
          <a:xfrm rot="5400000">
            <a:off x="10177784" y="4538731"/>
            <a:ext cx="92464"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93" name="Rectangle 7092"/>
          <p:cNvSpPr/>
          <p:nvPr/>
        </p:nvSpPr>
        <p:spPr>
          <a:xfrm rot="5400000">
            <a:off x="10690360" y="4274089"/>
            <a:ext cx="519897" cy="453962"/>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7094" name="Rectangle 7093"/>
          <p:cNvSpPr/>
          <p:nvPr/>
        </p:nvSpPr>
        <p:spPr>
          <a:xfrm rot="5400000">
            <a:off x="11066182" y="4331523"/>
            <a:ext cx="122222"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95" name="Rectangle 7094"/>
          <p:cNvSpPr/>
          <p:nvPr/>
        </p:nvSpPr>
        <p:spPr>
          <a:xfrm rot="5400000">
            <a:off x="10960051" y="4366982"/>
            <a:ext cx="19313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96" name="Rectangle 7095"/>
          <p:cNvSpPr/>
          <p:nvPr/>
        </p:nvSpPr>
        <p:spPr>
          <a:xfrm rot="5400000">
            <a:off x="10893218" y="4363142"/>
            <a:ext cx="18545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97" name="Rectangle 7096"/>
          <p:cNvSpPr/>
          <p:nvPr/>
        </p:nvSpPr>
        <p:spPr>
          <a:xfrm rot="5400000">
            <a:off x="10892912" y="4292775"/>
            <a:ext cx="44726"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98" name="Rectangle 7097"/>
          <p:cNvSpPr/>
          <p:nvPr/>
        </p:nvSpPr>
        <p:spPr>
          <a:xfrm rot="5400000">
            <a:off x="10788501" y="4326513"/>
            <a:ext cx="112201"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99" name="Rectangle 7098"/>
          <p:cNvSpPr/>
          <p:nvPr/>
        </p:nvSpPr>
        <p:spPr>
          <a:xfrm rot="5400000">
            <a:off x="10727697" y="4316644"/>
            <a:ext cx="92464"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87" name="Rectangle 7086"/>
          <p:cNvSpPr/>
          <p:nvPr/>
        </p:nvSpPr>
        <p:spPr>
          <a:xfrm rot="5400000">
            <a:off x="11066182" y="4553611"/>
            <a:ext cx="122222"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88" name="Rectangle 7087"/>
          <p:cNvSpPr/>
          <p:nvPr/>
        </p:nvSpPr>
        <p:spPr>
          <a:xfrm rot="5400000">
            <a:off x="10950871" y="4598248"/>
            <a:ext cx="211498"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89" name="Rectangle 7088"/>
          <p:cNvSpPr/>
          <p:nvPr/>
        </p:nvSpPr>
        <p:spPr>
          <a:xfrm rot="5400000">
            <a:off x="10893217" y="4585230"/>
            <a:ext cx="185459"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90" name="Rectangle 7089"/>
          <p:cNvSpPr/>
          <p:nvPr/>
        </p:nvSpPr>
        <p:spPr>
          <a:xfrm rot="5400000">
            <a:off x="10892912" y="4514863"/>
            <a:ext cx="44726"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91" name="Rectangle 7090"/>
          <p:cNvSpPr/>
          <p:nvPr/>
        </p:nvSpPr>
        <p:spPr>
          <a:xfrm rot="5400000">
            <a:off x="10788500" y="4548600"/>
            <a:ext cx="112201"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92" name="Rectangle 7091"/>
          <p:cNvSpPr/>
          <p:nvPr/>
        </p:nvSpPr>
        <p:spPr>
          <a:xfrm rot="5400000">
            <a:off x="10727696" y="4538731"/>
            <a:ext cx="92464"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79" name="Rectangle 7078"/>
          <p:cNvSpPr/>
          <p:nvPr/>
        </p:nvSpPr>
        <p:spPr>
          <a:xfrm rot="5400000">
            <a:off x="11240273" y="4274089"/>
            <a:ext cx="519897" cy="453962"/>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7080" name="Rectangle 7079"/>
          <p:cNvSpPr/>
          <p:nvPr/>
        </p:nvSpPr>
        <p:spPr>
          <a:xfrm rot="5400000">
            <a:off x="11616094" y="4331523"/>
            <a:ext cx="122222"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81" name="Rectangle 7080"/>
          <p:cNvSpPr/>
          <p:nvPr/>
        </p:nvSpPr>
        <p:spPr>
          <a:xfrm rot="5400000">
            <a:off x="11509963" y="4366982"/>
            <a:ext cx="19313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82" name="Rectangle 7081"/>
          <p:cNvSpPr/>
          <p:nvPr/>
        </p:nvSpPr>
        <p:spPr>
          <a:xfrm rot="5400000">
            <a:off x="11443130" y="4363142"/>
            <a:ext cx="18545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83" name="Rectangle 7082"/>
          <p:cNvSpPr/>
          <p:nvPr/>
        </p:nvSpPr>
        <p:spPr>
          <a:xfrm rot="5400000">
            <a:off x="11442824" y="4292775"/>
            <a:ext cx="44726"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84" name="Rectangle 7083"/>
          <p:cNvSpPr/>
          <p:nvPr/>
        </p:nvSpPr>
        <p:spPr>
          <a:xfrm rot="5400000">
            <a:off x="11338413" y="4326513"/>
            <a:ext cx="112201"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85" name="Rectangle 7084"/>
          <p:cNvSpPr/>
          <p:nvPr/>
        </p:nvSpPr>
        <p:spPr>
          <a:xfrm rot="5400000">
            <a:off x="11277609" y="4316644"/>
            <a:ext cx="92464"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73" name="Rectangle 7072"/>
          <p:cNvSpPr/>
          <p:nvPr/>
        </p:nvSpPr>
        <p:spPr>
          <a:xfrm rot="5400000">
            <a:off x="11616094" y="4553611"/>
            <a:ext cx="122222"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74" name="Rectangle 7073"/>
          <p:cNvSpPr/>
          <p:nvPr/>
        </p:nvSpPr>
        <p:spPr>
          <a:xfrm rot="5400000">
            <a:off x="11500783" y="4598248"/>
            <a:ext cx="211498"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75" name="Rectangle 7074"/>
          <p:cNvSpPr/>
          <p:nvPr/>
        </p:nvSpPr>
        <p:spPr>
          <a:xfrm rot="5400000">
            <a:off x="11443129" y="4585230"/>
            <a:ext cx="185459"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76" name="Rectangle 7075"/>
          <p:cNvSpPr/>
          <p:nvPr/>
        </p:nvSpPr>
        <p:spPr>
          <a:xfrm rot="5400000">
            <a:off x="11442824" y="4514863"/>
            <a:ext cx="44726"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77" name="Rectangle 7076"/>
          <p:cNvSpPr/>
          <p:nvPr/>
        </p:nvSpPr>
        <p:spPr>
          <a:xfrm rot="5400000">
            <a:off x="11338412" y="4548600"/>
            <a:ext cx="112201"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78" name="Rectangle 7077"/>
          <p:cNvSpPr/>
          <p:nvPr/>
        </p:nvSpPr>
        <p:spPr>
          <a:xfrm rot="5400000">
            <a:off x="11277608" y="4538731"/>
            <a:ext cx="92464"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65" name="Rectangle 7064"/>
          <p:cNvSpPr/>
          <p:nvPr/>
        </p:nvSpPr>
        <p:spPr>
          <a:xfrm rot="5400000">
            <a:off x="6295001" y="4889289"/>
            <a:ext cx="519897" cy="453962"/>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7066" name="Rectangle 7065"/>
          <p:cNvSpPr/>
          <p:nvPr/>
        </p:nvSpPr>
        <p:spPr>
          <a:xfrm rot="5400000">
            <a:off x="6670822" y="4946723"/>
            <a:ext cx="122222"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67" name="Rectangle 7066"/>
          <p:cNvSpPr/>
          <p:nvPr/>
        </p:nvSpPr>
        <p:spPr>
          <a:xfrm rot="5400000">
            <a:off x="6564691" y="4982182"/>
            <a:ext cx="19313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68" name="Rectangle 7067"/>
          <p:cNvSpPr/>
          <p:nvPr/>
        </p:nvSpPr>
        <p:spPr>
          <a:xfrm rot="5400000">
            <a:off x="6497858" y="4978342"/>
            <a:ext cx="18545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69" name="Rectangle 7068"/>
          <p:cNvSpPr/>
          <p:nvPr/>
        </p:nvSpPr>
        <p:spPr>
          <a:xfrm rot="5400000">
            <a:off x="6497552" y="4907975"/>
            <a:ext cx="44726"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70" name="Rectangle 7069"/>
          <p:cNvSpPr/>
          <p:nvPr/>
        </p:nvSpPr>
        <p:spPr>
          <a:xfrm rot="5400000">
            <a:off x="6393141" y="4941713"/>
            <a:ext cx="112201"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71" name="Rectangle 7070"/>
          <p:cNvSpPr/>
          <p:nvPr/>
        </p:nvSpPr>
        <p:spPr>
          <a:xfrm rot="5400000">
            <a:off x="6332337" y="4931844"/>
            <a:ext cx="92464"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59" name="Rectangle 7058"/>
          <p:cNvSpPr/>
          <p:nvPr/>
        </p:nvSpPr>
        <p:spPr>
          <a:xfrm rot="5400000">
            <a:off x="6670822" y="5168811"/>
            <a:ext cx="122222"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60" name="Rectangle 7059"/>
          <p:cNvSpPr/>
          <p:nvPr/>
        </p:nvSpPr>
        <p:spPr>
          <a:xfrm rot="5400000">
            <a:off x="6555511" y="5213448"/>
            <a:ext cx="211498"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61" name="Rectangle 7060"/>
          <p:cNvSpPr/>
          <p:nvPr/>
        </p:nvSpPr>
        <p:spPr>
          <a:xfrm rot="5400000">
            <a:off x="6497857" y="5200429"/>
            <a:ext cx="185459"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62" name="Rectangle 7061"/>
          <p:cNvSpPr/>
          <p:nvPr/>
        </p:nvSpPr>
        <p:spPr>
          <a:xfrm rot="5400000">
            <a:off x="6497552" y="5130063"/>
            <a:ext cx="44726"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63" name="Rectangle 7062"/>
          <p:cNvSpPr/>
          <p:nvPr/>
        </p:nvSpPr>
        <p:spPr>
          <a:xfrm rot="5400000">
            <a:off x="6393140" y="5163800"/>
            <a:ext cx="112201"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64" name="Rectangle 7063"/>
          <p:cNvSpPr/>
          <p:nvPr/>
        </p:nvSpPr>
        <p:spPr>
          <a:xfrm rot="5400000">
            <a:off x="6332336" y="5153931"/>
            <a:ext cx="92464"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51" name="Rectangle 7050"/>
          <p:cNvSpPr/>
          <p:nvPr/>
        </p:nvSpPr>
        <p:spPr>
          <a:xfrm rot="5400000">
            <a:off x="6844913" y="4889289"/>
            <a:ext cx="519897" cy="453962"/>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7052" name="Rectangle 7051"/>
          <p:cNvSpPr/>
          <p:nvPr/>
        </p:nvSpPr>
        <p:spPr>
          <a:xfrm rot="5400000">
            <a:off x="7220734" y="4946723"/>
            <a:ext cx="122222"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53" name="Rectangle 7052"/>
          <p:cNvSpPr/>
          <p:nvPr/>
        </p:nvSpPr>
        <p:spPr>
          <a:xfrm rot="5400000">
            <a:off x="7114603" y="4982182"/>
            <a:ext cx="19313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54" name="Rectangle 7053"/>
          <p:cNvSpPr/>
          <p:nvPr/>
        </p:nvSpPr>
        <p:spPr>
          <a:xfrm rot="5400000">
            <a:off x="7047770" y="4978342"/>
            <a:ext cx="18545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55" name="Rectangle 7054"/>
          <p:cNvSpPr/>
          <p:nvPr/>
        </p:nvSpPr>
        <p:spPr>
          <a:xfrm rot="5400000">
            <a:off x="7047464" y="4907975"/>
            <a:ext cx="44726"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56" name="Rectangle 7055"/>
          <p:cNvSpPr/>
          <p:nvPr/>
        </p:nvSpPr>
        <p:spPr>
          <a:xfrm rot="5400000">
            <a:off x="6943053" y="4941713"/>
            <a:ext cx="112201"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57" name="Rectangle 7056"/>
          <p:cNvSpPr/>
          <p:nvPr/>
        </p:nvSpPr>
        <p:spPr>
          <a:xfrm rot="5400000">
            <a:off x="6882249" y="4931844"/>
            <a:ext cx="92464"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45" name="Rectangle 7044"/>
          <p:cNvSpPr/>
          <p:nvPr/>
        </p:nvSpPr>
        <p:spPr>
          <a:xfrm rot="5400000">
            <a:off x="7220734" y="5168811"/>
            <a:ext cx="122222"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46" name="Rectangle 7045"/>
          <p:cNvSpPr/>
          <p:nvPr/>
        </p:nvSpPr>
        <p:spPr>
          <a:xfrm rot="5400000">
            <a:off x="7105423" y="5213448"/>
            <a:ext cx="211498"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47" name="Rectangle 7046"/>
          <p:cNvSpPr/>
          <p:nvPr/>
        </p:nvSpPr>
        <p:spPr>
          <a:xfrm rot="5400000">
            <a:off x="7047769" y="5200429"/>
            <a:ext cx="185459"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48" name="Rectangle 7047"/>
          <p:cNvSpPr/>
          <p:nvPr/>
        </p:nvSpPr>
        <p:spPr>
          <a:xfrm rot="5400000">
            <a:off x="7047464" y="5130063"/>
            <a:ext cx="44726"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49" name="Rectangle 7048"/>
          <p:cNvSpPr/>
          <p:nvPr/>
        </p:nvSpPr>
        <p:spPr>
          <a:xfrm rot="5400000">
            <a:off x="6943052" y="5163800"/>
            <a:ext cx="112201"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50" name="Rectangle 7049"/>
          <p:cNvSpPr/>
          <p:nvPr/>
        </p:nvSpPr>
        <p:spPr>
          <a:xfrm rot="5400000">
            <a:off x="6882248" y="5153931"/>
            <a:ext cx="92464"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37" name="Rectangle 7036"/>
          <p:cNvSpPr/>
          <p:nvPr/>
        </p:nvSpPr>
        <p:spPr>
          <a:xfrm rot="5400000">
            <a:off x="7394824" y="4889289"/>
            <a:ext cx="519897" cy="453962"/>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7038" name="Rectangle 7037"/>
          <p:cNvSpPr/>
          <p:nvPr/>
        </p:nvSpPr>
        <p:spPr>
          <a:xfrm rot="5400000">
            <a:off x="7770645" y="4946723"/>
            <a:ext cx="122222"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39" name="Rectangle 7038"/>
          <p:cNvSpPr/>
          <p:nvPr/>
        </p:nvSpPr>
        <p:spPr>
          <a:xfrm rot="5400000">
            <a:off x="7664514" y="4982182"/>
            <a:ext cx="19313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40" name="Rectangle 7039"/>
          <p:cNvSpPr/>
          <p:nvPr/>
        </p:nvSpPr>
        <p:spPr>
          <a:xfrm rot="5400000">
            <a:off x="7597681" y="4978342"/>
            <a:ext cx="18545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41" name="Rectangle 7040"/>
          <p:cNvSpPr/>
          <p:nvPr/>
        </p:nvSpPr>
        <p:spPr>
          <a:xfrm rot="5400000">
            <a:off x="7597375" y="4907975"/>
            <a:ext cx="44726"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42" name="Rectangle 7041"/>
          <p:cNvSpPr/>
          <p:nvPr/>
        </p:nvSpPr>
        <p:spPr>
          <a:xfrm rot="5400000">
            <a:off x="7492965" y="4941713"/>
            <a:ext cx="112201"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43" name="Rectangle 7042"/>
          <p:cNvSpPr/>
          <p:nvPr/>
        </p:nvSpPr>
        <p:spPr>
          <a:xfrm rot="5400000">
            <a:off x="7432160" y="4931844"/>
            <a:ext cx="92464"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31" name="Rectangle 7030"/>
          <p:cNvSpPr/>
          <p:nvPr/>
        </p:nvSpPr>
        <p:spPr>
          <a:xfrm rot="5400000">
            <a:off x="7770645" y="5168811"/>
            <a:ext cx="122222"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32" name="Rectangle 7031"/>
          <p:cNvSpPr/>
          <p:nvPr/>
        </p:nvSpPr>
        <p:spPr>
          <a:xfrm rot="5400000">
            <a:off x="7655335" y="5213448"/>
            <a:ext cx="211498"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33" name="Rectangle 7032"/>
          <p:cNvSpPr/>
          <p:nvPr/>
        </p:nvSpPr>
        <p:spPr>
          <a:xfrm rot="5400000">
            <a:off x="7597680" y="5200429"/>
            <a:ext cx="185459"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34" name="Rectangle 7033"/>
          <p:cNvSpPr/>
          <p:nvPr/>
        </p:nvSpPr>
        <p:spPr>
          <a:xfrm rot="5400000">
            <a:off x="7597375" y="5130063"/>
            <a:ext cx="44726"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35" name="Rectangle 7034"/>
          <p:cNvSpPr/>
          <p:nvPr/>
        </p:nvSpPr>
        <p:spPr>
          <a:xfrm rot="5400000">
            <a:off x="7492964" y="5163800"/>
            <a:ext cx="112201"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36" name="Rectangle 7035"/>
          <p:cNvSpPr/>
          <p:nvPr/>
        </p:nvSpPr>
        <p:spPr>
          <a:xfrm rot="5400000">
            <a:off x="7432159" y="5153931"/>
            <a:ext cx="92464"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23" name="Rectangle 7022"/>
          <p:cNvSpPr/>
          <p:nvPr/>
        </p:nvSpPr>
        <p:spPr>
          <a:xfrm rot="5400000">
            <a:off x="7944736" y="4889289"/>
            <a:ext cx="519897" cy="453962"/>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7024" name="Rectangle 7023"/>
          <p:cNvSpPr/>
          <p:nvPr/>
        </p:nvSpPr>
        <p:spPr>
          <a:xfrm rot="5400000">
            <a:off x="8320558" y="4946723"/>
            <a:ext cx="122222"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25" name="Rectangle 7024"/>
          <p:cNvSpPr/>
          <p:nvPr/>
        </p:nvSpPr>
        <p:spPr>
          <a:xfrm rot="5400000">
            <a:off x="8214426" y="4982182"/>
            <a:ext cx="19313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26" name="Rectangle 7025"/>
          <p:cNvSpPr/>
          <p:nvPr/>
        </p:nvSpPr>
        <p:spPr>
          <a:xfrm rot="5400000">
            <a:off x="8147593" y="4978342"/>
            <a:ext cx="18545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27" name="Rectangle 7026"/>
          <p:cNvSpPr/>
          <p:nvPr/>
        </p:nvSpPr>
        <p:spPr>
          <a:xfrm rot="5400000">
            <a:off x="8147287" y="4907975"/>
            <a:ext cx="44726"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28" name="Rectangle 7027"/>
          <p:cNvSpPr/>
          <p:nvPr/>
        </p:nvSpPr>
        <p:spPr>
          <a:xfrm rot="5400000">
            <a:off x="8042877" y="4941713"/>
            <a:ext cx="112201"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29" name="Rectangle 7028"/>
          <p:cNvSpPr/>
          <p:nvPr/>
        </p:nvSpPr>
        <p:spPr>
          <a:xfrm rot="5400000">
            <a:off x="7982072" y="4931844"/>
            <a:ext cx="92464"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17" name="Rectangle 7016"/>
          <p:cNvSpPr/>
          <p:nvPr/>
        </p:nvSpPr>
        <p:spPr>
          <a:xfrm rot="5400000">
            <a:off x="8320558" y="5168811"/>
            <a:ext cx="122222"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18" name="Rectangle 7017"/>
          <p:cNvSpPr/>
          <p:nvPr/>
        </p:nvSpPr>
        <p:spPr>
          <a:xfrm rot="5400000">
            <a:off x="8205247" y="5213448"/>
            <a:ext cx="211498"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19" name="Rectangle 7018"/>
          <p:cNvSpPr/>
          <p:nvPr/>
        </p:nvSpPr>
        <p:spPr>
          <a:xfrm rot="5400000">
            <a:off x="8147592" y="5200429"/>
            <a:ext cx="185459"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20" name="Rectangle 7019"/>
          <p:cNvSpPr/>
          <p:nvPr/>
        </p:nvSpPr>
        <p:spPr>
          <a:xfrm rot="5400000">
            <a:off x="8147287" y="5130063"/>
            <a:ext cx="44726"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21" name="Rectangle 7020"/>
          <p:cNvSpPr/>
          <p:nvPr/>
        </p:nvSpPr>
        <p:spPr>
          <a:xfrm rot="5400000">
            <a:off x="8042876" y="5163800"/>
            <a:ext cx="112201"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22" name="Rectangle 7021"/>
          <p:cNvSpPr/>
          <p:nvPr/>
        </p:nvSpPr>
        <p:spPr>
          <a:xfrm rot="5400000">
            <a:off x="7982071" y="5153931"/>
            <a:ext cx="92464"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09" name="Rectangle 7008"/>
          <p:cNvSpPr/>
          <p:nvPr/>
        </p:nvSpPr>
        <p:spPr>
          <a:xfrm rot="5400000">
            <a:off x="8490714" y="4889289"/>
            <a:ext cx="519897" cy="453962"/>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7010" name="Rectangle 7009"/>
          <p:cNvSpPr/>
          <p:nvPr/>
        </p:nvSpPr>
        <p:spPr>
          <a:xfrm rot="5400000">
            <a:off x="8866536" y="4946723"/>
            <a:ext cx="122222"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11" name="Rectangle 7010"/>
          <p:cNvSpPr/>
          <p:nvPr/>
        </p:nvSpPr>
        <p:spPr>
          <a:xfrm rot="5400000">
            <a:off x="8760404" y="4982182"/>
            <a:ext cx="19313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12" name="Rectangle 7011"/>
          <p:cNvSpPr/>
          <p:nvPr/>
        </p:nvSpPr>
        <p:spPr>
          <a:xfrm rot="5400000">
            <a:off x="8693571" y="4978342"/>
            <a:ext cx="18545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13" name="Rectangle 7012"/>
          <p:cNvSpPr/>
          <p:nvPr/>
        </p:nvSpPr>
        <p:spPr>
          <a:xfrm rot="5400000">
            <a:off x="8693265" y="4907975"/>
            <a:ext cx="44726"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14" name="Rectangle 7013"/>
          <p:cNvSpPr/>
          <p:nvPr/>
        </p:nvSpPr>
        <p:spPr>
          <a:xfrm rot="5400000">
            <a:off x="8588855" y="4941713"/>
            <a:ext cx="112201"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15" name="Rectangle 7014"/>
          <p:cNvSpPr/>
          <p:nvPr/>
        </p:nvSpPr>
        <p:spPr>
          <a:xfrm rot="5400000">
            <a:off x="8528050" y="4931844"/>
            <a:ext cx="92464"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03" name="Rectangle 7002"/>
          <p:cNvSpPr/>
          <p:nvPr/>
        </p:nvSpPr>
        <p:spPr>
          <a:xfrm rot="5400000">
            <a:off x="8866536" y="5168811"/>
            <a:ext cx="122222"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04" name="Rectangle 7003"/>
          <p:cNvSpPr/>
          <p:nvPr/>
        </p:nvSpPr>
        <p:spPr>
          <a:xfrm rot="5400000">
            <a:off x="8751225" y="5213448"/>
            <a:ext cx="211498"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05" name="Rectangle 7004"/>
          <p:cNvSpPr/>
          <p:nvPr/>
        </p:nvSpPr>
        <p:spPr>
          <a:xfrm rot="5400000">
            <a:off x="8693570" y="5200429"/>
            <a:ext cx="185459"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06" name="Rectangle 7005"/>
          <p:cNvSpPr/>
          <p:nvPr/>
        </p:nvSpPr>
        <p:spPr>
          <a:xfrm rot="5400000">
            <a:off x="8693265" y="5130063"/>
            <a:ext cx="44726"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07" name="Rectangle 7006"/>
          <p:cNvSpPr/>
          <p:nvPr/>
        </p:nvSpPr>
        <p:spPr>
          <a:xfrm rot="5400000">
            <a:off x="8588854" y="5163800"/>
            <a:ext cx="112201"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08" name="Rectangle 7007"/>
          <p:cNvSpPr/>
          <p:nvPr/>
        </p:nvSpPr>
        <p:spPr>
          <a:xfrm rot="5400000">
            <a:off x="8528049" y="5153931"/>
            <a:ext cx="92464"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6995" name="Rectangle 6994"/>
          <p:cNvSpPr/>
          <p:nvPr/>
        </p:nvSpPr>
        <p:spPr>
          <a:xfrm rot="5400000">
            <a:off x="9040625" y="4889289"/>
            <a:ext cx="519897" cy="453962"/>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6996" name="Rectangle 6995"/>
          <p:cNvSpPr/>
          <p:nvPr/>
        </p:nvSpPr>
        <p:spPr>
          <a:xfrm rot="5400000">
            <a:off x="9416447" y="4946723"/>
            <a:ext cx="122222"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6997" name="Rectangle 6996"/>
          <p:cNvSpPr/>
          <p:nvPr/>
        </p:nvSpPr>
        <p:spPr>
          <a:xfrm rot="5400000">
            <a:off x="9310315" y="4982182"/>
            <a:ext cx="19313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6998" name="Rectangle 6997"/>
          <p:cNvSpPr/>
          <p:nvPr/>
        </p:nvSpPr>
        <p:spPr>
          <a:xfrm rot="5400000">
            <a:off x="9243482" y="4978342"/>
            <a:ext cx="18545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6999" name="Rectangle 6998"/>
          <p:cNvSpPr/>
          <p:nvPr/>
        </p:nvSpPr>
        <p:spPr>
          <a:xfrm rot="5400000">
            <a:off x="9243176" y="4907975"/>
            <a:ext cx="44726"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00" name="Rectangle 6999"/>
          <p:cNvSpPr/>
          <p:nvPr/>
        </p:nvSpPr>
        <p:spPr>
          <a:xfrm rot="5400000">
            <a:off x="9138766" y="4941713"/>
            <a:ext cx="112201"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001" name="Rectangle 7000"/>
          <p:cNvSpPr/>
          <p:nvPr/>
        </p:nvSpPr>
        <p:spPr>
          <a:xfrm rot="5400000">
            <a:off x="9077961" y="4931844"/>
            <a:ext cx="92464"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6989" name="Rectangle 6988"/>
          <p:cNvSpPr/>
          <p:nvPr/>
        </p:nvSpPr>
        <p:spPr>
          <a:xfrm rot="5400000">
            <a:off x="9416447" y="5168811"/>
            <a:ext cx="122222"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6990" name="Rectangle 6989"/>
          <p:cNvSpPr/>
          <p:nvPr/>
        </p:nvSpPr>
        <p:spPr>
          <a:xfrm rot="5400000">
            <a:off x="9301136" y="5213448"/>
            <a:ext cx="211498"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6991" name="Rectangle 6990"/>
          <p:cNvSpPr/>
          <p:nvPr/>
        </p:nvSpPr>
        <p:spPr>
          <a:xfrm rot="5400000">
            <a:off x="9243482" y="5200429"/>
            <a:ext cx="185459"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6992" name="Rectangle 6991"/>
          <p:cNvSpPr/>
          <p:nvPr/>
        </p:nvSpPr>
        <p:spPr>
          <a:xfrm rot="5400000">
            <a:off x="9243176" y="5130063"/>
            <a:ext cx="44726"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6993" name="Rectangle 6992"/>
          <p:cNvSpPr/>
          <p:nvPr/>
        </p:nvSpPr>
        <p:spPr>
          <a:xfrm rot="5400000">
            <a:off x="9138765" y="5163800"/>
            <a:ext cx="112201"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6994" name="Rectangle 6993"/>
          <p:cNvSpPr/>
          <p:nvPr/>
        </p:nvSpPr>
        <p:spPr>
          <a:xfrm rot="5400000">
            <a:off x="9077960" y="5153931"/>
            <a:ext cx="92464"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6981" name="Rectangle 6980"/>
          <p:cNvSpPr/>
          <p:nvPr/>
        </p:nvSpPr>
        <p:spPr>
          <a:xfrm rot="5400000">
            <a:off x="9590537" y="4889289"/>
            <a:ext cx="519897" cy="453962"/>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6982" name="Rectangle 6981"/>
          <p:cNvSpPr/>
          <p:nvPr/>
        </p:nvSpPr>
        <p:spPr>
          <a:xfrm rot="5400000">
            <a:off x="9966359" y="4946723"/>
            <a:ext cx="122222"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6983" name="Rectangle 6982"/>
          <p:cNvSpPr/>
          <p:nvPr/>
        </p:nvSpPr>
        <p:spPr>
          <a:xfrm rot="5400000">
            <a:off x="9860227" y="4982182"/>
            <a:ext cx="19313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6984" name="Rectangle 6983"/>
          <p:cNvSpPr/>
          <p:nvPr/>
        </p:nvSpPr>
        <p:spPr>
          <a:xfrm rot="5400000">
            <a:off x="9793395" y="4978342"/>
            <a:ext cx="18545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6985" name="Rectangle 6984"/>
          <p:cNvSpPr/>
          <p:nvPr/>
        </p:nvSpPr>
        <p:spPr>
          <a:xfrm rot="5400000">
            <a:off x="9793088" y="4907975"/>
            <a:ext cx="44726"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6986" name="Rectangle 6985"/>
          <p:cNvSpPr/>
          <p:nvPr/>
        </p:nvSpPr>
        <p:spPr>
          <a:xfrm rot="5400000">
            <a:off x="9688678" y="4941713"/>
            <a:ext cx="112201"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6987" name="Rectangle 6986"/>
          <p:cNvSpPr/>
          <p:nvPr/>
        </p:nvSpPr>
        <p:spPr>
          <a:xfrm rot="5400000">
            <a:off x="9627874" y="4931844"/>
            <a:ext cx="92464"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6975" name="Rectangle 6974"/>
          <p:cNvSpPr/>
          <p:nvPr/>
        </p:nvSpPr>
        <p:spPr>
          <a:xfrm rot="5400000">
            <a:off x="9966359" y="5168811"/>
            <a:ext cx="122222"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6976" name="Rectangle 6975"/>
          <p:cNvSpPr/>
          <p:nvPr/>
        </p:nvSpPr>
        <p:spPr>
          <a:xfrm rot="5400000">
            <a:off x="9851048" y="5213448"/>
            <a:ext cx="211498"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6977" name="Rectangle 6976"/>
          <p:cNvSpPr/>
          <p:nvPr/>
        </p:nvSpPr>
        <p:spPr>
          <a:xfrm rot="5400000">
            <a:off x="9793394" y="5200429"/>
            <a:ext cx="185459"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6978" name="Rectangle 6977"/>
          <p:cNvSpPr/>
          <p:nvPr/>
        </p:nvSpPr>
        <p:spPr>
          <a:xfrm rot="5400000">
            <a:off x="9793088" y="5130063"/>
            <a:ext cx="44726"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6979" name="Rectangle 6978"/>
          <p:cNvSpPr/>
          <p:nvPr/>
        </p:nvSpPr>
        <p:spPr>
          <a:xfrm rot="5400000">
            <a:off x="9688677" y="5163800"/>
            <a:ext cx="112201"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6980" name="Rectangle 6979"/>
          <p:cNvSpPr/>
          <p:nvPr/>
        </p:nvSpPr>
        <p:spPr>
          <a:xfrm rot="5400000">
            <a:off x="9627873" y="5153931"/>
            <a:ext cx="92464"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6967" name="Rectangle 6966"/>
          <p:cNvSpPr/>
          <p:nvPr/>
        </p:nvSpPr>
        <p:spPr>
          <a:xfrm rot="5400000">
            <a:off x="10140448" y="4889289"/>
            <a:ext cx="519897" cy="453962"/>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6968" name="Rectangle 6967"/>
          <p:cNvSpPr/>
          <p:nvPr/>
        </p:nvSpPr>
        <p:spPr>
          <a:xfrm rot="5400000">
            <a:off x="10516270" y="4946723"/>
            <a:ext cx="122222"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6969" name="Rectangle 6968"/>
          <p:cNvSpPr/>
          <p:nvPr/>
        </p:nvSpPr>
        <p:spPr>
          <a:xfrm rot="5400000">
            <a:off x="10410139" y="4982182"/>
            <a:ext cx="19313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6970" name="Rectangle 6969"/>
          <p:cNvSpPr/>
          <p:nvPr/>
        </p:nvSpPr>
        <p:spPr>
          <a:xfrm rot="5400000">
            <a:off x="10343306" y="4978342"/>
            <a:ext cx="18545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6971" name="Rectangle 6970"/>
          <p:cNvSpPr/>
          <p:nvPr/>
        </p:nvSpPr>
        <p:spPr>
          <a:xfrm rot="5400000">
            <a:off x="10342999" y="4907975"/>
            <a:ext cx="44726"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6972" name="Rectangle 6971"/>
          <p:cNvSpPr/>
          <p:nvPr/>
        </p:nvSpPr>
        <p:spPr>
          <a:xfrm rot="5400000">
            <a:off x="10238589" y="4941713"/>
            <a:ext cx="112201"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6973" name="Rectangle 6972"/>
          <p:cNvSpPr/>
          <p:nvPr/>
        </p:nvSpPr>
        <p:spPr>
          <a:xfrm rot="5400000">
            <a:off x="10177785" y="4931844"/>
            <a:ext cx="92464"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6961" name="Rectangle 6960"/>
          <p:cNvSpPr/>
          <p:nvPr/>
        </p:nvSpPr>
        <p:spPr>
          <a:xfrm rot="5400000">
            <a:off x="10516270" y="5168811"/>
            <a:ext cx="122222"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6962" name="Rectangle 6961"/>
          <p:cNvSpPr/>
          <p:nvPr/>
        </p:nvSpPr>
        <p:spPr>
          <a:xfrm rot="5400000">
            <a:off x="10400959" y="5213448"/>
            <a:ext cx="211498"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6963" name="Rectangle 6962"/>
          <p:cNvSpPr/>
          <p:nvPr/>
        </p:nvSpPr>
        <p:spPr>
          <a:xfrm rot="5400000">
            <a:off x="10343305" y="5200429"/>
            <a:ext cx="185459"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6964" name="Rectangle 6963"/>
          <p:cNvSpPr/>
          <p:nvPr/>
        </p:nvSpPr>
        <p:spPr>
          <a:xfrm rot="5400000">
            <a:off x="10342999" y="5130063"/>
            <a:ext cx="44726"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6965" name="Rectangle 6964"/>
          <p:cNvSpPr/>
          <p:nvPr/>
        </p:nvSpPr>
        <p:spPr>
          <a:xfrm rot="5400000">
            <a:off x="10238588" y="5163800"/>
            <a:ext cx="112201"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6966" name="Rectangle 6965"/>
          <p:cNvSpPr/>
          <p:nvPr/>
        </p:nvSpPr>
        <p:spPr>
          <a:xfrm rot="5400000">
            <a:off x="10177784" y="5153931"/>
            <a:ext cx="92464"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6953" name="Rectangle 6952"/>
          <p:cNvSpPr/>
          <p:nvPr/>
        </p:nvSpPr>
        <p:spPr>
          <a:xfrm rot="5400000">
            <a:off x="10690360" y="4889289"/>
            <a:ext cx="519897" cy="453962"/>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6954" name="Rectangle 6953"/>
          <p:cNvSpPr/>
          <p:nvPr/>
        </p:nvSpPr>
        <p:spPr>
          <a:xfrm rot="5400000">
            <a:off x="11066182" y="4946723"/>
            <a:ext cx="122222"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6955" name="Rectangle 6954"/>
          <p:cNvSpPr/>
          <p:nvPr/>
        </p:nvSpPr>
        <p:spPr>
          <a:xfrm rot="5400000">
            <a:off x="10960051" y="4982182"/>
            <a:ext cx="19313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6956" name="Rectangle 6955"/>
          <p:cNvSpPr/>
          <p:nvPr/>
        </p:nvSpPr>
        <p:spPr>
          <a:xfrm rot="5400000">
            <a:off x="10893218" y="4978342"/>
            <a:ext cx="18545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6957" name="Rectangle 6956"/>
          <p:cNvSpPr/>
          <p:nvPr/>
        </p:nvSpPr>
        <p:spPr>
          <a:xfrm rot="5400000">
            <a:off x="10892912" y="4907975"/>
            <a:ext cx="44726"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6958" name="Rectangle 6957"/>
          <p:cNvSpPr/>
          <p:nvPr/>
        </p:nvSpPr>
        <p:spPr>
          <a:xfrm rot="5400000">
            <a:off x="10788501" y="4941713"/>
            <a:ext cx="112201"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6959" name="Rectangle 6958"/>
          <p:cNvSpPr/>
          <p:nvPr/>
        </p:nvSpPr>
        <p:spPr>
          <a:xfrm rot="5400000">
            <a:off x="10727697" y="4931844"/>
            <a:ext cx="92464"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6947" name="Rectangle 6946"/>
          <p:cNvSpPr/>
          <p:nvPr/>
        </p:nvSpPr>
        <p:spPr>
          <a:xfrm rot="5400000">
            <a:off x="11066182" y="5168811"/>
            <a:ext cx="122222"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6948" name="Rectangle 6947"/>
          <p:cNvSpPr/>
          <p:nvPr/>
        </p:nvSpPr>
        <p:spPr>
          <a:xfrm rot="5400000">
            <a:off x="10950871" y="5213448"/>
            <a:ext cx="211498"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6949" name="Rectangle 6948"/>
          <p:cNvSpPr/>
          <p:nvPr/>
        </p:nvSpPr>
        <p:spPr>
          <a:xfrm rot="5400000">
            <a:off x="10893217" y="5200429"/>
            <a:ext cx="185459"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6950" name="Rectangle 6949"/>
          <p:cNvSpPr/>
          <p:nvPr/>
        </p:nvSpPr>
        <p:spPr>
          <a:xfrm rot="5400000">
            <a:off x="10892912" y="5130063"/>
            <a:ext cx="44726"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6951" name="Rectangle 6950"/>
          <p:cNvSpPr/>
          <p:nvPr/>
        </p:nvSpPr>
        <p:spPr>
          <a:xfrm rot="5400000">
            <a:off x="10788500" y="5163800"/>
            <a:ext cx="112201"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6952" name="Rectangle 6951"/>
          <p:cNvSpPr/>
          <p:nvPr/>
        </p:nvSpPr>
        <p:spPr>
          <a:xfrm rot="5400000">
            <a:off x="10727696" y="5153931"/>
            <a:ext cx="92464"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6939" name="Rectangle 6938"/>
          <p:cNvSpPr/>
          <p:nvPr/>
        </p:nvSpPr>
        <p:spPr>
          <a:xfrm rot="5400000">
            <a:off x="11240273" y="4889289"/>
            <a:ext cx="519897" cy="453962"/>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6940" name="Rectangle 6939"/>
          <p:cNvSpPr/>
          <p:nvPr/>
        </p:nvSpPr>
        <p:spPr>
          <a:xfrm rot="5400000">
            <a:off x="11616094" y="4946723"/>
            <a:ext cx="122222"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6941" name="Rectangle 6940"/>
          <p:cNvSpPr/>
          <p:nvPr/>
        </p:nvSpPr>
        <p:spPr>
          <a:xfrm rot="5400000">
            <a:off x="11509963" y="4982182"/>
            <a:ext cx="19313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6942" name="Rectangle 6941"/>
          <p:cNvSpPr/>
          <p:nvPr/>
        </p:nvSpPr>
        <p:spPr>
          <a:xfrm rot="5400000">
            <a:off x="11443130" y="4978342"/>
            <a:ext cx="185459"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6943" name="Rectangle 6942"/>
          <p:cNvSpPr/>
          <p:nvPr/>
        </p:nvSpPr>
        <p:spPr>
          <a:xfrm rot="5400000">
            <a:off x="11442824" y="4907975"/>
            <a:ext cx="44726"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6944" name="Rectangle 6943"/>
          <p:cNvSpPr/>
          <p:nvPr/>
        </p:nvSpPr>
        <p:spPr>
          <a:xfrm rot="5400000">
            <a:off x="11338413" y="4941713"/>
            <a:ext cx="112201"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6945" name="Rectangle 6944"/>
          <p:cNvSpPr/>
          <p:nvPr/>
        </p:nvSpPr>
        <p:spPr>
          <a:xfrm rot="5400000">
            <a:off x="11277609" y="4931844"/>
            <a:ext cx="92464" cy="45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6933" name="Rectangle 6932"/>
          <p:cNvSpPr/>
          <p:nvPr/>
        </p:nvSpPr>
        <p:spPr>
          <a:xfrm rot="5400000">
            <a:off x="11616094" y="5168811"/>
            <a:ext cx="122222"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6934" name="Rectangle 6933"/>
          <p:cNvSpPr/>
          <p:nvPr/>
        </p:nvSpPr>
        <p:spPr>
          <a:xfrm rot="5400000">
            <a:off x="11500783" y="5213448"/>
            <a:ext cx="211498"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6935" name="Rectangle 6934"/>
          <p:cNvSpPr/>
          <p:nvPr/>
        </p:nvSpPr>
        <p:spPr>
          <a:xfrm rot="5400000">
            <a:off x="11443129" y="5200429"/>
            <a:ext cx="185459"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6936" name="Rectangle 6935"/>
          <p:cNvSpPr/>
          <p:nvPr/>
        </p:nvSpPr>
        <p:spPr>
          <a:xfrm rot="5400000">
            <a:off x="11442824" y="5130063"/>
            <a:ext cx="44726"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6937" name="Rectangle 6936"/>
          <p:cNvSpPr/>
          <p:nvPr/>
        </p:nvSpPr>
        <p:spPr>
          <a:xfrm rot="5400000">
            <a:off x="11338412" y="5163800"/>
            <a:ext cx="112201"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6938" name="Rectangle 6937"/>
          <p:cNvSpPr/>
          <p:nvPr/>
        </p:nvSpPr>
        <p:spPr>
          <a:xfrm rot="5400000">
            <a:off x="11277608" y="5153931"/>
            <a:ext cx="92464" cy="4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14" name="TextBox 13"/>
          <p:cNvSpPr txBox="1"/>
          <p:nvPr/>
        </p:nvSpPr>
        <p:spPr>
          <a:xfrm>
            <a:off x="2166644" y="5347815"/>
            <a:ext cx="1995546" cy="914270"/>
          </a:xfrm>
          <a:prstGeom prst="rect">
            <a:avLst/>
          </a:prstGeom>
          <a:noFill/>
        </p:spPr>
        <p:txBody>
          <a:bodyPr wrap="none" lIns="182854" tIns="146284" rIns="182854" bIns="146284" rtlCol="0">
            <a:noAutofit/>
          </a:bodyPr>
          <a:lstStyle/>
          <a:p>
            <a:pPr defTabSz="896386">
              <a:lnSpc>
                <a:spcPct val="90000"/>
              </a:lnSpc>
              <a:spcAft>
                <a:spcPts val="600"/>
              </a:spcAft>
            </a:pPr>
            <a:r>
              <a:rPr lang="en-GB" sz="2400" kern="0" dirty="0">
                <a:solidFill>
                  <a:schemeClr val="accent6"/>
                </a:solidFill>
              </a:rPr>
              <a:t>ROW STORE</a:t>
            </a:r>
          </a:p>
        </p:txBody>
      </p:sp>
      <p:sp>
        <p:nvSpPr>
          <p:cNvPr id="7772" name="TextBox 7771"/>
          <p:cNvSpPr txBox="1"/>
          <p:nvPr/>
        </p:nvSpPr>
        <p:spPr>
          <a:xfrm>
            <a:off x="8029813" y="5347815"/>
            <a:ext cx="1995546" cy="914270"/>
          </a:xfrm>
          <a:prstGeom prst="rect">
            <a:avLst/>
          </a:prstGeom>
          <a:noFill/>
        </p:spPr>
        <p:txBody>
          <a:bodyPr wrap="none" lIns="182854" tIns="146284" rIns="182854" bIns="146284" rtlCol="0">
            <a:noAutofit/>
          </a:bodyPr>
          <a:lstStyle/>
          <a:p>
            <a:pPr defTabSz="896386">
              <a:lnSpc>
                <a:spcPct val="90000"/>
              </a:lnSpc>
              <a:spcAft>
                <a:spcPts val="600"/>
              </a:spcAft>
            </a:pPr>
            <a:r>
              <a:rPr lang="en-GB" sz="2400" kern="0" dirty="0">
                <a:solidFill>
                  <a:schemeClr val="accent6"/>
                </a:solidFill>
              </a:rPr>
              <a:t>COLUMN STORE</a:t>
            </a:r>
          </a:p>
        </p:txBody>
      </p:sp>
    </p:spTree>
    <p:extLst>
      <p:ext uri="{BB962C8B-B14F-4D97-AF65-F5344CB8AC3E}">
        <p14:creationId xmlns:p14="http://schemas.microsoft.com/office/powerpoint/2010/main" val="3083494191"/>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Creating tables</a:t>
            </a:r>
          </a:p>
        </p:txBody>
      </p:sp>
      <p:sp>
        <p:nvSpPr>
          <p:cNvPr id="3" name="Rectangle 2"/>
          <p:cNvSpPr/>
          <p:nvPr/>
        </p:nvSpPr>
        <p:spPr>
          <a:xfrm>
            <a:off x="-29570" y="1189814"/>
            <a:ext cx="6320011" cy="4676758"/>
          </a:xfrm>
          <a:prstGeom prst="rect">
            <a:avLst/>
          </a:prstGeom>
          <a:solidFill>
            <a:schemeClr val="bg1"/>
          </a:solidFill>
        </p:spPr>
        <p:txBody>
          <a:bodyPr wrap="square">
            <a:spAutoFit/>
          </a:bodyPr>
          <a:lstStyle/>
          <a:p>
            <a:pPr defTabSz="896386"/>
            <a:r>
              <a:rPr lang="en-GB" sz="1568" kern="0" dirty="0">
                <a:solidFill>
                  <a:srgbClr val="0000FF"/>
                </a:solidFill>
                <a:latin typeface="Consolas" panose="020B0609020204030204" pitchFamily="49" charset="0"/>
              </a:rPr>
              <a:t>CREATE</a:t>
            </a:r>
            <a:r>
              <a:rPr lang="en-GB" sz="1568" kern="0" dirty="0">
                <a:solidFill>
                  <a:srgbClr val="000000"/>
                </a:solidFill>
                <a:latin typeface="Consolas" panose="020B0609020204030204" pitchFamily="49" charset="0"/>
              </a:rPr>
              <a:t> </a:t>
            </a:r>
            <a:r>
              <a:rPr lang="en-GB" sz="1568" kern="0" dirty="0">
                <a:solidFill>
                  <a:srgbClr val="0000FF"/>
                </a:solidFill>
                <a:latin typeface="Consolas" panose="020B0609020204030204" pitchFamily="49" charset="0"/>
              </a:rPr>
              <a:t>TABLE</a:t>
            </a:r>
            <a:r>
              <a:rPr lang="en-GB" sz="1568" kern="0" dirty="0">
                <a:solidFill>
                  <a:srgbClr val="000000"/>
                </a:solidFill>
                <a:latin typeface="Consolas" panose="020B0609020204030204" pitchFamily="49" charset="0"/>
              </a:rPr>
              <a:t> [</a:t>
            </a:r>
            <a:r>
              <a:rPr lang="en-GB" sz="1568" kern="0" dirty="0" err="1">
                <a:solidFill>
                  <a:srgbClr val="000000"/>
                </a:solidFill>
                <a:latin typeface="Consolas" panose="020B0609020204030204" pitchFamily="49" charset="0"/>
              </a:rPr>
              <a:t>dbo</a:t>
            </a:r>
            <a:r>
              <a:rPr lang="en-GB" sz="1568" kern="0" dirty="0">
                <a:solidFill>
                  <a:srgbClr val="000000"/>
                </a:solidFill>
                <a:latin typeface="Consolas" panose="020B0609020204030204" pitchFamily="49" charset="0"/>
              </a:rPr>
              <a:t>]</a:t>
            </a:r>
            <a:r>
              <a:rPr lang="en-GB" sz="1568" kern="0" dirty="0">
                <a:solidFill>
                  <a:srgbClr val="808080"/>
                </a:solidFill>
                <a:latin typeface="Consolas" panose="020B0609020204030204" pitchFamily="49" charset="0"/>
              </a:rPr>
              <a:t>.</a:t>
            </a:r>
            <a:r>
              <a:rPr lang="en-GB" sz="1568" kern="0" dirty="0">
                <a:solidFill>
                  <a:srgbClr val="000000"/>
                </a:solidFill>
                <a:latin typeface="Consolas" panose="020B0609020204030204" pitchFamily="49" charset="0"/>
              </a:rPr>
              <a:t>[</a:t>
            </a:r>
            <a:r>
              <a:rPr lang="en-GB" sz="1568" kern="0" dirty="0" err="1">
                <a:solidFill>
                  <a:srgbClr val="000000"/>
                </a:solidFill>
                <a:latin typeface="Consolas" panose="020B0609020204030204" pitchFamily="49" charset="0"/>
              </a:rPr>
              <a:t>DimStore</a:t>
            </a:r>
            <a:r>
              <a:rPr lang="en-GB" sz="1568" kern="0" dirty="0">
                <a:solidFill>
                  <a:srgbClr val="000000"/>
                </a:solidFill>
                <a:latin typeface="Consolas" panose="020B0609020204030204" pitchFamily="49" charset="0"/>
              </a:rPr>
              <a:t>] </a:t>
            </a:r>
          </a:p>
          <a:p>
            <a:pPr defTabSz="896386"/>
            <a:r>
              <a:rPr lang="en-GB" sz="1568" kern="0" dirty="0">
                <a:solidFill>
                  <a:srgbClr val="808080"/>
                </a:solidFill>
                <a:latin typeface="Consolas" panose="020B0609020204030204" pitchFamily="49" charset="0"/>
              </a:rPr>
              <a:t>(</a:t>
            </a:r>
            <a:r>
              <a:rPr lang="en-GB" sz="1568" kern="0" dirty="0">
                <a:solidFill>
                  <a:srgbClr val="000000"/>
                </a:solidFill>
                <a:latin typeface="Consolas" panose="020B0609020204030204" pitchFamily="49" charset="0"/>
              </a:rPr>
              <a:t>   </a:t>
            </a:r>
          </a:p>
          <a:p>
            <a:pPr defTabSz="896386"/>
            <a:r>
              <a:rPr lang="en-GB" sz="1568" kern="0" dirty="0">
                <a:solidFill>
                  <a:srgbClr val="000000"/>
                </a:solidFill>
                <a:latin typeface="Consolas" panose="020B0609020204030204" pitchFamily="49" charset="0"/>
              </a:rPr>
              <a:t>    [</a:t>
            </a:r>
            <a:r>
              <a:rPr lang="en-GB" sz="1568" kern="0" dirty="0" err="1">
                <a:solidFill>
                  <a:srgbClr val="000000"/>
                </a:solidFill>
                <a:latin typeface="Consolas" panose="020B0609020204030204" pitchFamily="49" charset="0"/>
              </a:rPr>
              <a:t>StoreKey</a:t>
            </a:r>
            <a:r>
              <a:rPr lang="en-GB" sz="1568" kern="0" dirty="0">
                <a:solidFill>
                  <a:srgbClr val="000000"/>
                </a:solidFill>
                <a:latin typeface="Consolas" panose="020B0609020204030204" pitchFamily="49" charset="0"/>
              </a:rPr>
              <a:t>]          </a:t>
            </a:r>
            <a:r>
              <a:rPr lang="en-GB" sz="1568" kern="0" dirty="0" err="1">
                <a:solidFill>
                  <a:srgbClr val="0000FF"/>
                </a:solidFill>
                <a:latin typeface="Consolas" panose="020B0609020204030204" pitchFamily="49" charset="0"/>
              </a:rPr>
              <a:t>int</a:t>
            </a:r>
            <a:r>
              <a:rPr lang="en-GB" sz="1568" kern="0" dirty="0">
                <a:solidFill>
                  <a:srgbClr val="000000"/>
                </a:solidFill>
                <a:latin typeface="Consolas" panose="020B0609020204030204" pitchFamily="49" charset="0"/>
              </a:rPr>
              <a:t>             </a:t>
            </a:r>
            <a:r>
              <a:rPr lang="en-GB" sz="1568" kern="0" dirty="0">
                <a:solidFill>
                  <a:srgbClr val="808080"/>
                </a:solidFill>
                <a:latin typeface="Consolas" panose="020B0609020204030204" pitchFamily="49" charset="0"/>
              </a:rPr>
              <a:t>NOT</a:t>
            </a:r>
            <a:r>
              <a:rPr lang="en-GB" sz="1568" kern="0" dirty="0">
                <a:solidFill>
                  <a:srgbClr val="000000"/>
                </a:solidFill>
                <a:latin typeface="Consolas" panose="020B0609020204030204" pitchFamily="49" charset="0"/>
              </a:rPr>
              <a:t> </a:t>
            </a:r>
            <a:r>
              <a:rPr lang="en-GB" sz="1568" kern="0" dirty="0">
                <a:solidFill>
                  <a:srgbClr val="808080"/>
                </a:solidFill>
                <a:latin typeface="Consolas" panose="020B0609020204030204" pitchFamily="49" charset="0"/>
              </a:rPr>
              <a:t>NULL</a:t>
            </a:r>
            <a:r>
              <a:rPr lang="en-GB" sz="1568" kern="0" dirty="0">
                <a:solidFill>
                  <a:srgbClr val="000000"/>
                </a:solidFill>
                <a:latin typeface="Consolas" panose="020B0609020204030204" pitchFamily="49" charset="0"/>
              </a:rPr>
              <a:t> </a:t>
            </a:r>
          </a:p>
          <a:p>
            <a:pPr defTabSz="896386"/>
            <a:r>
              <a:rPr lang="en-GB" sz="1568" kern="0" dirty="0">
                <a:solidFill>
                  <a:srgbClr val="808080"/>
                </a:solidFill>
                <a:latin typeface="Consolas" panose="020B0609020204030204" pitchFamily="49" charset="0"/>
              </a:rPr>
              <a:t>,</a:t>
            </a:r>
            <a:r>
              <a:rPr lang="en-GB" sz="1568" kern="0" dirty="0">
                <a:solidFill>
                  <a:srgbClr val="000000"/>
                </a:solidFill>
                <a:latin typeface="Consolas" panose="020B0609020204030204" pitchFamily="49" charset="0"/>
              </a:rPr>
              <a:t>   [</a:t>
            </a:r>
            <a:r>
              <a:rPr lang="en-GB" sz="1568" kern="0" dirty="0" err="1">
                <a:solidFill>
                  <a:srgbClr val="000000"/>
                </a:solidFill>
                <a:latin typeface="Consolas" panose="020B0609020204030204" pitchFamily="49" charset="0"/>
              </a:rPr>
              <a:t>GeographyKey</a:t>
            </a:r>
            <a:r>
              <a:rPr lang="en-GB" sz="1568" kern="0" dirty="0">
                <a:solidFill>
                  <a:srgbClr val="000000"/>
                </a:solidFill>
                <a:latin typeface="Consolas" panose="020B0609020204030204" pitchFamily="49" charset="0"/>
              </a:rPr>
              <a:t>]      </a:t>
            </a:r>
            <a:r>
              <a:rPr lang="en-GB" sz="1568" kern="0" dirty="0" err="1">
                <a:solidFill>
                  <a:srgbClr val="0000FF"/>
                </a:solidFill>
                <a:latin typeface="Consolas" panose="020B0609020204030204" pitchFamily="49" charset="0"/>
              </a:rPr>
              <a:t>int</a:t>
            </a:r>
            <a:r>
              <a:rPr lang="en-GB" sz="1568" kern="0" dirty="0">
                <a:solidFill>
                  <a:srgbClr val="000000"/>
                </a:solidFill>
                <a:latin typeface="Consolas" panose="020B0609020204030204" pitchFamily="49" charset="0"/>
              </a:rPr>
              <a:t>             </a:t>
            </a:r>
            <a:r>
              <a:rPr lang="en-GB" sz="1568" kern="0" dirty="0">
                <a:solidFill>
                  <a:srgbClr val="808080"/>
                </a:solidFill>
                <a:latin typeface="Consolas" panose="020B0609020204030204" pitchFamily="49" charset="0"/>
              </a:rPr>
              <a:t>NOT</a:t>
            </a:r>
            <a:r>
              <a:rPr lang="en-GB" sz="1568" kern="0" dirty="0">
                <a:solidFill>
                  <a:srgbClr val="000000"/>
                </a:solidFill>
                <a:latin typeface="Consolas" panose="020B0609020204030204" pitchFamily="49" charset="0"/>
              </a:rPr>
              <a:t> </a:t>
            </a:r>
            <a:r>
              <a:rPr lang="en-GB" sz="1568" kern="0" dirty="0">
                <a:solidFill>
                  <a:srgbClr val="808080"/>
                </a:solidFill>
                <a:latin typeface="Consolas" panose="020B0609020204030204" pitchFamily="49" charset="0"/>
              </a:rPr>
              <a:t>NULL</a:t>
            </a:r>
            <a:r>
              <a:rPr lang="en-GB" sz="1568" kern="0" dirty="0">
                <a:solidFill>
                  <a:srgbClr val="000000"/>
                </a:solidFill>
                <a:latin typeface="Consolas" panose="020B0609020204030204" pitchFamily="49" charset="0"/>
              </a:rPr>
              <a:t> </a:t>
            </a:r>
          </a:p>
          <a:p>
            <a:pPr defTabSz="896386"/>
            <a:r>
              <a:rPr lang="en-GB" sz="1568" kern="0" dirty="0">
                <a:solidFill>
                  <a:srgbClr val="808080"/>
                </a:solidFill>
                <a:latin typeface="Consolas" panose="020B0609020204030204" pitchFamily="49" charset="0"/>
              </a:rPr>
              <a:t>,</a:t>
            </a:r>
            <a:r>
              <a:rPr lang="en-GB" sz="1568" kern="0" dirty="0">
                <a:solidFill>
                  <a:srgbClr val="000000"/>
                </a:solidFill>
                <a:latin typeface="Consolas" panose="020B0609020204030204" pitchFamily="49" charset="0"/>
              </a:rPr>
              <a:t>   [</a:t>
            </a:r>
            <a:r>
              <a:rPr lang="en-GB" sz="1568" kern="0" dirty="0" err="1">
                <a:solidFill>
                  <a:srgbClr val="000000"/>
                </a:solidFill>
                <a:latin typeface="Consolas" panose="020B0609020204030204" pitchFamily="49" charset="0"/>
              </a:rPr>
              <a:t>StoreName</a:t>
            </a:r>
            <a:r>
              <a:rPr lang="en-GB" sz="1568" kern="0" dirty="0">
                <a:solidFill>
                  <a:srgbClr val="000000"/>
                </a:solidFill>
                <a:latin typeface="Consolas" panose="020B0609020204030204" pitchFamily="49" charset="0"/>
              </a:rPr>
              <a:t>]         </a:t>
            </a:r>
            <a:r>
              <a:rPr lang="en-GB" sz="1568" kern="0" dirty="0" err="1">
                <a:solidFill>
                  <a:srgbClr val="0000FF"/>
                </a:solidFill>
                <a:latin typeface="Consolas" panose="020B0609020204030204" pitchFamily="49" charset="0"/>
              </a:rPr>
              <a:t>nvarchar</a:t>
            </a:r>
            <a:r>
              <a:rPr lang="en-GB" sz="1568" kern="0" dirty="0">
                <a:solidFill>
                  <a:srgbClr val="808080"/>
                </a:solidFill>
                <a:latin typeface="Consolas" panose="020B0609020204030204" pitchFamily="49" charset="0"/>
              </a:rPr>
              <a:t>(</a:t>
            </a:r>
            <a:r>
              <a:rPr lang="en-GB" sz="1568" kern="0" dirty="0">
                <a:solidFill>
                  <a:srgbClr val="000000"/>
                </a:solidFill>
                <a:latin typeface="Consolas" panose="020B0609020204030204" pitchFamily="49" charset="0"/>
              </a:rPr>
              <a:t>100</a:t>
            </a:r>
            <a:r>
              <a:rPr lang="en-GB" sz="1568" kern="0" dirty="0">
                <a:solidFill>
                  <a:srgbClr val="808080"/>
                </a:solidFill>
                <a:latin typeface="Consolas" panose="020B0609020204030204" pitchFamily="49" charset="0"/>
              </a:rPr>
              <a:t>)</a:t>
            </a:r>
            <a:r>
              <a:rPr lang="en-GB" sz="1568" kern="0" dirty="0">
                <a:solidFill>
                  <a:srgbClr val="000000"/>
                </a:solidFill>
                <a:latin typeface="Consolas" panose="020B0609020204030204" pitchFamily="49" charset="0"/>
              </a:rPr>
              <a:t>   </a:t>
            </a:r>
            <a:r>
              <a:rPr lang="en-GB" sz="1568" kern="0" dirty="0">
                <a:solidFill>
                  <a:srgbClr val="808080"/>
                </a:solidFill>
                <a:latin typeface="Consolas" panose="020B0609020204030204" pitchFamily="49" charset="0"/>
              </a:rPr>
              <a:t>NOT</a:t>
            </a:r>
            <a:r>
              <a:rPr lang="en-GB" sz="1568" kern="0" dirty="0">
                <a:solidFill>
                  <a:srgbClr val="000000"/>
                </a:solidFill>
                <a:latin typeface="Consolas" panose="020B0609020204030204" pitchFamily="49" charset="0"/>
              </a:rPr>
              <a:t> </a:t>
            </a:r>
            <a:r>
              <a:rPr lang="en-GB" sz="1568" kern="0" dirty="0">
                <a:solidFill>
                  <a:srgbClr val="808080"/>
                </a:solidFill>
                <a:latin typeface="Consolas" panose="020B0609020204030204" pitchFamily="49" charset="0"/>
              </a:rPr>
              <a:t>NULL</a:t>
            </a:r>
            <a:r>
              <a:rPr lang="en-GB" sz="1568" kern="0" dirty="0">
                <a:solidFill>
                  <a:srgbClr val="000000"/>
                </a:solidFill>
                <a:latin typeface="Consolas" panose="020B0609020204030204" pitchFamily="49" charset="0"/>
              </a:rPr>
              <a:t> </a:t>
            </a:r>
          </a:p>
          <a:p>
            <a:pPr defTabSz="896386"/>
            <a:r>
              <a:rPr lang="en-GB" sz="1568" kern="0" dirty="0">
                <a:solidFill>
                  <a:srgbClr val="808080"/>
                </a:solidFill>
                <a:latin typeface="Consolas" panose="020B0609020204030204" pitchFamily="49" charset="0"/>
              </a:rPr>
              <a:t>,</a:t>
            </a:r>
            <a:r>
              <a:rPr lang="en-GB" sz="1568" kern="0" dirty="0">
                <a:solidFill>
                  <a:srgbClr val="000000"/>
                </a:solidFill>
                <a:latin typeface="Consolas" panose="020B0609020204030204" pitchFamily="49" charset="0"/>
              </a:rPr>
              <a:t>   [</a:t>
            </a:r>
            <a:r>
              <a:rPr lang="en-GB" sz="1568" kern="0" dirty="0" err="1">
                <a:solidFill>
                  <a:srgbClr val="000000"/>
                </a:solidFill>
                <a:latin typeface="Consolas" panose="020B0609020204030204" pitchFamily="49" charset="0"/>
              </a:rPr>
              <a:t>StoreType</a:t>
            </a:r>
            <a:r>
              <a:rPr lang="en-GB" sz="1568" kern="0" dirty="0">
                <a:solidFill>
                  <a:srgbClr val="000000"/>
                </a:solidFill>
                <a:latin typeface="Consolas" panose="020B0609020204030204" pitchFamily="49" charset="0"/>
              </a:rPr>
              <a:t>]         </a:t>
            </a:r>
            <a:r>
              <a:rPr lang="en-GB" sz="1568" kern="0" dirty="0" err="1">
                <a:solidFill>
                  <a:srgbClr val="0000FF"/>
                </a:solidFill>
                <a:latin typeface="Consolas" panose="020B0609020204030204" pitchFamily="49" charset="0"/>
              </a:rPr>
              <a:t>nvarchar</a:t>
            </a:r>
            <a:r>
              <a:rPr lang="en-GB" sz="1568" kern="0" dirty="0">
                <a:solidFill>
                  <a:srgbClr val="808080"/>
                </a:solidFill>
                <a:latin typeface="Consolas" panose="020B0609020204030204" pitchFamily="49" charset="0"/>
              </a:rPr>
              <a:t>(</a:t>
            </a:r>
            <a:r>
              <a:rPr lang="en-GB" sz="1568" kern="0" dirty="0">
                <a:solidFill>
                  <a:srgbClr val="000000"/>
                </a:solidFill>
                <a:latin typeface="Consolas" panose="020B0609020204030204" pitchFamily="49" charset="0"/>
              </a:rPr>
              <a:t>15</a:t>
            </a:r>
            <a:r>
              <a:rPr lang="en-GB" sz="1568" kern="0" dirty="0">
                <a:solidFill>
                  <a:srgbClr val="808080"/>
                </a:solidFill>
                <a:latin typeface="Consolas" panose="020B0609020204030204" pitchFamily="49" charset="0"/>
              </a:rPr>
              <a:t>)</a:t>
            </a:r>
            <a:r>
              <a:rPr lang="en-GB" sz="1568" kern="0" dirty="0">
                <a:solidFill>
                  <a:srgbClr val="000000"/>
                </a:solidFill>
                <a:latin typeface="Consolas" panose="020B0609020204030204" pitchFamily="49" charset="0"/>
              </a:rPr>
              <a:t>        </a:t>
            </a:r>
            <a:r>
              <a:rPr lang="en-GB" sz="1568" kern="0" dirty="0">
                <a:solidFill>
                  <a:srgbClr val="808080"/>
                </a:solidFill>
                <a:latin typeface="Consolas" panose="020B0609020204030204" pitchFamily="49" charset="0"/>
              </a:rPr>
              <a:t>NULL</a:t>
            </a:r>
            <a:r>
              <a:rPr lang="en-GB" sz="1568" kern="0" dirty="0">
                <a:solidFill>
                  <a:srgbClr val="000000"/>
                </a:solidFill>
                <a:latin typeface="Consolas" panose="020B0609020204030204" pitchFamily="49" charset="0"/>
              </a:rPr>
              <a:t> </a:t>
            </a:r>
          </a:p>
          <a:p>
            <a:pPr defTabSz="896386"/>
            <a:r>
              <a:rPr lang="en-GB" sz="1568" kern="0" dirty="0">
                <a:solidFill>
                  <a:srgbClr val="808080"/>
                </a:solidFill>
                <a:latin typeface="Consolas" panose="020B0609020204030204" pitchFamily="49" charset="0"/>
              </a:rPr>
              <a:t>,</a:t>
            </a:r>
            <a:r>
              <a:rPr lang="en-GB" sz="1568" kern="0" dirty="0">
                <a:solidFill>
                  <a:srgbClr val="000000"/>
                </a:solidFill>
                <a:latin typeface="Consolas" panose="020B0609020204030204" pitchFamily="49" charset="0"/>
              </a:rPr>
              <a:t>   [</a:t>
            </a:r>
            <a:r>
              <a:rPr lang="en-GB" sz="1568" kern="0" dirty="0" err="1">
                <a:solidFill>
                  <a:srgbClr val="000000"/>
                </a:solidFill>
                <a:latin typeface="Consolas" panose="020B0609020204030204" pitchFamily="49" charset="0"/>
              </a:rPr>
              <a:t>StoreDescription</a:t>
            </a:r>
            <a:r>
              <a:rPr lang="en-GB" sz="1568" kern="0" dirty="0">
                <a:solidFill>
                  <a:srgbClr val="000000"/>
                </a:solidFill>
                <a:latin typeface="Consolas" panose="020B0609020204030204" pitchFamily="49" charset="0"/>
              </a:rPr>
              <a:t>]  </a:t>
            </a:r>
            <a:r>
              <a:rPr lang="en-GB" sz="1568" kern="0" dirty="0" err="1">
                <a:solidFill>
                  <a:srgbClr val="0000FF"/>
                </a:solidFill>
                <a:latin typeface="Consolas" panose="020B0609020204030204" pitchFamily="49" charset="0"/>
              </a:rPr>
              <a:t>nvarchar</a:t>
            </a:r>
            <a:r>
              <a:rPr lang="en-GB" sz="1568" kern="0" dirty="0">
                <a:solidFill>
                  <a:srgbClr val="808080"/>
                </a:solidFill>
                <a:latin typeface="Consolas" panose="020B0609020204030204" pitchFamily="49" charset="0"/>
              </a:rPr>
              <a:t>(</a:t>
            </a:r>
            <a:r>
              <a:rPr lang="en-GB" sz="1568" kern="0" dirty="0">
                <a:solidFill>
                  <a:srgbClr val="000000"/>
                </a:solidFill>
                <a:latin typeface="Consolas" panose="020B0609020204030204" pitchFamily="49" charset="0"/>
              </a:rPr>
              <a:t>300</a:t>
            </a:r>
            <a:r>
              <a:rPr lang="en-GB" sz="1568" kern="0" dirty="0">
                <a:solidFill>
                  <a:srgbClr val="808080"/>
                </a:solidFill>
                <a:latin typeface="Consolas" panose="020B0609020204030204" pitchFamily="49" charset="0"/>
              </a:rPr>
              <a:t>)</a:t>
            </a:r>
            <a:r>
              <a:rPr lang="en-GB" sz="1568" kern="0" dirty="0">
                <a:solidFill>
                  <a:srgbClr val="000000"/>
                </a:solidFill>
                <a:latin typeface="Consolas" panose="020B0609020204030204" pitchFamily="49" charset="0"/>
              </a:rPr>
              <a:t>   </a:t>
            </a:r>
            <a:r>
              <a:rPr lang="en-GB" sz="1568" kern="0" dirty="0">
                <a:solidFill>
                  <a:srgbClr val="808080"/>
                </a:solidFill>
                <a:latin typeface="Consolas" panose="020B0609020204030204" pitchFamily="49" charset="0"/>
              </a:rPr>
              <a:t>NOT</a:t>
            </a:r>
            <a:r>
              <a:rPr lang="en-GB" sz="1568" kern="0" dirty="0">
                <a:solidFill>
                  <a:srgbClr val="000000"/>
                </a:solidFill>
                <a:latin typeface="Consolas" panose="020B0609020204030204" pitchFamily="49" charset="0"/>
              </a:rPr>
              <a:t> </a:t>
            </a:r>
            <a:r>
              <a:rPr lang="en-GB" sz="1568" kern="0" dirty="0">
                <a:solidFill>
                  <a:srgbClr val="808080"/>
                </a:solidFill>
                <a:latin typeface="Consolas" panose="020B0609020204030204" pitchFamily="49" charset="0"/>
              </a:rPr>
              <a:t>NULL</a:t>
            </a:r>
            <a:r>
              <a:rPr lang="en-GB" sz="1568" kern="0" dirty="0">
                <a:solidFill>
                  <a:srgbClr val="000000"/>
                </a:solidFill>
                <a:latin typeface="Consolas" panose="020B0609020204030204" pitchFamily="49" charset="0"/>
              </a:rPr>
              <a:t> </a:t>
            </a:r>
          </a:p>
          <a:p>
            <a:pPr defTabSz="896386"/>
            <a:r>
              <a:rPr lang="en-GB" sz="1568" kern="0" dirty="0">
                <a:solidFill>
                  <a:srgbClr val="808080"/>
                </a:solidFill>
                <a:latin typeface="Consolas" panose="020B0609020204030204" pitchFamily="49" charset="0"/>
              </a:rPr>
              <a:t>,</a:t>
            </a:r>
            <a:r>
              <a:rPr lang="en-GB" sz="1568" kern="0" dirty="0">
                <a:solidFill>
                  <a:srgbClr val="000000"/>
                </a:solidFill>
                <a:latin typeface="Consolas" panose="020B0609020204030204" pitchFamily="49" charset="0"/>
              </a:rPr>
              <a:t>   [Status]            </a:t>
            </a:r>
            <a:r>
              <a:rPr lang="en-GB" sz="1568" kern="0" dirty="0" err="1">
                <a:solidFill>
                  <a:srgbClr val="0000FF"/>
                </a:solidFill>
                <a:latin typeface="Consolas" panose="020B0609020204030204" pitchFamily="49" charset="0"/>
              </a:rPr>
              <a:t>nvarchar</a:t>
            </a:r>
            <a:r>
              <a:rPr lang="en-GB" sz="1568" kern="0" dirty="0">
                <a:solidFill>
                  <a:srgbClr val="808080"/>
                </a:solidFill>
                <a:latin typeface="Consolas" panose="020B0609020204030204" pitchFamily="49" charset="0"/>
              </a:rPr>
              <a:t>(</a:t>
            </a:r>
            <a:r>
              <a:rPr lang="en-GB" sz="1568" kern="0" dirty="0">
                <a:solidFill>
                  <a:srgbClr val="000000"/>
                </a:solidFill>
                <a:latin typeface="Consolas" panose="020B0609020204030204" pitchFamily="49" charset="0"/>
              </a:rPr>
              <a:t>20</a:t>
            </a:r>
            <a:r>
              <a:rPr lang="en-GB" sz="1568" kern="0" dirty="0">
                <a:solidFill>
                  <a:srgbClr val="808080"/>
                </a:solidFill>
                <a:latin typeface="Consolas" panose="020B0609020204030204" pitchFamily="49" charset="0"/>
              </a:rPr>
              <a:t>)</a:t>
            </a:r>
            <a:r>
              <a:rPr lang="en-GB" sz="1568" kern="0" dirty="0">
                <a:solidFill>
                  <a:srgbClr val="000000"/>
                </a:solidFill>
                <a:latin typeface="Consolas" panose="020B0609020204030204" pitchFamily="49" charset="0"/>
              </a:rPr>
              <a:t>    </a:t>
            </a:r>
            <a:r>
              <a:rPr lang="en-GB" sz="1568" kern="0" dirty="0">
                <a:solidFill>
                  <a:srgbClr val="808080"/>
                </a:solidFill>
                <a:latin typeface="Consolas" panose="020B0609020204030204" pitchFamily="49" charset="0"/>
              </a:rPr>
              <a:t>NOT</a:t>
            </a:r>
            <a:r>
              <a:rPr lang="en-GB" sz="1568" kern="0" dirty="0">
                <a:solidFill>
                  <a:srgbClr val="000000"/>
                </a:solidFill>
                <a:latin typeface="Consolas" panose="020B0609020204030204" pitchFamily="49" charset="0"/>
              </a:rPr>
              <a:t> </a:t>
            </a:r>
            <a:r>
              <a:rPr lang="en-GB" sz="1568" kern="0" dirty="0">
                <a:solidFill>
                  <a:srgbClr val="808080"/>
                </a:solidFill>
                <a:latin typeface="Consolas" panose="020B0609020204030204" pitchFamily="49" charset="0"/>
              </a:rPr>
              <a:t>NULL</a:t>
            </a:r>
            <a:r>
              <a:rPr lang="en-GB" sz="1568" kern="0" dirty="0">
                <a:solidFill>
                  <a:srgbClr val="000000"/>
                </a:solidFill>
                <a:latin typeface="Consolas" panose="020B0609020204030204" pitchFamily="49" charset="0"/>
              </a:rPr>
              <a:t> </a:t>
            </a:r>
          </a:p>
          <a:p>
            <a:pPr defTabSz="896386"/>
            <a:r>
              <a:rPr lang="en-GB" sz="1568" kern="0" dirty="0">
                <a:solidFill>
                  <a:srgbClr val="808080"/>
                </a:solidFill>
                <a:latin typeface="Consolas" panose="020B0609020204030204" pitchFamily="49" charset="0"/>
              </a:rPr>
              <a:t>,</a:t>
            </a:r>
            <a:r>
              <a:rPr lang="en-GB" sz="1568" kern="0" dirty="0">
                <a:solidFill>
                  <a:srgbClr val="000000"/>
                </a:solidFill>
                <a:latin typeface="Consolas" panose="020B0609020204030204" pitchFamily="49" charset="0"/>
              </a:rPr>
              <a:t>   [</a:t>
            </a:r>
            <a:r>
              <a:rPr lang="en-GB" sz="1568" kern="0" dirty="0" err="1">
                <a:solidFill>
                  <a:srgbClr val="000000"/>
                </a:solidFill>
                <a:latin typeface="Consolas" panose="020B0609020204030204" pitchFamily="49" charset="0"/>
              </a:rPr>
              <a:t>OpenDate</a:t>
            </a:r>
            <a:r>
              <a:rPr lang="en-GB" sz="1568" kern="0" dirty="0">
                <a:solidFill>
                  <a:srgbClr val="000000"/>
                </a:solidFill>
                <a:latin typeface="Consolas" panose="020B0609020204030204" pitchFamily="49" charset="0"/>
              </a:rPr>
              <a:t>]          </a:t>
            </a:r>
            <a:r>
              <a:rPr lang="en-GB" sz="1568" kern="0" dirty="0" err="1">
                <a:solidFill>
                  <a:srgbClr val="0000FF"/>
                </a:solidFill>
                <a:latin typeface="Consolas" panose="020B0609020204030204" pitchFamily="49" charset="0"/>
              </a:rPr>
              <a:t>datetime</a:t>
            </a:r>
            <a:r>
              <a:rPr lang="en-GB" sz="1568" kern="0" dirty="0">
                <a:solidFill>
                  <a:srgbClr val="000000"/>
                </a:solidFill>
                <a:latin typeface="Consolas" panose="020B0609020204030204" pitchFamily="49" charset="0"/>
              </a:rPr>
              <a:t>        </a:t>
            </a:r>
            <a:r>
              <a:rPr lang="en-GB" sz="1568" kern="0" dirty="0">
                <a:solidFill>
                  <a:srgbClr val="808080"/>
                </a:solidFill>
                <a:latin typeface="Consolas" panose="020B0609020204030204" pitchFamily="49" charset="0"/>
              </a:rPr>
              <a:t>NOT</a:t>
            </a:r>
            <a:r>
              <a:rPr lang="en-GB" sz="1568" kern="0" dirty="0">
                <a:solidFill>
                  <a:srgbClr val="000000"/>
                </a:solidFill>
                <a:latin typeface="Consolas" panose="020B0609020204030204" pitchFamily="49" charset="0"/>
              </a:rPr>
              <a:t> </a:t>
            </a:r>
            <a:r>
              <a:rPr lang="en-GB" sz="1568" kern="0" dirty="0">
                <a:solidFill>
                  <a:srgbClr val="808080"/>
                </a:solidFill>
                <a:latin typeface="Consolas" panose="020B0609020204030204" pitchFamily="49" charset="0"/>
              </a:rPr>
              <a:t>NULL</a:t>
            </a:r>
            <a:r>
              <a:rPr lang="en-GB" sz="1568" kern="0" dirty="0">
                <a:solidFill>
                  <a:srgbClr val="000000"/>
                </a:solidFill>
                <a:latin typeface="Consolas" panose="020B0609020204030204" pitchFamily="49" charset="0"/>
              </a:rPr>
              <a:t> </a:t>
            </a:r>
          </a:p>
          <a:p>
            <a:pPr defTabSz="896386"/>
            <a:r>
              <a:rPr lang="en-GB" sz="1568" kern="0" dirty="0">
                <a:solidFill>
                  <a:srgbClr val="808080"/>
                </a:solidFill>
                <a:latin typeface="Consolas" panose="020B0609020204030204" pitchFamily="49" charset="0"/>
              </a:rPr>
              <a:t>,</a:t>
            </a:r>
            <a:r>
              <a:rPr lang="en-GB" sz="1568" kern="0" dirty="0">
                <a:solidFill>
                  <a:srgbClr val="000000"/>
                </a:solidFill>
                <a:latin typeface="Consolas" panose="020B0609020204030204" pitchFamily="49" charset="0"/>
              </a:rPr>
              <a:t>   [</a:t>
            </a:r>
            <a:r>
              <a:rPr lang="en-GB" sz="1568" kern="0" dirty="0" err="1">
                <a:solidFill>
                  <a:srgbClr val="000000"/>
                </a:solidFill>
                <a:latin typeface="Consolas" panose="020B0609020204030204" pitchFamily="49" charset="0"/>
              </a:rPr>
              <a:t>CloseDate</a:t>
            </a:r>
            <a:r>
              <a:rPr lang="en-GB" sz="1568" kern="0" dirty="0">
                <a:solidFill>
                  <a:srgbClr val="000000"/>
                </a:solidFill>
                <a:latin typeface="Consolas" panose="020B0609020204030204" pitchFamily="49" charset="0"/>
              </a:rPr>
              <a:t>]         </a:t>
            </a:r>
            <a:r>
              <a:rPr lang="en-GB" sz="1568" kern="0" dirty="0" err="1">
                <a:solidFill>
                  <a:srgbClr val="0000FF"/>
                </a:solidFill>
                <a:latin typeface="Consolas" panose="020B0609020204030204" pitchFamily="49" charset="0"/>
              </a:rPr>
              <a:t>datetime</a:t>
            </a:r>
            <a:r>
              <a:rPr lang="en-GB" sz="1568" kern="0" dirty="0">
                <a:solidFill>
                  <a:srgbClr val="000000"/>
                </a:solidFill>
                <a:latin typeface="Consolas" panose="020B0609020204030204" pitchFamily="49" charset="0"/>
              </a:rPr>
              <a:t>            </a:t>
            </a:r>
            <a:r>
              <a:rPr lang="en-GB" sz="1568" kern="0" dirty="0">
                <a:solidFill>
                  <a:srgbClr val="808080"/>
                </a:solidFill>
                <a:latin typeface="Consolas" panose="020B0609020204030204" pitchFamily="49" charset="0"/>
              </a:rPr>
              <a:t>NULL</a:t>
            </a:r>
            <a:r>
              <a:rPr lang="en-GB" sz="1568" kern="0" dirty="0">
                <a:solidFill>
                  <a:srgbClr val="000000"/>
                </a:solidFill>
                <a:latin typeface="Consolas" panose="020B0609020204030204" pitchFamily="49" charset="0"/>
              </a:rPr>
              <a:t> </a:t>
            </a:r>
          </a:p>
          <a:p>
            <a:pPr defTabSz="896386"/>
            <a:r>
              <a:rPr lang="en-GB" sz="1568" kern="0" dirty="0">
                <a:solidFill>
                  <a:srgbClr val="808080"/>
                </a:solidFill>
                <a:latin typeface="Consolas" panose="020B0609020204030204" pitchFamily="49" charset="0"/>
              </a:rPr>
              <a:t>,</a:t>
            </a:r>
            <a:r>
              <a:rPr lang="en-GB" sz="1568" kern="0" dirty="0">
                <a:solidFill>
                  <a:srgbClr val="000000"/>
                </a:solidFill>
                <a:latin typeface="Consolas" panose="020B0609020204030204" pitchFamily="49" charset="0"/>
              </a:rPr>
              <a:t>   [</a:t>
            </a:r>
            <a:r>
              <a:rPr lang="en-GB" sz="1568" kern="0" dirty="0" err="1">
                <a:solidFill>
                  <a:srgbClr val="000000"/>
                </a:solidFill>
                <a:latin typeface="Consolas" panose="020B0609020204030204" pitchFamily="49" charset="0"/>
              </a:rPr>
              <a:t>ETLLoadID</a:t>
            </a:r>
            <a:r>
              <a:rPr lang="en-GB" sz="1568" kern="0" dirty="0">
                <a:solidFill>
                  <a:srgbClr val="000000"/>
                </a:solidFill>
                <a:latin typeface="Consolas" panose="020B0609020204030204" pitchFamily="49" charset="0"/>
              </a:rPr>
              <a:t>]         </a:t>
            </a:r>
            <a:r>
              <a:rPr lang="en-GB" sz="1568" kern="0" dirty="0" err="1">
                <a:solidFill>
                  <a:srgbClr val="0000FF"/>
                </a:solidFill>
                <a:latin typeface="Consolas" panose="020B0609020204030204" pitchFamily="49" charset="0"/>
              </a:rPr>
              <a:t>int</a:t>
            </a:r>
            <a:r>
              <a:rPr lang="en-GB" sz="1568" kern="0" dirty="0">
                <a:solidFill>
                  <a:srgbClr val="000000"/>
                </a:solidFill>
                <a:latin typeface="Consolas" panose="020B0609020204030204" pitchFamily="49" charset="0"/>
              </a:rPr>
              <a:t>                 </a:t>
            </a:r>
            <a:r>
              <a:rPr lang="en-GB" sz="1568" kern="0" dirty="0">
                <a:solidFill>
                  <a:srgbClr val="808080"/>
                </a:solidFill>
                <a:latin typeface="Consolas" panose="020B0609020204030204" pitchFamily="49" charset="0"/>
              </a:rPr>
              <a:t>NULL</a:t>
            </a:r>
            <a:r>
              <a:rPr lang="en-GB" sz="1568" kern="0" dirty="0">
                <a:solidFill>
                  <a:srgbClr val="000000"/>
                </a:solidFill>
                <a:latin typeface="Consolas" panose="020B0609020204030204" pitchFamily="49" charset="0"/>
              </a:rPr>
              <a:t> </a:t>
            </a:r>
          </a:p>
          <a:p>
            <a:pPr defTabSz="896386"/>
            <a:r>
              <a:rPr lang="en-GB" sz="1568" kern="0" dirty="0">
                <a:solidFill>
                  <a:srgbClr val="808080"/>
                </a:solidFill>
                <a:latin typeface="Consolas" panose="020B0609020204030204" pitchFamily="49" charset="0"/>
              </a:rPr>
              <a:t>,</a:t>
            </a:r>
            <a:r>
              <a:rPr lang="en-GB" sz="1568" kern="0" dirty="0">
                <a:solidFill>
                  <a:srgbClr val="000000"/>
                </a:solidFill>
                <a:latin typeface="Consolas" panose="020B0609020204030204" pitchFamily="49" charset="0"/>
              </a:rPr>
              <a:t>   [</a:t>
            </a:r>
            <a:r>
              <a:rPr lang="en-GB" sz="1568" kern="0" dirty="0" err="1">
                <a:solidFill>
                  <a:srgbClr val="000000"/>
                </a:solidFill>
                <a:latin typeface="Consolas" panose="020B0609020204030204" pitchFamily="49" charset="0"/>
              </a:rPr>
              <a:t>LoadDate</a:t>
            </a:r>
            <a:r>
              <a:rPr lang="en-GB" sz="1568" kern="0" dirty="0">
                <a:solidFill>
                  <a:srgbClr val="000000"/>
                </a:solidFill>
                <a:latin typeface="Consolas" panose="020B0609020204030204" pitchFamily="49" charset="0"/>
              </a:rPr>
              <a:t>]          </a:t>
            </a:r>
            <a:r>
              <a:rPr lang="en-GB" sz="1568" kern="0" dirty="0" err="1">
                <a:solidFill>
                  <a:srgbClr val="0000FF"/>
                </a:solidFill>
                <a:latin typeface="Consolas" panose="020B0609020204030204" pitchFamily="49" charset="0"/>
              </a:rPr>
              <a:t>datetime</a:t>
            </a:r>
            <a:r>
              <a:rPr lang="en-GB" sz="1568" kern="0" dirty="0">
                <a:solidFill>
                  <a:srgbClr val="000000"/>
                </a:solidFill>
                <a:latin typeface="Consolas" panose="020B0609020204030204" pitchFamily="49" charset="0"/>
              </a:rPr>
              <a:t>            </a:t>
            </a:r>
            <a:r>
              <a:rPr lang="en-GB" sz="1568" kern="0" dirty="0">
                <a:solidFill>
                  <a:srgbClr val="808080"/>
                </a:solidFill>
                <a:latin typeface="Consolas" panose="020B0609020204030204" pitchFamily="49" charset="0"/>
              </a:rPr>
              <a:t>NULL</a:t>
            </a:r>
            <a:r>
              <a:rPr lang="en-GB" sz="1568" kern="0" dirty="0">
                <a:solidFill>
                  <a:srgbClr val="000000"/>
                </a:solidFill>
                <a:latin typeface="Consolas" panose="020B0609020204030204" pitchFamily="49" charset="0"/>
              </a:rPr>
              <a:t> </a:t>
            </a:r>
          </a:p>
          <a:p>
            <a:pPr defTabSz="896386"/>
            <a:r>
              <a:rPr lang="en-GB" sz="1568" kern="0" dirty="0">
                <a:solidFill>
                  <a:srgbClr val="808080"/>
                </a:solidFill>
                <a:latin typeface="Consolas" panose="020B0609020204030204" pitchFamily="49" charset="0"/>
              </a:rPr>
              <a:t>,</a:t>
            </a:r>
            <a:r>
              <a:rPr lang="en-GB" sz="1568" kern="0" dirty="0">
                <a:solidFill>
                  <a:srgbClr val="000000"/>
                </a:solidFill>
                <a:latin typeface="Consolas" panose="020B0609020204030204" pitchFamily="49" charset="0"/>
              </a:rPr>
              <a:t>   [</a:t>
            </a:r>
            <a:r>
              <a:rPr lang="en-GB" sz="1568" kern="0" dirty="0" err="1">
                <a:solidFill>
                  <a:srgbClr val="000000"/>
                </a:solidFill>
                <a:latin typeface="Consolas" panose="020B0609020204030204" pitchFamily="49" charset="0"/>
              </a:rPr>
              <a:t>UpdateDate</a:t>
            </a:r>
            <a:r>
              <a:rPr lang="en-GB" sz="1568" kern="0" dirty="0">
                <a:solidFill>
                  <a:srgbClr val="000000"/>
                </a:solidFill>
                <a:latin typeface="Consolas" panose="020B0609020204030204" pitchFamily="49" charset="0"/>
              </a:rPr>
              <a:t>]        </a:t>
            </a:r>
            <a:r>
              <a:rPr lang="en-GB" sz="1568" kern="0" dirty="0" err="1">
                <a:solidFill>
                  <a:srgbClr val="0000FF"/>
                </a:solidFill>
                <a:latin typeface="Consolas" panose="020B0609020204030204" pitchFamily="49" charset="0"/>
              </a:rPr>
              <a:t>datetime</a:t>
            </a:r>
            <a:r>
              <a:rPr lang="en-GB" sz="1568" kern="0" dirty="0">
                <a:solidFill>
                  <a:srgbClr val="000000"/>
                </a:solidFill>
                <a:latin typeface="Consolas" panose="020B0609020204030204" pitchFamily="49" charset="0"/>
              </a:rPr>
              <a:t>            </a:t>
            </a:r>
            <a:r>
              <a:rPr lang="en-GB" sz="1568" kern="0" dirty="0">
                <a:solidFill>
                  <a:srgbClr val="808080"/>
                </a:solidFill>
                <a:latin typeface="Consolas" panose="020B0609020204030204" pitchFamily="49" charset="0"/>
              </a:rPr>
              <a:t>NULL</a:t>
            </a:r>
            <a:endParaRPr lang="en-GB" sz="1568" kern="0" dirty="0">
              <a:solidFill>
                <a:srgbClr val="000000"/>
              </a:solidFill>
              <a:latin typeface="Consolas" panose="020B0609020204030204" pitchFamily="49" charset="0"/>
            </a:endParaRPr>
          </a:p>
          <a:p>
            <a:pPr defTabSz="896386"/>
            <a:r>
              <a:rPr lang="en-GB" sz="1568" kern="0" dirty="0">
                <a:solidFill>
                  <a:srgbClr val="808080"/>
                </a:solidFill>
                <a:latin typeface="Consolas" panose="020B0609020204030204" pitchFamily="49" charset="0"/>
              </a:rPr>
              <a:t>)</a:t>
            </a:r>
            <a:endParaRPr lang="en-GB" sz="1568" kern="0" dirty="0">
              <a:solidFill>
                <a:srgbClr val="000000"/>
              </a:solidFill>
              <a:latin typeface="Consolas" panose="020B0609020204030204" pitchFamily="49" charset="0"/>
            </a:endParaRPr>
          </a:p>
          <a:p>
            <a:pPr defTabSz="896386"/>
            <a:r>
              <a:rPr lang="en-GB" sz="1568" kern="0" dirty="0">
                <a:solidFill>
                  <a:srgbClr val="0000FF"/>
                </a:solidFill>
                <a:latin typeface="Consolas" panose="020B0609020204030204" pitchFamily="49" charset="0"/>
              </a:rPr>
              <a:t>WITH</a:t>
            </a:r>
            <a:r>
              <a:rPr lang="en-GB" sz="1568" kern="0" dirty="0">
                <a:solidFill>
                  <a:srgbClr val="000000"/>
                </a:solidFill>
                <a:latin typeface="Consolas" panose="020B0609020204030204" pitchFamily="49" charset="0"/>
              </a:rPr>
              <a:t> </a:t>
            </a:r>
          </a:p>
          <a:p>
            <a:pPr defTabSz="896386"/>
            <a:r>
              <a:rPr lang="en-GB" sz="1568" kern="0" dirty="0">
                <a:solidFill>
                  <a:srgbClr val="808080"/>
                </a:solidFill>
                <a:latin typeface="Consolas" panose="020B0609020204030204" pitchFamily="49" charset="0"/>
              </a:rPr>
              <a:t>(</a:t>
            </a:r>
            <a:r>
              <a:rPr lang="en-GB" sz="1568" kern="0" dirty="0">
                <a:solidFill>
                  <a:srgbClr val="000000"/>
                </a:solidFill>
                <a:latin typeface="Consolas" panose="020B0609020204030204" pitchFamily="49" charset="0"/>
              </a:rPr>
              <a:t>   </a:t>
            </a:r>
            <a:r>
              <a:rPr lang="en-GB" sz="1568" kern="0" dirty="0">
                <a:solidFill>
                  <a:srgbClr val="0000FF"/>
                </a:solidFill>
                <a:latin typeface="Consolas" panose="020B0609020204030204" pitchFamily="49" charset="0"/>
              </a:rPr>
              <a:t>CLUSTERED</a:t>
            </a:r>
            <a:r>
              <a:rPr lang="en-GB" sz="1568" kern="0" dirty="0">
                <a:solidFill>
                  <a:srgbClr val="000000"/>
                </a:solidFill>
                <a:latin typeface="Consolas" panose="020B0609020204030204" pitchFamily="49" charset="0"/>
              </a:rPr>
              <a:t> </a:t>
            </a:r>
            <a:r>
              <a:rPr lang="en-GB" sz="1568" kern="0" dirty="0">
                <a:solidFill>
                  <a:srgbClr val="0000FF"/>
                </a:solidFill>
                <a:latin typeface="Consolas" panose="020B0609020204030204" pitchFamily="49" charset="0"/>
              </a:rPr>
              <a:t>INDEX</a:t>
            </a:r>
            <a:r>
              <a:rPr lang="en-GB" sz="1568" kern="0" dirty="0">
                <a:solidFill>
                  <a:srgbClr val="808080"/>
                </a:solidFill>
                <a:latin typeface="Consolas" panose="020B0609020204030204" pitchFamily="49" charset="0"/>
              </a:rPr>
              <a:t>(</a:t>
            </a:r>
            <a:r>
              <a:rPr lang="en-GB" sz="1568" kern="0" dirty="0">
                <a:solidFill>
                  <a:srgbClr val="000000"/>
                </a:solidFill>
                <a:latin typeface="Consolas" panose="020B0609020204030204" pitchFamily="49" charset="0"/>
              </a:rPr>
              <a:t>[</a:t>
            </a:r>
            <a:r>
              <a:rPr lang="en-GB" sz="1568" kern="0" dirty="0" err="1">
                <a:solidFill>
                  <a:srgbClr val="000000"/>
                </a:solidFill>
                <a:latin typeface="Consolas" panose="020B0609020204030204" pitchFamily="49" charset="0"/>
              </a:rPr>
              <a:t>StoreKey</a:t>
            </a:r>
            <a:r>
              <a:rPr lang="en-GB" sz="1568" kern="0" dirty="0">
                <a:solidFill>
                  <a:srgbClr val="000000"/>
                </a:solidFill>
                <a:latin typeface="Consolas" panose="020B0609020204030204" pitchFamily="49" charset="0"/>
              </a:rPr>
              <a:t>]</a:t>
            </a:r>
            <a:r>
              <a:rPr lang="en-GB" sz="1568" kern="0" dirty="0">
                <a:solidFill>
                  <a:srgbClr val="808080"/>
                </a:solidFill>
                <a:latin typeface="Consolas" panose="020B0609020204030204" pitchFamily="49" charset="0"/>
              </a:rPr>
              <a:t>)</a:t>
            </a:r>
            <a:endParaRPr lang="en-GB" sz="1568" kern="0" dirty="0">
              <a:solidFill>
                <a:srgbClr val="000000"/>
              </a:solidFill>
              <a:latin typeface="Consolas" panose="020B0609020204030204" pitchFamily="49" charset="0"/>
            </a:endParaRPr>
          </a:p>
          <a:p>
            <a:pPr defTabSz="896386"/>
            <a:r>
              <a:rPr lang="en-GB" sz="1568" kern="0" dirty="0">
                <a:solidFill>
                  <a:srgbClr val="808080"/>
                </a:solidFill>
                <a:latin typeface="Consolas" panose="020B0609020204030204" pitchFamily="49" charset="0"/>
              </a:rPr>
              <a:t>,</a:t>
            </a:r>
            <a:r>
              <a:rPr lang="en-GB" sz="1568" kern="0" dirty="0">
                <a:solidFill>
                  <a:srgbClr val="000000"/>
                </a:solidFill>
                <a:latin typeface="Consolas" panose="020B0609020204030204" pitchFamily="49" charset="0"/>
              </a:rPr>
              <a:t>   </a:t>
            </a:r>
            <a:r>
              <a:rPr lang="en-GB" sz="1568" kern="0" dirty="0">
                <a:solidFill>
                  <a:srgbClr val="0000FF"/>
                </a:solidFill>
                <a:latin typeface="Consolas" panose="020B0609020204030204" pitchFamily="49" charset="0"/>
              </a:rPr>
              <a:t>DISTRIBUTION</a:t>
            </a:r>
            <a:r>
              <a:rPr lang="en-GB" sz="1568" kern="0" dirty="0">
                <a:solidFill>
                  <a:srgbClr val="000000"/>
                </a:solidFill>
                <a:latin typeface="Consolas" panose="020B0609020204030204" pitchFamily="49" charset="0"/>
              </a:rPr>
              <a:t> </a:t>
            </a:r>
            <a:r>
              <a:rPr lang="en-GB" sz="1568" kern="0" dirty="0">
                <a:solidFill>
                  <a:srgbClr val="808080"/>
                </a:solidFill>
                <a:latin typeface="Consolas" panose="020B0609020204030204" pitchFamily="49" charset="0"/>
              </a:rPr>
              <a:t>=</a:t>
            </a:r>
            <a:r>
              <a:rPr lang="en-GB" sz="1568" kern="0" dirty="0">
                <a:solidFill>
                  <a:srgbClr val="000000"/>
                </a:solidFill>
                <a:latin typeface="Consolas" panose="020B0609020204030204" pitchFamily="49" charset="0"/>
              </a:rPr>
              <a:t> </a:t>
            </a:r>
            <a:r>
              <a:rPr lang="en-GB" sz="1568" kern="0" dirty="0">
                <a:solidFill>
                  <a:srgbClr val="0000FF"/>
                </a:solidFill>
                <a:latin typeface="Consolas" panose="020B0609020204030204" pitchFamily="49" charset="0"/>
              </a:rPr>
              <a:t>ROUND_ROBIN</a:t>
            </a:r>
            <a:endParaRPr lang="en-GB" sz="1568" kern="0" dirty="0">
              <a:solidFill>
                <a:srgbClr val="000000"/>
              </a:solidFill>
              <a:latin typeface="Consolas" panose="020B0609020204030204" pitchFamily="49" charset="0"/>
            </a:endParaRPr>
          </a:p>
          <a:p>
            <a:pPr defTabSz="896386"/>
            <a:r>
              <a:rPr lang="en-GB" sz="1568" kern="0" dirty="0">
                <a:solidFill>
                  <a:srgbClr val="808080"/>
                </a:solidFill>
                <a:latin typeface="Consolas" panose="020B0609020204030204" pitchFamily="49" charset="0"/>
              </a:rPr>
              <a:t>)</a:t>
            </a:r>
            <a:endParaRPr lang="en-GB" sz="1568" kern="0" dirty="0">
              <a:solidFill>
                <a:srgbClr val="000000"/>
              </a:solidFill>
              <a:latin typeface="Consolas" panose="020B0609020204030204" pitchFamily="49" charset="0"/>
            </a:endParaRPr>
          </a:p>
          <a:p>
            <a:pPr defTabSz="896386"/>
            <a:r>
              <a:rPr lang="en-GB" sz="1568" kern="0" dirty="0">
                <a:solidFill>
                  <a:srgbClr val="808080"/>
                </a:solidFill>
                <a:latin typeface="Consolas" panose="020B0609020204030204" pitchFamily="49" charset="0"/>
              </a:rPr>
              <a:t>;</a:t>
            </a:r>
            <a:endParaRPr lang="en-GB" sz="1567" kern="0" dirty="0">
              <a:solidFill>
                <a:sysClr val="windowText" lastClr="000000"/>
              </a:solidFill>
            </a:endParaRPr>
          </a:p>
        </p:txBody>
      </p:sp>
      <p:sp>
        <p:nvSpPr>
          <p:cNvPr id="4" name="Rectangle 3"/>
          <p:cNvSpPr/>
          <p:nvPr/>
        </p:nvSpPr>
        <p:spPr>
          <a:xfrm>
            <a:off x="5944588" y="1189813"/>
            <a:ext cx="6221504" cy="4674369"/>
          </a:xfrm>
          <a:prstGeom prst="rect">
            <a:avLst/>
          </a:prstGeom>
          <a:solidFill>
            <a:schemeClr val="bg1"/>
          </a:solidFill>
        </p:spPr>
        <p:txBody>
          <a:bodyPr wrap="square">
            <a:spAutoFit/>
          </a:bodyPr>
          <a:lstStyle/>
          <a:p>
            <a:pPr defTabSz="896386"/>
            <a:r>
              <a:rPr lang="en-GB" sz="1567" kern="0" dirty="0">
                <a:solidFill>
                  <a:srgbClr val="0000FF"/>
                </a:solidFill>
                <a:highlight>
                  <a:srgbClr val="FFFFFF"/>
                </a:highlight>
                <a:latin typeface="Consolas" panose="020B0609020204030204" pitchFamily="49" charset="0"/>
              </a:rPr>
              <a:t>CREATE</a:t>
            </a:r>
            <a:r>
              <a:rPr lang="en-GB" sz="1567" kern="0" dirty="0">
                <a:solidFill>
                  <a:srgbClr val="000000"/>
                </a:solidFill>
                <a:highlight>
                  <a:srgbClr val="FFFFFF"/>
                </a:highlight>
                <a:latin typeface="Consolas" panose="020B0609020204030204" pitchFamily="49" charset="0"/>
              </a:rPr>
              <a:t> </a:t>
            </a:r>
            <a:r>
              <a:rPr lang="en-GB" sz="1567" kern="0" dirty="0">
                <a:solidFill>
                  <a:srgbClr val="0000FF"/>
                </a:solidFill>
                <a:highlight>
                  <a:srgbClr val="FFFFFF"/>
                </a:highlight>
                <a:latin typeface="Consolas" panose="020B0609020204030204" pitchFamily="49" charset="0"/>
              </a:rPr>
              <a:t>TABLE</a:t>
            </a:r>
            <a:r>
              <a:rPr lang="en-GB" sz="1567" kern="0" dirty="0">
                <a:solidFill>
                  <a:srgbClr val="000000"/>
                </a:solidFill>
                <a:highlight>
                  <a:srgbClr val="FFFFFF"/>
                </a:highlight>
                <a:latin typeface="Consolas" panose="020B0609020204030204" pitchFamily="49" charset="0"/>
              </a:rPr>
              <a:t> [</a:t>
            </a:r>
            <a:r>
              <a:rPr lang="en-GB" sz="1567" kern="0" dirty="0" err="1">
                <a:solidFill>
                  <a:srgbClr val="000000"/>
                </a:solidFill>
                <a:highlight>
                  <a:srgbClr val="FFFFFF"/>
                </a:highlight>
                <a:latin typeface="Consolas" panose="020B0609020204030204" pitchFamily="49" charset="0"/>
              </a:rPr>
              <a:t>dbo</a:t>
            </a:r>
            <a:r>
              <a:rPr lang="en-GB" sz="1567" kern="0" dirty="0">
                <a:solidFill>
                  <a:srgbClr val="000000"/>
                </a:solidFill>
                <a:highlight>
                  <a:srgbClr val="FFFFFF"/>
                </a:highlight>
                <a:latin typeface="Consolas" panose="020B0609020204030204" pitchFamily="49" charset="0"/>
              </a:rPr>
              <a:t>]</a:t>
            </a:r>
            <a:r>
              <a:rPr lang="en-GB" sz="1567" kern="0" dirty="0">
                <a:solidFill>
                  <a:srgbClr val="808080"/>
                </a:solidFill>
                <a:highlight>
                  <a:srgbClr val="FFFFFF"/>
                </a:highlight>
                <a:latin typeface="Consolas" panose="020B0609020204030204" pitchFamily="49" charset="0"/>
              </a:rPr>
              <a:t>.</a:t>
            </a:r>
            <a:r>
              <a:rPr lang="en-GB" sz="1567" kern="0" dirty="0">
                <a:solidFill>
                  <a:srgbClr val="000000"/>
                </a:solidFill>
                <a:highlight>
                  <a:srgbClr val="FFFFFF"/>
                </a:highlight>
                <a:latin typeface="Consolas" panose="020B0609020204030204" pitchFamily="49" charset="0"/>
              </a:rPr>
              <a:t>[</a:t>
            </a:r>
            <a:r>
              <a:rPr lang="en-GB" sz="1567" kern="0" dirty="0" err="1">
                <a:solidFill>
                  <a:srgbClr val="000000"/>
                </a:solidFill>
                <a:highlight>
                  <a:srgbClr val="FFFFFF"/>
                </a:highlight>
                <a:latin typeface="Consolas" panose="020B0609020204030204" pitchFamily="49" charset="0"/>
              </a:rPr>
              <a:t>FactOnlineSales</a:t>
            </a:r>
            <a:r>
              <a:rPr lang="en-GB" sz="1567" kern="0" dirty="0">
                <a:solidFill>
                  <a:srgbClr val="000000"/>
                </a:solidFill>
                <a:highlight>
                  <a:srgbClr val="FFFFFF"/>
                </a:highlight>
                <a:latin typeface="Consolas" panose="020B0609020204030204" pitchFamily="49" charset="0"/>
              </a:rPr>
              <a:t>] </a:t>
            </a:r>
          </a:p>
          <a:p>
            <a:pPr defTabSz="896386"/>
            <a:r>
              <a:rPr lang="en-GB" sz="1567" kern="0" dirty="0">
                <a:solidFill>
                  <a:srgbClr val="808080"/>
                </a:solidFill>
                <a:highlight>
                  <a:srgbClr val="FFFFFF"/>
                </a:highlight>
                <a:latin typeface="Consolas" panose="020B0609020204030204" pitchFamily="49" charset="0"/>
              </a:rPr>
              <a:t>(</a:t>
            </a:r>
            <a:endParaRPr lang="en-GB" sz="1567" kern="0" dirty="0">
              <a:solidFill>
                <a:srgbClr val="000000"/>
              </a:solidFill>
              <a:highlight>
                <a:srgbClr val="FFFFFF"/>
              </a:highlight>
              <a:latin typeface="Consolas" panose="020B0609020204030204" pitchFamily="49" charset="0"/>
            </a:endParaRPr>
          </a:p>
          <a:p>
            <a:pPr defTabSz="896386"/>
            <a:r>
              <a:rPr lang="en-GB" sz="1567" kern="0" dirty="0">
                <a:solidFill>
                  <a:srgbClr val="000000"/>
                </a:solidFill>
                <a:highlight>
                  <a:srgbClr val="FFFFFF"/>
                </a:highlight>
                <a:latin typeface="Consolas" panose="020B0609020204030204" pitchFamily="49" charset="0"/>
              </a:rPr>
              <a:t>    [</a:t>
            </a:r>
            <a:r>
              <a:rPr lang="en-GB" sz="1567" kern="0" dirty="0" err="1">
                <a:solidFill>
                  <a:srgbClr val="000000"/>
                </a:solidFill>
                <a:highlight>
                  <a:srgbClr val="FFFFFF"/>
                </a:highlight>
                <a:latin typeface="Consolas" panose="020B0609020204030204" pitchFamily="49" charset="0"/>
              </a:rPr>
              <a:t>OnlineSalesKey</a:t>
            </a:r>
            <a:r>
              <a:rPr lang="en-GB" sz="1567" kern="0" dirty="0">
                <a:solidFill>
                  <a:srgbClr val="000000"/>
                </a:solidFill>
                <a:highlight>
                  <a:srgbClr val="FFFFFF"/>
                </a:highlight>
                <a:latin typeface="Consolas" panose="020B0609020204030204" pitchFamily="49" charset="0"/>
              </a:rPr>
              <a:t>]        </a:t>
            </a:r>
            <a:r>
              <a:rPr lang="en-GB" sz="1567" kern="0" dirty="0" err="1">
                <a:solidFill>
                  <a:srgbClr val="0000FF"/>
                </a:solidFill>
                <a:highlight>
                  <a:srgbClr val="FFFFFF"/>
                </a:highlight>
                <a:latin typeface="Consolas" panose="020B0609020204030204" pitchFamily="49" charset="0"/>
              </a:rPr>
              <a:t>int</a:t>
            </a:r>
            <a:r>
              <a:rPr lang="en-GB" sz="1567" kern="0" dirty="0">
                <a:solidFill>
                  <a:srgbClr val="000000"/>
                </a:solidFill>
                <a:highlight>
                  <a:srgbClr val="FFFFFF"/>
                </a:highlight>
                <a:latin typeface="Consolas" panose="020B0609020204030204" pitchFamily="49" charset="0"/>
              </a:rPr>
              <a:t>          </a:t>
            </a:r>
            <a:r>
              <a:rPr lang="en-GB" sz="1567" kern="0" dirty="0">
                <a:solidFill>
                  <a:srgbClr val="808080"/>
                </a:solidFill>
                <a:highlight>
                  <a:srgbClr val="FFFFFF"/>
                </a:highlight>
                <a:latin typeface="Consolas" panose="020B0609020204030204" pitchFamily="49" charset="0"/>
              </a:rPr>
              <a:t>NOT</a:t>
            </a:r>
            <a:r>
              <a:rPr lang="en-GB" sz="1567" kern="0" dirty="0">
                <a:solidFill>
                  <a:srgbClr val="000000"/>
                </a:solidFill>
                <a:highlight>
                  <a:srgbClr val="FFFFFF"/>
                </a:highlight>
                <a:latin typeface="Consolas" panose="020B0609020204030204" pitchFamily="49" charset="0"/>
              </a:rPr>
              <a:t> </a:t>
            </a:r>
            <a:r>
              <a:rPr lang="en-GB" sz="1567" kern="0" dirty="0">
                <a:solidFill>
                  <a:srgbClr val="808080"/>
                </a:solidFill>
                <a:highlight>
                  <a:srgbClr val="FFFFFF"/>
                </a:highlight>
                <a:latin typeface="Consolas" panose="020B0609020204030204" pitchFamily="49" charset="0"/>
              </a:rPr>
              <a:t>NULL</a:t>
            </a:r>
            <a:r>
              <a:rPr lang="en-GB" sz="1567" kern="0" dirty="0">
                <a:solidFill>
                  <a:srgbClr val="000000"/>
                </a:solidFill>
                <a:highlight>
                  <a:srgbClr val="FFFFFF"/>
                </a:highlight>
                <a:latin typeface="Consolas" panose="020B0609020204030204" pitchFamily="49" charset="0"/>
              </a:rPr>
              <a:t> </a:t>
            </a:r>
          </a:p>
          <a:p>
            <a:pPr defTabSz="896386"/>
            <a:r>
              <a:rPr lang="en-GB" sz="1567" kern="0" dirty="0">
                <a:solidFill>
                  <a:srgbClr val="808080"/>
                </a:solidFill>
                <a:highlight>
                  <a:srgbClr val="FFFFFF"/>
                </a:highlight>
                <a:latin typeface="Consolas" panose="020B0609020204030204" pitchFamily="49" charset="0"/>
              </a:rPr>
              <a:t>,</a:t>
            </a:r>
            <a:r>
              <a:rPr lang="en-GB" sz="1567" kern="0" dirty="0">
                <a:solidFill>
                  <a:srgbClr val="000000"/>
                </a:solidFill>
                <a:highlight>
                  <a:srgbClr val="FFFFFF"/>
                </a:highlight>
                <a:latin typeface="Consolas" panose="020B0609020204030204" pitchFamily="49" charset="0"/>
              </a:rPr>
              <a:t>   [</a:t>
            </a:r>
            <a:r>
              <a:rPr lang="en-GB" sz="1567" kern="0" dirty="0" err="1">
                <a:solidFill>
                  <a:srgbClr val="000000"/>
                </a:solidFill>
                <a:highlight>
                  <a:srgbClr val="FFFFFF"/>
                </a:highlight>
                <a:latin typeface="Consolas" panose="020B0609020204030204" pitchFamily="49" charset="0"/>
              </a:rPr>
              <a:t>DateKey</a:t>
            </a:r>
            <a:r>
              <a:rPr lang="en-GB" sz="1567" kern="0" dirty="0">
                <a:solidFill>
                  <a:srgbClr val="000000"/>
                </a:solidFill>
                <a:highlight>
                  <a:srgbClr val="FFFFFF"/>
                </a:highlight>
                <a:latin typeface="Consolas" panose="020B0609020204030204" pitchFamily="49" charset="0"/>
              </a:rPr>
              <a:t>]               </a:t>
            </a:r>
            <a:r>
              <a:rPr lang="en-GB" sz="1567" kern="0" dirty="0" err="1">
                <a:solidFill>
                  <a:srgbClr val="0000FF"/>
                </a:solidFill>
                <a:highlight>
                  <a:srgbClr val="FFFFFF"/>
                </a:highlight>
                <a:latin typeface="Consolas" panose="020B0609020204030204" pitchFamily="49" charset="0"/>
              </a:rPr>
              <a:t>datetime</a:t>
            </a:r>
            <a:r>
              <a:rPr lang="en-GB" sz="1567" kern="0" dirty="0">
                <a:solidFill>
                  <a:srgbClr val="000000"/>
                </a:solidFill>
                <a:highlight>
                  <a:srgbClr val="FFFFFF"/>
                </a:highlight>
                <a:latin typeface="Consolas" panose="020B0609020204030204" pitchFamily="49" charset="0"/>
              </a:rPr>
              <a:t>     </a:t>
            </a:r>
            <a:r>
              <a:rPr lang="en-GB" sz="1567" kern="0" dirty="0">
                <a:solidFill>
                  <a:srgbClr val="808080"/>
                </a:solidFill>
                <a:highlight>
                  <a:srgbClr val="FFFFFF"/>
                </a:highlight>
                <a:latin typeface="Consolas" panose="020B0609020204030204" pitchFamily="49" charset="0"/>
              </a:rPr>
              <a:t>NOT</a:t>
            </a:r>
            <a:r>
              <a:rPr lang="en-GB" sz="1567" kern="0" dirty="0">
                <a:solidFill>
                  <a:srgbClr val="000000"/>
                </a:solidFill>
                <a:highlight>
                  <a:srgbClr val="FFFFFF"/>
                </a:highlight>
                <a:latin typeface="Consolas" panose="020B0609020204030204" pitchFamily="49" charset="0"/>
              </a:rPr>
              <a:t> </a:t>
            </a:r>
            <a:r>
              <a:rPr lang="en-GB" sz="1567" kern="0" dirty="0">
                <a:solidFill>
                  <a:srgbClr val="808080"/>
                </a:solidFill>
                <a:highlight>
                  <a:srgbClr val="FFFFFF"/>
                </a:highlight>
                <a:latin typeface="Consolas" panose="020B0609020204030204" pitchFamily="49" charset="0"/>
              </a:rPr>
              <a:t>NULL</a:t>
            </a:r>
            <a:r>
              <a:rPr lang="en-GB" sz="1567" kern="0" dirty="0">
                <a:solidFill>
                  <a:srgbClr val="000000"/>
                </a:solidFill>
                <a:highlight>
                  <a:srgbClr val="FFFFFF"/>
                </a:highlight>
                <a:latin typeface="Consolas" panose="020B0609020204030204" pitchFamily="49" charset="0"/>
              </a:rPr>
              <a:t> </a:t>
            </a:r>
          </a:p>
          <a:p>
            <a:pPr defTabSz="896386"/>
            <a:r>
              <a:rPr lang="en-GB" sz="1567" kern="0" dirty="0">
                <a:solidFill>
                  <a:srgbClr val="808080"/>
                </a:solidFill>
                <a:highlight>
                  <a:srgbClr val="FFFFFF"/>
                </a:highlight>
                <a:latin typeface="Consolas" panose="020B0609020204030204" pitchFamily="49" charset="0"/>
              </a:rPr>
              <a:t>,</a:t>
            </a:r>
            <a:r>
              <a:rPr lang="en-GB" sz="1567" kern="0" dirty="0">
                <a:solidFill>
                  <a:srgbClr val="000000"/>
                </a:solidFill>
                <a:highlight>
                  <a:srgbClr val="FFFFFF"/>
                </a:highlight>
                <a:latin typeface="Consolas" panose="020B0609020204030204" pitchFamily="49" charset="0"/>
              </a:rPr>
              <a:t>   [</a:t>
            </a:r>
            <a:r>
              <a:rPr lang="en-GB" sz="1567" kern="0" dirty="0" err="1">
                <a:solidFill>
                  <a:srgbClr val="000000"/>
                </a:solidFill>
                <a:highlight>
                  <a:srgbClr val="FFFFFF"/>
                </a:highlight>
                <a:latin typeface="Consolas" panose="020B0609020204030204" pitchFamily="49" charset="0"/>
              </a:rPr>
              <a:t>StoreKey</a:t>
            </a:r>
            <a:r>
              <a:rPr lang="en-GB" sz="1567" kern="0" dirty="0">
                <a:solidFill>
                  <a:srgbClr val="000000"/>
                </a:solidFill>
                <a:highlight>
                  <a:srgbClr val="FFFFFF"/>
                </a:highlight>
                <a:latin typeface="Consolas" panose="020B0609020204030204" pitchFamily="49" charset="0"/>
              </a:rPr>
              <a:t>]              </a:t>
            </a:r>
            <a:r>
              <a:rPr lang="en-GB" sz="1567" kern="0" dirty="0" err="1">
                <a:solidFill>
                  <a:srgbClr val="0000FF"/>
                </a:solidFill>
                <a:highlight>
                  <a:srgbClr val="FFFFFF"/>
                </a:highlight>
                <a:latin typeface="Consolas" panose="020B0609020204030204" pitchFamily="49" charset="0"/>
              </a:rPr>
              <a:t>int</a:t>
            </a:r>
            <a:r>
              <a:rPr lang="en-GB" sz="1567" kern="0" dirty="0">
                <a:solidFill>
                  <a:srgbClr val="000000"/>
                </a:solidFill>
                <a:highlight>
                  <a:srgbClr val="FFFFFF"/>
                </a:highlight>
                <a:latin typeface="Consolas" panose="020B0609020204030204" pitchFamily="49" charset="0"/>
              </a:rPr>
              <a:t>          </a:t>
            </a:r>
            <a:r>
              <a:rPr lang="en-GB" sz="1567" kern="0" dirty="0">
                <a:solidFill>
                  <a:srgbClr val="808080"/>
                </a:solidFill>
                <a:highlight>
                  <a:srgbClr val="FFFFFF"/>
                </a:highlight>
                <a:latin typeface="Consolas" panose="020B0609020204030204" pitchFamily="49" charset="0"/>
              </a:rPr>
              <a:t>NOT</a:t>
            </a:r>
            <a:r>
              <a:rPr lang="en-GB" sz="1567" kern="0" dirty="0">
                <a:solidFill>
                  <a:srgbClr val="000000"/>
                </a:solidFill>
                <a:highlight>
                  <a:srgbClr val="FFFFFF"/>
                </a:highlight>
                <a:latin typeface="Consolas" panose="020B0609020204030204" pitchFamily="49" charset="0"/>
              </a:rPr>
              <a:t> </a:t>
            </a:r>
            <a:r>
              <a:rPr lang="en-GB" sz="1567" kern="0" dirty="0">
                <a:solidFill>
                  <a:srgbClr val="808080"/>
                </a:solidFill>
                <a:highlight>
                  <a:srgbClr val="FFFFFF"/>
                </a:highlight>
                <a:latin typeface="Consolas" panose="020B0609020204030204" pitchFamily="49" charset="0"/>
              </a:rPr>
              <a:t>NULL</a:t>
            </a:r>
            <a:r>
              <a:rPr lang="en-GB" sz="1567" kern="0" dirty="0">
                <a:solidFill>
                  <a:srgbClr val="000000"/>
                </a:solidFill>
                <a:highlight>
                  <a:srgbClr val="FFFFFF"/>
                </a:highlight>
                <a:latin typeface="Consolas" panose="020B0609020204030204" pitchFamily="49" charset="0"/>
              </a:rPr>
              <a:t> </a:t>
            </a:r>
          </a:p>
          <a:p>
            <a:pPr defTabSz="896386"/>
            <a:r>
              <a:rPr lang="en-GB" sz="1567" kern="0" dirty="0">
                <a:solidFill>
                  <a:srgbClr val="808080"/>
                </a:solidFill>
                <a:highlight>
                  <a:srgbClr val="FFFFFF"/>
                </a:highlight>
                <a:latin typeface="Consolas" panose="020B0609020204030204" pitchFamily="49" charset="0"/>
              </a:rPr>
              <a:t>,</a:t>
            </a:r>
            <a:r>
              <a:rPr lang="en-GB" sz="1567" kern="0" dirty="0">
                <a:solidFill>
                  <a:srgbClr val="000000"/>
                </a:solidFill>
                <a:highlight>
                  <a:srgbClr val="FFFFFF"/>
                </a:highlight>
                <a:latin typeface="Consolas" panose="020B0609020204030204" pitchFamily="49" charset="0"/>
              </a:rPr>
              <a:t>   [</a:t>
            </a:r>
            <a:r>
              <a:rPr lang="en-GB" sz="1567" kern="0" dirty="0" err="1">
                <a:solidFill>
                  <a:srgbClr val="000000"/>
                </a:solidFill>
                <a:highlight>
                  <a:srgbClr val="FFFFFF"/>
                </a:highlight>
                <a:latin typeface="Consolas" panose="020B0609020204030204" pitchFamily="49" charset="0"/>
              </a:rPr>
              <a:t>ProductKey</a:t>
            </a:r>
            <a:r>
              <a:rPr lang="en-GB" sz="1567" kern="0" dirty="0">
                <a:solidFill>
                  <a:srgbClr val="000000"/>
                </a:solidFill>
                <a:highlight>
                  <a:srgbClr val="FFFFFF"/>
                </a:highlight>
                <a:latin typeface="Consolas" panose="020B0609020204030204" pitchFamily="49" charset="0"/>
              </a:rPr>
              <a:t>]            </a:t>
            </a:r>
            <a:r>
              <a:rPr lang="en-GB" sz="1567" kern="0" dirty="0" err="1">
                <a:solidFill>
                  <a:srgbClr val="0000FF"/>
                </a:solidFill>
                <a:highlight>
                  <a:srgbClr val="FFFFFF"/>
                </a:highlight>
                <a:latin typeface="Consolas" panose="020B0609020204030204" pitchFamily="49" charset="0"/>
              </a:rPr>
              <a:t>int</a:t>
            </a:r>
            <a:r>
              <a:rPr lang="en-GB" sz="1567" kern="0" dirty="0">
                <a:solidFill>
                  <a:srgbClr val="000000"/>
                </a:solidFill>
                <a:highlight>
                  <a:srgbClr val="FFFFFF"/>
                </a:highlight>
                <a:latin typeface="Consolas" panose="020B0609020204030204" pitchFamily="49" charset="0"/>
              </a:rPr>
              <a:t>          </a:t>
            </a:r>
            <a:r>
              <a:rPr lang="en-GB" sz="1567" kern="0" dirty="0">
                <a:solidFill>
                  <a:srgbClr val="808080"/>
                </a:solidFill>
                <a:highlight>
                  <a:srgbClr val="FFFFFF"/>
                </a:highlight>
                <a:latin typeface="Consolas" panose="020B0609020204030204" pitchFamily="49" charset="0"/>
              </a:rPr>
              <a:t>NOT</a:t>
            </a:r>
            <a:r>
              <a:rPr lang="en-GB" sz="1567" kern="0" dirty="0">
                <a:solidFill>
                  <a:srgbClr val="000000"/>
                </a:solidFill>
                <a:highlight>
                  <a:srgbClr val="FFFFFF"/>
                </a:highlight>
                <a:latin typeface="Consolas" panose="020B0609020204030204" pitchFamily="49" charset="0"/>
              </a:rPr>
              <a:t> </a:t>
            </a:r>
            <a:r>
              <a:rPr lang="en-GB" sz="1567" kern="0" dirty="0">
                <a:solidFill>
                  <a:srgbClr val="808080"/>
                </a:solidFill>
                <a:highlight>
                  <a:srgbClr val="FFFFFF"/>
                </a:highlight>
                <a:latin typeface="Consolas" panose="020B0609020204030204" pitchFamily="49" charset="0"/>
              </a:rPr>
              <a:t>NULL</a:t>
            </a:r>
            <a:r>
              <a:rPr lang="en-GB" sz="1567" kern="0" dirty="0">
                <a:solidFill>
                  <a:srgbClr val="000000"/>
                </a:solidFill>
                <a:highlight>
                  <a:srgbClr val="FFFFFF"/>
                </a:highlight>
                <a:latin typeface="Consolas" panose="020B0609020204030204" pitchFamily="49" charset="0"/>
              </a:rPr>
              <a:t> </a:t>
            </a:r>
          </a:p>
          <a:p>
            <a:pPr defTabSz="896386"/>
            <a:r>
              <a:rPr lang="en-GB" sz="1567" kern="0" dirty="0">
                <a:solidFill>
                  <a:srgbClr val="808080"/>
                </a:solidFill>
                <a:highlight>
                  <a:srgbClr val="FFFFFF"/>
                </a:highlight>
                <a:latin typeface="Consolas" panose="020B0609020204030204" pitchFamily="49" charset="0"/>
              </a:rPr>
              <a:t>,</a:t>
            </a:r>
            <a:r>
              <a:rPr lang="en-GB" sz="1567" kern="0" dirty="0">
                <a:solidFill>
                  <a:srgbClr val="000000"/>
                </a:solidFill>
                <a:highlight>
                  <a:srgbClr val="FFFFFF"/>
                </a:highlight>
                <a:latin typeface="Consolas" panose="020B0609020204030204" pitchFamily="49" charset="0"/>
              </a:rPr>
              <a:t>   [</a:t>
            </a:r>
            <a:r>
              <a:rPr lang="en-GB" sz="1567" kern="0" dirty="0" err="1">
                <a:solidFill>
                  <a:srgbClr val="000000"/>
                </a:solidFill>
                <a:highlight>
                  <a:srgbClr val="FFFFFF"/>
                </a:highlight>
                <a:latin typeface="Consolas" panose="020B0609020204030204" pitchFamily="49" charset="0"/>
              </a:rPr>
              <a:t>PromotionKey</a:t>
            </a:r>
            <a:r>
              <a:rPr lang="en-GB" sz="1567" kern="0" dirty="0">
                <a:solidFill>
                  <a:srgbClr val="000000"/>
                </a:solidFill>
                <a:highlight>
                  <a:srgbClr val="FFFFFF"/>
                </a:highlight>
                <a:latin typeface="Consolas" panose="020B0609020204030204" pitchFamily="49" charset="0"/>
              </a:rPr>
              <a:t>]          </a:t>
            </a:r>
            <a:r>
              <a:rPr lang="en-GB" sz="1567" kern="0" dirty="0" err="1">
                <a:solidFill>
                  <a:srgbClr val="0000FF"/>
                </a:solidFill>
                <a:highlight>
                  <a:srgbClr val="FFFFFF"/>
                </a:highlight>
                <a:latin typeface="Consolas" panose="020B0609020204030204" pitchFamily="49" charset="0"/>
              </a:rPr>
              <a:t>int</a:t>
            </a:r>
            <a:r>
              <a:rPr lang="en-GB" sz="1567" kern="0" dirty="0">
                <a:solidFill>
                  <a:srgbClr val="000000"/>
                </a:solidFill>
                <a:highlight>
                  <a:srgbClr val="FFFFFF"/>
                </a:highlight>
                <a:latin typeface="Consolas" panose="020B0609020204030204" pitchFamily="49" charset="0"/>
              </a:rPr>
              <a:t>          </a:t>
            </a:r>
            <a:r>
              <a:rPr lang="en-GB" sz="1567" kern="0" dirty="0">
                <a:solidFill>
                  <a:srgbClr val="808080"/>
                </a:solidFill>
                <a:highlight>
                  <a:srgbClr val="FFFFFF"/>
                </a:highlight>
                <a:latin typeface="Consolas" panose="020B0609020204030204" pitchFamily="49" charset="0"/>
              </a:rPr>
              <a:t>NOT</a:t>
            </a:r>
            <a:r>
              <a:rPr lang="en-GB" sz="1567" kern="0" dirty="0">
                <a:solidFill>
                  <a:srgbClr val="000000"/>
                </a:solidFill>
                <a:highlight>
                  <a:srgbClr val="FFFFFF"/>
                </a:highlight>
                <a:latin typeface="Consolas" panose="020B0609020204030204" pitchFamily="49" charset="0"/>
              </a:rPr>
              <a:t> </a:t>
            </a:r>
            <a:r>
              <a:rPr lang="en-GB" sz="1567" kern="0" dirty="0">
                <a:solidFill>
                  <a:srgbClr val="808080"/>
                </a:solidFill>
                <a:highlight>
                  <a:srgbClr val="FFFFFF"/>
                </a:highlight>
                <a:latin typeface="Consolas" panose="020B0609020204030204" pitchFamily="49" charset="0"/>
              </a:rPr>
              <a:t>NULL</a:t>
            </a:r>
            <a:r>
              <a:rPr lang="en-GB" sz="1567" kern="0" dirty="0">
                <a:solidFill>
                  <a:srgbClr val="000000"/>
                </a:solidFill>
                <a:highlight>
                  <a:srgbClr val="FFFFFF"/>
                </a:highlight>
                <a:latin typeface="Consolas" panose="020B0609020204030204" pitchFamily="49" charset="0"/>
              </a:rPr>
              <a:t> </a:t>
            </a:r>
          </a:p>
          <a:p>
            <a:pPr defTabSz="896386"/>
            <a:r>
              <a:rPr lang="en-GB" sz="1567" kern="0" dirty="0">
                <a:solidFill>
                  <a:srgbClr val="808080"/>
                </a:solidFill>
                <a:highlight>
                  <a:srgbClr val="FFFFFF"/>
                </a:highlight>
                <a:latin typeface="Consolas" panose="020B0609020204030204" pitchFamily="49" charset="0"/>
              </a:rPr>
              <a:t>,</a:t>
            </a:r>
            <a:r>
              <a:rPr lang="en-GB" sz="1567" kern="0" dirty="0">
                <a:solidFill>
                  <a:srgbClr val="000000"/>
                </a:solidFill>
                <a:highlight>
                  <a:srgbClr val="FFFFFF"/>
                </a:highlight>
                <a:latin typeface="Consolas" panose="020B0609020204030204" pitchFamily="49" charset="0"/>
              </a:rPr>
              <a:t>   [</a:t>
            </a:r>
            <a:r>
              <a:rPr lang="en-GB" sz="1567" kern="0" dirty="0" err="1">
                <a:solidFill>
                  <a:srgbClr val="000000"/>
                </a:solidFill>
                <a:highlight>
                  <a:srgbClr val="FFFFFF"/>
                </a:highlight>
                <a:latin typeface="Consolas" panose="020B0609020204030204" pitchFamily="49" charset="0"/>
              </a:rPr>
              <a:t>CurrencyKey</a:t>
            </a:r>
            <a:r>
              <a:rPr lang="en-GB" sz="1567" kern="0" dirty="0">
                <a:solidFill>
                  <a:srgbClr val="000000"/>
                </a:solidFill>
                <a:highlight>
                  <a:srgbClr val="FFFFFF"/>
                </a:highlight>
                <a:latin typeface="Consolas" panose="020B0609020204030204" pitchFamily="49" charset="0"/>
              </a:rPr>
              <a:t>]           </a:t>
            </a:r>
            <a:r>
              <a:rPr lang="en-GB" sz="1567" kern="0" dirty="0" err="1">
                <a:solidFill>
                  <a:srgbClr val="0000FF"/>
                </a:solidFill>
                <a:highlight>
                  <a:srgbClr val="FFFFFF"/>
                </a:highlight>
                <a:latin typeface="Consolas" panose="020B0609020204030204" pitchFamily="49" charset="0"/>
              </a:rPr>
              <a:t>int</a:t>
            </a:r>
            <a:r>
              <a:rPr lang="en-GB" sz="1567" kern="0" dirty="0">
                <a:solidFill>
                  <a:srgbClr val="000000"/>
                </a:solidFill>
                <a:highlight>
                  <a:srgbClr val="FFFFFF"/>
                </a:highlight>
                <a:latin typeface="Consolas" panose="020B0609020204030204" pitchFamily="49" charset="0"/>
              </a:rPr>
              <a:t>          </a:t>
            </a:r>
            <a:r>
              <a:rPr lang="en-GB" sz="1567" kern="0" dirty="0">
                <a:solidFill>
                  <a:srgbClr val="808080"/>
                </a:solidFill>
                <a:highlight>
                  <a:srgbClr val="FFFFFF"/>
                </a:highlight>
                <a:latin typeface="Consolas" panose="020B0609020204030204" pitchFamily="49" charset="0"/>
              </a:rPr>
              <a:t>NOT</a:t>
            </a:r>
            <a:r>
              <a:rPr lang="en-GB" sz="1567" kern="0" dirty="0">
                <a:solidFill>
                  <a:srgbClr val="000000"/>
                </a:solidFill>
                <a:highlight>
                  <a:srgbClr val="FFFFFF"/>
                </a:highlight>
                <a:latin typeface="Consolas" panose="020B0609020204030204" pitchFamily="49" charset="0"/>
              </a:rPr>
              <a:t> </a:t>
            </a:r>
            <a:r>
              <a:rPr lang="en-GB" sz="1567" kern="0" dirty="0">
                <a:solidFill>
                  <a:srgbClr val="808080"/>
                </a:solidFill>
                <a:highlight>
                  <a:srgbClr val="FFFFFF"/>
                </a:highlight>
                <a:latin typeface="Consolas" panose="020B0609020204030204" pitchFamily="49" charset="0"/>
              </a:rPr>
              <a:t>NULL</a:t>
            </a:r>
            <a:r>
              <a:rPr lang="en-GB" sz="1567" kern="0" dirty="0">
                <a:solidFill>
                  <a:srgbClr val="000000"/>
                </a:solidFill>
                <a:highlight>
                  <a:srgbClr val="FFFFFF"/>
                </a:highlight>
                <a:latin typeface="Consolas" panose="020B0609020204030204" pitchFamily="49" charset="0"/>
              </a:rPr>
              <a:t> </a:t>
            </a:r>
          </a:p>
          <a:p>
            <a:pPr defTabSz="896386"/>
            <a:r>
              <a:rPr lang="en-GB" sz="1567" kern="0" dirty="0">
                <a:solidFill>
                  <a:srgbClr val="808080"/>
                </a:solidFill>
                <a:highlight>
                  <a:srgbClr val="FFFFFF"/>
                </a:highlight>
                <a:latin typeface="Consolas" panose="020B0609020204030204" pitchFamily="49" charset="0"/>
              </a:rPr>
              <a:t>,</a:t>
            </a:r>
            <a:r>
              <a:rPr lang="en-GB" sz="1567" kern="0" dirty="0">
                <a:solidFill>
                  <a:srgbClr val="000000"/>
                </a:solidFill>
                <a:highlight>
                  <a:srgbClr val="FFFFFF"/>
                </a:highlight>
                <a:latin typeface="Consolas" panose="020B0609020204030204" pitchFamily="49" charset="0"/>
              </a:rPr>
              <a:t>   [</a:t>
            </a:r>
            <a:r>
              <a:rPr lang="en-GB" sz="1567" kern="0" dirty="0" err="1">
                <a:solidFill>
                  <a:srgbClr val="000000"/>
                </a:solidFill>
                <a:highlight>
                  <a:srgbClr val="FFFFFF"/>
                </a:highlight>
                <a:latin typeface="Consolas" panose="020B0609020204030204" pitchFamily="49" charset="0"/>
              </a:rPr>
              <a:t>CustomerKey</a:t>
            </a:r>
            <a:r>
              <a:rPr lang="en-GB" sz="1567" kern="0" dirty="0">
                <a:solidFill>
                  <a:srgbClr val="000000"/>
                </a:solidFill>
                <a:highlight>
                  <a:srgbClr val="FFFFFF"/>
                </a:highlight>
                <a:latin typeface="Consolas" panose="020B0609020204030204" pitchFamily="49" charset="0"/>
              </a:rPr>
              <a:t>]           </a:t>
            </a:r>
            <a:r>
              <a:rPr lang="en-GB" sz="1567" kern="0" dirty="0" err="1">
                <a:solidFill>
                  <a:srgbClr val="0000FF"/>
                </a:solidFill>
                <a:highlight>
                  <a:srgbClr val="FFFFFF"/>
                </a:highlight>
                <a:latin typeface="Consolas" panose="020B0609020204030204" pitchFamily="49" charset="0"/>
              </a:rPr>
              <a:t>int</a:t>
            </a:r>
            <a:r>
              <a:rPr lang="en-GB" sz="1567" kern="0" dirty="0">
                <a:solidFill>
                  <a:srgbClr val="000000"/>
                </a:solidFill>
                <a:highlight>
                  <a:srgbClr val="FFFFFF"/>
                </a:highlight>
                <a:latin typeface="Consolas" panose="020B0609020204030204" pitchFamily="49" charset="0"/>
              </a:rPr>
              <a:t>          </a:t>
            </a:r>
            <a:r>
              <a:rPr lang="en-GB" sz="1567" kern="0" dirty="0">
                <a:solidFill>
                  <a:srgbClr val="808080"/>
                </a:solidFill>
                <a:highlight>
                  <a:srgbClr val="FFFFFF"/>
                </a:highlight>
                <a:latin typeface="Consolas" panose="020B0609020204030204" pitchFamily="49" charset="0"/>
              </a:rPr>
              <a:t>NOT</a:t>
            </a:r>
            <a:r>
              <a:rPr lang="en-GB" sz="1567" kern="0" dirty="0">
                <a:solidFill>
                  <a:srgbClr val="000000"/>
                </a:solidFill>
                <a:highlight>
                  <a:srgbClr val="FFFFFF"/>
                </a:highlight>
                <a:latin typeface="Consolas" panose="020B0609020204030204" pitchFamily="49" charset="0"/>
              </a:rPr>
              <a:t> </a:t>
            </a:r>
            <a:r>
              <a:rPr lang="en-GB" sz="1567" kern="0" dirty="0">
                <a:solidFill>
                  <a:srgbClr val="808080"/>
                </a:solidFill>
                <a:highlight>
                  <a:srgbClr val="FFFFFF"/>
                </a:highlight>
                <a:latin typeface="Consolas" panose="020B0609020204030204" pitchFamily="49" charset="0"/>
              </a:rPr>
              <a:t>NULL</a:t>
            </a:r>
            <a:r>
              <a:rPr lang="en-GB" sz="1567" kern="0" dirty="0">
                <a:solidFill>
                  <a:srgbClr val="000000"/>
                </a:solidFill>
                <a:highlight>
                  <a:srgbClr val="FFFFFF"/>
                </a:highlight>
                <a:latin typeface="Consolas" panose="020B0609020204030204" pitchFamily="49" charset="0"/>
              </a:rPr>
              <a:t> </a:t>
            </a:r>
          </a:p>
          <a:p>
            <a:pPr defTabSz="896386"/>
            <a:r>
              <a:rPr lang="en-GB" sz="1567" kern="0" dirty="0">
                <a:solidFill>
                  <a:srgbClr val="808080"/>
                </a:solidFill>
                <a:highlight>
                  <a:srgbClr val="FFFFFF"/>
                </a:highlight>
                <a:latin typeface="Consolas" panose="020B0609020204030204" pitchFamily="49" charset="0"/>
              </a:rPr>
              <a:t>,</a:t>
            </a:r>
            <a:r>
              <a:rPr lang="en-GB" sz="1567" kern="0" dirty="0">
                <a:solidFill>
                  <a:srgbClr val="000000"/>
                </a:solidFill>
                <a:highlight>
                  <a:srgbClr val="FFFFFF"/>
                </a:highlight>
                <a:latin typeface="Consolas" panose="020B0609020204030204" pitchFamily="49" charset="0"/>
              </a:rPr>
              <a:t>   [</a:t>
            </a:r>
            <a:r>
              <a:rPr lang="en-GB" sz="1567" kern="0" dirty="0" err="1">
                <a:solidFill>
                  <a:srgbClr val="000000"/>
                </a:solidFill>
                <a:highlight>
                  <a:srgbClr val="FFFFFF"/>
                </a:highlight>
                <a:latin typeface="Consolas" panose="020B0609020204030204" pitchFamily="49" charset="0"/>
              </a:rPr>
              <a:t>SalesOrderNumber</a:t>
            </a:r>
            <a:r>
              <a:rPr lang="en-GB" sz="1567" kern="0" dirty="0">
                <a:solidFill>
                  <a:srgbClr val="000000"/>
                </a:solidFill>
                <a:highlight>
                  <a:srgbClr val="FFFFFF"/>
                </a:highlight>
                <a:latin typeface="Consolas" panose="020B0609020204030204" pitchFamily="49" charset="0"/>
              </a:rPr>
              <a:t>]      </a:t>
            </a:r>
            <a:r>
              <a:rPr lang="en-GB" sz="1567" kern="0" dirty="0" err="1">
                <a:solidFill>
                  <a:srgbClr val="0000FF"/>
                </a:solidFill>
                <a:highlight>
                  <a:srgbClr val="FFFFFF"/>
                </a:highlight>
                <a:latin typeface="Consolas" panose="020B0609020204030204" pitchFamily="49" charset="0"/>
              </a:rPr>
              <a:t>nvarchar</a:t>
            </a:r>
            <a:r>
              <a:rPr lang="en-GB" sz="1567" kern="0" dirty="0">
                <a:solidFill>
                  <a:srgbClr val="808080"/>
                </a:solidFill>
                <a:highlight>
                  <a:srgbClr val="FFFFFF"/>
                </a:highlight>
                <a:latin typeface="Consolas" panose="020B0609020204030204" pitchFamily="49" charset="0"/>
              </a:rPr>
              <a:t>(</a:t>
            </a:r>
            <a:r>
              <a:rPr lang="en-GB" sz="1567" kern="0" dirty="0">
                <a:solidFill>
                  <a:srgbClr val="000000"/>
                </a:solidFill>
                <a:highlight>
                  <a:srgbClr val="FFFFFF"/>
                </a:highlight>
                <a:latin typeface="Consolas" panose="020B0609020204030204" pitchFamily="49" charset="0"/>
              </a:rPr>
              <a:t>20</a:t>
            </a:r>
            <a:r>
              <a:rPr lang="en-GB" sz="1567" kern="0" dirty="0">
                <a:solidFill>
                  <a:srgbClr val="808080"/>
                </a:solidFill>
                <a:highlight>
                  <a:srgbClr val="FFFFFF"/>
                </a:highlight>
                <a:latin typeface="Consolas" panose="020B0609020204030204" pitchFamily="49" charset="0"/>
              </a:rPr>
              <a:t>)</a:t>
            </a:r>
            <a:r>
              <a:rPr lang="en-GB" sz="1567" kern="0" dirty="0">
                <a:solidFill>
                  <a:srgbClr val="000000"/>
                </a:solidFill>
                <a:highlight>
                  <a:srgbClr val="FFFFFF"/>
                </a:highlight>
                <a:latin typeface="Consolas" panose="020B0609020204030204" pitchFamily="49" charset="0"/>
              </a:rPr>
              <a:t> </a:t>
            </a:r>
            <a:r>
              <a:rPr lang="en-GB" sz="1567" kern="0" dirty="0">
                <a:solidFill>
                  <a:srgbClr val="808080"/>
                </a:solidFill>
                <a:highlight>
                  <a:srgbClr val="FFFFFF"/>
                </a:highlight>
                <a:latin typeface="Consolas" panose="020B0609020204030204" pitchFamily="49" charset="0"/>
              </a:rPr>
              <a:t>NOT</a:t>
            </a:r>
            <a:r>
              <a:rPr lang="en-GB" sz="1567" kern="0" dirty="0">
                <a:solidFill>
                  <a:srgbClr val="000000"/>
                </a:solidFill>
                <a:highlight>
                  <a:srgbClr val="FFFFFF"/>
                </a:highlight>
                <a:latin typeface="Consolas" panose="020B0609020204030204" pitchFamily="49" charset="0"/>
              </a:rPr>
              <a:t> </a:t>
            </a:r>
            <a:r>
              <a:rPr lang="en-GB" sz="1567" kern="0" dirty="0">
                <a:solidFill>
                  <a:srgbClr val="808080"/>
                </a:solidFill>
                <a:highlight>
                  <a:srgbClr val="FFFFFF"/>
                </a:highlight>
                <a:latin typeface="Consolas" panose="020B0609020204030204" pitchFamily="49" charset="0"/>
              </a:rPr>
              <a:t>NULL</a:t>
            </a:r>
            <a:r>
              <a:rPr lang="en-GB" sz="1567" kern="0" dirty="0">
                <a:solidFill>
                  <a:srgbClr val="000000"/>
                </a:solidFill>
                <a:highlight>
                  <a:srgbClr val="FFFFFF"/>
                </a:highlight>
                <a:latin typeface="Consolas" panose="020B0609020204030204" pitchFamily="49" charset="0"/>
              </a:rPr>
              <a:t> </a:t>
            </a:r>
          </a:p>
          <a:p>
            <a:pPr defTabSz="896386"/>
            <a:r>
              <a:rPr lang="en-GB" sz="1567" kern="0" dirty="0">
                <a:solidFill>
                  <a:srgbClr val="808080"/>
                </a:solidFill>
                <a:highlight>
                  <a:srgbClr val="FFFFFF"/>
                </a:highlight>
                <a:latin typeface="Consolas" panose="020B0609020204030204" pitchFamily="49" charset="0"/>
              </a:rPr>
              <a:t>,</a:t>
            </a:r>
            <a:r>
              <a:rPr lang="en-GB" sz="1567" kern="0" dirty="0">
                <a:solidFill>
                  <a:srgbClr val="000000"/>
                </a:solidFill>
                <a:highlight>
                  <a:srgbClr val="FFFFFF"/>
                </a:highlight>
                <a:latin typeface="Consolas" panose="020B0609020204030204" pitchFamily="49" charset="0"/>
              </a:rPr>
              <a:t>   [</a:t>
            </a:r>
            <a:r>
              <a:rPr lang="en-GB" sz="1567" kern="0" dirty="0" err="1">
                <a:solidFill>
                  <a:srgbClr val="000000"/>
                </a:solidFill>
                <a:highlight>
                  <a:srgbClr val="FFFFFF"/>
                </a:highlight>
                <a:latin typeface="Consolas" panose="020B0609020204030204" pitchFamily="49" charset="0"/>
              </a:rPr>
              <a:t>SalesOrderLineNumber</a:t>
            </a:r>
            <a:r>
              <a:rPr lang="en-GB" sz="1567" kern="0" dirty="0">
                <a:solidFill>
                  <a:srgbClr val="000000"/>
                </a:solidFill>
                <a:highlight>
                  <a:srgbClr val="FFFFFF"/>
                </a:highlight>
                <a:latin typeface="Consolas" panose="020B0609020204030204" pitchFamily="49" charset="0"/>
              </a:rPr>
              <a:t>]  </a:t>
            </a:r>
            <a:r>
              <a:rPr lang="en-GB" sz="1567" kern="0" dirty="0" err="1">
                <a:solidFill>
                  <a:srgbClr val="0000FF"/>
                </a:solidFill>
                <a:highlight>
                  <a:srgbClr val="FFFFFF"/>
                </a:highlight>
                <a:latin typeface="Consolas" panose="020B0609020204030204" pitchFamily="49" charset="0"/>
              </a:rPr>
              <a:t>int</a:t>
            </a:r>
            <a:r>
              <a:rPr lang="en-GB" sz="1567" kern="0" dirty="0">
                <a:solidFill>
                  <a:srgbClr val="000000"/>
                </a:solidFill>
                <a:highlight>
                  <a:srgbClr val="FFFFFF"/>
                </a:highlight>
                <a:latin typeface="Consolas" panose="020B0609020204030204" pitchFamily="49" charset="0"/>
              </a:rPr>
              <a:t>              </a:t>
            </a:r>
            <a:r>
              <a:rPr lang="en-GB" sz="1567" kern="0" dirty="0">
                <a:solidFill>
                  <a:srgbClr val="808080"/>
                </a:solidFill>
                <a:highlight>
                  <a:srgbClr val="FFFFFF"/>
                </a:highlight>
                <a:latin typeface="Consolas" panose="020B0609020204030204" pitchFamily="49" charset="0"/>
              </a:rPr>
              <a:t>NULL</a:t>
            </a:r>
            <a:r>
              <a:rPr lang="en-GB" sz="1567" kern="0" dirty="0">
                <a:solidFill>
                  <a:srgbClr val="000000"/>
                </a:solidFill>
                <a:highlight>
                  <a:srgbClr val="FFFFFF"/>
                </a:highlight>
                <a:latin typeface="Consolas" panose="020B0609020204030204" pitchFamily="49" charset="0"/>
              </a:rPr>
              <a:t> </a:t>
            </a:r>
          </a:p>
          <a:p>
            <a:pPr defTabSz="896386"/>
            <a:r>
              <a:rPr lang="en-GB" sz="1567" kern="0" dirty="0">
                <a:solidFill>
                  <a:srgbClr val="808080"/>
                </a:solidFill>
                <a:highlight>
                  <a:srgbClr val="FFFFFF"/>
                </a:highlight>
                <a:latin typeface="Consolas" panose="020B0609020204030204" pitchFamily="49" charset="0"/>
              </a:rPr>
              <a:t>,</a:t>
            </a:r>
            <a:r>
              <a:rPr lang="en-GB" sz="1567" kern="0" dirty="0">
                <a:solidFill>
                  <a:srgbClr val="000000"/>
                </a:solidFill>
                <a:highlight>
                  <a:srgbClr val="FFFFFF"/>
                </a:highlight>
                <a:latin typeface="Consolas" panose="020B0609020204030204" pitchFamily="49" charset="0"/>
              </a:rPr>
              <a:t>   [</a:t>
            </a:r>
            <a:r>
              <a:rPr lang="en-GB" sz="1567" kern="0" dirty="0" err="1">
                <a:solidFill>
                  <a:srgbClr val="000000"/>
                </a:solidFill>
                <a:highlight>
                  <a:srgbClr val="FFFFFF"/>
                </a:highlight>
                <a:latin typeface="Consolas" panose="020B0609020204030204" pitchFamily="49" charset="0"/>
              </a:rPr>
              <a:t>SalesQuantity</a:t>
            </a:r>
            <a:r>
              <a:rPr lang="en-GB" sz="1567" kern="0" dirty="0">
                <a:solidFill>
                  <a:srgbClr val="000000"/>
                </a:solidFill>
                <a:highlight>
                  <a:srgbClr val="FFFFFF"/>
                </a:highlight>
                <a:latin typeface="Consolas" panose="020B0609020204030204" pitchFamily="49" charset="0"/>
              </a:rPr>
              <a:t>]         </a:t>
            </a:r>
            <a:r>
              <a:rPr lang="en-GB" sz="1567" kern="0" dirty="0" err="1">
                <a:solidFill>
                  <a:srgbClr val="0000FF"/>
                </a:solidFill>
                <a:highlight>
                  <a:srgbClr val="FFFFFF"/>
                </a:highlight>
                <a:latin typeface="Consolas" panose="020B0609020204030204" pitchFamily="49" charset="0"/>
              </a:rPr>
              <a:t>int</a:t>
            </a:r>
            <a:r>
              <a:rPr lang="en-GB" sz="1567" kern="0" dirty="0">
                <a:solidFill>
                  <a:srgbClr val="000000"/>
                </a:solidFill>
                <a:highlight>
                  <a:srgbClr val="FFFFFF"/>
                </a:highlight>
                <a:latin typeface="Consolas" panose="020B0609020204030204" pitchFamily="49" charset="0"/>
              </a:rPr>
              <a:t>          </a:t>
            </a:r>
            <a:r>
              <a:rPr lang="en-GB" sz="1567" kern="0" dirty="0">
                <a:solidFill>
                  <a:srgbClr val="808080"/>
                </a:solidFill>
                <a:highlight>
                  <a:srgbClr val="FFFFFF"/>
                </a:highlight>
                <a:latin typeface="Consolas" panose="020B0609020204030204" pitchFamily="49" charset="0"/>
              </a:rPr>
              <a:t>NOT</a:t>
            </a:r>
            <a:r>
              <a:rPr lang="en-GB" sz="1567" kern="0" dirty="0">
                <a:solidFill>
                  <a:srgbClr val="000000"/>
                </a:solidFill>
                <a:highlight>
                  <a:srgbClr val="FFFFFF"/>
                </a:highlight>
                <a:latin typeface="Consolas" panose="020B0609020204030204" pitchFamily="49" charset="0"/>
              </a:rPr>
              <a:t> </a:t>
            </a:r>
            <a:r>
              <a:rPr lang="en-GB" sz="1567" kern="0" dirty="0">
                <a:solidFill>
                  <a:srgbClr val="808080"/>
                </a:solidFill>
                <a:highlight>
                  <a:srgbClr val="FFFFFF"/>
                </a:highlight>
                <a:latin typeface="Consolas" panose="020B0609020204030204" pitchFamily="49" charset="0"/>
              </a:rPr>
              <a:t>NULL</a:t>
            </a:r>
            <a:r>
              <a:rPr lang="en-GB" sz="1567" kern="0" dirty="0">
                <a:solidFill>
                  <a:srgbClr val="000000"/>
                </a:solidFill>
                <a:highlight>
                  <a:srgbClr val="FFFFFF"/>
                </a:highlight>
                <a:latin typeface="Consolas" panose="020B0609020204030204" pitchFamily="49" charset="0"/>
              </a:rPr>
              <a:t> </a:t>
            </a:r>
          </a:p>
          <a:p>
            <a:pPr defTabSz="896386"/>
            <a:r>
              <a:rPr lang="en-GB" sz="1567" kern="0" dirty="0">
                <a:solidFill>
                  <a:srgbClr val="808080"/>
                </a:solidFill>
                <a:highlight>
                  <a:srgbClr val="FFFFFF"/>
                </a:highlight>
                <a:latin typeface="Consolas" panose="020B0609020204030204" pitchFamily="49" charset="0"/>
              </a:rPr>
              <a:t>,</a:t>
            </a:r>
            <a:r>
              <a:rPr lang="en-GB" sz="1567" kern="0" dirty="0">
                <a:solidFill>
                  <a:srgbClr val="000000"/>
                </a:solidFill>
                <a:highlight>
                  <a:srgbClr val="FFFFFF"/>
                </a:highlight>
                <a:latin typeface="Consolas" panose="020B0609020204030204" pitchFamily="49" charset="0"/>
              </a:rPr>
              <a:t>   [</a:t>
            </a:r>
            <a:r>
              <a:rPr lang="en-GB" sz="1567" kern="0" dirty="0" err="1">
                <a:solidFill>
                  <a:srgbClr val="000000"/>
                </a:solidFill>
                <a:highlight>
                  <a:srgbClr val="FFFFFF"/>
                </a:highlight>
                <a:latin typeface="Consolas" panose="020B0609020204030204" pitchFamily="49" charset="0"/>
              </a:rPr>
              <a:t>SalesAmount</a:t>
            </a:r>
            <a:r>
              <a:rPr lang="en-GB" sz="1567" kern="0" dirty="0">
                <a:solidFill>
                  <a:srgbClr val="000000"/>
                </a:solidFill>
                <a:highlight>
                  <a:srgbClr val="FFFFFF"/>
                </a:highlight>
                <a:latin typeface="Consolas" panose="020B0609020204030204" pitchFamily="49" charset="0"/>
              </a:rPr>
              <a:t>]           </a:t>
            </a:r>
            <a:r>
              <a:rPr lang="en-GB" sz="1567" kern="0" dirty="0">
                <a:solidFill>
                  <a:srgbClr val="0000FF"/>
                </a:solidFill>
                <a:highlight>
                  <a:srgbClr val="FFFFFF"/>
                </a:highlight>
                <a:latin typeface="Consolas" panose="020B0609020204030204" pitchFamily="49" charset="0"/>
              </a:rPr>
              <a:t>money</a:t>
            </a:r>
            <a:r>
              <a:rPr lang="en-GB" sz="1567" kern="0" dirty="0">
                <a:solidFill>
                  <a:srgbClr val="000000"/>
                </a:solidFill>
                <a:highlight>
                  <a:srgbClr val="FFFFFF"/>
                </a:highlight>
                <a:latin typeface="Consolas" panose="020B0609020204030204" pitchFamily="49" charset="0"/>
              </a:rPr>
              <a:t>        </a:t>
            </a:r>
            <a:r>
              <a:rPr lang="en-GB" sz="1567" kern="0" dirty="0">
                <a:solidFill>
                  <a:srgbClr val="808080"/>
                </a:solidFill>
                <a:highlight>
                  <a:srgbClr val="FFFFFF"/>
                </a:highlight>
                <a:latin typeface="Consolas" panose="020B0609020204030204" pitchFamily="49" charset="0"/>
              </a:rPr>
              <a:t>NOT</a:t>
            </a:r>
            <a:r>
              <a:rPr lang="en-GB" sz="1567" kern="0" dirty="0">
                <a:solidFill>
                  <a:srgbClr val="000000"/>
                </a:solidFill>
                <a:highlight>
                  <a:srgbClr val="FFFFFF"/>
                </a:highlight>
                <a:latin typeface="Consolas" panose="020B0609020204030204" pitchFamily="49" charset="0"/>
              </a:rPr>
              <a:t> </a:t>
            </a:r>
            <a:r>
              <a:rPr lang="en-GB" sz="1567" kern="0" dirty="0">
                <a:solidFill>
                  <a:srgbClr val="808080"/>
                </a:solidFill>
                <a:highlight>
                  <a:srgbClr val="FFFFFF"/>
                </a:highlight>
                <a:latin typeface="Consolas" panose="020B0609020204030204" pitchFamily="49" charset="0"/>
              </a:rPr>
              <a:t>NULL</a:t>
            </a:r>
            <a:r>
              <a:rPr lang="en-GB" sz="1567" kern="0" dirty="0">
                <a:solidFill>
                  <a:srgbClr val="000000"/>
                </a:solidFill>
                <a:highlight>
                  <a:srgbClr val="FFFFFF"/>
                </a:highlight>
                <a:latin typeface="Consolas" panose="020B0609020204030204" pitchFamily="49" charset="0"/>
              </a:rPr>
              <a:t> </a:t>
            </a:r>
          </a:p>
          <a:p>
            <a:pPr defTabSz="896386"/>
            <a:r>
              <a:rPr lang="en-GB" sz="1567" kern="0" dirty="0">
                <a:solidFill>
                  <a:srgbClr val="808080"/>
                </a:solidFill>
                <a:highlight>
                  <a:srgbClr val="FFFFFF"/>
                </a:highlight>
                <a:latin typeface="Consolas" panose="020B0609020204030204" pitchFamily="49" charset="0"/>
              </a:rPr>
              <a:t>)</a:t>
            </a:r>
            <a:endParaRPr lang="en-GB" sz="1567" kern="0" dirty="0">
              <a:solidFill>
                <a:srgbClr val="000000"/>
              </a:solidFill>
              <a:highlight>
                <a:srgbClr val="FFFFFF"/>
              </a:highlight>
              <a:latin typeface="Consolas" panose="020B0609020204030204" pitchFamily="49" charset="0"/>
            </a:endParaRPr>
          </a:p>
          <a:p>
            <a:pPr defTabSz="896386"/>
            <a:r>
              <a:rPr lang="en-GB" sz="1567" kern="0" dirty="0">
                <a:solidFill>
                  <a:srgbClr val="0000FF"/>
                </a:solidFill>
                <a:highlight>
                  <a:srgbClr val="FFFFFF"/>
                </a:highlight>
                <a:latin typeface="Consolas" panose="020B0609020204030204" pitchFamily="49" charset="0"/>
              </a:rPr>
              <a:t>WITH</a:t>
            </a:r>
            <a:r>
              <a:rPr lang="en-GB" sz="1567" kern="0" dirty="0">
                <a:solidFill>
                  <a:srgbClr val="000000"/>
                </a:solidFill>
                <a:highlight>
                  <a:srgbClr val="FFFFFF"/>
                </a:highlight>
                <a:latin typeface="Consolas" panose="020B0609020204030204" pitchFamily="49" charset="0"/>
              </a:rPr>
              <a:t> </a:t>
            </a:r>
          </a:p>
          <a:p>
            <a:pPr defTabSz="896386"/>
            <a:r>
              <a:rPr lang="en-GB" sz="1567" kern="0" dirty="0">
                <a:solidFill>
                  <a:srgbClr val="808080"/>
                </a:solidFill>
                <a:highlight>
                  <a:srgbClr val="FFFFFF"/>
                </a:highlight>
                <a:latin typeface="Consolas" panose="020B0609020204030204" pitchFamily="49" charset="0"/>
              </a:rPr>
              <a:t>(</a:t>
            </a:r>
            <a:r>
              <a:rPr lang="en-GB" sz="1567" kern="0" dirty="0">
                <a:solidFill>
                  <a:srgbClr val="000000"/>
                </a:solidFill>
                <a:highlight>
                  <a:srgbClr val="FFFFFF"/>
                </a:highlight>
                <a:latin typeface="Consolas" panose="020B0609020204030204" pitchFamily="49" charset="0"/>
              </a:rPr>
              <a:t>   </a:t>
            </a:r>
            <a:r>
              <a:rPr lang="en-GB" sz="1567" kern="0" dirty="0">
                <a:solidFill>
                  <a:srgbClr val="0000FF"/>
                </a:solidFill>
                <a:highlight>
                  <a:srgbClr val="FFFFFF"/>
                </a:highlight>
                <a:latin typeface="Consolas" panose="020B0609020204030204" pitchFamily="49" charset="0"/>
              </a:rPr>
              <a:t>CLUSTERED</a:t>
            </a:r>
            <a:r>
              <a:rPr lang="en-GB" sz="1567" kern="0" dirty="0">
                <a:solidFill>
                  <a:srgbClr val="000000"/>
                </a:solidFill>
                <a:highlight>
                  <a:srgbClr val="FFFFFF"/>
                </a:highlight>
                <a:latin typeface="Consolas" panose="020B0609020204030204" pitchFamily="49" charset="0"/>
              </a:rPr>
              <a:t> </a:t>
            </a:r>
            <a:r>
              <a:rPr lang="en-GB" sz="1567" kern="0" dirty="0">
                <a:solidFill>
                  <a:srgbClr val="0000FF"/>
                </a:solidFill>
                <a:highlight>
                  <a:srgbClr val="FFFFFF"/>
                </a:highlight>
                <a:latin typeface="Consolas" panose="020B0609020204030204" pitchFamily="49" charset="0"/>
              </a:rPr>
              <a:t>COLUMNSTORE</a:t>
            </a:r>
            <a:r>
              <a:rPr lang="en-GB" sz="1567" kern="0" dirty="0">
                <a:solidFill>
                  <a:srgbClr val="000000"/>
                </a:solidFill>
                <a:highlight>
                  <a:srgbClr val="FFFFFF"/>
                </a:highlight>
                <a:latin typeface="Consolas" panose="020B0609020204030204" pitchFamily="49" charset="0"/>
              </a:rPr>
              <a:t> </a:t>
            </a:r>
            <a:r>
              <a:rPr lang="en-GB" sz="1567" kern="0" dirty="0">
                <a:solidFill>
                  <a:srgbClr val="0000FF"/>
                </a:solidFill>
                <a:highlight>
                  <a:srgbClr val="FFFFFF"/>
                </a:highlight>
                <a:latin typeface="Consolas" panose="020B0609020204030204" pitchFamily="49" charset="0"/>
              </a:rPr>
              <a:t>INDEX</a:t>
            </a:r>
            <a:endParaRPr lang="en-GB" sz="1567" kern="0" dirty="0">
              <a:solidFill>
                <a:srgbClr val="000000"/>
              </a:solidFill>
              <a:highlight>
                <a:srgbClr val="FFFFFF"/>
              </a:highlight>
              <a:latin typeface="Consolas" panose="020B0609020204030204" pitchFamily="49" charset="0"/>
            </a:endParaRPr>
          </a:p>
          <a:p>
            <a:pPr defTabSz="896386"/>
            <a:r>
              <a:rPr lang="en-GB" sz="1567" kern="0" dirty="0">
                <a:solidFill>
                  <a:srgbClr val="808080"/>
                </a:solidFill>
                <a:highlight>
                  <a:srgbClr val="FFFFFF"/>
                </a:highlight>
                <a:latin typeface="Consolas" panose="020B0609020204030204" pitchFamily="49" charset="0"/>
              </a:rPr>
              <a:t>,</a:t>
            </a:r>
            <a:r>
              <a:rPr lang="en-GB" sz="1567" kern="0" dirty="0">
                <a:solidFill>
                  <a:srgbClr val="000000"/>
                </a:solidFill>
                <a:highlight>
                  <a:srgbClr val="FFFFFF"/>
                </a:highlight>
                <a:latin typeface="Consolas" panose="020B0609020204030204" pitchFamily="49" charset="0"/>
              </a:rPr>
              <a:t>   </a:t>
            </a:r>
            <a:r>
              <a:rPr lang="en-GB" sz="1567" kern="0" dirty="0">
                <a:solidFill>
                  <a:srgbClr val="0000FF"/>
                </a:solidFill>
                <a:highlight>
                  <a:srgbClr val="FFFFFF"/>
                </a:highlight>
                <a:latin typeface="Consolas" panose="020B0609020204030204" pitchFamily="49" charset="0"/>
              </a:rPr>
              <a:t>DISTRIBUTION</a:t>
            </a:r>
            <a:r>
              <a:rPr lang="en-GB" sz="1567" kern="0" dirty="0">
                <a:solidFill>
                  <a:srgbClr val="000000"/>
                </a:solidFill>
                <a:highlight>
                  <a:srgbClr val="FFFFFF"/>
                </a:highlight>
                <a:latin typeface="Consolas" panose="020B0609020204030204" pitchFamily="49" charset="0"/>
              </a:rPr>
              <a:t> </a:t>
            </a:r>
            <a:r>
              <a:rPr lang="en-GB" sz="1567" kern="0" dirty="0">
                <a:solidFill>
                  <a:srgbClr val="808080"/>
                </a:solidFill>
                <a:highlight>
                  <a:srgbClr val="FFFFFF"/>
                </a:highlight>
                <a:latin typeface="Consolas" panose="020B0609020204030204" pitchFamily="49" charset="0"/>
              </a:rPr>
              <a:t>=</a:t>
            </a:r>
            <a:r>
              <a:rPr lang="en-GB" sz="1567" kern="0" dirty="0">
                <a:solidFill>
                  <a:srgbClr val="000000"/>
                </a:solidFill>
                <a:highlight>
                  <a:srgbClr val="FFFFFF"/>
                </a:highlight>
                <a:latin typeface="Consolas" panose="020B0609020204030204" pitchFamily="49" charset="0"/>
              </a:rPr>
              <a:t> </a:t>
            </a:r>
            <a:r>
              <a:rPr lang="en-GB" sz="1567" kern="0" dirty="0">
                <a:solidFill>
                  <a:srgbClr val="0000FF"/>
                </a:solidFill>
                <a:highlight>
                  <a:srgbClr val="FFFFFF"/>
                </a:highlight>
                <a:latin typeface="Consolas" panose="020B0609020204030204" pitchFamily="49" charset="0"/>
              </a:rPr>
              <a:t>HASH</a:t>
            </a:r>
            <a:r>
              <a:rPr lang="en-GB" sz="1567" kern="0" dirty="0">
                <a:solidFill>
                  <a:srgbClr val="808080"/>
                </a:solidFill>
                <a:highlight>
                  <a:srgbClr val="FFFFFF"/>
                </a:highlight>
                <a:latin typeface="Consolas" panose="020B0609020204030204" pitchFamily="49" charset="0"/>
              </a:rPr>
              <a:t>(</a:t>
            </a:r>
            <a:r>
              <a:rPr lang="en-GB" sz="1567" kern="0" dirty="0">
                <a:solidFill>
                  <a:srgbClr val="000000"/>
                </a:solidFill>
                <a:highlight>
                  <a:srgbClr val="FFFFFF"/>
                </a:highlight>
                <a:latin typeface="Consolas" panose="020B0609020204030204" pitchFamily="49" charset="0"/>
              </a:rPr>
              <a:t>[</a:t>
            </a:r>
            <a:r>
              <a:rPr lang="en-GB" sz="1567" kern="0" dirty="0" err="1">
                <a:solidFill>
                  <a:srgbClr val="000000"/>
                </a:solidFill>
                <a:highlight>
                  <a:srgbClr val="FFFFFF"/>
                </a:highlight>
                <a:latin typeface="Consolas" panose="020B0609020204030204" pitchFamily="49" charset="0"/>
              </a:rPr>
              <a:t>ProductKey</a:t>
            </a:r>
            <a:r>
              <a:rPr lang="en-GB" sz="1567" kern="0" dirty="0">
                <a:solidFill>
                  <a:srgbClr val="000000"/>
                </a:solidFill>
                <a:highlight>
                  <a:srgbClr val="FFFFFF"/>
                </a:highlight>
                <a:latin typeface="Consolas" panose="020B0609020204030204" pitchFamily="49" charset="0"/>
              </a:rPr>
              <a:t>]</a:t>
            </a:r>
            <a:r>
              <a:rPr lang="en-GB" sz="1567" kern="0" dirty="0">
                <a:solidFill>
                  <a:srgbClr val="808080"/>
                </a:solidFill>
                <a:highlight>
                  <a:srgbClr val="FFFFFF"/>
                </a:highlight>
                <a:latin typeface="Consolas" panose="020B0609020204030204" pitchFamily="49" charset="0"/>
              </a:rPr>
              <a:t>)</a:t>
            </a:r>
            <a:endParaRPr lang="en-GB" sz="1567" kern="0" dirty="0">
              <a:solidFill>
                <a:srgbClr val="000000"/>
              </a:solidFill>
              <a:highlight>
                <a:srgbClr val="FFFFFF"/>
              </a:highlight>
              <a:latin typeface="Consolas" panose="020B0609020204030204" pitchFamily="49" charset="0"/>
            </a:endParaRPr>
          </a:p>
          <a:p>
            <a:pPr defTabSz="896386"/>
            <a:r>
              <a:rPr lang="en-GB" sz="1567" kern="0" dirty="0">
                <a:solidFill>
                  <a:srgbClr val="808080"/>
                </a:solidFill>
                <a:highlight>
                  <a:srgbClr val="FFFFFF"/>
                </a:highlight>
                <a:latin typeface="Consolas" panose="020B0609020204030204" pitchFamily="49" charset="0"/>
              </a:rPr>
              <a:t>)</a:t>
            </a:r>
            <a:endParaRPr lang="en-GB" sz="1567" kern="0" dirty="0">
              <a:solidFill>
                <a:srgbClr val="000000"/>
              </a:solidFill>
              <a:highlight>
                <a:srgbClr val="FFFFFF"/>
              </a:highlight>
              <a:latin typeface="Consolas" panose="020B0609020204030204" pitchFamily="49" charset="0"/>
            </a:endParaRPr>
          </a:p>
          <a:p>
            <a:pPr defTabSz="896386"/>
            <a:r>
              <a:rPr lang="en-GB" sz="1567" kern="0" dirty="0">
                <a:solidFill>
                  <a:srgbClr val="808080"/>
                </a:solidFill>
                <a:highlight>
                  <a:srgbClr val="FFFFFF"/>
                </a:highlight>
                <a:latin typeface="Consolas" panose="020B0609020204030204" pitchFamily="49" charset="0"/>
              </a:rPr>
              <a:t>;</a:t>
            </a:r>
            <a:endParaRPr lang="en-GB" sz="1567" kern="0" dirty="0">
              <a:solidFill>
                <a:sysClr val="windowText" lastClr="000000"/>
              </a:solidFill>
            </a:endParaRPr>
          </a:p>
        </p:txBody>
      </p:sp>
      <p:sp>
        <p:nvSpPr>
          <p:cNvPr id="5" name="Up Arrow 4"/>
          <p:cNvSpPr/>
          <p:nvPr/>
        </p:nvSpPr>
        <p:spPr bwMode="auto">
          <a:xfrm>
            <a:off x="2355129" y="5386388"/>
            <a:ext cx="1270484" cy="1058769"/>
          </a:xfrm>
          <a:prstGeom prst="upArrow">
            <a:avLst>
              <a:gd name="adj1" fmla="val 100000"/>
              <a:gd name="adj2"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GB"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6" name="Up Arrow 5"/>
          <p:cNvSpPr/>
          <p:nvPr/>
        </p:nvSpPr>
        <p:spPr bwMode="auto">
          <a:xfrm>
            <a:off x="8273809" y="5386388"/>
            <a:ext cx="1270484" cy="1058769"/>
          </a:xfrm>
          <a:prstGeom prst="upArrow">
            <a:avLst>
              <a:gd name="adj1" fmla="val 100000"/>
              <a:gd name="adj2"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GB"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3625613" y="5915772"/>
            <a:ext cx="4648196" cy="52938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2353" kern="0" dirty="0">
                <a:gradFill>
                  <a:gsLst>
                    <a:gs pos="0">
                      <a:srgbClr val="FFFFFF"/>
                    </a:gs>
                    <a:gs pos="100000">
                      <a:srgbClr val="FFFFFF"/>
                    </a:gs>
                  </a:gsLst>
                  <a:lin ang="5400000" scaled="0"/>
                </a:gradFill>
                <a:ea typeface="Segoe UI" pitchFamily="34" charset="0"/>
                <a:cs typeface="Segoe UI" pitchFamily="34" charset="0"/>
              </a:rPr>
              <a:t>Distribution</a:t>
            </a:r>
          </a:p>
        </p:txBody>
      </p:sp>
      <p:sp>
        <p:nvSpPr>
          <p:cNvPr id="9" name="Arrow: Left 8"/>
          <p:cNvSpPr/>
          <p:nvPr/>
        </p:nvSpPr>
        <p:spPr bwMode="auto">
          <a:xfrm>
            <a:off x="3854938" y="4698935"/>
            <a:ext cx="1764616" cy="529385"/>
          </a:xfrm>
          <a:prstGeom prst="leftArrow">
            <a:avLst>
              <a:gd name="adj1" fmla="val 100000"/>
              <a:gd name="adj2" fmla="val 50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2353" kern="0" dirty="0">
                <a:gradFill>
                  <a:gsLst>
                    <a:gs pos="0">
                      <a:srgbClr val="FFFFFF"/>
                    </a:gs>
                    <a:gs pos="100000">
                      <a:srgbClr val="FFFFFF"/>
                    </a:gs>
                  </a:gsLst>
                  <a:lin ang="5400000" scaled="0"/>
                </a:gradFill>
                <a:ea typeface="Segoe UI" pitchFamily="34" charset="0"/>
                <a:cs typeface="Segoe UI" pitchFamily="34" charset="0"/>
              </a:rPr>
              <a:t>Row</a:t>
            </a:r>
          </a:p>
        </p:txBody>
      </p:sp>
      <p:sp>
        <p:nvSpPr>
          <p:cNvPr id="10" name="Arrow: Left 9"/>
          <p:cNvSpPr/>
          <p:nvPr/>
        </p:nvSpPr>
        <p:spPr bwMode="auto">
          <a:xfrm>
            <a:off x="9905805" y="4697810"/>
            <a:ext cx="1764616" cy="529385"/>
          </a:xfrm>
          <a:prstGeom prst="leftArrow">
            <a:avLst>
              <a:gd name="adj1" fmla="val 100000"/>
              <a:gd name="adj2" fmla="val 50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2353" kern="0" dirty="0">
                <a:gradFill>
                  <a:gsLst>
                    <a:gs pos="0">
                      <a:srgbClr val="FFFFFF"/>
                    </a:gs>
                    <a:gs pos="100000">
                      <a:srgbClr val="FFFFFF"/>
                    </a:gs>
                  </a:gsLst>
                  <a:lin ang="5400000" scaled="0"/>
                </a:gradFill>
                <a:ea typeface="Segoe UI" pitchFamily="34" charset="0"/>
                <a:cs typeface="Segoe UI" pitchFamily="34" charset="0"/>
              </a:rPr>
              <a:t>Column</a:t>
            </a:r>
          </a:p>
        </p:txBody>
      </p:sp>
    </p:spTree>
    <p:extLst>
      <p:ext uri="{BB962C8B-B14F-4D97-AF65-F5344CB8AC3E}">
        <p14:creationId xmlns:p14="http://schemas.microsoft.com/office/powerpoint/2010/main" val="180083411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241" y="289957"/>
            <a:ext cx="6723184" cy="899537"/>
          </a:xfrm>
        </p:spPr>
        <p:txBody>
          <a:bodyPr/>
          <a:lstStyle/>
          <a:p>
            <a:r>
              <a:rPr lang="en-US" dirty="0"/>
              <a:t>Guidance: Table Design</a:t>
            </a:r>
          </a:p>
        </p:txBody>
      </p:sp>
      <p:sp>
        <p:nvSpPr>
          <p:cNvPr id="6" name="Text Placeholder 5"/>
          <p:cNvSpPr>
            <a:spLocks noGrp="1"/>
          </p:cNvSpPr>
          <p:nvPr>
            <p:ph type="body" sz="quarter" idx="10"/>
          </p:nvPr>
        </p:nvSpPr>
        <p:spPr>
          <a:xfrm>
            <a:off x="269240" y="2009661"/>
            <a:ext cx="8217226" cy="4043133"/>
          </a:xfrm>
        </p:spPr>
        <p:txBody>
          <a:bodyPr/>
          <a:lstStyle/>
          <a:p>
            <a:r>
              <a:rPr lang="en-US" dirty="0"/>
              <a:t>Row store: small tables &amp; dimensions</a:t>
            </a:r>
          </a:p>
          <a:p>
            <a:pPr lvl="1"/>
            <a:r>
              <a:rPr lang="en-US" dirty="0"/>
              <a:t>&lt;60 million rows</a:t>
            </a:r>
          </a:p>
          <a:p>
            <a:pPr lvl="1"/>
            <a:r>
              <a:rPr lang="en-US" dirty="0"/>
              <a:t>Round Robin most tables </a:t>
            </a:r>
          </a:p>
          <a:p>
            <a:pPr lvl="1"/>
            <a:r>
              <a:rPr lang="en-US" dirty="0"/>
              <a:t>Exception: shared hash distribution key is available in dimension</a:t>
            </a:r>
          </a:p>
          <a:p>
            <a:r>
              <a:rPr lang="en-US" dirty="0"/>
              <a:t>Column store: fact tables</a:t>
            </a:r>
          </a:p>
          <a:p>
            <a:pPr lvl="1"/>
            <a:r>
              <a:rPr lang="en-US" dirty="0"/>
              <a:t>Hash distribute table (ideally)</a:t>
            </a:r>
          </a:p>
          <a:p>
            <a:pPr lvl="1"/>
            <a:r>
              <a:rPr lang="en-US" dirty="0"/>
              <a:t>Column contains static values</a:t>
            </a:r>
          </a:p>
          <a:p>
            <a:pPr lvl="1"/>
            <a:r>
              <a:rPr lang="en-US" dirty="0"/>
              <a:t>Column does not contain NULL values</a:t>
            </a:r>
          </a:p>
          <a:p>
            <a:pPr lvl="1"/>
            <a:r>
              <a:rPr lang="en-US" dirty="0"/>
              <a:t>Large number of distinct values (600+)</a:t>
            </a:r>
          </a:p>
          <a:p>
            <a:pPr lvl="1"/>
            <a:r>
              <a:rPr lang="en-US" dirty="0"/>
              <a:t>Even distribution of rows across the distinct values</a:t>
            </a:r>
          </a:p>
        </p:txBody>
      </p:sp>
    </p:spTree>
    <p:extLst>
      <p:ext uri="{BB962C8B-B14F-4D97-AF65-F5344CB8AC3E}">
        <p14:creationId xmlns:p14="http://schemas.microsoft.com/office/powerpoint/2010/main" val="228742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Joining distributed tables: round robin to hash</a:t>
            </a:r>
          </a:p>
        </p:txBody>
      </p:sp>
      <p:grpSp>
        <p:nvGrpSpPr>
          <p:cNvPr id="63" name="Group 62"/>
          <p:cNvGrpSpPr/>
          <p:nvPr/>
        </p:nvGrpSpPr>
        <p:grpSpPr>
          <a:xfrm>
            <a:off x="660380" y="2581890"/>
            <a:ext cx="5293847" cy="2470462"/>
            <a:chOff x="855768" y="2104394"/>
            <a:chExt cx="10570177" cy="3998445"/>
          </a:xfrm>
        </p:grpSpPr>
        <p:sp>
          <p:nvSpPr>
            <p:cNvPr id="3" name="Flowchart: Manual Operation 2"/>
            <p:cNvSpPr/>
            <p:nvPr/>
          </p:nvSpPr>
          <p:spPr>
            <a:xfrm>
              <a:off x="855768"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 name="Flowchart: Manual Operation 3"/>
            <p:cNvSpPr/>
            <p:nvPr/>
          </p:nvSpPr>
          <p:spPr>
            <a:xfrm>
              <a:off x="1736968"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 name="Flowchart: Manual Operation 4"/>
            <p:cNvSpPr/>
            <p:nvPr/>
          </p:nvSpPr>
          <p:spPr>
            <a:xfrm>
              <a:off x="3499368"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6" name="Flowchart: Manual Operation 5"/>
            <p:cNvSpPr/>
            <p:nvPr/>
          </p:nvSpPr>
          <p:spPr>
            <a:xfrm>
              <a:off x="2618168"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7" name="Flowchart: Manual Operation 6"/>
            <p:cNvSpPr/>
            <p:nvPr/>
          </p:nvSpPr>
          <p:spPr>
            <a:xfrm>
              <a:off x="43763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8" name="Flowchart: Manual Operation 7"/>
            <p:cNvSpPr/>
            <p:nvPr/>
          </p:nvSpPr>
          <p:spPr>
            <a:xfrm>
              <a:off x="52575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9" name="Flowchart: Manual Operation 8"/>
            <p:cNvSpPr/>
            <p:nvPr/>
          </p:nvSpPr>
          <p:spPr>
            <a:xfrm>
              <a:off x="70199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0" name="Flowchart: Manual Operation 9"/>
            <p:cNvSpPr/>
            <p:nvPr/>
          </p:nvSpPr>
          <p:spPr>
            <a:xfrm>
              <a:off x="61387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1" name="Flowchart: Manual Operation 10"/>
            <p:cNvSpPr/>
            <p:nvPr/>
          </p:nvSpPr>
          <p:spPr>
            <a:xfrm>
              <a:off x="79011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2" name="Flowchart: Manual Operation 11"/>
            <p:cNvSpPr/>
            <p:nvPr/>
          </p:nvSpPr>
          <p:spPr>
            <a:xfrm>
              <a:off x="87823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3" name="Flowchart: Manual Operation 12"/>
            <p:cNvSpPr/>
            <p:nvPr/>
          </p:nvSpPr>
          <p:spPr>
            <a:xfrm>
              <a:off x="105447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4" name="Flowchart: Manual Operation 13"/>
            <p:cNvSpPr/>
            <p:nvPr/>
          </p:nvSpPr>
          <p:spPr>
            <a:xfrm>
              <a:off x="96635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5" name="Flowchart: Manual Operation 14"/>
            <p:cNvSpPr/>
            <p:nvPr/>
          </p:nvSpPr>
          <p:spPr>
            <a:xfrm>
              <a:off x="855768"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6" name="Flowchart: Manual Operation 15"/>
            <p:cNvSpPr/>
            <p:nvPr/>
          </p:nvSpPr>
          <p:spPr>
            <a:xfrm>
              <a:off x="1736968"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7" name="Flowchart: Manual Operation 16"/>
            <p:cNvSpPr/>
            <p:nvPr/>
          </p:nvSpPr>
          <p:spPr>
            <a:xfrm>
              <a:off x="3499368"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8" name="Flowchart: Manual Operation 17"/>
            <p:cNvSpPr/>
            <p:nvPr/>
          </p:nvSpPr>
          <p:spPr>
            <a:xfrm>
              <a:off x="2618168"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9" name="Flowchart: Manual Operation 18"/>
            <p:cNvSpPr/>
            <p:nvPr/>
          </p:nvSpPr>
          <p:spPr>
            <a:xfrm>
              <a:off x="43763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0" name="Flowchart: Manual Operation 19"/>
            <p:cNvSpPr/>
            <p:nvPr/>
          </p:nvSpPr>
          <p:spPr>
            <a:xfrm>
              <a:off x="52575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1" name="Flowchart: Manual Operation 20"/>
            <p:cNvSpPr/>
            <p:nvPr/>
          </p:nvSpPr>
          <p:spPr>
            <a:xfrm>
              <a:off x="70199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2" name="Flowchart: Manual Operation 21"/>
            <p:cNvSpPr/>
            <p:nvPr/>
          </p:nvSpPr>
          <p:spPr>
            <a:xfrm>
              <a:off x="61387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3" name="Flowchart: Manual Operation 22"/>
            <p:cNvSpPr/>
            <p:nvPr/>
          </p:nvSpPr>
          <p:spPr>
            <a:xfrm>
              <a:off x="79011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4" name="Flowchart: Manual Operation 23"/>
            <p:cNvSpPr/>
            <p:nvPr/>
          </p:nvSpPr>
          <p:spPr>
            <a:xfrm>
              <a:off x="87823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5" name="Flowchart: Manual Operation 24"/>
            <p:cNvSpPr/>
            <p:nvPr/>
          </p:nvSpPr>
          <p:spPr>
            <a:xfrm>
              <a:off x="105447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6" name="Flowchart: Manual Operation 25"/>
            <p:cNvSpPr/>
            <p:nvPr/>
          </p:nvSpPr>
          <p:spPr>
            <a:xfrm>
              <a:off x="96635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7" name="Flowchart: Manual Operation 26"/>
            <p:cNvSpPr/>
            <p:nvPr/>
          </p:nvSpPr>
          <p:spPr>
            <a:xfrm>
              <a:off x="855768"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8" name="Flowchart: Manual Operation 27"/>
            <p:cNvSpPr/>
            <p:nvPr/>
          </p:nvSpPr>
          <p:spPr>
            <a:xfrm>
              <a:off x="1736968"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9" name="Flowchart: Manual Operation 28"/>
            <p:cNvSpPr/>
            <p:nvPr/>
          </p:nvSpPr>
          <p:spPr>
            <a:xfrm>
              <a:off x="3499368"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0" name="Flowchart: Manual Operation 29"/>
            <p:cNvSpPr/>
            <p:nvPr/>
          </p:nvSpPr>
          <p:spPr>
            <a:xfrm>
              <a:off x="2618168"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1" name="Flowchart: Manual Operation 30"/>
            <p:cNvSpPr/>
            <p:nvPr/>
          </p:nvSpPr>
          <p:spPr>
            <a:xfrm>
              <a:off x="43763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2" name="Flowchart: Manual Operation 31"/>
            <p:cNvSpPr/>
            <p:nvPr/>
          </p:nvSpPr>
          <p:spPr>
            <a:xfrm>
              <a:off x="52575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3" name="Flowchart: Manual Operation 32"/>
            <p:cNvSpPr/>
            <p:nvPr/>
          </p:nvSpPr>
          <p:spPr>
            <a:xfrm>
              <a:off x="70199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4" name="Flowchart: Manual Operation 33"/>
            <p:cNvSpPr/>
            <p:nvPr/>
          </p:nvSpPr>
          <p:spPr>
            <a:xfrm>
              <a:off x="61387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5" name="Flowchart: Manual Operation 34"/>
            <p:cNvSpPr/>
            <p:nvPr/>
          </p:nvSpPr>
          <p:spPr>
            <a:xfrm>
              <a:off x="79011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6" name="Flowchart: Manual Operation 35"/>
            <p:cNvSpPr/>
            <p:nvPr/>
          </p:nvSpPr>
          <p:spPr>
            <a:xfrm>
              <a:off x="87823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7" name="Flowchart: Manual Operation 36"/>
            <p:cNvSpPr/>
            <p:nvPr/>
          </p:nvSpPr>
          <p:spPr>
            <a:xfrm>
              <a:off x="105447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8" name="Flowchart: Manual Operation 37"/>
            <p:cNvSpPr/>
            <p:nvPr/>
          </p:nvSpPr>
          <p:spPr>
            <a:xfrm>
              <a:off x="96635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9" name="Flowchart: Manual Operation 38"/>
            <p:cNvSpPr/>
            <p:nvPr/>
          </p:nvSpPr>
          <p:spPr>
            <a:xfrm>
              <a:off x="855768"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0" name="Flowchart: Manual Operation 39"/>
            <p:cNvSpPr/>
            <p:nvPr/>
          </p:nvSpPr>
          <p:spPr>
            <a:xfrm>
              <a:off x="1736968"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1" name="Flowchart: Manual Operation 40"/>
            <p:cNvSpPr/>
            <p:nvPr/>
          </p:nvSpPr>
          <p:spPr>
            <a:xfrm>
              <a:off x="3499368"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2" name="Flowchart: Manual Operation 41"/>
            <p:cNvSpPr/>
            <p:nvPr/>
          </p:nvSpPr>
          <p:spPr>
            <a:xfrm>
              <a:off x="2618168"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3" name="Flowchart: Manual Operation 42"/>
            <p:cNvSpPr/>
            <p:nvPr/>
          </p:nvSpPr>
          <p:spPr>
            <a:xfrm>
              <a:off x="43763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4" name="Flowchart: Manual Operation 43"/>
            <p:cNvSpPr/>
            <p:nvPr/>
          </p:nvSpPr>
          <p:spPr>
            <a:xfrm>
              <a:off x="52575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5" name="Flowchart: Manual Operation 44"/>
            <p:cNvSpPr/>
            <p:nvPr/>
          </p:nvSpPr>
          <p:spPr>
            <a:xfrm>
              <a:off x="70199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6" name="Flowchart: Manual Operation 45"/>
            <p:cNvSpPr/>
            <p:nvPr/>
          </p:nvSpPr>
          <p:spPr>
            <a:xfrm>
              <a:off x="61387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7" name="Flowchart: Manual Operation 46"/>
            <p:cNvSpPr/>
            <p:nvPr/>
          </p:nvSpPr>
          <p:spPr>
            <a:xfrm>
              <a:off x="79011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8" name="Flowchart: Manual Operation 47"/>
            <p:cNvSpPr/>
            <p:nvPr/>
          </p:nvSpPr>
          <p:spPr>
            <a:xfrm>
              <a:off x="87823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9" name="Flowchart: Manual Operation 48"/>
            <p:cNvSpPr/>
            <p:nvPr/>
          </p:nvSpPr>
          <p:spPr>
            <a:xfrm>
              <a:off x="105447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0" name="Flowchart: Manual Operation 49"/>
            <p:cNvSpPr/>
            <p:nvPr/>
          </p:nvSpPr>
          <p:spPr>
            <a:xfrm>
              <a:off x="96635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1" name="Flowchart: Manual Operation 50"/>
            <p:cNvSpPr/>
            <p:nvPr/>
          </p:nvSpPr>
          <p:spPr>
            <a:xfrm>
              <a:off x="855768"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2" name="Flowchart: Manual Operation 51"/>
            <p:cNvSpPr/>
            <p:nvPr/>
          </p:nvSpPr>
          <p:spPr>
            <a:xfrm>
              <a:off x="1736968"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3" name="Flowchart: Manual Operation 52"/>
            <p:cNvSpPr/>
            <p:nvPr/>
          </p:nvSpPr>
          <p:spPr>
            <a:xfrm>
              <a:off x="3499368"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4" name="Flowchart: Manual Operation 53"/>
            <p:cNvSpPr/>
            <p:nvPr/>
          </p:nvSpPr>
          <p:spPr>
            <a:xfrm>
              <a:off x="2618168"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5" name="Flowchart: Manual Operation 54"/>
            <p:cNvSpPr/>
            <p:nvPr/>
          </p:nvSpPr>
          <p:spPr>
            <a:xfrm>
              <a:off x="43763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6" name="Flowchart: Manual Operation 55"/>
            <p:cNvSpPr/>
            <p:nvPr/>
          </p:nvSpPr>
          <p:spPr>
            <a:xfrm>
              <a:off x="52575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7" name="Flowchart: Manual Operation 56"/>
            <p:cNvSpPr/>
            <p:nvPr/>
          </p:nvSpPr>
          <p:spPr>
            <a:xfrm>
              <a:off x="70199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8" name="Flowchart: Manual Operation 57"/>
            <p:cNvSpPr/>
            <p:nvPr/>
          </p:nvSpPr>
          <p:spPr>
            <a:xfrm>
              <a:off x="61387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9" name="Flowchart: Manual Operation 58"/>
            <p:cNvSpPr/>
            <p:nvPr/>
          </p:nvSpPr>
          <p:spPr>
            <a:xfrm>
              <a:off x="79011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60" name="Flowchart: Manual Operation 59"/>
            <p:cNvSpPr/>
            <p:nvPr/>
          </p:nvSpPr>
          <p:spPr>
            <a:xfrm>
              <a:off x="87823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61" name="Flowchart: Manual Operation 60"/>
            <p:cNvSpPr/>
            <p:nvPr/>
          </p:nvSpPr>
          <p:spPr>
            <a:xfrm>
              <a:off x="105447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62" name="Flowchart: Manual Operation 61"/>
            <p:cNvSpPr/>
            <p:nvPr/>
          </p:nvSpPr>
          <p:spPr>
            <a:xfrm>
              <a:off x="96635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grpSp>
      <p:grpSp>
        <p:nvGrpSpPr>
          <p:cNvPr id="125" name="Group 124"/>
          <p:cNvGrpSpPr/>
          <p:nvPr/>
        </p:nvGrpSpPr>
        <p:grpSpPr>
          <a:xfrm>
            <a:off x="6255404" y="2581890"/>
            <a:ext cx="5293847" cy="2470462"/>
            <a:chOff x="855768" y="2104394"/>
            <a:chExt cx="10570177" cy="3998445"/>
          </a:xfrm>
        </p:grpSpPr>
        <p:sp>
          <p:nvSpPr>
            <p:cNvPr id="126" name="Flowchart: Manual Operation 125"/>
            <p:cNvSpPr/>
            <p:nvPr/>
          </p:nvSpPr>
          <p:spPr>
            <a:xfrm>
              <a:off x="855768"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27" name="Flowchart: Manual Operation 126"/>
            <p:cNvSpPr/>
            <p:nvPr/>
          </p:nvSpPr>
          <p:spPr>
            <a:xfrm>
              <a:off x="1736968"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28" name="Flowchart: Manual Operation 127"/>
            <p:cNvSpPr/>
            <p:nvPr/>
          </p:nvSpPr>
          <p:spPr>
            <a:xfrm>
              <a:off x="3499368"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29" name="Flowchart: Manual Operation 128"/>
            <p:cNvSpPr/>
            <p:nvPr/>
          </p:nvSpPr>
          <p:spPr>
            <a:xfrm>
              <a:off x="2618168"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30" name="Flowchart: Manual Operation 129"/>
            <p:cNvSpPr/>
            <p:nvPr/>
          </p:nvSpPr>
          <p:spPr>
            <a:xfrm>
              <a:off x="43763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31" name="Flowchart: Manual Operation 130"/>
            <p:cNvSpPr/>
            <p:nvPr/>
          </p:nvSpPr>
          <p:spPr>
            <a:xfrm>
              <a:off x="52575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32" name="Flowchart: Manual Operation 131"/>
            <p:cNvSpPr/>
            <p:nvPr/>
          </p:nvSpPr>
          <p:spPr>
            <a:xfrm>
              <a:off x="70199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33" name="Flowchart: Manual Operation 132"/>
            <p:cNvSpPr/>
            <p:nvPr/>
          </p:nvSpPr>
          <p:spPr>
            <a:xfrm>
              <a:off x="61387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34" name="Flowchart: Manual Operation 133"/>
            <p:cNvSpPr/>
            <p:nvPr/>
          </p:nvSpPr>
          <p:spPr>
            <a:xfrm>
              <a:off x="79011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35" name="Flowchart: Manual Operation 134"/>
            <p:cNvSpPr/>
            <p:nvPr/>
          </p:nvSpPr>
          <p:spPr>
            <a:xfrm>
              <a:off x="87823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36" name="Flowchart: Manual Operation 135"/>
            <p:cNvSpPr/>
            <p:nvPr/>
          </p:nvSpPr>
          <p:spPr>
            <a:xfrm>
              <a:off x="105447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37" name="Flowchart: Manual Operation 136"/>
            <p:cNvSpPr/>
            <p:nvPr/>
          </p:nvSpPr>
          <p:spPr>
            <a:xfrm>
              <a:off x="96635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38" name="Flowchart: Manual Operation 137"/>
            <p:cNvSpPr/>
            <p:nvPr/>
          </p:nvSpPr>
          <p:spPr>
            <a:xfrm>
              <a:off x="855768"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39" name="Flowchart: Manual Operation 138"/>
            <p:cNvSpPr/>
            <p:nvPr/>
          </p:nvSpPr>
          <p:spPr>
            <a:xfrm>
              <a:off x="1736968"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40" name="Flowchart: Manual Operation 139"/>
            <p:cNvSpPr/>
            <p:nvPr/>
          </p:nvSpPr>
          <p:spPr>
            <a:xfrm>
              <a:off x="3499368"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41" name="Flowchart: Manual Operation 140"/>
            <p:cNvSpPr/>
            <p:nvPr/>
          </p:nvSpPr>
          <p:spPr>
            <a:xfrm>
              <a:off x="2618168"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42" name="Flowchart: Manual Operation 141"/>
            <p:cNvSpPr/>
            <p:nvPr/>
          </p:nvSpPr>
          <p:spPr>
            <a:xfrm>
              <a:off x="43763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43" name="Flowchart: Manual Operation 142"/>
            <p:cNvSpPr/>
            <p:nvPr/>
          </p:nvSpPr>
          <p:spPr>
            <a:xfrm>
              <a:off x="52575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44" name="Flowchart: Manual Operation 143"/>
            <p:cNvSpPr/>
            <p:nvPr/>
          </p:nvSpPr>
          <p:spPr>
            <a:xfrm>
              <a:off x="70199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45" name="Flowchart: Manual Operation 144"/>
            <p:cNvSpPr/>
            <p:nvPr/>
          </p:nvSpPr>
          <p:spPr>
            <a:xfrm>
              <a:off x="61387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46" name="Flowchart: Manual Operation 145"/>
            <p:cNvSpPr/>
            <p:nvPr/>
          </p:nvSpPr>
          <p:spPr>
            <a:xfrm>
              <a:off x="79011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47" name="Flowchart: Manual Operation 146"/>
            <p:cNvSpPr/>
            <p:nvPr/>
          </p:nvSpPr>
          <p:spPr>
            <a:xfrm>
              <a:off x="87823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48" name="Flowchart: Manual Operation 147"/>
            <p:cNvSpPr/>
            <p:nvPr/>
          </p:nvSpPr>
          <p:spPr>
            <a:xfrm>
              <a:off x="105447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49" name="Flowchart: Manual Operation 148"/>
            <p:cNvSpPr/>
            <p:nvPr/>
          </p:nvSpPr>
          <p:spPr>
            <a:xfrm>
              <a:off x="96635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50" name="Flowchart: Manual Operation 149"/>
            <p:cNvSpPr/>
            <p:nvPr/>
          </p:nvSpPr>
          <p:spPr>
            <a:xfrm>
              <a:off x="855768"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51" name="Flowchart: Manual Operation 150"/>
            <p:cNvSpPr/>
            <p:nvPr/>
          </p:nvSpPr>
          <p:spPr>
            <a:xfrm>
              <a:off x="1736968"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52" name="Flowchart: Manual Operation 151"/>
            <p:cNvSpPr/>
            <p:nvPr/>
          </p:nvSpPr>
          <p:spPr>
            <a:xfrm>
              <a:off x="3499368"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53" name="Flowchart: Manual Operation 152"/>
            <p:cNvSpPr/>
            <p:nvPr/>
          </p:nvSpPr>
          <p:spPr>
            <a:xfrm>
              <a:off x="2618168"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54" name="Flowchart: Manual Operation 153"/>
            <p:cNvSpPr/>
            <p:nvPr/>
          </p:nvSpPr>
          <p:spPr>
            <a:xfrm>
              <a:off x="43763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55" name="Flowchart: Manual Operation 154"/>
            <p:cNvSpPr/>
            <p:nvPr/>
          </p:nvSpPr>
          <p:spPr>
            <a:xfrm>
              <a:off x="52575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56" name="Flowchart: Manual Operation 155"/>
            <p:cNvSpPr/>
            <p:nvPr/>
          </p:nvSpPr>
          <p:spPr>
            <a:xfrm>
              <a:off x="70199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57" name="Flowchart: Manual Operation 156"/>
            <p:cNvSpPr/>
            <p:nvPr/>
          </p:nvSpPr>
          <p:spPr>
            <a:xfrm>
              <a:off x="61387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58" name="Flowchart: Manual Operation 157"/>
            <p:cNvSpPr/>
            <p:nvPr/>
          </p:nvSpPr>
          <p:spPr>
            <a:xfrm>
              <a:off x="79011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59" name="Flowchart: Manual Operation 158"/>
            <p:cNvSpPr/>
            <p:nvPr/>
          </p:nvSpPr>
          <p:spPr>
            <a:xfrm>
              <a:off x="87823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60" name="Flowchart: Manual Operation 159"/>
            <p:cNvSpPr/>
            <p:nvPr/>
          </p:nvSpPr>
          <p:spPr>
            <a:xfrm>
              <a:off x="105447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61" name="Flowchart: Manual Operation 160"/>
            <p:cNvSpPr/>
            <p:nvPr/>
          </p:nvSpPr>
          <p:spPr>
            <a:xfrm>
              <a:off x="96635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62" name="Flowchart: Manual Operation 161"/>
            <p:cNvSpPr/>
            <p:nvPr/>
          </p:nvSpPr>
          <p:spPr>
            <a:xfrm>
              <a:off x="855768"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63" name="Flowchart: Manual Operation 162"/>
            <p:cNvSpPr/>
            <p:nvPr/>
          </p:nvSpPr>
          <p:spPr>
            <a:xfrm>
              <a:off x="1736968"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64" name="Flowchart: Manual Operation 163"/>
            <p:cNvSpPr/>
            <p:nvPr/>
          </p:nvSpPr>
          <p:spPr>
            <a:xfrm>
              <a:off x="3499368"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65" name="Flowchart: Manual Operation 164"/>
            <p:cNvSpPr/>
            <p:nvPr/>
          </p:nvSpPr>
          <p:spPr>
            <a:xfrm>
              <a:off x="2618168"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66" name="Flowchart: Manual Operation 165"/>
            <p:cNvSpPr/>
            <p:nvPr/>
          </p:nvSpPr>
          <p:spPr>
            <a:xfrm>
              <a:off x="43763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67" name="Flowchart: Manual Operation 166"/>
            <p:cNvSpPr/>
            <p:nvPr/>
          </p:nvSpPr>
          <p:spPr>
            <a:xfrm>
              <a:off x="52575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68" name="Flowchart: Manual Operation 167"/>
            <p:cNvSpPr/>
            <p:nvPr/>
          </p:nvSpPr>
          <p:spPr>
            <a:xfrm>
              <a:off x="70199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69" name="Flowchart: Manual Operation 168"/>
            <p:cNvSpPr/>
            <p:nvPr/>
          </p:nvSpPr>
          <p:spPr>
            <a:xfrm>
              <a:off x="61387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70" name="Flowchart: Manual Operation 169"/>
            <p:cNvSpPr/>
            <p:nvPr/>
          </p:nvSpPr>
          <p:spPr>
            <a:xfrm>
              <a:off x="79011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71" name="Flowchart: Manual Operation 170"/>
            <p:cNvSpPr/>
            <p:nvPr/>
          </p:nvSpPr>
          <p:spPr>
            <a:xfrm>
              <a:off x="87823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72" name="Flowchart: Manual Operation 171"/>
            <p:cNvSpPr/>
            <p:nvPr/>
          </p:nvSpPr>
          <p:spPr>
            <a:xfrm>
              <a:off x="105447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73" name="Flowchart: Manual Operation 172"/>
            <p:cNvSpPr/>
            <p:nvPr/>
          </p:nvSpPr>
          <p:spPr>
            <a:xfrm>
              <a:off x="96635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74" name="Flowchart: Manual Operation 173"/>
            <p:cNvSpPr/>
            <p:nvPr/>
          </p:nvSpPr>
          <p:spPr>
            <a:xfrm>
              <a:off x="855768"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75" name="Flowchart: Manual Operation 174"/>
            <p:cNvSpPr/>
            <p:nvPr/>
          </p:nvSpPr>
          <p:spPr>
            <a:xfrm>
              <a:off x="1736968"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76" name="Flowchart: Manual Operation 175"/>
            <p:cNvSpPr/>
            <p:nvPr/>
          </p:nvSpPr>
          <p:spPr>
            <a:xfrm>
              <a:off x="3499368"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77" name="Flowchart: Manual Operation 176"/>
            <p:cNvSpPr/>
            <p:nvPr/>
          </p:nvSpPr>
          <p:spPr>
            <a:xfrm>
              <a:off x="2618168"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78" name="Flowchart: Manual Operation 177"/>
            <p:cNvSpPr/>
            <p:nvPr/>
          </p:nvSpPr>
          <p:spPr>
            <a:xfrm>
              <a:off x="43763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79" name="Flowchart: Manual Operation 178"/>
            <p:cNvSpPr/>
            <p:nvPr/>
          </p:nvSpPr>
          <p:spPr>
            <a:xfrm>
              <a:off x="52575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80" name="Flowchart: Manual Operation 179"/>
            <p:cNvSpPr/>
            <p:nvPr/>
          </p:nvSpPr>
          <p:spPr>
            <a:xfrm>
              <a:off x="70199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81" name="Flowchart: Manual Operation 180"/>
            <p:cNvSpPr/>
            <p:nvPr/>
          </p:nvSpPr>
          <p:spPr>
            <a:xfrm>
              <a:off x="61387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82" name="Flowchart: Manual Operation 181"/>
            <p:cNvSpPr/>
            <p:nvPr/>
          </p:nvSpPr>
          <p:spPr>
            <a:xfrm>
              <a:off x="79011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83" name="Flowchart: Manual Operation 182"/>
            <p:cNvSpPr/>
            <p:nvPr/>
          </p:nvSpPr>
          <p:spPr>
            <a:xfrm>
              <a:off x="87823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84" name="Flowchart: Manual Operation 183"/>
            <p:cNvSpPr/>
            <p:nvPr/>
          </p:nvSpPr>
          <p:spPr>
            <a:xfrm>
              <a:off x="105447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85" name="Flowchart: Manual Operation 184"/>
            <p:cNvSpPr/>
            <p:nvPr/>
          </p:nvSpPr>
          <p:spPr>
            <a:xfrm>
              <a:off x="96635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grpSp>
      <p:sp>
        <p:nvSpPr>
          <p:cNvPr id="186" name="Left Brace 185"/>
          <p:cNvSpPr/>
          <p:nvPr/>
        </p:nvSpPr>
        <p:spPr>
          <a:xfrm rot="5400000">
            <a:off x="3095526" y="-417996"/>
            <a:ext cx="423555" cy="5293847"/>
          </a:xfrm>
          <a:prstGeom prst="leftBrace">
            <a:avLst/>
          </a:prstGeom>
          <a:no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GB" sz="1765" kern="0">
              <a:solidFill>
                <a:sysClr val="windowText" lastClr="000000"/>
              </a:solidFill>
            </a:endParaRPr>
          </a:p>
        </p:txBody>
      </p:sp>
      <p:sp>
        <p:nvSpPr>
          <p:cNvPr id="187" name="Left Brace 186"/>
          <p:cNvSpPr/>
          <p:nvPr/>
        </p:nvSpPr>
        <p:spPr>
          <a:xfrm rot="5400000">
            <a:off x="8671273" y="-428505"/>
            <a:ext cx="423555" cy="5293847"/>
          </a:xfrm>
          <a:prstGeom prst="leftBrace">
            <a:avLst/>
          </a:prstGeom>
          <a:no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GB" sz="1765" kern="0">
              <a:solidFill>
                <a:sysClr val="windowText" lastClr="000000"/>
              </a:solidFill>
            </a:endParaRPr>
          </a:p>
        </p:txBody>
      </p:sp>
      <p:sp>
        <p:nvSpPr>
          <p:cNvPr id="188" name="TextBox 187"/>
          <p:cNvSpPr txBox="1"/>
          <p:nvPr/>
        </p:nvSpPr>
        <p:spPr>
          <a:xfrm>
            <a:off x="1032203" y="1044889"/>
            <a:ext cx="4092352" cy="1016818"/>
          </a:xfrm>
          <a:prstGeom prst="rect">
            <a:avLst/>
          </a:prstGeom>
          <a:noFill/>
        </p:spPr>
        <p:txBody>
          <a:bodyPr wrap="none" lIns="179285" tIns="143428" rIns="179285" bIns="143428" rtlCol="0">
            <a:spAutoFit/>
          </a:bodyPr>
          <a:lstStyle/>
          <a:p>
            <a:pPr defTabSz="896386">
              <a:lnSpc>
                <a:spcPct val="90000"/>
              </a:lnSpc>
              <a:spcAft>
                <a:spcPts val="588"/>
              </a:spcAft>
            </a:pPr>
            <a:r>
              <a:rPr lang="en-GB" sz="2353" kern="0" dirty="0" err="1">
                <a:gradFill>
                  <a:gsLst>
                    <a:gs pos="2917">
                      <a:schemeClr val="tx1"/>
                    </a:gs>
                    <a:gs pos="30000">
                      <a:schemeClr val="tx1"/>
                    </a:gs>
                  </a:gsLst>
                  <a:lin ang="5400000" scaled="0"/>
                </a:gradFill>
              </a:rPr>
              <a:t>DimProduct</a:t>
            </a:r>
            <a:r>
              <a:rPr lang="en-GB" sz="2353" kern="0" dirty="0">
                <a:gradFill>
                  <a:gsLst>
                    <a:gs pos="2917">
                      <a:schemeClr val="tx1"/>
                    </a:gs>
                    <a:gs pos="30000">
                      <a:schemeClr val="tx1"/>
                    </a:gs>
                  </a:gsLst>
                  <a:lin ang="5400000" scaled="0"/>
                </a:gradFill>
              </a:rPr>
              <a:t> ROUND_ROBIN</a:t>
            </a:r>
          </a:p>
          <a:p>
            <a:pPr defTabSz="896386">
              <a:lnSpc>
                <a:spcPct val="90000"/>
              </a:lnSpc>
              <a:spcAft>
                <a:spcPts val="588"/>
              </a:spcAft>
            </a:pPr>
            <a:endParaRPr lang="en-GB" sz="2353" kern="0" dirty="0">
              <a:gradFill>
                <a:gsLst>
                  <a:gs pos="2917">
                    <a:schemeClr val="tx1"/>
                  </a:gs>
                  <a:gs pos="30000">
                    <a:schemeClr val="tx1"/>
                  </a:gs>
                </a:gsLst>
                <a:lin ang="5400000" scaled="0"/>
              </a:gradFill>
            </a:endParaRPr>
          </a:p>
        </p:txBody>
      </p:sp>
      <p:sp>
        <p:nvSpPr>
          <p:cNvPr id="189" name="TextBox 188"/>
          <p:cNvSpPr txBox="1"/>
          <p:nvPr/>
        </p:nvSpPr>
        <p:spPr>
          <a:xfrm>
            <a:off x="6609008" y="1004805"/>
            <a:ext cx="4590515" cy="1016818"/>
          </a:xfrm>
          <a:prstGeom prst="rect">
            <a:avLst/>
          </a:prstGeom>
          <a:noFill/>
        </p:spPr>
        <p:txBody>
          <a:bodyPr wrap="none" lIns="179285" tIns="143428" rIns="179285" bIns="143428" rtlCol="0">
            <a:spAutoFit/>
          </a:bodyPr>
          <a:lstStyle/>
          <a:p>
            <a:pPr defTabSz="896386">
              <a:lnSpc>
                <a:spcPct val="90000"/>
              </a:lnSpc>
              <a:spcAft>
                <a:spcPts val="588"/>
              </a:spcAft>
            </a:pPr>
            <a:r>
              <a:rPr lang="en-GB" sz="2353" kern="0" dirty="0" err="1">
                <a:gradFill>
                  <a:gsLst>
                    <a:gs pos="2917">
                      <a:schemeClr val="tx1"/>
                    </a:gs>
                    <a:gs pos="30000">
                      <a:schemeClr val="tx1"/>
                    </a:gs>
                  </a:gsLst>
                  <a:lin ang="5400000" scaled="0"/>
                </a:gradFill>
              </a:rPr>
              <a:t>Store_Sales</a:t>
            </a:r>
            <a:r>
              <a:rPr lang="en-GB" sz="2353" kern="0" dirty="0">
                <a:gradFill>
                  <a:gsLst>
                    <a:gs pos="2917">
                      <a:schemeClr val="tx1"/>
                    </a:gs>
                    <a:gs pos="30000">
                      <a:schemeClr val="tx1"/>
                    </a:gs>
                  </a:gsLst>
                  <a:lin ang="5400000" scaled="0"/>
                </a:gradFill>
              </a:rPr>
              <a:t> HASH([</a:t>
            </a:r>
            <a:r>
              <a:rPr lang="en-GB" sz="2353" kern="0" dirty="0" err="1">
                <a:gradFill>
                  <a:gsLst>
                    <a:gs pos="2917">
                      <a:schemeClr val="tx1"/>
                    </a:gs>
                    <a:gs pos="30000">
                      <a:schemeClr val="tx1"/>
                    </a:gs>
                  </a:gsLst>
                  <a:lin ang="5400000" scaled="0"/>
                </a:gradFill>
              </a:rPr>
              <a:t>ProductKey</a:t>
            </a:r>
            <a:r>
              <a:rPr lang="en-GB" sz="2353" kern="0" dirty="0">
                <a:gradFill>
                  <a:gsLst>
                    <a:gs pos="2917">
                      <a:schemeClr val="tx1"/>
                    </a:gs>
                    <a:gs pos="30000">
                      <a:schemeClr val="tx1"/>
                    </a:gs>
                  </a:gsLst>
                  <a:lin ang="5400000" scaled="0"/>
                </a:gradFill>
              </a:rPr>
              <a:t>])</a:t>
            </a:r>
          </a:p>
          <a:p>
            <a:pPr defTabSz="896386">
              <a:lnSpc>
                <a:spcPct val="90000"/>
              </a:lnSpc>
              <a:spcAft>
                <a:spcPts val="588"/>
              </a:spcAft>
            </a:pPr>
            <a:endParaRPr lang="en-GB" sz="2353" kern="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1288386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Joining distributed tables: round robin to hash</a:t>
            </a:r>
          </a:p>
        </p:txBody>
      </p:sp>
      <p:sp>
        <p:nvSpPr>
          <p:cNvPr id="3" name="Flowchart: Manual Operation 2"/>
          <p:cNvSpPr/>
          <p:nvPr/>
        </p:nvSpPr>
        <p:spPr>
          <a:xfrm>
            <a:off x="660380" y="3086078"/>
            <a:ext cx="441330" cy="453712"/>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 name="Flowchart: Manual Operation 3"/>
          <p:cNvSpPr/>
          <p:nvPr/>
        </p:nvSpPr>
        <p:spPr>
          <a:xfrm>
            <a:off x="1101710" y="3086078"/>
            <a:ext cx="441330" cy="453712"/>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 name="Flowchart: Manual Operation 4"/>
          <p:cNvSpPr/>
          <p:nvPr/>
        </p:nvSpPr>
        <p:spPr>
          <a:xfrm>
            <a:off x="1984370" y="3086078"/>
            <a:ext cx="441330" cy="453712"/>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6" name="Flowchart: Manual Operation 5"/>
          <p:cNvSpPr/>
          <p:nvPr/>
        </p:nvSpPr>
        <p:spPr>
          <a:xfrm>
            <a:off x="1543041" y="3086078"/>
            <a:ext cx="441330" cy="453712"/>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7" name="Flowchart: Manual Operation 6"/>
          <p:cNvSpPr/>
          <p:nvPr/>
        </p:nvSpPr>
        <p:spPr>
          <a:xfrm>
            <a:off x="2423586" y="3086078"/>
            <a:ext cx="441330" cy="453712"/>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8" name="Flowchart: Manual Operation 7"/>
          <p:cNvSpPr/>
          <p:nvPr/>
        </p:nvSpPr>
        <p:spPr>
          <a:xfrm>
            <a:off x="2864916" y="3086078"/>
            <a:ext cx="441330" cy="453712"/>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9" name="Flowchart: Manual Operation 8"/>
          <p:cNvSpPr/>
          <p:nvPr/>
        </p:nvSpPr>
        <p:spPr>
          <a:xfrm>
            <a:off x="3747576" y="3086078"/>
            <a:ext cx="441330" cy="453712"/>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0" name="Flowchart: Manual Operation 9"/>
          <p:cNvSpPr/>
          <p:nvPr/>
        </p:nvSpPr>
        <p:spPr>
          <a:xfrm>
            <a:off x="3306246" y="3086078"/>
            <a:ext cx="441330" cy="453712"/>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1" name="Flowchart: Manual Operation 10"/>
          <p:cNvSpPr/>
          <p:nvPr/>
        </p:nvSpPr>
        <p:spPr>
          <a:xfrm>
            <a:off x="4188906" y="3086078"/>
            <a:ext cx="441330" cy="453712"/>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2" name="Flowchart: Manual Operation 11"/>
          <p:cNvSpPr/>
          <p:nvPr/>
        </p:nvSpPr>
        <p:spPr>
          <a:xfrm>
            <a:off x="4630237" y="3086078"/>
            <a:ext cx="441330" cy="453712"/>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3" name="Flowchart: Manual Operation 12"/>
          <p:cNvSpPr/>
          <p:nvPr/>
        </p:nvSpPr>
        <p:spPr>
          <a:xfrm>
            <a:off x="5512897" y="3086078"/>
            <a:ext cx="441330" cy="453712"/>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4" name="Flowchart: Manual Operation 13"/>
          <p:cNvSpPr/>
          <p:nvPr/>
        </p:nvSpPr>
        <p:spPr>
          <a:xfrm>
            <a:off x="5071566" y="3086078"/>
            <a:ext cx="441330" cy="453712"/>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5" name="Flowchart: Manual Operation 14"/>
          <p:cNvSpPr/>
          <p:nvPr/>
        </p:nvSpPr>
        <p:spPr>
          <a:xfrm>
            <a:off x="660380" y="3590265"/>
            <a:ext cx="441330" cy="453712"/>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6" name="Flowchart: Manual Operation 15"/>
          <p:cNvSpPr/>
          <p:nvPr/>
        </p:nvSpPr>
        <p:spPr>
          <a:xfrm>
            <a:off x="1101710" y="3590265"/>
            <a:ext cx="441330" cy="453712"/>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7" name="Flowchart: Manual Operation 16"/>
          <p:cNvSpPr/>
          <p:nvPr/>
        </p:nvSpPr>
        <p:spPr>
          <a:xfrm>
            <a:off x="1984370" y="3590265"/>
            <a:ext cx="441330" cy="453712"/>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8" name="Flowchart: Manual Operation 17"/>
          <p:cNvSpPr/>
          <p:nvPr/>
        </p:nvSpPr>
        <p:spPr>
          <a:xfrm>
            <a:off x="1543041" y="3590265"/>
            <a:ext cx="441330" cy="453712"/>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9" name="Flowchart: Manual Operation 18"/>
          <p:cNvSpPr/>
          <p:nvPr/>
        </p:nvSpPr>
        <p:spPr>
          <a:xfrm>
            <a:off x="2423586" y="3590265"/>
            <a:ext cx="441330" cy="453712"/>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0" name="Flowchart: Manual Operation 19"/>
          <p:cNvSpPr/>
          <p:nvPr/>
        </p:nvSpPr>
        <p:spPr>
          <a:xfrm>
            <a:off x="2864916" y="3590265"/>
            <a:ext cx="441330" cy="453712"/>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1" name="Flowchart: Manual Operation 20"/>
          <p:cNvSpPr/>
          <p:nvPr/>
        </p:nvSpPr>
        <p:spPr>
          <a:xfrm>
            <a:off x="3747576" y="3590265"/>
            <a:ext cx="441330" cy="453712"/>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2" name="Flowchart: Manual Operation 21"/>
          <p:cNvSpPr/>
          <p:nvPr/>
        </p:nvSpPr>
        <p:spPr>
          <a:xfrm>
            <a:off x="3306246" y="3590265"/>
            <a:ext cx="441330" cy="453712"/>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3" name="Flowchart: Manual Operation 22"/>
          <p:cNvSpPr/>
          <p:nvPr/>
        </p:nvSpPr>
        <p:spPr>
          <a:xfrm>
            <a:off x="4188906" y="3590265"/>
            <a:ext cx="441330" cy="453712"/>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4" name="Flowchart: Manual Operation 23"/>
          <p:cNvSpPr/>
          <p:nvPr/>
        </p:nvSpPr>
        <p:spPr>
          <a:xfrm>
            <a:off x="4630237" y="3590265"/>
            <a:ext cx="441330" cy="453712"/>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5" name="Flowchart: Manual Operation 24"/>
          <p:cNvSpPr/>
          <p:nvPr/>
        </p:nvSpPr>
        <p:spPr>
          <a:xfrm>
            <a:off x="5512897" y="3590265"/>
            <a:ext cx="441330" cy="453712"/>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6" name="Flowchart: Manual Operation 25"/>
          <p:cNvSpPr/>
          <p:nvPr/>
        </p:nvSpPr>
        <p:spPr>
          <a:xfrm>
            <a:off x="5071566" y="3590265"/>
            <a:ext cx="441330" cy="453712"/>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7" name="Flowchart: Manual Operation 26"/>
          <p:cNvSpPr/>
          <p:nvPr/>
        </p:nvSpPr>
        <p:spPr>
          <a:xfrm>
            <a:off x="660380" y="4094453"/>
            <a:ext cx="441330" cy="453712"/>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8" name="Flowchart: Manual Operation 27"/>
          <p:cNvSpPr/>
          <p:nvPr/>
        </p:nvSpPr>
        <p:spPr>
          <a:xfrm>
            <a:off x="1101710" y="4094453"/>
            <a:ext cx="441330" cy="453712"/>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9" name="Flowchart: Manual Operation 28"/>
          <p:cNvSpPr/>
          <p:nvPr/>
        </p:nvSpPr>
        <p:spPr>
          <a:xfrm>
            <a:off x="1984370" y="4094453"/>
            <a:ext cx="441330" cy="453712"/>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0" name="Flowchart: Manual Operation 29"/>
          <p:cNvSpPr/>
          <p:nvPr/>
        </p:nvSpPr>
        <p:spPr>
          <a:xfrm>
            <a:off x="1543041" y="4094453"/>
            <a:ext cx="441330" cy="453712"/>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1" name="Flowchart: Manual Operation 30"/>
          <p:cNvSpPr/>
          <p:nvPr/>
        </p:nvSpPr>
        <p:spPr>
          <a:xfrm>
            <a:off x="2423586" y="4094453"/>
            <a:ext cx="441330" cy="453712"/>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2" name="Flowchart: Manual Operation 31"/>
          <p:cNvSpPr/>
          <p:nvPr/>
        </p:nvSpPr>
        <p:spPr>
          <a:xfrm>
            <a:off x="2864916" y="4094453"/>
            <a:ext cx="441330" cy="453712"/>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3" name="Flowchart: Manual Operation 32"/>
          <p:cNvSpPr/>
          <p:nvPr/>
        </p:nvSpPr>
        <p:spPr>
          <a:xfrm>
            <a:off x="3747576" y="4094453"/>
            <a:ext cx="441330" cy="453712"/>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4" name="Flowchart: Manual Operation 33"/>
          <p:cNvSpPr/>
          <p:nvPr/>
        </p:nvSpPr>
        <p:spPr>
          <a:xfrm>
            <a:off x="3306246" y="4094453"/>
            <a:ext cx="441330" cy="453712"/>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5" name="Flowchart: Manual Operation 34"/>
          <p:cNvSpPr/>
          <p:nvPr/>
        </p:nvSpPr>
        <p:spPr>
          <a:xfrm>
            <a:off x="4188906" y="4094453"/>
            <a:ext cx="441330" cy="453712"/>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6" name="Flowchart: Manual Operation 35"/>
          <p:cNvSpPr/>
          <p:nvPr/>
        </p:nvSpPr>
        <p:spPr>
          <a:xfrm>
            <a:off x="4630237" y="4094453"/>
            <a:ext cx="441330" cy="453712"/>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7" name="Flowchart: Manual Operation 36"/>
          <p:cNvSpPr/>
          <p:nvPr/>
        </p:nvSpPr>
        <p:spPr>
          <a:xfrm>
            <a:off x="5512897" y="4094453"/>
            <a:ext cx="441330" cy="453712"/>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8" name="Flowchart: Manual Operation 37"/>
          <p:cNvSpPr/>
          <p:nvPr/>
        </p:nvSpPr>
        <p:spPr>
          <a:xfrm>
            <a:off x="5071566" y="4094453"/>
            <a:ext cx="441330" cy="453712"/>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9" name="Flowchart: Manual Operation 38"/>
          <p:cNvSpPr/>
          <p:nvPr/>
        </p:nvSpPr>
        <p:spPr>
          <a:xfrm>
            <a:off x="660380" y="4598640"/>
            <a:ext cx="441330" cy="453712"/>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0" name="Flowchart: Manual Operation 39"/>
          <p:cNvSpPr/>
          <p:nvPr/>
        </p:nvSpPr>
        <p:spPr>
          <a:xfrm>
            <a:off x="1101710" y="4598640"/>
            <a:ext cx="441330" cy="453712"/>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1" name="Flowchart: Manual Operation 40"/>
          <p:cNvSpPr/>
          <p:nvPr/>
        </p:nvSpPr>
        <p:spPr>
          <a:xfrm>
            <a:off x="1984370" y="4598640"/>
            <a:ext cx="441330" cy="453712"/>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2" name="Flowchart: Manual Operation 41"/>
          <p:cNvSpPr/>
          <p:nvPr/>
        </p:nvSpPr>
        <p:spPr>
          <a:xfrm>
            <a:off x="1543041" y="4598640"/>
            <a:ext cx="441330" cy="453712"/>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3" name="Flowchart: Manual Operation 42"/>
          <p:cNvSpPr/>
          <p:nvPr/>
        </p:nvSpPr>
        <p:spPr>
          <a:xfrm>
            <a:off x="2423586" y="4598640"/>
            <a:ext cx="441330" cy="453712"/>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4" name="Flowchart: Manual Operation 43"/>
          <p:cNvSpPr/>
          <p:nvPr/>
        </p:nvSpPr>
        <p:spPr>
          <a:xfrm>
            <a:off x="2864916" y="4598640"/>
            <a:ext cx="441330" cy="453712"/>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5" name="Flowchart: Manual Operation 44"/>
          <p:cNvSpPr/>
          <p:nvPr/>
        </p:nvSpPr>
        <p:spPr>
          <a:xfrm>
            <a:off x="3747576" y="4598640"/>
            <a:ext cx="441330" cy="453712"/>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6" name="Flowchart: Manual Operation 45"/>
          <p:cNvSpPr/>
          <p:nvPr/>
        </p:nvSpPr>
        <p:spPr>
          <a:xfrm>
            <a:off x="3306246" y="4598640"/>
            <a:ext cx="441330" cy="453712"/>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7" name="Flowchart: Manual Operation 46"/>
          <p:cNvSpPr/>
          <p:nvPr/>
        </p:nvSpPr>
        <p:spPr>
          <a:xfrm>
            <a:off x="4188906" y="4598640"/>
            <a:ext cx="441330" cy="453712"/>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8" name="Flowchart: Manual Operation 47"/>
          <p:cNvSpPr/>
          <p:nvPr/>
        </p:nvSpPr>
        <p:spPr>
          <a:xfrm>
            <a:off x="4630237" y="4598640"/>
            <a:ext cx="441330" cy="453712"/>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9" name="Flowchart: Manual Operation 48"/>
          <p:cNvSpPr/>
          <p:nvPr/>
        </p:nvSpPr>
        <p:spPr>
          <a:xfrm>
            <a:off x="5512897" y="4598640"/>
            <a:ext cx="441330" cy="453712"/>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0" name="Flowchart: Manual Operation 49"/>
          <p:cNvSpPr/>
          <p:nvPr/>
        </p:nvSpPr>
        <p:spPr>
          <a:xfrm>
            <a:off x="5071566" y="4598640"/>
            <a:ext cx="441330" cy="453712"/>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1" name="Flowchart: Manual Operation 50"/>
          <p:cNvSpPr/>
          <p:nvPr/>
        </p:nvSpPr>
        <p:spPr>
          <a:xfrm>
            <a:off x="660380" y="2581890"/>
            <a:ext cx="441330" cy="453712"/>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2" name="Flowchart: Manual Operation 51"/>
          <p:cNvSpPr/>
          <p:nvPr/>
        </p:nvSpPr>
        <p:spPr>
          <a:xfrm>
            <a:off x="1101710" y="2581890"/>
            <a:ext cx="441330" cy="453712"/>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3" name="Flowchart: Manual Operation 52"/>
          <p:cNvSpPr/>
          <p:nvPr/>
        </p:nvSpPr>
        <p:spPr>
          <a:xfrm>
            <a:off x="1984370" y="2581890"/>
            <a:ext cx="441330" cy="453712"/>
          </a:xfrm>
          <a:prstGeom prst="flowChartManualOperati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4" name="Flowchart: Manual Operation 53"/>
          <p:cNvSpPr/>
          <p:nvPr/>
        </p:nvSpPr>
        <p:spPr>
          <a:xfrm>
            <a:off x="1543041" y="2581890"/>
            <a:ext cx="441330" cy="453712"/>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5" name="Flowchart: Manual Operation 54"/>
          <p:cNvSpPr/>
          <p:nvPr/>
        </p:nvSpPr>
        <p:spPr>
          <a:xfrm>
            <a:off x="2423586" y="2581890"/>
            <a:ext cx="441330" cy="453712"/>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6" name="Flowchart: Manual Operation 55"/>
          <p:cNvSpPr/>
          <p:nvPr/>
        </p:nvSpPr>
        <p:spPr>
          <a:xfrm>
            <a:off x="2864916" y="2581890"/>
            <a:ext cx="441330" cy="453712"/>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7" name="Flowchart: Manual Operation 56"/>
          <p:cNvSpPr/>
          <p:nvPr/>
        </p:nvSpPr>
        <p:spPr>
          <a:xfrm>
            <a:off x="3747576" y="2581890"/>
            <a:ext cx="441330" cy="453712"/>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8" name="Flowchart: Manual Operation 57"/>
          <p:cNvSpPr/>
          <p:nvPr/>
        </p:nvSpPr>
        <p:spPr>
          <a:xfrm>
            <a:off x="3306246" y="2581890"/>
            <a:ext cx="441330" cy="453712"/>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9" name="Flowchart: Manual Operation 58"/>
          <p:cNvSpPr/>
          <p:nvPr/>
        </p:nvSpPr>
        <p:spPr>
          <a:xfrm>
            <a:off x="4188906" y="2581890"/>
            <a:ext cx="441330" cy="453712"/>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60" name="Flowchart: Manual Operation 59"/>
          <p:cNvSpPr/>
          <p:nvPr/>
        </p:nvSpPr>
        <p:spPr>
          <a:xfrm>
            <a:off x="4630237" y="2581890"/>
            <a:ext cx="441330" cy="453712"/>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61" name="Flowchart: Manual Operation 60"/>
          <p:cNvSpPr/>
          <p:nvPr/>
        </p:nvSpPr>
        <p:spPr>
          <a:xfrm>
            <a:off x="5512897" y="2581890"/>
            <a:ext cx="441330" cy="453712"/>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62" name="Flowchart: Manual Operation 61"/>
          <p:cNvSpPr/>
          <p:nvPr/>
        </p:nvSpPr>
        <p:spPr>
          <a:xfrm>
            <a:off x="5071566" y="2581890"/>
            <a:ext cx="441330" cy="453712"/>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86" name="Left Brace 185"/>
          <p:cNvSpPr/>
          <p:nvPr/>
        </p:nvSpPr>
        <p:spPr>
          <a:xfrm rot="5400000">
            <a:off x="3095526" y="-417996"/>
            <a:ext cx="423555" cy="5293847"/>
          </a:xfrm>
          <a:prstGeom prst="leftBrace">
            <a:avLst/>
          </a:prstGeom>
          <a:no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GB" sz="1765" kern="0">
              <a:solidFill>
                <a:sysClr val="windowText" lastClr="000000"/>
              </a:solidFill>
            </a:endParaRPr>
          </a:p>
        </p:txBody>
      </p:sp>
      <p:sp>
        <p:nvSpPr>
          <p:cNvPr id="187" name="Left Brace 186"/>
          <p:cNvSpPr/>
          <p:nvPr/>
        </p:nvSpPr>
        <p:spPr>
          <a:xfrm rot="5400000">
            <a:off x="8671273" y="-428505"/>
            <a:ext cx="423555" cy="5293847"/>
          </a:xfrm>
          <a:prstGeom prst="leftBrace">
            <a:avLst/>
          </a:prstGeom>
          <a:no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GB" sz="1765" kern="0">
              <a:solidFill>
                <a:sysClr val="windowText" lastClr="000000"/>
              </a:solidFill>
            </a:endParaRPr>
          </a:p>
        </p:txBody>
      </p:sp>
      <p:sp>
        <p:nvSpPr>
          <p:cNvPr id="188" name="TextBox 187"/>
          <p:cNvSpPr txBox="1"/>
          <p:nvPr/>
        </p:nvSpPr>
        <p:spPr>
          <a:xfrm>
            <a:off x="1032203" y="1044889"/>
            <a:ext cx="4092352" cy="1016818"/>
          </a:xfrm>
          <a:prstGeom prst="rect">
            <a:avLst/>
          </a:prstGeom>
          <a:noFill/>
        </p:spPr>
        <p:txBody>
          <a:bodyPr wrap="none" lIns="179285" tIns="143428" rIns="179285" bIns="143428" rtlCol="0">
            <a:spAutoFit/>
          </a:bodyPr>
          <a:lstStyle/>
          <a:p>
            <a:pPr defTabSz="896386">
              <a:lnSpc>
                <a:spcPct val="90000"/>
              </a:lnSpc>
              <a:spcAft>
                <a:spcPts val="588"/>
              </a:spcAft>
            </a:pPr>
            <a:r>
              <a:rPr lang="en-GB" sz="2353" kern="0" dirty="0" err="1">
                <a:gradFill>
                  <a:gsLst>
                    <a:gs pos="2917">
                      <a:schemeClr val="tx1"/>
                    </a:gs>
                    <a:gs pos="30000">
                      <a:schemeClr val="tx1"/>
                    </a:gs>
                  </a:gsLst>
                  <a:lin ang="5400000" scaled="0"/>
                </a:gradFill>
              </a:rPr>
              <a:t>DimProduct</a:t>
            </a:r>
            <a:r>
              <a:rPr lang="en-GB" sz="2353" kern="0" dirty="0">
                <a:gradFill>
                  <a:gsLst>
                    <a:gs pos="2917">
                      <a:schemeClr val="tx1"/>
                    </a:gs>
                    <a:gs pos="30000">
                      <a:schemeClr val="tx1"/>
                    </a:gs>
                  </a:gsLst>
                  <a:lin ang="5400000" scaled="0"/>
                </a:gradFill>
              </a:rPr>
              <a:t> ROUND_ROBIN</a:t>
            </a:r>
          </a:p>
          <a:p>
            <a:pPr defTabSz="896386">
              <a:lnSpc>
                <a:spcPct val="90000"/>
              </a:lnSpc>
              <a:spcAft>
                <a:spcPts val="588"/>
              </a:spcAft>
            </a:pPr>
            <a:r>
              <a:rPr lang="en-GB" sz="2353" kern="0" dirty="0">
                <a:gradFill>
                  <a:gsLst>
                    <a:gs pos="2917">
                      <a:schemeClr val="tx1"/>
                    </a:gs>
                    <a:gs pos="30000">
                      <a:schemeClr val="tx1"/>
                    </a:gs>
                  </a:gsLst>
                  <a:lin ang="5400000" scaled="0"/>
                </a:gradFill>
              </a:rPr>
              <a:t>[</a:t>
            </a:r>
            <a:r>
              <a:rPr lang="en-GB" sz="2353" kern="0" dirty="0" err="1">
                <a:gradFill>
                  <a:gsLst>
                    <a:gs pos="2917">
                      <a:schemeClr val="tx1"/>
                    </a:gs>
                    <a:gs pos="30000">
                      <a:schemeClr val="tx1"/>
                    </a:gs>
                  </a:gsLst>
                  <a:lin ang="5400000" scaled="0"/>
                </a:gradFill>
              </a:rPr>
              <a:t>ProductKey</a:t>
            </a:r>
            <a:r>
              <a:rPr lang="en-GB" sz="2353" kern="0" dirty="0">
                <a:gradFill>
                  <a:gsLst>
                    <a:gs pos="2917">
                      <a:schemeClr val="tx1"/>
                    </a:gs>
                    <a:gs pos="30000">
                      <a:schemeClr val="tx1"/>
                    </a:gs>
                  </a:gsLst>
                  <a:lin ang="5400000" scaled="0"/>
                </a:gradFill>
              </a:rPr>
              <a:t>] </a:t>
            </a:r>
            <a:r>
              <a:rPr lang="en-GB" sz="2353" b="1" kern="0" dirty="0">
                <a:gradFill>
                  <a:gsLst>
                    <a:gs pos="2917">
                      <a:schemeClr val="tx1"/>
                    </a:gs>
                    <a:gs pos="30000">
                      <a:schemeClr val="tx1"/>
                    </a:gs>
                  </a:gsLst>
                  <a:lin ang="5400000" scaled="0"/>
                </a:gradFill>
              </a:rPr>
              <a:t>INT</a:t>
            </a:r>
            <a:r>
              <a:rPr lang="en-GB" sz="2353" kern="0" dirty="0">
                <a:gradFill>
                  <a:gsLst>
                    <a:gs pos="2917">
                      <a:schemeClr val="tx1"/>
                    </a:gs>
                    <a:gs pos="30000">
                      <a:schemeClr val="tx1"/>
                    </a:gs>
                  </a:gsLst>
                  <a:lin ang="5400000" scaled="0"/>
                </a:gradFill>
              </a:rPr>
              <a:t> NULL</a:t>
            </a:r>
          </a:p>
        </p:txBody>
      </p:sp>
      <p:sp>
        <p:nvSpPr>
          <p:cNvPr id="189" name="TextBox 188"/>
          <p:cNvSpPr txBox="1"/>
          <p:nvPr/>
        </p:nvSpPr>
        <p:spPr>
          <a:xfrm>
            <a:off x="6609008" y="1004805"/>
            <a:ext cx="4590515" cy="1016818"/>
          </a:xfrm>
          <a:prstGeom prst="rect">
            <a:avLst/>
          </a:prstGeom>
          <a:noFill/>
        </p:spPr>
        <p:txBody>
          <a:bodyPr wrap="none" lIns="179285" tIns="143428" rIns="179285" bIns="143428" rtlCol="0">
            <a:spAutoFit/>
          </a:bodyPr>
          <a:lstStyle/>
          <a:p>
            <a:pPr defTabSz="896386">
              <a:lnSpc>
                <a:spcPct val="90000"/>
              </a:lnSpc>
              <a:spcAft>
                <a:spcPts val="588"/>
              </a:spcAft>
            </a:pPr>
            <a:r>
              <a:rPr lang="en-GB" sz="2353" kern="0" dirty="0" err="1">
                <a:gradFill>
                  <a:gsLst>
                    <a:gs pos="2917">
                      <a:schemeClr val="tx1"/>
                    </a:gs>
                    <a:gs pos="30000">
                      <a:schemeClr val="tx1"/>
                    </a:gs>
                  </a:gsLst>
                  <a:lin ang="5400000" scaled="0"/>
                </a:gradFill>
              </a:rPr>
              <a:t>Store_Sales</a:t>
            </a:r>
            <a:r>
              <a:rPr lang="en-GB" sz="2353" kern="0" dirty="0">
                <a:gradFill>
                  <a:gsLst>
                    <a:gs pos="2917">
                      <a:schemeClr val="tx1"/>
                    </a:gs>
                    <a:gs pos="30000">
                      <a:schemeClr val="tx1"/>
                    </a:gs>
                  </a:gsLst>
                  <a:lin ang="5400000" scaled="0"/>
                </a:gradFill>
              </a:rPr>
              <a:t> HASH([</a:t>
            </a:r>
            <a:r>
              <a:rPr lang="en-GB" sz="2353" kern="0" dirty="0" err="1">
                <a:gradFill>
                  <a:gsLst>
                    <a:gs pos="2917">
                      <a:schemeClr val="tx1"/>
                    </a:gs>
                    <a:gs pos="30000">
                      <a:schemeClr val="tx1"/>
                    </a:gs>
                  </a:gsLst>
                  <a:lin ang="5400000" scaled="0"/>
                </a:gradFill>
              </a:rPr>
              <a:t>ProductKey</a:t>
            </a:r>
            <a:r>
              <a:rPr lang="en-GB" sz="2353" kern="0" dirty="0">
                <a:gradFill>
                  <a:gsLst>
                    <a:gs pos="2917">
                      <a:schemeClr val="tx1"/>
                    </a:gs>
                    <a:gs pos="30000">
                      <a:schemeClr val="tx1"/>
                    </a:gs>
                  </a:gsLst>
                  <a:lin ang="5400000" scaled="0"/>
                </a:gradFill>
              </a:rPr>
              <a:t>])</a:t>
            </a:r>
          </a:p>
          <a:p>
            <a:pPr defTabSz="896386">
              <a:lnSpc>
                <a:spcPct val="90000"/>
              </a:lnSpc>
              <a:spcAft>
                <a:spcPts val="588"/>
              </a:spcAft>
            </a:pPr>
            <a:r>
              <a:rPr lang="en-GB" sz="2353" kern="0" dirty="0">
                <a:gradFill>
                  <a:gsLst>
                    <a:gs pos="2917">
                      <a:schemeClr val="tx1"/>
                    </a:gs>
                    <a:gs pos="30000">
                      <a:schemeClr val="tx1"/>
                    </a:gs>
                  </a:gsLst>
                  <a:lin ang="5400000" scaled="0"/>
                </a:gradFill>
              </a:rPr>
              <a:t>[</a:t>
            </a:r>
            <a:r>
              <a:rPr lang="en-GB" sz="2353" kern="0" dirty="0" err="1">
                <a:gradFill>
                  <a:gsLst>
                    <a:gs pos="2917">
                      <a:schemeClr val="tx1"/>
                    </a:gs>
                    <a:gs pos="30000">
                      <a:schemeClr val="tx1"/>
                    </a:gs>
                  </a:gsLst>
                  <a:lin ang="5400000" scaled="0"/>
                </a:gradFill>
              </a:rPr>
              <a:t>ProductKey</a:t>
            </a:r>
            <a:r>
              <a:rPr lang="en-GB" sz="2353" kern="0" dirty="0">
                <a:gradFill>
                  <a:gsLst>
                    <a:gs pos="2917">
                      <a:schemeClr val="tx1"/>
                    </a:gs>
                    <a:gs pos="30000">
                      <a:schemeClr val="tx1"/>
                    </a:gs>
                  </a:gsLst>
                  <a:lin ang="5400000" scaled="0"/>
                </a:gradFill>
              </a:rPr>
              <a:t>] </a:t>
            </a:r>
            <a:r>
              <a:rPr lang="en-GB" sz="2353" b="1" kern="0" dirty="0">
                <a:gradFill>
                  <a:gsLst>
                    <a:gs pos="2917">
                      <a:schemeClr val="tx1"/>
                    </a:gs>
                    <a:gs pos="30000">
                      <a:schemeClr val="tx1"/>
                    </a:gs>
                  </a:gsLst>
                  <a:lin ang="5400000" scaled="0"/>
                </a:gradFill>
              </a:rPr>
              <a:t>INT</a:t>
            </a:r>
            <a:r>
              <a:rPr lang="en-GB" sz="2353" kern="0" dirty="0">
                <a:gradFill>
                  <a:gsLst>
                    <a:gs pos="2917">
                      <a:schemeClr val="tx1"/>
                    </a:gs>
                    <a:gs pos="30000">
                      <a:schemeClr val="tx1"/>
                    </a:gs>
                  </a:gsLst>
                  <a:lin ang="5400000" scaled="0"/>
                </a:gradFill>
              </a:rPr>
              <a:t> NULL</a:t>
            </a:r>
          </a:p>
        </p:txBody>
      </p:sp>
      <p:grpSp>
        <p:nvGrpSpPr>
          <p:cNvPr id="190" name="Group 189"/>
          <p:cNvGrpSpPr/>
          <p:nvPr/>
        </p:nvGrpSpPr>
        <p:grpSpPr>
          <a:xfrm>
            <a:off x="6260202" y="2581890"/>
            <a:ext cx="5293847" cy="2470462"/>
            <a:chOff x="855768" y="2104394"/>
            <a:chExt cx="10570177" cy="3998445"/>
          </a:xfrm>
        </p:grpSpPr>
        <p:sp>
          <p:nvSpPr>
            <p:cNvPr id="191" name="Flowchart: Manual Operation 190"/>
            <p:cNvSpPr/>
            <p:nvPr/>
          </p:nvSpPr>
          <p:spPr>
            <a:xfrm>
              <a:off x="855768" y="2920422"/>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92" name="Flowchart: Manual Operation 191"/>
            <p:cNvSpPr/>
            <p:nvPr/>
          </p:nvSpPr>
          <p:spPr>
            <a:xfrm>
              <a:off x="1736968" y="2920422"/>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93" name="Flowchart: Manual Operation 192"/>
            <p:cNvSpPr/>
            <p:nvPr/>
          </p:nvSpPr>
          <p:spPr>
            <a:xfrm>
              <a:off x="3499368" y="2920422"/>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94" name="Flowchart: Manual Operation 193"/>
            <p:cNvSpPr/>
            <p:nvPr/>
          </p:nvSpPr>
          <p:spPr>
            <a:xfrm>
              <a:off x="2618168" y="2920422"/>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95" name="Flowchart: Manual Operation 194"/>
            <p:cNvSpPr/>
            <p:nvPr/>
          </p:nvSpPr>
          <p:spPr>
            <a:xfrm>
              <a:off x="4376345" y="2920422"/>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96" name="Flowchart: Manual Operation 195"/>
            <p:cNvSpPr/>
            <p:nvPr/>
          </p:nvSpPr>
          <p:spPr>
            <a:xfrm>
              <a:off x="52575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97" name="Flowchart: Manual Operation 196"/>
            <p:cNvSpPr/>
            <p:nvPr/>
          </p:nvSpPr>
          <p:spPr>
            <a:xfrm>
              <a:off x="7019945" y="2920422"/>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98" name="Flowchart: Manual Operation 197"/>
            <p:cNvSpPr/>
            <p:nvPr/>
          </p:nvSpPr>
          <p:spPr>
            <a:xfrm>
              <a:off x="6138745" y="2920422"/>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99" name="Flowchart: Manual Operation 198"/>
            <p:cNvSpPr/>
            <p:nvPr/>
          </p:nvSpPr>
          <p:spPr>
            <a:xfrm>
              <a:off x="7901145" y="2920422"/>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00" name="Flowchart: Manual Operation 199"/>
            <p:cNvSpPr/>
            <p:nvPr/>
          </p:nvSpPr>
          <p:spPr>
            <a:xfrm>
              <a:off x="8782345" y="2920422"/>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01" name="Flowchart: Manual Operation 200"/>
            <p:cNvSpPr/>
            <p:nvPr/>
          </p:nvSpPr>
          <p:spPr>
            <a:xfrm>
              <a:off x="105447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02" name="Flowchart: Manual Operation 201"/>
            <p:cNvSpPr/>
            <p:nvPr/>
          </p:nvSpPr>
          <p:spPr>
            <a:xfrm>
              <a:off x="9663545" y="2920422"/>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03" name="Flowchart: Manual Operation 202"/>
            <p:cNvSpPr/>
            <p:nvPr/>
          </p:nvSpPr>
          <p:spPr>
            <a:xfrm>
              <a:off x="855768" y="3736450"/>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04" name="Flowchart: Manual Operation 203"/>
            <p:cNvSpPr/>
            <p:nvPr/>
          </p:nvSpPr>
          <p:spPr>
            <a:xfrm>
              <a:off x="1736968" y="3736450"/>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05" name="Flowchart: Manual Operation 204"/>
            <p:cNvSpPr/>
            <p:nvPr/>
          </p:nvSpPr>
          <p:spPr>
            <a:xfrm>
              <a:off x="3499368" y="3736450"/>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06" name="Flowchart: Manual Operation 205"/>
            <p:cNvSpPr/>
            <p:nvPr/>
          </p:nvSpPr>
          <p:spPr>
            <a:xfrm>
              <a:off x="2618168" y="3736450"/>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07" name="Flowchart: Manual Operation 206"/>
            <p:cNvSpPr/>
            <p:nvPr/>
          </p:nvSpPr>
          <p:spPr>
            <a:xfrm>
              <a:off x="4376345" y="3736450"/>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08" name="Flowchart: Manual Operation 207"/>
            <p:cNvSpPr/>
            <p:nvPr/>
          </p:nvSpPr>
          <p:spPr>
            <a:xfrm>
              <a:off x="52575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09" name="Flowchart: Manual Operation 208"/>
            <p:cNvSpPr/>
            <p:nvPr/>
          </p:nvSpPr>
          <p:spPr>
            <a:xfrm>
              <a:off x="7019945" y="3736450"/>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10" name="Flowchart: Manual Operation 209"/>
            <p:cNvSpPr/>
            <p:nvPr/>
          </p:nvSpPr>
          <p:spPr>
            <a:xfrm>
              <a:off x="6138745" y="3736450"/>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11" name="Flowchart: Manual Operation 210"/>
            <p:cNvSpPr/>
            <p:nvPr/>
          </p:nvSpPr>
          <p:spPr>
            <a:xfrm>
              <a:off x="7901145" y="3736450"/>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12" name="Flowchart: Manual Operation 211"/>
            <p:cNvSpPr/>
            <p:nvPr/>
          </p:nvSpPr>
          <p:spPr>
            <a:xfrm>
              <a:off x="8782345" y="3736450"/>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13" name="Flowchart: Manual Operation 212"/>
            <p:cNvSpPr/>
            <p:nvPr/>
          </p:nvSpPr>
          <p:spPr>
            <a:xfrm>
              <a:off x="105447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14" name="Flowchart: Manual Operation 213"/>
            <p:cNvSpPr/>
            <p:nvPr/>
          </p:nvSpPr>
          <p:spPr>
            <a:xfrm>
              <a:off x="9663545" y="3736450"/>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15" name="Flowchart: Manual Operation 214"/>
            <p:cNvSpPr/>
            <p:nvPr/>
          </p:nvSpPr>
          <p:spPr>
            <a:xfrm>
              <a:off x="855768" y="4552478"/>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16" name="Flowchart: Manual Operation 215"/>
            <p:cNvSpPr/>
            <p:nvPr/>
          </p:nvSpPr>
          <p:spPr>
            <a:xfrm>
              <a:off x="1736968" y="4552478"/>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17" name="Flowchart: Manual Operation 216"/>
            <p:cNvSpPr/>
            <p:nvPr/>
          </p:nvSpPr>
          <p:spPr>
            <a:xfrm>
              <a:off x="3499368" y="4552478"/>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18" name="Flowchart: Manual Operation 217"/>
            <p:cNvSpPr/>
            <p:nvPr/>
          </p:nvSpPr>
          <p:spPr>
            <a:xfrm>
              <a:off x="2618168" y="4552478"/>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19" name="Flowchart: Manual Operation 218"/>
            <p:cNvSpPr/>
            <p:nvPr/>
          </p:nvSpPr>
          <p:spPr>
            <a:xfrm>
              <a:off x="4376345" y="4552478"/>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20" name="Flowchart: Manual Operation 219"/>
            <p:cNvSpPr/>
            <p:nvPr/>
          </p:nvSpPr>
          <p:spPr>
            <a:xfrm>
              <a:off x="52575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21" name="Flowchart: Manual Operation 220"/>
            <p:cNvSpPr/>
            <p:nvPr/>
          </p:nvSpPr>
          <p:spPr>
            <a:xfrm>
              <a:off x="7019945" y="4552478"/>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22" name="Flowchart: Manual Operation 221"/>
            <p:cNvSpPr/>
            <p:nvPr/>
          </p:nvSpPr>
          <p:spPr>
            <a:xfrm>
              <a:off x="6138745" y="4552478"/>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23" name="Flowchart: Manual Operation 222"/>
            <p:cNvSpPr/>
            <p:nvPr/>
          </p:nvSpPr>
          <p:spPr>
            <a:xfrm>
              <a:off x="7901145" y="4552478"/>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24" name="Flowchart: Manual Operation 223"/>
            <p:cNvSpPr/>
            <p:nvPr/>
          </p:nvSpPr>
          <p:spPr>
            <a:xfrm>
              <a:off x="8782345" y="4552478"/>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25" name="Flowchart: Manual Operation 224"/>
            <p:cNvSpPr/>
            <p:nvPr/>
          </p:nvSpPr>
          <p:spPr>
            <a:xfrm>
              <a:off x="105447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26" name="Flowchart: Manual Operation 225"/>
            <p:cNvSpPr/>
            <p:nvPr/>
          </p:nvSpPr>
          <p:spPr>
            <a:xfrm>
              <a:off x="9663545" y="4552478"/>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27" name="Flowchart: Manual Operation 226"/>
            <p:cNvSpPr/>
            <p:nvPr/>
          </p:nvSpPr>
          <p:spPr>
            <a:xfrm>
              <a:off x="855768" y="5368506"/>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28" name="Flowchart: Manual Operation 227"/>
            <p:cNvSpPr/>
            <p:nvPr/>
          </p:nvSpPr>
          <p:spPr>
            <a:xfrm>
              <a:off x="1736968" y="5368506"/>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29" name="Flowchart: Manual Operation 228"/>
            <p:cNvSpPr/>
            <p:nvPr/>
          </p:nvSpPr>
          <p:spPr>
            <a:xfrm>
              <a:off x="3499368" y="5368506"/>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30" name="Flowchart: Manual Operation 229"/>
            <p:cNvSpPr/>
            <p:nvPr/>
          </p:nvSpPr>
          <p:spPr>
            <a:xfrm>
              <a:off x="2618168" y="5368506"/>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31" name="Flowchart: Manual Operation 230"/>
            <p:cNvSpPr/>
            <p:nvPr/>
          </p:nvSpPr>
          <p:spPr>
            <a:xfrm>
              <a:off x="4376345" y="5368506"/>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32" name="Flowchart: Manual Operation 231"/>
            <p:cNvSpPr/>
            <p:nvPr/>
          </p:nvSpPr>
          <p:spPr>
            <a:xfrm>
              <a:off x="52575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33" name="Flowchart: Manual Operation 232"/>
            <p:cNvSpPr/>
            <p:nvPr/>
          </p:nvSpPr>
          <p:spPr>
            <a:xfrm>
              <a:off x="7019945" y="5368506"/>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34" name="Flowchart: Manual Operation 233"/>
            <p:cNvSpPr/>
            <p:nvPr/>
          </p:nvSpPr>
          <p:spPr>
            <a:xfrm>
              <a:off x="6138745" y="5368506"/>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35" name="Flowchart: Manual Operation 234"/>
            <p:cNvSpPr/>
            <p:nvPr/>
          </p:nvSpPr>
          <p:spPr>
            <a:xfrm>
              <a:off x="7901145" y="5368506"/>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36" name="Flowchart: Manual Operation 235"/>
            <p:cNvSpPr/>
            <p:nvPr/>
          </p:nvSpPr>
          <p:spPr>
            <a:xfrm>
              <a:off x="8782345" y="5368506"/>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37" name="Flowchart: Manual Operation 236"/>
            <p:cNvSpPr/>
            <p:nvPr/>
          </p:nvSpPr>
          <p:spPr>
            <a:xfrm>
              <a:off x="105447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38" name="Flowchart: Manual Operation 237"/>
            <p:cNvSpPr/>
            <p:nvPr/>
          </p:nvSpPr>
          <p:spPr>
            <a:xfrm>
              <a:off x="9663545" y="5368506"/>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39" name="Flowchart: Manual Operation 238"/>
            <p:cNvSpPr/>
            <p:nvPr/>
          </p:nvSpPr>
          <p:spPr>
            <a:xfrm>
              <a:off x="855768" y="2104394"/>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40" name="Flowchart: Manual Operation 239"/>
            <p:cNvSpPr/>
            <p:nvPr/>
          </p:nvSpPr>
          <p:spPr>
            <a:xfrm>
              <a:off x="1736968" y="2104394"/>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41" name="Flowchart: Manual Operation 240"/>
            <p:cNvSpPr/>
            <p:nvPr/>
          </p:nvSpPr>
          <p:spPr>
            <a:xfrm>
              <a:off x="3499368" y="2104394"/>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42" name="Flowchart: Manual Operation 241"/>
            <p:cNvSpPr/>
            <p:nvPr/>
          </p:nvSpPr>
          <p:spPr>
            <a:xfrm>
              <a:off x="2618168" y="2104394"/>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43" name="Flowchart: Manual Operation 242"/>
            <p:cNvSpPr/>
            <p:nvPr/>
          </p:nvSpPr>
          <p:spPr>
            <a:xfrm>
              <a:off x="4376345" y="2104394"/>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44" name="Flowchart: Manual Operation 243"/>
            <p:cNvSpPr/>
            <p:nvPr/>
          </p:nvSpPr>
          <p:spPr>
            <a:xfrm>
              <a:off x="52575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45" name="Flowchart: Manual Operation 244"/>
            <p:cNvSpPr/>
            <p:nvPr/>
          </p:nvSpPr>
          <p:spPr>
            <a:xfrm>
              <a:off x="7019945" y="2104394"/>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46" name="Flowchart: Manual Operation 245"/>
            <p:cNvSpPr/>
            <p:nvPr/>
          </p:nvSpPr>
          <p:spPr>
            <a:xfrm>
              <a:off x="6138745" y="2104394"/>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47" name="Flowchart: Manual Operation 246"/>
            <p:cNvSpPr/>
            <p:nvPr/>
          </p:nvSpPr>
          <p:spPr>
            <a:xfrm>
              <a:off x="7901145" y="2104394"/>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48" name="Flowchart: Manual Operation 247"/>
            <p:cNvSpPr/>
            <p:nvPr/>
          </p:nvSpPr>
          <p:spPr>
            <a:xfrm>
              <a:off x="8782345" y="2104394"/>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49" name="Flowchart: Manual Operation 248"/>
            <p:cNvSpPr/>
            <p:nvPr/>
          </p:nvSpPr>
          <p:spPr>
            <a:xfrm>
              <a:off x="105447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50" name="Flowchart: Manual Operation 249"/>
            <p:cNvSpPr/>
            <p:nvPr/>
          </p:nvSpPr>
          <p:spPr>
            <a:xfrm>
              <a:off x="9663545" y="2104394"/>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grpSp>
      <p:sp>
        <p:nvSpPr>
          <p:cNvPr id="130" name="Freeform 73"/>
          <p:cNvSpPr>
            <a:spLocks noChangeAspect="1" noEditPoints="1"/>
          </p:cNvSpPr>
          <p:nvPr/>
        </p:nvSpPr>
        <p:spPr bwMode="auto">
          <a:xfrm>
            <a:off x="5566616" y="5264406"/>
            <a:ext cx="1058769" cy="970171"/>
          </a:xfrm>
          <a:custGeom>
            <a:avLst/>
            <a:gdLst>
              <a:gd name="T0" fmla="*/ 352 w 352"/>
              <a:gd name="T1" fmla="*/ 291 h 291"/>
              <a:gd name="T2" fmla="*/ 0 w 352"/>
              <a:gd name="T3" fmla="*/ 291 h 291"/>
              <a:gd name="T4" fmla="*/ 177 w 352"/>
              <a:gd name="T5" fmla="*/ 0 h 291"/>
              <a:gd name="T6" fmla="*/ 352 w 352"/>
              <a:gd name="T7" fmla="*/ 291 h 291"/>
              <a:gd name="T8" fmla="*/ 35 w 352"/>
              <a:gd name="T9" fmla="*/ 272 h 291"/>
              <a:gd name="T10" fmla="*/ 319 w 352"/>
              <a:gd name="T11" fmla="*/ 272 h 291"/>
              <a:gd name="T12" fmla="*/ 177 w 352"/>
              <a:gd name="T13" fmla="*/ 38 h 291"/>
              <a:gd name="T14" fmla="*/ 35 w 352"/>
              <a:gd name="T15" fmla="*/ 272 h 291"/>
              <a:gd name="T16" fmla="*/ 187 w 352"/>
              <a:gd name="T17" fmla="*/ 95 h 291"/>
              <a:gd name="T18" fmla="*/ 168 w 352"/>
              <a:gd name="T19" fmla="*/ 95 h 291"/>
              <a:gd name="T20" fmla="*/ 168 w 352"/>
              <a:gd name="T21" fmla="*/ 211 h 291"/>
              <a:gd name="T22" fmla="*/ 187 w 352"/>
              <a:gd name="T23" fmla="*/ 211 h 291"/>
              <a:gd name="T24" fmla="*/ 187 w 352"/>
              <a:gd name="T25" fmla="*/ 95 h 291"/>
              <a:gd name="T26" fmla="*/ 187 w 352"/>
              <a:gd name="T27" fmla="*/ 234 h 291"/>
              <a:gd name="T28" fmla="*/ 168 w 352"/>
              <a:gd name="T29" fmla="*/ 234 h 291"/>
              <a:gd name="T30" fmla="*/ 168 w 352"/>
              <a:gd name="T31" fmla="*/ 251 h 291"/>
              <a:gd name="T32" fmla="*/ 187 w 352"/>
              <a:gd name="T33" fmla="*/ 251 h 291"/>
              <a:gd name="T34" fmla="*/ 187 w 352"/>
              <a:gd name="T35" fmla="*/ 23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291">
                <a:moveTo>
                  <a:pt x="352" y="291"/>
                </a:moveTo>
                <a:lnTo>
                  <a:pt x="0" y="291"/>
                </a:lnTo>
                <a:lnTo>
                  <a:pt x="177" y="0"/>
                </a:lnTo>
                <a:lnTo>
                  <a:pt x="352" y="291"/>
                </a:lnTo>
                <a:close/>
                <a:moveTo>
                  <a:pt x="35" y="272"/>
                </a:moveTo>
                <a:lnTo>
                  <a:pt x="319" y="272"/>
                </a:lnTo>
                <a:lnTo>
                  <a:pt x="177" y="38"/>
                </a:lnTo>
                <a:lnTo>
                  <a:pt x="35" y="272"/>
                </a:lnTo>
                <a:close/>
                <a:moveTo>
                  <a:pt x="187" y="95"/>
                </a:moveTo>
                <a:lnTo>
                  <a:pt x="168" y="95"/>
                </a:lnTo>
                <a:lnTo>
                  <a:pt x="168" y="211"/>
                </a:lnTo>
                <a:lnTo>
                  <a:pt x="187" y="211"/>
                </a:lnTo>
                <a:lnTo>
                  <a:pt x="187" y="95"/>
                </a:lnTo>
                <a:close/>
                <a:moveTo>
                  <a:pt x="187" y="234"/>
                </a:moveTo>
                <a:lnTo>
                  <a:pt x="168" y="234"/>
                </a:lnTo>
                <a:lnTo>
                  <a:pt x="168" y="251"/>
                </a:lnTo>
                <a:lnTo>
                  <a:pt x="187" y="251"/>
                </a:lnTo>
                <a:lnTo>
                  <a:pt x="187" y="234"/>
                </a:lnTo>
                <a:close/>
              </a:path>
            </a:pathLst>
          </a:custGeom>
          <a:solidFill>
            <a:schemeClr val="tx1"/>
          </a:solidFill>
          <a:ln>
            <a:noFill/>
          </a:ln>
        </p:spPr>
        <p:txBody>
          <a:bodyPr vert="horz" wrap="square" lIns="87880" tIns="43940" rIns="87880" bIns="43940" numCol="1" anchor="t" anchorCtr="0" compatLnSpc="1">
            <a:prstTxWarp prst="textNoShape">
              <a:avLst/>
            </a:prstTxWarp>
          </a:bodyPr>
          <a:lstStyle/>
          <a:p>
            <a:pPr defTabSz="896386"/>
            <a:endParaRPr lang="en-US" sz="1730" kern="0">
              <a:solidFill>
                <a:sysClr val="windowText" lastClr="000000"/>
              </a:solidFill>
            </a:endParaRPr>
          </a:p>
        </p:txBody>
      </p:sp>
    </p:spTree>
    <p:extLst>
      <p:ext uri="{BB962C8B-B14F-4D97-AF65-F5344CB8AC3E}">
        <p14:creationId xmlns:p14="http://schemas.microsoft.com/office/powerpoint/2010/main" val="86093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Joining distributed tables: hash to hash</a:t>
            </a:r>
          </a:p>
        </p:txBody>
      </p:sp>
      <p:grpSp>
        <p:nvGrpSpPr>
          <p:cNvPr id="63" name="Group 62"/>
          <p:cNvGrpSpPr/>
          <p:nvPr/>
        </p:nvGrpSpPr>
        <p:grpSpPr>
          <a:xfrm>
            <a:off x="660380" y="2581890"/>
            <a:ext cx="5293847" cy="2470462"/>
            <a:chOff x="855768" y="2104394"/>
            <a:chExt cx="10570177" cy="3998445"/>
          </a:xfrm>
        </p:grpSpPr>
        <p:sp>
          <p:nvSpPr>
            <p:cNvPr id="3" name="Flowchart: Manual Operation 2"/>
            <p:cNvSpPr/>
            <p:nvPr/>
          </p:nvSpPr>
          <p:spPr>
            <a:xfrm>
              <a:off x="855768"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 name="Flowchart: Manual Operation 3"/>
            <p:cNvSpPr/>
            <p:nvPr/>
          </p:nvSpPr>
          <p:spPr>
            <a:xfrm>
              <a:off x="1736968"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 name="Flowchart: Manual Operation 4"/>
            <p:cNvSpPr/>
            <p:nvPr/>
          </p:nvSpPr>
          <p:spPr>
            <a:xfrm>
              <a:off x="3499368"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6" name="Flowchart: Manual Operation 5"/>
            <p:cNvSpPr/>
            <p:nvPr/>
          </p:nvSpPr>
          <p:spPr>
            <a:xfrm>
              <a:off x="2618168"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7" name="Flowchart: Manual Operation 6"/>
            <p:cNvSpPr/>
            <p:nvPr/>
          </p:nvSpPr>
          <p:spPr>
            <a:xfrm>
              <a:off x="43763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8" name="Flowchart: Manual Operation 7"/>
            <p:cNvSpPr/>
            <p:nvPr/>
          </p:nvSpPr>
          <p:spPr>
            <a:xfrm>
              <a:off x="52575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9" name="Flowchart: Manual Operation 8"/>
            <p:cNvSpPr/>
            <p:nvPr/>
          </p:nvSpPr>
          <p:spPr>
            <a:xfrm>
              <a:off x="70199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0" name="Flowchart: Manual Operation 9"/>
            <p:cNvSpPr/>
            <p:nvPr/>
          </p:nvSpPr>
          <p:spPr>
            <a:xfrm>
              <a:off x="61387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1" name="Flowchart: Manual Operation 10"/>
            <p:cNvSpPr/>
            <p:nvPr/>
          </p:nvSpPr>
          <p:spPr>
            <a:xfrm>
              <a:off x="79011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2" name="Flowchart: Manual Operation 11"/>
            <p:cNvSpPr/>
            <p:nvPr/>
          </p:nvSpPr>
          <p:spPr>
            <a:xfrm>
              <a:off x="87823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3" name="Flowchart: Manual Operation 12"/>
            <p:cNvSpPr/>
            <p:nvPr/>
          </p:nvSpPr>
          <p:spPr>
            <a:xfrm>
              <a:off x="105447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4" name="Flowchart: Manual Operation 13"/>
            <p:cNvSpPr/>
            <p:nvPr/>
          </p:nvSpPr>
          <p:spPr>
            <a:xfrm>
              <a:off x="96635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5" name="Flowchart: Manual Operation 14"/>
            <p:cNvSpPr/>
            <p:nvPr/>
          </p:nvSpPr>
          <p:spPr>
            <a:xfrm>
              <a:off x="855768"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6" name="Flowchart: Manual Operation 15"/>
            <p:cNvSpPr/>
            <p:nvPr/>
          </p:nvSpPr>
          <p:spPr>
            <a:xfrm>
              <a:off x="1736968"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7" name="Flowchart: Manual Operation 16"/>
            <p:cNvSpPr/>
            <p:nvPr/>
          </p:nvSpPr>
          <p:spPr>
            <a:xfrm>
              <a:off x="3499368"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8" name="Flowchart: Manual Operation 17"/>
            <p:cNvSpPr/>
            <p:nvPr/>
          </p:nvSpPr>
          <p:spPr>
            <a:xfrm>
              <a:off x="2618168"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9" name="Flowchart: Manual Operation 18"/>
            <p:cNvSpPr/>
            <p:nvPr/>
          </p:nvSpPr>
          <p:spPr>
            <a:xfrm>
              <a:off x="43763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0" name="Flowchart: Manual Operation 19"/>
            <p:cNvSpPr/>
            <p:nvPr/>
          </p:nvSpPr>
          <p:spPr>
            <a:xfrm>
              <a:off x="52575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1" name="Flowchart: Manual Operation 20"/>
            <p:cNvSpPr/>
            <p:nvPr/>
          </p:nvSpPr>
          <p:spPr>
            <a:xfrm>
              <a:off x="70199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2" name="Flowchart: Manual Operation 21"/>
            <p:cNvSpPr/>
            <p:nvPr/>
          </p:nvSpPr>
          <p:spPr>
            <a:xfrm>
              <a:off x="61387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3" name="Flowchart: Manual Operation 22"/>
            <p:cNvSpPr/>
            <p:nvPr/>
          </p:nvSpPr>
          <p:spPr>
            <a:xfrm>
              <a:off x="79011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4" name="Flowchart: Manual Operation 23"/>
            <p:cNvSpPr/>
            <p:nvPr/>
          </p:nvSpPr>
          <p:spPr>
            <a:xfrm>
              <a:off x="87823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5" name="Flowchart: Manual Operation 24"/>
            <p:cNvSpPr/>
            <p:nvPr/>
          </p:nvSpPr>
          <p:spPr>
            <a:xfrm>
              <a:off x="105447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6" name="Flowchart: Manual Operation 25"/>
            <p:cNvSpPr/>
            <p:nvPr/>
          </p:nvSpPr>
          <p:spPr>
            <a:xfrm>
              <a:off x="96635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7" name="Flowchart: Manual Operation 26"/>
            <p:cNvSpPr/>
            <p:nvPr/>
          </p:nvSpPr>
          <p:spPr>
            <a:xfrm>
              <a:off x="855768"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8" name="Flowchart: Manual Operation 27"/>
            <p:cNvSpPr/>
            <p:nvPr/>
          </p:nvSpPr>
          <p:spPr>
            <a:xfrm>
              <a:off x="1736968"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9" name="Flowchart: Manual Operation 28"/>
            <p:cNvSpPr/>
            <p:nvPr/>
          </p:nvSpPr>
          <p:spPr>
            <a:xfrm>
              <a:off x="3499368"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0" name="Flowchart: Manual Operation 29"/>
            <p:cNvSpPr/>
            <p:nvPr/>
          </p:nvSpPr>
          <p:spPr>
            <a:xfrm>
              <a:off x="2618168"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1" name="Flowchart: Manual Operation 30"/>
            <p:cNvSpPr/>
            <p:nvPr/>
          </p:nvSpPr>
          <p:spPr>
            <a:xfrm>
              <a:off x="43763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2" name="Flowchart: Manual Operation 31"/>
            <p:cNvSpPr/>
            <p:nvPr/>
          </p:nvSpPr>
          <p:spPr>
            <a:xfrm>
              <a:off x="52575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3" name="Flowchart: Manual Operation 32"/>
            <p:cNvSpPr/>
            <p:nvPr/>
          </p:nvSpPr>
          <p:spPr>
            <a:xfrm>
              <a:off x="70199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4" name="Flowchart: Manual Operation 33"/>
            <p:cNvSpPr/>
            <p:nvPr/>
          </p:nvSpPr>
          <p:spPr>
            <a:xfrm>
              <a:off x="61387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5" name="Flowchart: Manual Operation 34"/>
            <p:cNvSpPr/>
            <p:nvPr/>
          </p:nvSpPr>
          <p:spPr>
            <a:xfrm>
              <a:off x="79011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6" name="Flowchart: Manual Operation 35"/>
            <p:cNvSpPr/>
            <p:nvPr/>
          </p:nvSpPr>
          <p:spPr>
            <a:xfrm>
              <a:off x="87823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7" name="Flowchart: Manual Operation 36"/>
            <p:cNvSpPr/>
            <p:nvPr/>
          </p:nvSpPr>
          <p:spPr>
            <a:xfrm>
              <a:off x="105447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8" name="Flowchart: Manual Operation 37"/>
            <p:cNvSpPr/>
            <p:nvPr/>
          </p:nvSpPr>
          <p:spPr>
            <a:xfrm>
              <a:off x="96635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9" name="Flowchart: Manual Operation 38"/>
            <p:cNvSpPr/>
            <p:nvPr/>
          </p:nvSpPr>
          <p:spPr>
            <a:xfrm>
              <a:off x="855768"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0" name="Flowchart: Manual Operation 39"/>
            <p:cNvSpPr/>
            <p:nvPr/>
          </p:nvSpPr>
          <p:spPr>
            <a:xfrm>
              <a:off x="1736968"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1" name="Flowchart: Manual Operation 40"/>
            <p:cNvSpPr/>
            <p:nvPr/>
          </p:nvSpPr>
          <p:spPr>
            <a:xfrm>
              <a:off x="3499368"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2" name="Flowchart: Manual Operation 41"/>
            <p:cNvSpPr/>
            <p:nvPr/>
          </p:nvSpPr>
          <p:spPr>
            <a:xfrm>
              <a:off x="2618168"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3" name="Flowchart: Manual Operation 42"/>
            <p:cNvSpPr/>
            <p:nvPr/>
          </p:nvSpPr>
          <p:spPr>
            <a:xfrm>
              <a:off x="43763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4" name="Flowchart: Manual Operation 43"/>
            <p:cNvSpPr/>
            <p:nvPr/>
          </p:nvSpPr>
          <p:spPr>
            <a:xfrm>
              <a:off x="52575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5" name="Flowchart: Manual Operation 44"/>
            <p:cNvSpPr/>
            <p:nvPr/>
          </p:nvSpPr>
          <p:spPr>
            <a:xfrm>
              <a:off x="70199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6" name="Flowchart: Manual Operation 45"/>
            <p:cNvSpPr/>
            <p:nvPr/>
          </p:nvSpPr>
          <p:spPr>
            <a:xfrm>
              <a:off x="61387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7" name="Flowchart: Manual Operation 46"/>
            <p:cNvSpPr/>
            <p:nvPr/>
          </p:nvSpPr>
          <p:spPr>
            <a:xfrm>
              <a:off x="79011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8" name="Flowchart: Manual Operation 47"/>
            <p:cNvSpPr/>
            <p:nvPr/>
          </p:nvSpPr>
          <p:spPr>
            <a:xfrm>
              <a:off x="87823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9" name="Flowchart: Manual Operation 48"/>
            <p:cNvSpPr/>
            <p:nvPr/>
          </p:nvSpPr>
          <p:spPr>
            <a:xfrm>
              <a:off x="105447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0" name="Flowchart: Manual Operation 49"/>
            <p:cNvSpPr/>
            <p:nvPr/>
          </p:nvSpPr>
          <p:spPr>
            <a:xfrm>
              <a:off x="96635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1" name="Flowchart: Manual Operation 50"/>
            <p:cNvSpPr/>
            <p:nvPr/>
          </p:nvSpPr>
          <p:spPr>
            <a:xfrm>
              <a:off x="855768"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2" name="Flowchart: Manual Operation 51"/>
            <p:cNvSpPr/>
            <p:nvPr/>
          </p:nvSpPr>
          <p:spPr>
            <a:xfrm>
              <a:off x="1736968"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3" name="Flowchart: Manual Operation 52"/>
            <p:cNvSpPr/>
            <p:nvPr/>
          </p:nvSpPr>
          <p:spPr>
            <a:xfrm>
              <a:off x="3499368"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4" name="Flowchart: Manual Operation 53"/>
            <p:cNvSpPr/>
            <p:nvPr/>
          </p:nvSpPr>
          <p:spPr>
            <a:xfrm>
              <a:off x="2618168"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5" name="Flowchart: Manual Operation 54"/>
            <p:cNvSpPr/>
            <p:nvPr/>
          </p:nvSpPr>
          <p:spPr>
            <a:xfrm>
              <a:off x="43763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6" name="Flowchart: Manual Operation 55"/>
            <p:cNvSpPr/>
            <p:nvPr/>
          </p:nvSpPr>
          <p:spPr>
            <a:xfrm>
              <a:off x="52575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7" name="Flowchart: Manual Operation 56"/>
            <p:cNvSpPr/>
            <p:nvPr/>
          </p:nvSpPr>
          <p:spPr>
            <a:xfrm>
              <a:off x="70199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8" name="Flowchart: Manual Operation 57"/>
            <p:cNvSpPr/>
            <p:nvPr/>
          </p:nvSpPr>
          <p:spPr>
            <a:xfrm>
              <a:off x="61387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9" name="Flowchart: Manual Operation 58"/>
            <p:cNvSpPr/>
            <p:nvPr/>
          </p:nvSpPr>
          <p:spPr>
            <a:xfrm>
              <a:off x="79011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60" name="Flowchart: Manual Operation 59"/>
            <p:cNvSpPr/>
            <p:nvPr/>
          </p:nvSpPr>
          <p:spPr>
            <a:xfrm>
              <a:off x="87823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61" name="Flowchart: Manual Operation 60"/>
            <p:cNvSpPr/>
            <p:nvPr/>
          </p:nvSpPr>
          <p:spPr>
            <a:xfrm>
              <a:off x="105447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62" name="Flowchart: Manual Operation 61"/>
            <p:cNvSpPr/>
            <p:nvPr/>
          </p:nvSpPr>
          <p:spPr>
            <a:xfrm>
              <a:off x="96635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grpSp>
      <p:grpSp>
        <p:nvGrpSpPr>
          <p:cNvPr id="125" name="Group 124"/>
          <p:cNvGrpSpPr/>
          <p:nvPr/>
        </p:nvGrpSpPr>
        <p:grpSpPr>
          <a:xfrm>
            <a:off x="6255404" y="2581890"/>
            <a:ext cx="5293847" cy="2470462"/>
            <a:chOff x="855768" y="2104394"/>
            <a:chExt cx="10570177" cy="3998445"/>
          </a:xfrm>
        </p:grpSpPr>
        <p:sp>
          <p:nvSpPr>
            <p:cNvPr id="126" name="Flowchart: Manual Operation 125"/>
            <p:cNvSpPr/>
            <p:nvPr/>
          </p:nvSpPr>
          <p:spPr>
            <a:xfrm>
              <a:off x="855768"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27" name="Flowchart: Manual Operation 126"/>
            <p:cNvSpPr/>
            <p:nvPr/>
          </p:nvSpPr>
          <p:spPr>
            <a:xfrm>
              <a:off x="1736968"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28" name="Flowchart: Manual Operation 127"/>
            <p:cNvSpPr/>
            <p:nvPr/>
          </p:nvSpPr>
          <p:spPr>
            <a:xfrm>
              <a:off x="3499368"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29" name="Flowchart: Manual Operation 128"/>
            <p:cNvSpPr/>
            <p:nvPr/>
          </p:nvSpPr>
          <p:spPr>
            <a:xfrm>
              <a:off x="2618168"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30" name="Flowchart: Manual Operation 129"/>
            <p:cNvSpPr/>
            <p:nvPr/>
          </p:nvSpPr>
          <p:spPr>
            <a:xfrm>
              <a:off x="43763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31" name="Flowchart: Manual Operation 130"/>
            <p:cNvSpPr/>
            <p:nvPr/>
          </p:nvSpPr>
          <p:spPr>
            <a:xfrm>
              <a:off x="52575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32" name="Flowchart: Manual Operation 131"/>
            <p:cNvSpPr/>
            <p:nvPr/>
          </p:nvSpPr>
          <p:spPr>
            <a:xfrm>
              <a:off x="70199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33" name="Flowchart: Manual Operation 132"/>
            <p:cNvSpPr/>
            <p:nvPr/>
          </p:nvSpPr>
          <p:spPr>
            <a:xfrm>
              <a:off x="61387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34" name="Flowchart: Manual Operation 133"/>
            <p:cNvSpPr/>
            <p:nvPr/>
          </p:nvSpPr>
          <p:spPr>
            <a:xfrm>
              <a:off x="79011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35" name="Flowchart: Manual Operation 134"/>
            <p:cNvSpPr/>
            <p:nvPr/>
          </p:nvSpPr>
          <p:spPr>
            <a:xfrm>
              <a:off x="87823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36" name="Flowchart: Manual Operation 135"/>
            <p:cNvSpPr/>
            <p:nvPr/>
          </p:nvSpPr>
          <p:spPr>
            <a:xfrm>
              <a:off x="105447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37" name="Flowchart: Manual Operation 136"/>
            <p:cNvSpPr/>
            <p:nvPr/>
          </p:nvSpPr>
          <p:spPr>
            <a:xfrm>
              <a:off x="96635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38" name="Flowchart: Manual Operation 137"/>
            <p:cNvSpPr/>
            <p:nvPr/>
          </p:nvSpPr>
          <p:spPr>
            <a:xfrm>
              <a:off x="855768"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39" name="Flowchart: Manual Operation 138"/>
            <p:cNvSpPr/>
            <p:nvPr/>
          </p:nvSpPr>
          <p:spPr>
            <a:xfrm>
              <a:off x="1736968"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40" name="Flowchart: Manual Operation 139"/>
            <p:cNvSpPr/>
            <p:nvPr/>
          </p:nvSpPr>
          <p:spPr>
            <a:xfrm>
              <a:off x="3499368"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41" name="Flowchart: Manual Operation 140"/>
            <p:cNvSpPr/>
            <p:nvPr/>
          </p:nvSpPr>
          <p:spPr>
            <a:xfrm>
              <a:off x="2618168"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42" name="Flowchart: Manual Operation 141"/>
            <p:cNvSpPr/>
            <p:nvPr/>
          </p:nvSpPr>
          <p:spPr>
            <a:xfrm>
              <a:off x="43763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43" name="Flowchart: Manual Operation 142"/>
            <p:cNvSpPr/>
            <p:nvPr/>
          </p:nvSpPr>
          <p:spPr>
            <a:xfrm>
              <a:off x="52575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44" name="Flowchart: Manual Operation 143"/>
            <p:cNvSpPr/>
            <p:nvPr/>
          </p:nvSpPr>
          <p:spPr>
            <a:xfrm>
              <a:off x="70199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45" name="Flowchart: Manual Operation 144"/>
            <p:cNvSpPr/>
            <p:nvPr/>
          </p:nvSpPr>
          <p:spPr>
            <a:xfrm>
              <a:off x="61387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46" name="Flowchart: Manual Operation 145"/>
            <p:cNvSpPr/>
            <p:nvPr/>
          </p:nvSpPr>
          <p:spPr>
            <a:xfrm>
              <a:off x="79011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47" name="Flowchart: Manual Operation 146"/>
            <p:cNvSpPr/>
            <p:nvPr/>
          </p:nvSpPr>
          <p:spPr>
            <a:xfrm>
              <a:off x="87823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48" name="Flowchart: Manual Operation 147"/>
            <p:cNvSpPr/>
            <p:nvPr/>
          </p:nvSpPr>
          <p:spPr>
            <a:xfrm>
              <a:off x="105447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49" name="Flowchart: Manual Operation 148"/>
            <p:cNvSpPr/>
            <p:nvPr/>
          </p:nvSpPr>
          <p:spPr>
            <a:xfrm>
              <a:off x="96635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50" name="Flowchart: Manual Operation 149"/>
            <p:cNvSpPr/>
            <p:nvPr/>
          </p:nvSpPr>
          <p:spPr>
            <a:xfrm>
              <a:off x="855768"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51" name="Flowchart: Manual Operation 150"/>
            <p:cNvSpPr/>
            <p:nvPr/>
          </p:nvSpPr>
          <p:spPr>
            <a:xfrm>
              <a:off x="1736968"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52" name="Flowchart: Manual Operation 151"/>
            <p:cNvSpPr/>
            <p:nvPr/>
          </p:nvSpPr>
          <p:spPr>
            <a:xfrm>
              <a:off x="3499368"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53" name="Flowchart: Manual Operation 152"/>
            <p:cNvSpPr/>
            <p:nvPr/>
          </p:nvSpPr>
          <p:spPr>
            <a:xfrm>
              <a:off x="2618168"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54" name="Flowchart: Manual Operation 153"/>
            <p:cNvSpPr/>
            <p:nvPr/>
          </p:nvSpPr>
          <p:spPr>
            <a:xfrm>
              <a:off x="43763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55" name="Flowchart: Manual Operation 154"/>
            <p:cNvSpPr/>
            <p:nvPr/>
          </p:nvSpPr>
          <p:spPr>
            <a:xfrm>
              <a:off x="52575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56" name="Flowchart: Manual Operation 155"/>
            <p:cNvSpPr/>
            <p:nvPr/>
          </p:nvSpPr>
          <p:spPr>
            <a:xfrm>
              <a:off x="70199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57" name="Flowchart: Manual Operation 156"/>
            <p:cNvSpPr/>
            <p:nvPr/>
          </p:nvSpPr>
          <p:spPr>
            <a:xfrm>
              <a:off x="61387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58" name="Flowchart: Manual Operation 157"/>
            <p:cNvSpPr/>
            <p:nvPr/>
          </p:nvSpPr>
          <p:spPr>
            <a:xfrm>
              <a:off x="79011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59" name="Flowchart: Manual Operation 158"/>
            <p:cNvSpPr/>
            <p:nvPr/>
          </p:nvSpPr>
          <p:spPr>
            <a:xfrm>
              <a:off x="87823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60" name="Flowchart: Manual Operation 159"/>
            <p:cNvSpPr/>
            <p:nvPr/>
          </p:nvSpPr>
          <p:spPr>
            <a:xfrm>
              <a:off x="105447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61" name="Flowchart: Manual Operation 160"/>
            <p:cNvSpPr/>
            <p:nvPr/>
          </p:nvSpPr>
          <p:spPr>
            <a:xfrm>
              <a:off x="96635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62" name="Flowchart: Manual Operation 161"/>
            <p:cNvSpPr/>
            <p:nvPr/>
          </p:nvSpPr>
          <p:spPr>
            <a:xfrm>
              <a:off x="855768"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63" name="Flowchart: Manual Operation 162"/>
            <p:cNvSpPr/>
            <p:nvPr/>
          </p:nvSpPr>
          <p:spPr>
            <a:xfrm>
              <a:off x="1736968"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64" name="Flowchart: Manual Operation 163"/>
            <p:cNvSpPr/>
            <p:nvPr/>
          </p:nvSpPr>
          <p:spPr>
            <a:xfrm>
              <a:off x="3499368"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65" name="Flowchart: Manual Operation 164"/>
            <p:cNvSpPr/>
            <p:nvPr/>
          </p:nvSpPr>
          <p:spPr>
            <a:xfrm>
              <a:off x="2618168"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66" name="Flowchart: Manual Operation 165"/>
            <p:cNvSpPr/>
            <p:nvPr/>
          </p:nvSpPr>
          <p:spPr>
            <a:xfrm>
              <a:off x="43763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67" name="Flowchart: Manual Operation 166"/>
            <p:cNvSpPr/>
            <p:nvPr/>
          </p:nvSpPr>
          <p:spPr>
            <a:xfrm>
              <a:off x="52575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68" name="Flowchart: Manual Operation 167"/>
            <p:cNvSpPr/>
            <p:nvPr/>
          </p:nvSpPr>
          <p:spPr>
            <a:xfrm>
              <a:off x="70199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69" name="Flowchart: Manual Operation 168"/>
            <p:cNvSpPr/>
            <p:nvPr/>
          </p:nvSpPr>
          <p:spPr>
            <a:xfrm>
              <a:off x="61387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70" name="Flowchart: Manual Operation 169"/>
            <p:cNvSpPr/>
            <p:nvPr/>
          </p:nvSpPr>
          <p:spPr>
            <a:xfrm>
              <a:off x="79011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71" name="Flowchart: Manual Operation 170"/>
            <p:cNvSpPr/>
            <p:nvPr/>
          </p:nvSpPr>
          <p:spPr>
            <a:xfrm>
              <a:off x="87823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72" name="Flowchart: Manual Operation 171"/>
            <p:cNvSpPr/>
            <p:nvPr/>
          </p:nvSpPr>
          <p:spPr>
            <a:xfrm>
              <a:off x="105447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73" name="Flowchart: Manual Operation 172"/>
            <p:cNvSpPr/>
            <p:nvPr/>
          </p:nvSpPr>
          <p:spPr>
            <a:xfrm>
              <a:off x="96635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74" name="Flowchart: Manual Operation 173"/>
            <p:cNvSpPr/>
            <p:nvPr/>
          </p:nvSpPr>
          <p:spPr>
            <a:xfrm>
              <a:off x="855768"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75" name="Flowchart: Manual Operation 174"/>
            <p:cNvSpPr/>
            <p:nvPr/>
          </p:nvSpPr>
          <p:spPr>
            <a:xfrm>
              <a:off x="1736968"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76" name="Flowchart: Manual Operation 175"/>
            <p:cNvSpPr/>
            <p:nvPr/>
          </p:nvSpPr>
          <p:spPr>
            <a:xfrm>
              <a:off x="3499368"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77" name="Flowchart: Manual Operation 176"/>
            <p:cNvSpPr/>
            <p:nvPr/>
          </p:nvSpPr>
          <p:spPr>
            <a:xfrm>
              <a:off x="2618168"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78" name="Flowchart: Manual Operation 177"/>
            <p:cNvSpPr/>
            <p:nvPr/>
          </p:nvSpPr>
          <p:spPr>
            <a:xfrm>
              <a:off x="43763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79" name="Flowchart: Manual Operation 178"/>
            <p:cNvSpPr/>
            <p:nvPr/>
          </p:nvSpPr>
          <p:spPr>
            <a:xfrm>
              <a:off x="52575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80" name="Flowchart: Manual Operation 179"/>
            <p:cNvSpPr/>
            <p:nvPr/>
          </p:nvSpPr>
          <p:spPr>
            <a:xfrm>
              <a:off x="70199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81" name="Flowchart: Manual Operation 180"/>
            <p:cNvSpPr/>
            <p:nvPr/>
          </p:nvSpPr>
          <p:spPr>
            <a:xfrm>
              <a:off x="61387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82" name="Flowchart: Manual Operation 181"/>
            <p:cNvSpPr/>
            <p:nvPr/>
          </p:nvSpPr>
          <p:spPr>
            <a:xfrm>
              <a:off x="79011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83" name="Flowchart: Manual Operation 182"/>
            <p:cNvSpPr/>
            <p:nvPr/>
          </p:nvSpPr>
          <p:spPr>
            <a:xfrm>
              <a:off x="87823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84" name="Flowchart: Manual Operation 183"/>
            <p:cNvSpPr/>
            <p:nvPr/>
          </p:nvSpPr>
          <p:spPr>
            <a:xfrm>
              <a:off x="105447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85" name="Flowchart: Manual Operation 184"/>
            <p:cNvSpPr/>
            <p:nvPr/>
          </p:nvSpPr>
          <p:spPr>
            <a:xfrm>
              <a:off x="96635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grpSp>
      <p:sp>
        <p:nvSpPr>
          <p:cNvPr id="186" name="Left Brace 185"/>
          <p:cNvSpPr/>
          <p:nvPr/>
        </p:nvSpPr>
        <p:spPr>
          <a:xfrm rot="5400000">
            <a:off x="3095526" y="-417996"/>
            <a:ext cx="423555" cy="5293847"/>
          </a:xfrm>
          <a:prstGeom prst="leftBrace">
            <a:avLst/>
          </a:prstGeom>
          <a:no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GB" sz="1765" kern="0">
              <a:solidFill>
                <a:sysClr val="windowText" lastClr="000000"/>
              </a:solidFill>
            </a:endParaRPr>
          </a:p>
        </p:txBody>
      </p:sp>
      <p:sp>
        <p:nvSpPr>
          <p:cNvPr id="187" name="Left Brace 186"/>
          <p:cNvSpPr/>
          <p:nvPr/>
        </p:nvSpPr>
        <p:spPr>
          <a:xfrm rot="5400000">
            <a:off x="8671273" y="-428505"/>
            <a:ext cx="423555" cy="5293847"/>
          </a:xfrm>
          <a:prstGeom prst="leftBrace">
            <a:avLst/>
          </a:prstGeom>
          <a:no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GB" sz="1765" kern="0">
              <a:solidFill>
                <a:sysClr val="windowText" lastClr="000000"/>
              </a:solidFill>
            </a:endParaRPr>
          </a:p>
        </p:txBody>
      </p:sp>
      <p:sp>
        <p:nvSpPr>
          <p:cNvPr id="188" name="TextBox 187"/>
          <p:cNvSpPr txBox="1"/>
          <p:nvPr/>
        </p:nvSpPr>
        <p:spPr>
          <a:xfrm>
            <a:off x="1032202" y="1044889"/>
            <a:ext cx="4590515" cy="1016818"/>
          </a:xfrm>
          <a:prstGeom prst="rect">
            <a:avLst/>
          </a:prstGeom>
          <a:noFill/>
        </p:spPr>
        <p:txBody>
          <a:bodyPr wrap="none" lIns="179285" tIns="143428" rIns="179285" bIns="143428" rtlCol="0">
            <a:spAutoFit/>
          </a:bodyPr>
          <a:lstStyle/>
          <a:p>
            <a:pPr defTabSz="896386">
              <a:lnSpc>
                <a:spcPct val="90000"/>
              </a:lnSpc>
              <a:spcAft>
                <a:spcPts val="588"/>
              </a:spcAft>
            </a:pPr>
            <a:r>
              <a:rPr lang="en-GB" sz="2353" kern="0" dirty="0" err="1">
                <a:gradFill>
                  <a:gsLst>
                    <a:gs pos="2917">
                      <a:schemeClr val="tx1"/>
                    </a:gs>
                    <a:gs pos="30000">
                      <a:schemeClr val="tx1"/>
                    </a:gs>
                  </a:gsLst>
                  <a:lin ang="5400000" scaled="0"/>
                </a:gradFill>
              </a:rPr>
              <a:t>Store_Sales</a:t>
            </a:r>
            <a:r>
              <a:rPr lang="en-GB" sz="2353" kern="0" dirty="0">
                <a:gradFill>
                  <a:gsLst>
                    <a:gs pos="2917">
                      <a:schemeClr val="tx1"/>
                    </a:gs>
                    <a:gs pos="30000">
                      <a:schemeClr val="tx1"/>
                    </a:gs>
                  </a:gsLst>
                  <a:lin ang="5400000" scaled="0"/>
                </a:gradFill>
              </a:rPr>
              <a:t> HASH([</a:t>
            </a:r>
            <a:r>
              <a:rPr lang="en-GB" sz="2353" kern="0" dirty="0" err="1">
                <a:gradFill>
                  <a:gsLst>
                    <a:gs pos="2917">
                      <a:schemeClr val="tx1"/>
                    </a:gs>
                    <a:gs pos="30000">
                      <a:schemeClr val="tx1"/>
                    </a:gs>
                  </a:gsLst>
                  <a:lin ang="5400000" scaled="0"/>
                </a:gradFill>
              </a:rPr>
              <a:t>ProductKey</a:t>
            </a:r>
            <a:r>
              <a:rPr lang="en-GB" sz="2353" kern="0" dirty="0">
                <a:gradFill>
                  <a:gsLst>
                    <a:gs pos="2917">
                      <a:schemeClr val="tx1"/>
                    </a:gs>
                    <a:gs pos="30000">
                      <a:schemeClr val="tx1"/>
                    </a:gs>
                  </a:gsLst>
                  <a:lin ang="5400000" scaled="0"/>
                </a:gradFill>
              </a:rPr>
              <a:t>])</a:t>
            </a:r>
          </a:p>
          <a:p>
            <a:pPr defTabSz="896386">
              <a:lnSpc>
                <a:spcPct val="90000"/>
              </a:lnSpc>
              <a:spcAft>
                <a:spcPts val="588"/>
              </a:spcAft>
            </a:pPr>
            <a:endParaRPr lang="en-GB" sz="2353" kern="0" dirty="0">
              <a:gradFill>
                <a:gsLst>
                  <a:gs pos="2917">
                    <a:schemeClr val="tx1"/>
                  </a:gs>
                  <a:gs pos="30000">
                    <a:schemeClr val="tx1"/>
                  </a:gs>
                </a:gsLst>
                <a:lin ang="5400000" scaled="0"/>
              </a:gradFill>
            </a:endParaRPr>
          </a:p>
        </p:txBody>
      </p:sp>
      <p:sp>
        <p:nvSpPr>
          <p:cNvPr id="189" name="TextBox 188"/>
          <p:cNvSpPr txBox="1"/>
          <p:nvPr/>
        </p:nvSpPr>
        <p:spPr>
          <a:xfrm>
            <a:off x="6609008" y="1004805"/>
            <a:ext cx="4512946" cy="1016818"/>
          </a:xfrm>
          <a:prstGeom prst="rect">
            <a:avLst/>
          </a:prstGeom>
          <a:noFill/>
        </p:spPr>
        <p:txBody>
          <a:bodyPr wrap="none" lIns="179285" tIns="143428" rIns="179285" bIns="143428" rtlCol="0">
            <a:spAutoFit/>
          </a:bodyPr>
          <a:lstStyle/>
          <a:p>
            <a:pPr defTabSz="896386">
              <a:lnSpc>
                <a:spcPct val="90000"/>
              </a:lnSpc>
              <a:spcAft>
                <a:spcPts val="588"/>
              </a:spcAft>
            </a:pPr>
            <a:r>
              <a:rPr lang="en-GB" sz="2353" kern="0" dirty="0" err="1">
                <a:gradFill>
                  <a:gsLst>
                    <a:gs pos="2917">
                      <a:schemeClr val="tx1"/>
                    </a:gs>
                    <a:gs pos="30000">
                      <a:schemeClr val="tx1"/>
                    </a:gs>
                  </a:gsLst>
                  <a:lin ang="5400000" scaled="0"/>
                </a:gradFill>
              </a:rPr>
              <a:t>Web_Sales</a:t>
            </a:r>
            <a:r>
              <a:rPr lang="en-GB" sz="2353" kern="0" dirty="0">
                <a:gradFill>
                  <a:gsLst>
                    <a:gs pos="2917">
                      <a:schemeClr val="tx1"/>
                    </a:gs>
                    <a:gs pos="30000">
                      <a:schemeClr val="tx1"/>
                    </a:gs>
                  </a:gsLst>
                  <a:lin ang="5400000" scaled="0"/>
                </a:gradFill>
              </a:rPr>
              <a:t> HASH([</a:t>
            </a:r>
            <a:r>
              <a:rPr lang="en-GB" sz="2353" kern="0" dirty="0" err="1">
                <a:gradFill>
                  <a:gsLst>
                    <a:gs pos="2917">
                      <a:schemeClr val="tx1"/>
                    </a:gs>
                    <a:gs pos="30000">
                      <a:schemeClr val="tx1"/>
                    </a:gs>
                  </a:gsLst>
                  <a:lin ang="5400000" scaled="0"/>
                </a:gradFill>
              </a:rPr>
              <a:t>ProductKey</a:t>
            </a:r>
            <a:r>
              <a:rPr lang="en-GB" sz="2353" kern="0" dirty="0">
                <a:gradFill>
                  <a:gsLst>
                    <a:gs pos="2917">
                      <a:schemeClr val="tx1"/>
                    </a:gs>
                    <a:gs pos="30000">
                      <a:schemeClr val="tx1"/>
                    </a:gs>
                  </a:gsLst>
                  <a:lin ang="5400000" scaled="0"/>
                </a:gradFill>
              </a:rPr>
              <a:t>])</a:t>
            </a:r>
          </a:p>
          <a:p>
            <a:pPr defTabSz="896386">
              <a:lnSpc>
                <a:spcPct val="90000"/>
              </a:lnSpc>
              <a:spcAft>
                <a:spcPts val="588"/>
              </a:spcAft>
            </a:pPr>
            <a:endParaRPr lang="en-GB" sz="2353" kern="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099756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Joining distributed tables: hash to hash </a:t>
            </a:r>
          </a:p>
        </p:txBody>
      </p:sp>
      <p:grpSp>
        <p:nvGrpSpPr>
          <p:cNvPr id="63" name="Group 62"/>
          <p:cNvGrpSpPr/>
          <p:nvPr/>
        </p:nvGrpSpPr>
        <p:grpSpPr>
          <a:xfrm>
            <a:off x="660380" y="2581890"/>
            <a:ext cx="5293847" cy="2470462"/>
            <a:chOff x="855768" y="2104394"/>
            <a:chExt cx="10570177" cy="3998445"/>
          </a:xfrm>
        </p:grpSpPr>
        <p:sp>
          <p:nvSpPr>
            <p:cNvPr id="3" name="Flowchart: Manual Operation 2"/>
            <p:cNvSpPr/>
            <p:nvPr/>
          </p:nvSpPr>
          <p:spPr>
            <a:xfrm>
              <a:off x="855768" y="2920422"/>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 name="Flowchart: Manual Operation 3"/>
            <p:cNvSpPr/>
            <p:nvPr/>
          </p:nvSpPr>
          <p:spPr>
            <a:xfrm>
              <a:off x="1736968" y="2920422"/>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 name="Flowchart: Manual Operation 4"/>
            <p:cNvSpPr/>
            <p:nvPr/>
          </p:nvSpPr>
          <p:spPr>
            <a:xfrm>
              <a:off x="3499368" y="2920422"/>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6" name="Flowchart: Manual Operation 5"/>
            <p:cNvSpPr/>
            <p:nvPr/>
          </p:nvSpPr>
          <p:spPr>
            <a:xfrm>
              <a:off x="2618168" y="2920422"/>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7" name="Flowchart: Manual Operation 6"/>
            <p:cNvSpPr/>
            <p:nvPr/>
          </p:nvSpPr>
          <p:spPr>
            <a:xfrm>
              <a:off x="4376345" y="2920422"/>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8" name="Flowchart: Manual Operation 7"/>
            <p:cNvSpPr/>
            <p:nvPr/>
          </p:nvSpPr>
          <p:spPr>
            <a:xfrm>
              <a:off x="52575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9" name="Flowchart: Manual Operation 8"/>
            <p:cNvSpPr/>
            <p:nvPr/>
          </p:nvSpPr>
          <p:spPr>
            <a:xfrm>
              <a:off x="7019945" y="2920422"/>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0" name="Flowchart: Manual Operation 9"/>
            <p:cNvSpPr/>
            <p:nvPr/>
          </p:nvSpPr>
          <p:spPr>
            <a:xfrm>
              <a:off x="6138745" y="2920422"/>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1" name="Flowchart: Manual Operation 10"/>
            <p:cNvSpPr/>
            <p:nvPr/>
          </p:nvSpPr>
          <p:spPr>
            <a:xfrm>
              <a:off x="7901145" y="2920422"/>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2" name="Flowchart: Manual Operation 11"/>
            <p:cNvSpPr/>
            <p:nvPr/>
          </p:nvSpPr>
          <p:spPr>
            <a:xfrm>
              <a:off x="8782345" y="2920422"/>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3" name="Flowchart: Manual Operation 12"/>
            <p:cNvSpPr/>
            <p:nvPr/>
          </p:nvSpPr>
          <p:spPr>
            <a:xfrm>
              <a:off x="105447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4" name="Flowchart: Manual Operation 13"/>
            <p:cNvSpPr/>
            <p:nvPr/>
          </p:nvSpPr>
          <p:spPr>
            <a:xfrm>
              <a:off x="9663545" y="2920422"/>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5" name="Flowchart: Manual Operation 14"/>
            <p:cNvSpPr/>
            <p:nvPr/>
          </p:nvSpPr>
          <p:spPr>
            <a:xfrm>
              <a:off x="855768" y="3736450"/>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6" name="Flowchart: Manual Operation 15"/>
            <p:cNvSpPr/>
            <p:nvPr/>
          </p:nvSpPr>
          <p:spPr>
            <a:xfrm>
              <a:off x="1736968" y="3736450"/>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7" name="Flowchart: Manual Operation 16"/>
            <p:cNvSpPr/>
            <p:nvPr/>
          </p:nvSpPr>
          <p:spPr>
            <a:xfrm>
              <a:off x="3499368" y="3736450"/>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8" name="Flowchart: Manual Operation 17"/>
            <p:cNvSpPr/>
            <p:nvPr/>
          </p:nvSpPr>
          <p:spPr>
            <a:xfrm>
              <a:off x="2618168" y="3736450"/>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9" name="Flowchart: Manual Operation 18"/>
            <p:cNvSpPr/>
            <p:nvPr/>
          </p:nvSpPr>
          <p:spPr>
            <a:xfrm>
              <a:off x="4376345" y="3736450"/>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0" name="Flowchart: Manual Operation 19"/>
            <p:cNvSpPr/>
            <p:nvPr/>
          </p:nvSpPr>
          <p:spPr>
            <a:xfrm>
              <a:off x="52575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1" name="Flowchart: Manual Operation 20"/>
            <p:cNvSpPr/>
            <p:nvPr/>
          </p:nvSpPr>
          <p:spPr>
            <a:xfrm>
              <a:off x="7019945" y="3736450"/>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2" name="Flowchart: Manual Operation 21"/>
            <p:cNvSpPr/>
            <p:nvPr/>
          </p:nvSpPr>
          <p:spPr>
            <a:xfrm>
              <a:off x="6138745" y="3736450"/>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3" name="Flowchart: Manual Operation 22"/>
            <p:cNvSpPr/>
            <p:nvPr/>
          </p:nvSpPr>
          <p:spPr>
            <a:xfrm>
              <a:off x="7901145" y="3736450"/>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4" name="Flowchart: Manual Operation 23"/>
            <p:cNvSpPr/>
            <p:nvPr/>
          </p:nvSpPr>
          <p:spPr>
            <a:xfrm>
              <a:off x="8782345" y="3736450"/>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5" name="Flowchart: Manual Operation 24"/>
            <p:cNvSpPr/>
            <p:nvPr/>
          </p:nvSpPr>
          <p:spPr>
            <a:xfrm>
              <a:off x="105447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6" name="Flowchart: Manual Operation 25"/>
            <p:cNvSpPr/>
            <p:nvPr/>
          </p:nvSpPr>
          <p:spPr>
            <a:xfrm>
              <a:off x="9663545" y="3736450"/>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7" name="Flowchart: Manual Operation 26"/>
            <p:cNvSpPr/>
            <p:nvPr/>
          </p:nvSpPr>
          <p:spPr>
            <a:xfrm>
              <a:off x="855768" y="4552478"/>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8" name="Flowchart: Manual Operation 27"/>
            <p:cNvSpPr/>
            <p:nvPr/>
          </p:nvSpPr>
          <p:spPr>
            <a:xfrm>
              <a:off x="1736968" y="4552478"/>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9" name="Flowchart: Manual Operation 28"/>
            <p:cNvSpPr/>
            <p:nvPr/>
          </p:nvSpPr>
          <p:spPr>
            <a:xfrm>
              <a:off x="3499368" y="4552478"/>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0" name="Flowchart: Manual Operation 29"/>
            <p:cNvSpPr/>
            <p:nvPr/>
          </p:nvSpPr>
          <p:spPr>
            <a:xfrm>
              <a:off x="2618168" y="4552478"/>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1" name="Flowchart: Manual Operation 30"/>
            <p:cNvSpPr/>
            <p:nvPr/>
          </p:nvSpPr>
          <p:spPr>
            <a:xfrm>
              <a:off x="4376345" y="4552478"/>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2" name="Flowchart: Manual Operation 31"/>
            <p:cNvSpPr/>
            <p:nvPr/>
          </p:nvSpPr>
          <p:spPr>
            <a:xfrm>
              <a:off x="52575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3" name="Flowchart: Manual Operation 32"/>
            <p:cNvSpPr/>
            <p:nvPr/>
          </p:nvSpPr>
          <p:spPr>
            <a:xfrm>
              <a:off x="7019945" y="4552478"/>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4" name="Flowchart: Manual Operation 33"/>
            <p:cNvSpPr/>
            <p:nvPr/>
          </p:nvSpPr>
          <p:spPr>
            <a:xfrm>
              <a:off x="6138745" y="4552478"/>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5" name="Flowchart: Manual Operation 34"/>
            <p:cNvSpPr/>
            <p:nvPr/>
          </p:nvSpPr>
          <p:spPr>
            <a:xfrm>
              <a:off x="7901145" y="4552478"/>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6" name="Flowchart: Manual Operation 35"/>
            <p:cNvSpPr/>
            <p:nvPr/>
          </p:nvSpPr>
          <p:spPr>
            <a:xfrm>
              <a:off x="8782345" y="4552478"/>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7" name="Flowchart: Manual Operation 36"/>
            <p:cNvSpPr/>
            <p:nvPr/>
          </p:nvSpPr>
          <p:spPr>
            <a:xfrm>
              <a:off x="105447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8" name="Flowchart: Manual Operation 37"/>
            <p:cNvSpPr/>
            <p:nvPr/>
          </p:nvSpPr>
          <p:spPr>
            <a:xfrm>
              <a:off x="9663545" y="4552478"/>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9" name="Flowchart: Manual Operation 38"/>
            <p:cNvSpPr/>
            <p:nvPr/>
          </p:nvSpPr>
          <p:spPr>
            <a:xfrm>
              <a:off x="855768" y="5368506"/>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0" name="Flowchart: Manual Operation 39"/>
            <p:cNvSpPr/>
            <p:nvPr/>
          </p:nvSpPr>
          <p:spPr>
            <a:xfrm>
              <a:off x="1736968" y="5368506"/>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1" name="Flowchart: Manual Operation 40"/>
            <p:cNvSpPr/>
            <p:nvPr/>
          </p:nvSpPr>
          <p:spPr>
            <a:xfrm>
              <a:off x="3499368" y="5368506"/>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2" name="Flowchart: Manual Operation 41"/>
            <p:cNvSpPr/>
            <p:nvPr/>
          </p:nvSpPr>
          <p:spPr>
            <a:xfrm>
              <a:off x="2618168" y="5368506"/>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3" name="Flowchart: Manual Operation 42"/>
            <p:cNvSpPr/>
            <p:nvPr/>
          </p:nvSpPr>
          <p:spPr>
            <a:xfrm>
              <a:off x="4376345" y="5368506"/>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4" name="Flowchart: Manual Operation 43"/>
            <p:cNvSpPr/>
            <p:nvPr/>
          </p:nvSpPr>
          <p:spPr>
            <a:xfrm>
              <a:off x="52575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5" name="Flowchart: Manual Operation 44"/>
            <p:cNvSpPr/>
            <p:nvPr/>
          </p:nvSpPr>
          <p:spPr>
            <a:xfrm>
              <a:off x="7019945" y="5368506"/>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6" name="Flowchart: Manual Operation 45"/>
            <p:cNvSpPr/>
            <p:nvPr/>
          </p:nvSpPr>
          <p:spPr>
            <a:xfrm>
              <a:off x="6138745" y="5368506"/>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7" name="Flowchart: Manual Operation 46"/>
            <p:cNvSpPr/>
            <p:nvPr/>
          </p:nvSpPr>
          <p:spPr>
            <a:xfrm>
              <a:off x="7901145" y="5368506"/>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8" name="Flowchart: Manual Operation 47"/>
            <p:cNvSpPr/>
            <p:nvPr/>
          </p:nvSpPr>
          <p:spPr>
            <a:xfrm>
              <a:off x="8782345" y="5368506"/>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9" name="Flowchart: Manual Operation 48"/>
            <p:cNvSpPr/>
            <p:nvPr/>
          </p:nvSpPr>
          <p:spPr>
            <a:xfrm>
              <a:off x="105447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0" name="Flowchart: Manual Operation 49"/>
            <p:cNvSpPr/>
            <p:nvPr/>
          </p:nvSpPr>
          <p:spPr>
            <a:xfrm>
              <a:off x="9663545" y="5368506"/>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1" name="Flowchart: Manual Operation 50"/>
            <p:cNvSpPr/>
            <p:nvPr/>
          </p:nvSpPr>
          <p:spPr>
            <a:xfrm>
              <a:off x="855768" y="2104394"/>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2" name="Flowchart: Manual Operation 51"/>
            <p:cNvSpPr/>
            <p:nvPr/>
          </p:nvSpPr>
          <p:spPr>
            <a:xfrm>
              <a:off x="1736968" y="2104394"/>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3" name="Flowchart: Manual Operation 52"/>
            <p:cNvSpPr/>
            <p:nvPr/>
          </p:nvSpPr>
          <p:spPr>
            <a:xfrm>
              <a:off x="3499368" y="2104394"/>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4" name="Flowchart: Manual Operation 53"/>
            <p:cNvSpPr/>
            <p:nvPr/>
          </p:nvSpPr>
          <p:spPr>
            <a:xfrm>
              <a:off x="2618168" y="2104394"/>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5" name="Flowchart: Manual Operation 54"/>
            <p:cNvSpPr/>
            <p:nvPr/>
          </p:nvSpPr>
          <p:spPr>
            <a:xfrm>
              <a:off x="4376345" y="2104394"/>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6" name="Flowchart: Manual Operation 55"/>
            <p:cNvSpPr/>
            <p:nvPr/>
          </p:nvSpPr>
          <p:spPr>
            <a:xfrm>
              <a:off x="52575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7" name="Flowchart: Manual Operation 56"/>
            <p:cNvSpPr/>
            <p:nvPr/>
          </p:nvSpPr>
          <p:spPr>
            <a:xfrm>
              <a:off x="7019945" y="2104394"/>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8" name="Flowchart: Manual Operation 57"/>
            <p:cNvSpPr/>
            <p:nvPr/>
          </p:nvSpPr>
          <p:spPr>
            <a:xfrm>
              <a:off x="6138745" y="2104394"/>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9" name="Flowchart: Manual Operation 58"/>
            <p:cNvSpPr/>
            <p:nvPr/>
          </p:nvSpPr>
          <p:spPr>
            <a:xfrm>
              <a:off x="7901145" y="2104394"/>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60" name="Flowchart: Manual Operation 59"/>
            <p:cNvSpPr/>
            <p:nvPr/>
          </p:nvSpPr>
          <p:spPr>
            <a:xfrm>
              <a:off x="8782345" y="2104394"/>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61" name="Flowchart: Manual Operation 60"/>
            <p:cNvSpPr/>
            <p:nvPr/>
          </p:nvSpPr>
          <p:spPr>
            <a:xfrm>
              <a:off x="105447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62" name="Flowchart: Manual Operation 61"/>
            <p:cNvSpPr/>
            <p:nvPr/>
          </p:nvSpPr>
          <p:spPr>
            <a:xfrm>
              <a:off x="9663545" y="2104394"/>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grpSp>
      <p:sp>
        <p:nvSpPr>
          <p:cNvPr id="186" name="Left Brace 185"/>
          <p:cNvSpPr/>
          <p:nvPr/>
        </p:nvSpPr>
        <p:spPr>
          <a:xfrm rot="5400000">
            <a:off x="3095526" y="-417996"/>
            <a:ext cx="423555" cy="5293847"/>
          </a:xfrm>
          <a:prstGeom prst="leftBrace">
            <a:avLst/>
          </a:prstGeom>
          <a:no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GB" sz="1765" kern="0">
              <a:solidFill>
                <a:sysClr val="windowText" lastClr="000000"/>
              </a:solidFill>
            </a:endParaRPr>
          </a:p>
        </p:txBody>
      </p:sp>
      <p:sp>
        <p:nvSpPr>
          <p:cNvPr id="187" name="Left Brace 186"/>
          <p:cNvSpPr/>
          <p:nvPr/>
        </p:nvSpPr>
        <p:spPr>
          <a:xfrm rot="5400000">
            <a:off x="8671273" y="-428505"/>
            <a:ext cx="423555" cy="5293847"/>
          </a:xfrm>
          <a:prstGeom prst="leftBrace">
            <a:avLst/>
          </a:prstGeom>
          <a:no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GB" sz="1765" kern="0">
              <a:solidFill>
                <a:sysClr val="windowText" lastClr="000000"/>
              </a:solidFill>
            </a:endParaRPr>
          </a:p>
        </p:txBody>
      </p:sp>
      <p:sp>
        <p:nvSpPr>
          <p:cNvPr id="188" name="TextBox 187"/>
          <p:cNvSpPr txBox="1"/>
          <p:nvPr/>
        </p:nvSpPr>
        <p:spPr>
          <a:xfrm>
            <a:off x="1032203" y="1044889"/>
            <a:ext cx="4611633" cy="1018318"/>
          </a:xfrm>
          <a:prstGeom prst="rect">
            <a:avLst/>
          </a:prstGeom>
          <a:noFill/>
        </p:spPr>
        <p:txBody>
          <a:bodyPr wrap="none" lIns="179285" tIns="143428" rIns="179285" bIns="143428" rtlCol="0">
            <a:spAutoFit/>
          </a:bodyPr>
          <a:lstStyle/>
          <a:p>
            <a:pPr defTabSz="896386">
              <a:lnSpc>
                <a:spcPct val="90000"/>
              </a:lnSpc>
              <a:spcAft>
                <a:spcPts val="588"/>
              </a:spcAft>
            </a:pPr>
            <a:r>
              <a:rPr lang="en-GB" sz="2353" kern="0" dirty="0" err="1">
                <a:gradFill>
                  <a:gsLst>
                    <a:gs pos="2917">
                      <a:schemeClr val="tx1"/>
                    </a:gs>
                    <a:gs pos="30000">
                      <a:schemeClr val="tx1"/>
                    </a:gs>
                  </a:gsLst>
                  <a:lin ang="5400000" scaled="0"/>
                </a:gradFill>
              </a:rPr>
              <a:t>Store_Sales</a:t>
            </a:r>
            <a:r>
              <a:rPr lang="en-GB" sz="2353" kern="0" dirty="0">
                <a:gradFill>
                  <a:gsLst>
                    <a:gs pos="2917">
                      <a:schemeClr val="tx1"/>
                    </a:gs>
                    <a:gs pos="30000">
                      <a:schemeClr val="tx1"/>
                    </a:gs>
                  </a:gsLst>
                  <a:lin ang="5400000" scaled="0"/>
                </a:gradFill>
              </a:rPr>
              <a:t> HASH([</a:t>
            </a:r>
            <a:r>
              <a:rPr lang="en-GB" sz="2353" kern="0" dirty="0" err="1">
                <a:gradFill>
                  <a:gsLst>
                    <a:gs pos="2917">
                      <a:schemeClr val="tx1"/>
                    </a:gs>
                    <a:gs pos="30000">
                      <a:schemeClr val="tx1"/>
                    </a:gs>
                  </a:gsLst>
                  <a:lin ang="5400000" scaled="0"/>
                </a:gradFill>
              </a:rPr>
              <a:t>ProductKey</a:t>
            </a:r>
            <a:r>
              <a:rPr lang="en-GB" sz="2353" kern="0" dirty="0">
                <a:gradFill>
                  <a:gsLst>
                    <a:gs pos="2917">
                      <a:schemeClr val="tx1"/>
                    </a:gs>
                    <a:gs pos="30000">
                      <a:schemeClr val="tx1"/>
                    </a:gs>
                  </a:gsLst>
                  <a:lin ang="5400000" scaled="0"/>
                </a:gradFill>
              </a:rPr>
              <a:t>])</a:t>
            </a:r>
          </a:p>
          <a:p>
            <a:pPr defTabSz="896386">
              <a:lnSpc>
                <a:spcPct val="90000"/>
              </a:lnSpc>
              <a:spcAft>
                <a:spcPts val="588"/>
              </a:spcAft>
            </a:pPr>
            <a:r>
              <a:rPr lang="en-GB" sz="2353" kern="0" dirty="0">
                <a:gradFill>
                  <a:gsLst>
                    <a:gs pos="2917">
                      <a:schemeClr val="tx1"/>
                    </a:gs>
                    <a:gs pos="30000">
                      <a:schemeClr val="tx1"/>
                    </a:gs>
                  </a:gsLst>
                  <a:lin ang="5400000" scaled="0"/>
                </a:gradFill>
              </a:rPr>
              <a:t>[</a:t>
            </a:r>
            <a:r>
              <a:rPr lang="en-GB" sz="2353" kern="0" dirty="0" err="1">
                <a:gradFill>
                  <a:gsLst>
                    <a:gs pos="2917">
                      <a:schemeClr val="tx1"/>
                    </a:gs>
                    <a:gs pos="30000">
                      <a:schemeClr val="tx1"/>
                    </a:gs>
                  </a:gsLst>
                  <a:lin ang="5400000" scaled="0"/>
                </a:gradFill>
              </a:rPr>
              <a:t>ProductKey</a:t>
            </a:r>
            <a:r>
              <a:rPr lang="en-GB" sz="2353" kern="0" dirty="0">
                <a:gradFill>
                  <a:gsLst>
                    <a:gs pos="2917">
                      <a:schemeClr val="tx1"/>
                    </a:gs>
                    <a:gs pos="30000">
                      <a:schemeClr val="tx1"/>
                    </a:gs>
                  </a:gsLst>
                  <a:lin ang="5400000" scaled="0"/>
                </a:gradFill>
              </a:rPr>
              <a:t>] </a:t>
            </a:r>
            <a:r>
              <a:rPr lang="en-GB" sz="2353" b="1" kern="0" dirty="0">
                <a:gradFill>
                  <a:gsLst>
                    <a:gs pos="2917">
                      <a:schemeClr val="tx1"/>
                    </a:gs>
                    <a:gs pos="30000">
                      <a:schemeClr val="tx1"/>
                    </a:gs>
                  </a:gsLst>
                  <a:lin ang="5400000" scaled="0"/>
                </a:gradFill>
              </a:rPr>
              <a:t>INT</a:t>
            </a:r>
            <a:r>
              <a:rPr lang="en-GB" sz="2353" kern="0" dirty="0">
                <a:gradFill>
                  <a:gsLst>
                    <a:gs pos="2917">
                      <a:schemeClr val="tx1"/>
                    </a:gs>
                    <a:gs pos="30000">
                      <a:schemeClr val="tx1"/>
                    </a:gs>
                  </a:gsLst>
                  <a:lin ang="5400000" scaled="0"/>
                </a:gradFill>
              </a:rPr>
              <a:t> NULL</a:t>
            </a:r>
          </a:p>
        </p:txBody>
      </p:sp>
      <p:sp>
        <p:nvSpPr>
          <p:cNvPr id="189" name="TextBox 188"/>
          <p:cNvSpPr txBox="1"/>
          <p:nvPr/>
        </p:nvSpPr>
        <p:spPr>
          <a:xfrm>
            <a:off x="6609009" y="1004805"/>
            <a:ext cx="4596235" cy="1016818"/>
          </a:xfrm>
          <a:prstGeom prst="rect">
            <a:avLst/>
          </a:prstGeom>
          <a:noFill/>
        </p:spPr>
        <p:txBody>
          <a:bodyPr wrap="none" lIns="179285" tIns="143428" rIns="179285" bIns="143428" rtlCol="0">
            <a:spAutoFit/>
          </a:bodyPr>
          <a:lstStyle/>
          <a:p>
            <a:pPr defTabSz="896386">
              <a:lnSpc>
                <a:spcPct val="90000"/>
              </a:lnSpc>
              <a:spcAft>
                <a:spcPts val="588"/>
              </a:spcAft>
            </a:pPr>
            <a:r>
              <a:rPr lang="en-GB" sz="2353" kern="0" dirty="0" err="1">
                <a:gradFill>
                  <a:gsLst>
                    <a:gs pos="2917">
                      <a:schemeClr val="tx1"/>
                    </a:gs>
                    <a:gs pos="30000">
                      <a:schemeClr val="tx1"/>
                    </a:gs>
                  </a:gsLst>
                  <a:lin ang="5400000" scaled="0"/>
                </a:gradFill>
              </a:rPr>
              <a:t>Web_Sales</a:t>
            </a:r>
            <a:r>
              <a:rPr lang="en-GB" sz="2353" kern="0" dirty="0">
                <a:gradFill>
                  <a:gsLst>
                    <a:gs pos="2917">
                      <a:schemeClr val="tx1"/>
                    </a:gs>
                    <a:gs pos="30000">
                      <a:schemeClr val="tx1"/>
                    </a:gs>
                  </a:gsLst>
                  <a:lin ang="5400000" scaled="0"/>
                </a:gradFill>
              </a:rPr>
              <a:t> HASH([</a:t>
            </a:r>
            <a:r>
              <a:rPr lang="en-GB" sz="2353" kern="0" dirty="0" err="1">
                <a:gradFill>
                  <a:gsLst>
                    <a:gs pos="2917">
                      <a:schemeClr val="tx1"/>
                    </a:gs>
                    <a:gs pos="30000">
                      <a:schemeClr val="tx1"/>
                    </a:gs>
                  </a:gsLst>
                  <a:lin ang="5400000" scaled="0"/>
                </a:gradFill>
              </a:rPr>
              <a:t>ProductKey</a:t>
            </a:r>
            <a:r>
              <a:rPr lang="en-GB" sz="2353" kern="0" dirty="0">
                <a:gradFill>
                  <a:gsLst>
                    <a:gs pos="2917">
                      <a:schemeClr val="tx1"/>
                    </a:gs>
                    <a:gs pos="30000">
                      <a:schemeClr val="tx1"/>
                    </a:gs>
                  </a:gsLst>
                  <a:lin ang="5400000" scaled="0"/>
                </a:gradFill>
              </a:rPr>
              <a:t>])</a:t>
            </a:r>
          </a:p>
          <a:p>
            <a:pPr defTabSz="896386">
              <a:lnSpc>
                <a:spcPct val="90000"/>
              </a:lnSpc>
              <a:spcAft>
                <a:spcPts val="588"/>
              </a:spcAft>
            </a:pPr>
            <a:r>
              <a:rPr lang="en-GB" sz="2353" kern="0" dirty="0">
                <a:gradFill>
                  <a:gsLst>
                    <a:gs pos="2917">
                      <a:schemeClr val="tx1"/>
                    </a:gs>
                    <a:gs pos="30000">
                      <a:schemeClr val="tx1"/>
                    </a:gs>
                  </a:gsLst>
                  <a:lin ang="5400000" scaled="0"/>
                </a:gradFill>
              </a:rPr>
              <a:t>[</a:t>
            </a:r>
            <a:r>
              <a:rPr lang="en-GB" sz="2353" kern="0" dirty="0" err="1">
                <a:gradFill>
                  <a:gsLst>
                    <a:gs pos="2917">
                      <a:schemeClr val="tx1"/>
                    </a:gs>
                    <a:gs pos="30000">
                      <a:schemeClr val="tx1"/>
                    </a:gs>
                  </a:gsLst>
                  <a:lin ang="5400000" scaled="0"/>
                </a:gradFill>
              </a:rPr>
              <a:t>ProductKey</a:t>
            </a:r>
            <a:r>
              <a:rPr lang="en-GB" sz="2353" kern="0" dirty="0">
                <a:gradFill>
                  <a:gsLst>
                    <a:gs pos="2917">
                      <a:schemeClr val="tx1"/>
                    </a:gs>
                    <a:gs pos="30000">
                      <a:schemeClr val="tx1"/>
                    </a:gs>
                  </a:gsLst>
                  <a:lin ang="5400000" scaled="0"/>
                </a:gradFill>
              </a:rPr>
              <a:t>] </a:t>
            </a:r>
            <a:r>
              <a:rPr lang="en-GB" sz="2353" b="1" kern="0" dirty="0">
                <a:gradFill>
                  <a:gsLst>
                    <a:gs pos="2917">
                      <a:schemeClr val="tx1"/>
                    </a:gs>
                    <a:gs pos="30000">
                      <a:schemeClr val="tx1"/>
                    </a:gs>
                  </a:gsLst>
                  <a:lin ang="5400000" scaled="0"/>
                </a:gradFill>
              </a:rPr>
              <a:t>INT</a:t>
            </a:r>
            <a:r>
              <a:rPr lang="en-GB" sz="2353" kern="0" dirty="0">
                <a:gradFill>
                  <a:gsLst>
                    <a:gs pos="2917">
                      <a:schemeClr val="tx1"/>
                    </a:gs>
                    <a:gs pos="30000">
                      <a:schemeClr val="tx1"/>
                    </a:gs>
                  </a:gsLst>
                  <a:lin ang="5400000" scaled="0"/>
                </a:gradFill>
              </a:rPr>
              <a:t> NULL</a:t>
            </a:r>
          </a:p>
        </p:txBody>
      </p:sp>
      <p:grpSp>
        <p:nvGrpSpPr>
          <p:cNvPr id="190" name="Group 189"/>
          <p:cNvGrpSpPr/>
          <p:nvPr/>
        </p:nvGrpSpPr>
        <p:grpSpPr>
          <a:xfrm>
            <a:off x="6260202" y="2581890"/>
            <a:ext cx="5293847" cy="2470462"/>
            <a:chOff x="855768" y="2104394"/>
            <a:chExt cx="10570177" cy="3998445"/>
          </a:xfrm>
        </p:grpSpPr>
        <p:sp>
          <p:nvSpPr>
            <p:cNvPr id="191" name="Flowchart: Manual Operation 190"/>
            <p:cNvSpPr/>
            <p:nvPr/>
          </p:nvSpPr>
          <p:spPr>
            <a:xfrm>
              <a:off x="855768" y="2920422"/>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92" name="Flowchart: Manual Operation 191"/>
            <p:cNvSpPr/>
            <p:nvPr/>
          </p:nvSpPr>
          <p:spPr>
            <a:xfrm>
              <a:off x="1736968" y="2920422"/>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93" name="Flowchart: Manual Operation 192"/>
            <p:cNvSpPr/>
            <p:nvPr/>
          </p:nvSpPr>
          <p:spPr>
            <a:xfrm>
              <a:off x="3499368" y="2920422"/>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94" name="Flowchart: Manual Operation 193"/>
            <p:cNvSpPr/>
            <p:nvPr/>
          </p:nvSpPr>
          <p:spPr>
            <a:xfrm>
              <a:off x="2618168" y="2920422"/>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95" name="Flowchart: Manual Operation 194"/>
            <p:cNvSpPr/>
            <p:nvPr/>
          </p:nvSpPr>
          <p:spPr>
            <a:xfrm>
              <a:off x="4376345" y="2920422"/>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96" name="Flowchart: Manual Operation 195"/>
            <p:cNvSpPr/>
            <p:nvPr/>
          </p:nvSpPr>
          <p:spPr>
            <a:xfrm>
              <a:off x="52575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97" name="Flowchart: Manual Operation 196"/>
            <p:cNvSpPr/>
            <p:nvPr/>
          </p:nvSpPr>
          <p:spPr>
            <a:xfrm>
              <a:off x="7019945" y="2920422"/>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98" name="Flowchart: Manual Operation 197"/>
            <p:cNvSpPr/>
            <p:nvPr/>
          </p:nvSpPr>
          <p:spPr>
            <a:xfrm>
              <a:off x="6138745" y="2920422"/>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99" name="Flowchart: Manual Operation 198"/>
            <p:cNvSpPr/>
            <p:nvPr/>
          </p:nvSpPr>
          <p:spPr>
            <a:xfrm>
              <a:off x="7901145" y="2920422"/>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00" name="Flowchart: Manual Operation 199"/>
            <p:cNvSpPr/>
            <p:nvPr/>
          </p:nvSpPr>
          <p:spPr>
            <a:xfrm>
              <a:off x="8782345" y="2920422"/>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01" name="Flowchart: Manual Operation 200"/>
            <p:cNvSpPr/>
            <p:nvPr/>
          </p:nvSpPr>
          <p:spPr>
            <a:xfrm>
              <a:off x="105447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02" name="Flowchart: Manual Operation 201"/>
            <p:cNvSpPr/>
            <p:nvPr/>
          </p:nvSpPr>
          <p:spPr>
            <a:xfrm>
              <a:off x="9663545" y="2920422"/>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03" name="Flowchart: Manual Operation 202"/>
            <p:cNvSpPr/>
            <p:nvPr/>
          </p:nvSpPr>
          <p:spPr>
            <a:xfrm>
              <a:off x="855768" y="3736450"/>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04" name="Flowchart: Manual Operation 203"/>
            <p:cNvSpPr/>
            <p:nvPr/>
          </p:nvSpPr>
          <p:spPr>
            <a:xfrm>
              <a:off x="1736968" y="3736450"/>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05" name="Flowchart: Manual Operation 204"/>
            <p:cNvSpPr/>
            <p:nvPr/>
          </p:nvSpPr>
          <p:spPr>
            <a:xfrm>
              <a:off x="3499368" y="3736450"/>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06" name="Flowchart: Manual Operation 205"/>
            <p:cNvSpPr/>
            <p:nvPr/>
          </p:nvSpPr>
          <p:spPr>
            <a:xfrm>
              <a:off x="2618168" y="3736450"/>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07" name="Flowchart: Manual Operation 206"/>
            <p:cNvSpPr/>
            <p:nvPr/>
          </p:nvSpPr>
          <p:spPr>
            <a:xfrm>
              <a:off x="4376345" y="3736450"/>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08" name="Flowchart: Manual Operation 207"/>
            <p:cNvSpPr/>
            <p:nvPr/>
          </p:nvSpPr>
          <p:spPr>
            <a:xfrm>
              <a:off x="52575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09" name="Flowchart: Manual Operation 208"/>
            <p:cNvSpPr/>
            <p:nvPr/>
          </p:nvSpPr>
          <p:spPr>
            <a:xfrm>
              <a:off x="7019945" y="3736450"/>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10" name="Flowchart: Manual Operation 209"/>
            <p:cNvSpPr/>
            <p:nvPr/>
          </p:nvSpPr>
          <p:spPr>
            <a:xfrm>
              <a:off x="6138745" y="3736450"/>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11" name="Flowchart: Manual Operation 210"/>
            <p:cNvSpPr/>
            <p:nvPr/>
          </p:nvSpPr>
          <p:spPr>
            <a:xfrm>
              <a:off x="7901145" y="3736450"/>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12" name="Flowchart: Manual Operation 211"/>
            <p:cNvSpPr/>
            <p:nvPr/>
          </p:nvSpPr>
          <p:spPr>
            <a:xfrm>
              <a:off x="8782345" y="3736450"/>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13" name="Flowchart: Manual Operation 212"/>
            <p:cNvSpPr/>
            <p:nvPr/>
          </p:nvSpPr>
          <p:spPr>
            <a:xfrm>
              <a:off x="105447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14" name="Flowchart: Manual Operation 213"/>
            <p:cNvSpPr/>
            <p:nvPr/>
          </p:nvSpPr>
          <p:spPr>
            <a:xfrm>
              <a:off x="9663545" y="3736450"/>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15" name="Flowchart: Manual Operation 214"/>
            <p:cNvSpPr/>
            <p:nvPr/>
          </p:nvSpPr>
          <p:spPr>
            <a:xfrm>
              <a:off x="855768" y="4552478"/>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16" name="Flowchart: Manual Operation 215"/>
            <p:cNvSpPr/>
            <p:nvPr/>
          </p:nvSpPr>
          <p:spPr>
            <a:xfrm>
              <a:off x="1736968" y="4552478"/>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17" name="Flowchart: Manual Operation 216"/>
            <p:cNvSpPr/>
            <p:nvPr/>
          </p:nvSpPr>
          <p:spPr>
            <a:xfrm>
              <a:off x="3499368" y="4552478"/>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18" name="Flowchart: Manual Operation 217"/>
            <p:cNvSpPr/>
            <p:nvPr/>
          </p:nvSpPr>
          <p:spPr>
            <a:xfrm>
              <a:off x="2618168" y="4552478"/>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19" name="Flowchart: Manual Operation 218"/>
            <p:cNvSpPr/>
            <p:nvPr/>
          </p:nvSpPr>
          <p:spPr>
            <a:xfrm>
              <a:off x="4376345" y="4552478"/>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20" name="Flowchart: Manual Operation 219"/>
            <p:cNvSpPr/>
            <p:nvPr/>
          </p:nvSpPr>
          <p:spPr>
            <a:xfrm>
              <a:off x="52575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21" name="Flowchart: Manual Operation 220"/>
            <p:cNvSpPr/>
            <p:nvPr/>
          </p:nvSpPr>
          <p:spPr>
            <a:xfrm>
              <a:off x="7019945" y="4552478"/>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22" name="Flowchart: Manual Operation 221"/>
            <p:cNvSpPr/>
            <p:nvPr/>
          </p:nvSpPr>
          <p:spPr>
            <a:xfrm>
              <a:off x="6138745" y="4552478"/>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23" name="Flowchart: Manual Operation 222"/>
            <p:cNvSpPr/>
            <p:nvPr/>
          </p:nvSpPr>
          <p:spPr>
            <a:xfrm>
              <a:off x="7901145" y="4552478"/>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24" name="Flowchart: Manual Operation 223"/>
            <p:cNvSpPr/>
            <p:nvPr/>
          </p:nvSpPr>
          <p:spPr>
            <a:xfrm>
              <a:off x="8782345" y="4552478"/>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25" name="Flowchart: Manual Operation 224"/>
            <p:cNvSpPr/>
            <p:nvPr/>
          </p:nvSpPr>
          <p:spPr>
            <a:xfrm>
              <a:off x="105447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26" name="Flowchart: Manual Operation 225"/>
            <p:cNvSpPr/>
            <p:nvPr/>
          </p:nvSpPr>
          <p:spPr>
            <a:xfrm>
              <a:off x="9663545" y="4552478"/>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27" name="Flowchart: Manual Operation 226"/>
            <p:cNvSpPr/>
            <p:nvPr/>
          </p:nvSpPr>
          <p:spPr>
            <a:xfrm>
              <a:off x="855768" y="5368506"/>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28" name="Flowchart: Manual Operation 227"/>
            <p:cNvSpPr/>
            <p:nvPr/>
          </p:nvSpPr>
          <p:spPr>
            <a:xfrm>
              <a:off x="1736968" y="5368506"/>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29" name="Flowchart: Manual Operation 228"/>
            <p:cNvSpPr/>
            <p:nvPr/>
          </p:nvSpPr>
          <p:spPr>
            <a:xfrm>
              <a:off x="3499368" y="5368506"/>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30" name="Flowchart: Manual Operation 229"/>
            <p:cNvSpPr/>
            <p:nvPr/>
          </p:nvSpPr>
          <p:spPr>
            <a:xfrm>
              <a:off x="2618168" y="5368506"/>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31" name="Flowchart: Manual Operation 230"/>
            <p:cNvSpPr/>
            <p:nvPr/>
          </p:nvSpPr>
          <p:spPr>
            <a:xfrm>
              <a:off x="4376345" y="5368506"/>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32" name="Flowchart: Manual Operation 231"/>
            <p:cNvSpPr/>
            <p:nvPr/>
          </p:nvSpPr>
          <p:spPr>
            <a:xfrm>
              <a:off x="52575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33" name="Flowchart: Manual Operation 232"/>
            <p:cNvSpPr/>
            <p:nvPr/>
          </p:nvSpPr>
          <p:spPr>
            <a:xfrm>
              <a:off x="7019945" y="5368506"/>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34" name="Flowchart: Manual Operation 233"/>
            <p:cNvSpPr/>
            <p:nvPr/>
          </p:nvSpPr>
          <p:spPr>
            <a:xfrm>
              <a:off x="6138745" y="5368506"/>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35" name="Flowchart: Manual Operation 234"/>
            <p:cNvSpPr/>
            <p:nvPr/>
          </p:nvSpPr>
          <p:spPr>
            <a:xfrm>
              <a:off x="7901145" y="5368506"/>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36" name="Flowchart: Manual Operation 235"/>
            <p:cNvSpPr/>
            <p:nvPr/>
          </p:nvSpPr>
          <p:spPr>
            <a:xfrm>
              <a:off x="8782345" y="5368506"/>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37" name="Flowchart: Manual Operation 236"/>
            <p:cNvSpPr/>
            <p:nvPr/>
          </p:nvSpPr>
          <p:spPr>
            <a:xfrm>
              <a:off x="105447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38" name="Flowchart: Manual Operation 237"/>
            <p:cNvSpPr/>
            <p:nvPr/>
          </p:nvSpPr>
          <p:spPr>
            <a:xfrm>
              <a:off x="9663545" y="5368506"/>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39" name="Flowchart: Manual Operation 238"/>
            <p:cNvSpPr/>
            <p:nvPr/>
          </p:nvSpPr>
          <p:spPr>
            <a:xfrm>
              <a:off x="855768" y="2104394"/>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40" name="Flowchart: Manual Operation 239"/>
            <p:cNvSpPr/>
            <p:nvPr/>
          </p:nvSpPr>
          <p:spPr>
            <a:xfrm>
              <a:off x="1736968" y="2104394"/>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41" name="Flowchart: Manual Operation 240"/>
            <p:cNvSpPr/>
            <p:nvPr/>
          </p:nvSpPr>
          <p:spPr>
            <a:xfrm>
              <a:off x="3499368" y="2104394"/>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42" name="Flowchart: Manual Operation 241"/>
            <p:cNvSpPr/>
            <p:nvPr/>
          </p:nvSpPr>
          <p:spPr>
            <a:xfrm>
              <a:off x="2618168" y="2104394"/>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43" name="Flowchart: Manual Operation 242"/>
            <p:cNvSpPr/>
            <p:nvPr/>
          </p:nvSpPr>
          <p:spPr>
            <a:xfrm>
              <a:off x="4376345" y="2104394"/>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44" name="Flowchart: Manual Operation 243"/>
            <p:cNvSpPr/>
            <p:nvPr/>
          </p:nvSpPr>
          <p:spPr>
            <a:xfrm>
              <a:off x="52575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45" name="Flowchart: Manual Operation 244"/>
            <p:cNvSpPr/>
            <p:nvPr/>
          </p:nvSpPr>
          <p:spPr>
            <a:xfrm>
              <a:off x="7019945" y="2104394"/>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46" name="Flowchart: Manual Operation 245"/>
            <p:cNvSpPr/>
            <p:nvPr/>
          </p:nvSpPr>
          <p:spPr>
            <a:xfrm>
              <a:off x="6138745" y="2104394"/>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47" name="Flowchart: Manual Operation 246"/>
            <p:cNvSpPr/>
            <p:nvPr/>
          </p:nvSpPr>
          <p:spPr>
            <a:xfrm>
              <a:off x="7901145" y="2104394"/>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48" name="Flowchart: Manual Operation 247"/>
            <p:cNvSpPr/>
            <p:nvPr/>
          </p:nvSpPr>
          <p:spPr>
            <a:xfrm>
              <a:off x="8782345" y="2104394"/>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49" name="Flowchart: Manual Operation 248"/>
            <p:cNvSpPr/>
            <p:nvPr/>
          </p:nvSpPr>
          <p:spPr>
            <a:xfrm>
              <a:off x="105447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50" name="Flowchart: Manual Operation 249"/>
            <p:cNvSpPr/>
            <p:nvPr/>
          </p:nvSpPr>
          <p:spPr>
            <a:xfrm>
              <a:off x="9663545" y="2104394"/>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grpSp>
      <p:sp>
        <p:nvSpPr>
          <p:cNvPr id="252" name="Freeform 33"/>
          <p:cNvSpPr>
            <a:spLocks noEditPoints="1"/>
          </p:cNvSpPr>
          <p:nvPr/>
        </p:nvSpPr>
        <p:spPr bwMode="auto">
          <a:xfrm>
            <a:off x="5566616" y="5476182"/>
            <a:ext cx="1058769" cy="776431"/>
          </a:xfrm>
          <a:custGeom>
            <a:avLst/>
            <a:gdLst>
              <a:gd name="T0" fmla="*/ 90 w 197"/>
              <a:gd name="T1" fmla="*/ 10 h 124"/>
              <a:gd name="T2" fmla="*/ 33 w 197"/>
              <a:gd name="T3" fmla="*/ 4 h 124"/>
              <a:gd name="T4" fmla="*/ 34 w 197"/>
              <a:gd name="T5" fmla="*/ 90 h 124"/>
              <a:gd name="T6" fmla="*/ 50 w 197"/>
              <a:gd name="T7" fmla="*/ 100 h 124"/>
              <a:gd name="T8" fmla="*/ 60 w 197"/>
              <a:gd name="T9" fmla="*/ 108 h 124"/>
              <a:gd name="T10" fmla="*/ 75 w 197"/>
              <a:gd name="T11" fmla="*/ 116 h 124"/>
              <a:gd name="T12" fmla="*/ 94 w 197"/>
              <a:gd name="T13" fmla="*/ 121 h 124"/>
              <a:gd name="T14" fmla="*/ 100 w 197"/>
              <a:gd name="T15" fmla="*/ 115 h 124"/>
              <a:gd name="T16" fmla="*/ 119 w 197"/>
              <a:gd name="T17" fmla="*/ 117 h 124"/>
              <a:gd name="T18" fmla="*/ 132 w 197"/>
              <a:gd name="T19" fmla="*/ 109 h 124"/>
              <a:gd name="T20" fmla="*/ 144 w 197"/>
              <a:gd name="T21" fmla="*/ 100 h 124"/>
              <a:gd name="T22" fmla="*/ 159 w 197"/>
              <a:gd name="T23" fmla="*/ 94 h 124"/>
              <a:gd name="T24" fmla="*/ 176 w 197"/>
              <a:gd name="T25" fmla="*/ 9 h 124"/>
              <a:gd name="T26" fmla="*/ 53 w 197"/>
              <a:gd name="T27" fmla="*/ 87 h 124"/>
              <a:gd name="T28" fmla="*/ 43 w 197"/>
              <a:gd name="T29" fmla="*/ 92 h 124"/>
              <a:gd name="T30" fmla="*/ 55 w 197"/>
              <a:gd name="T31" fmla="*/ 76 h 124"/>
              <a:gd name="T32" fmla="*/ 59 w 197"/>
              <a:gd name="T33" fmla="*/ 81 h 124"/>
              <a:gd name="T34" fmla="*/ 63 w 197"/>
              <a:gd name="T35" fmla="*/ 99 h 124"/>
              <a:gd name="T36" fmla="*/ 58 w 197"/>
              <a:gd name="T37" fmla="*/ 99 h 124"/>
              <a:gd name="T38" fmla="*/ 71 w 197"/>
              <a:gd name="T39" fmla="*/ 83 h 124"/>
              <a:gd name="T40" fmla="*/ 64 w 197"/>
              <a:gd name="T41" fmla="*/ 97 h 124"/>
              <a:gd name="T42" fmla="*/ 77 w 197"/>
              <a:gd name="T43" fmla="*/ 105 h 124"/>
              <a:gd name="T44" fmla="*/ 70 w 197"/>
              <a:gd name="T45" fmla="*/ 103 h 124"/>
              <a:gd name="T46" fmla="*/ 80 w 197"/>
              <a:gd name="T47" fmla="*/ 93 h 124"/>
              <a:gd name="T48" fmla="*/ 85 w 197"/>
              <a:gd name="T49" fmla="*/ 97 h 124"/>
              <a:gd name="T50" fmla="*/ 88 w 197"/>
              <a:gd name="T51" fmla="*/ 115 h 124"/>
              <a:gd name="T52" fmla="*/ 83 w 197"/>
              <a:gd name="T53" fmla="*/ 111 h 124"/>
              <a:gd name="T54" fmla="*/ 90 w 197"/>
              <a:gd name="T55" fmla="*/ 104 h 124"/>
              <a:gd name="T56" fmla="*/ 96 w 197"/>
              <a:gd name="T57" fmla="*/ 103 h 124"/>
              <a:gd name="T58" fmla="*/ 153 w 197"/>
              <a:gd name="T59" fmla="*/ 88 h 124"/>
              <a:gd name="T60" fmla="*/ 127 w 197"/>
              <a:gd name="T61" fmla="*/ 67 h 124"/>
              <a:gd name="T62" fmla="*/ 137 w 197"/>
              <a:gd name="T63" fmla="*/ 89 h 124"/>
              <a:gd name="T64" fmla="*/ 134 w 197"/>
              <a:gd name="T65" fmla="*/ 95 h 124"/>
              <a:gd name="T66" fmla="*/ 117 w 197"/>
              <a:gd name="T67" fmla="*/ 78 h 124"/>
              <a:gd name="T68" fmla="*/ 125 w 197"/>
              <a:gd name="T69" fmla="*/ 98 h 124"/>
              <a:gd name="T70" fmla="*/ 126 w 197"/>
              <a:gd name="T71" fmla="*/ 104 h 124"/>
              <a:gd name="T72" fmla="*/ 119 w 197"/>
              <a:gd name="T73" fmla="*/ 101 h 124"/>
              <a:gd name="T74" fmla="*/ 101 w 197"/>
              <a:gd name="T75" fmla="*/ 94 h 124"/>
              <a:gd name="T76" fmla="*/ 108 w 197"/>
              <a:gd name="T77" fmla="*/ 111 h 124"/>
              <a:gd name="T78" fmla="*/ 102 w 197"/>
              <a:gd name="T79" fmla="*/ 97 h 124"/>
              <a:gd name="T80" fmla="*/ 82 w 197"/>
              <a:gd name="T81" fmla="*/ 84 h 124"/>
              <a:gd name="T82" fmla="*/ 68 w 197"/>
              <a:gd name="T83" fmla="*/ 75 h 124"/>
              <a:gd name="T84" fmla="*/ 43 w 197"/>
              <a:gd name="T85" fmla="*/ 76 h 124"/>
              <a:gd name="T86" fmla="*/ 57 w 197"/>
              <a:gd name="T87" fmla="*/ 27 h 124"/>
              <a:gd name="T88" fmla="*/ 77 w 197"/>
              <a:gd name="T89" fmla="*/ 23 h 124"/>
              <a:gd name="T90" fmla="*/ 94 w 197"/>
              <a:gd name="T91" fmla="*/ 39 h 124"/>
              <a:gd name="T92" fmla="*/ 110 w 197"/>
              <a:gd name="T93" fmla="*/ 52 h 124"/>
              <a:gd name="T94" fmla="*/ 154 w 197"/>
              <a:gd name="T95" fmla="*/ 86 h 124"/>
              <a:gd name="T96" fmla="*/ 135 w 197"/>
              <a:gd name="T97" fmla="*/ 54 h 124"/>
              <a:gd name="T98" fmla="*/ 112 w 197"/>
              <a:gd name="T99" fmla="*/ 30 h 124"/>
              <a:gd name="T100" fmla="*/ 88 w 197"/>
              <a:gd name="T101" fmla="*/ 34 h 124"/>
              <a:gd name="T102" fmla="*/ 83 w 197"/>
              <a:gd name="T103" fmla="*/ 28 h 124"/>
              <a:gd name="T104" fmla="*/ 141 w 197"/>
              <a:gd name="T105" fmla="*/ 32 h 124"/>
              <a:gd name="T106" fmla="*/ 158 w 197"/>
              <a:gd name="T107" fmla="*/ 7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24">
                <a:moveTo>
                  <a:pt x="141" y="23"/>
                </a:moveTo>
                <a:cubicBezTo>
                  <a:pt x="114" y="9"/>
                  <a:pt x="114" y="9"/>
                  <a:pt x="114" y="9"/>
                </a:cubicBezTo>
                <a:cubicBezTo>
                  <a:pt x="113" y="9"/>
                  <a:pt x="99" y="0"/>
                  <a:pt x="90" y="10"/>
                </a:cubicBezTo>
                <a:cubicBezTo>
                  <a:pt x="87" y="12"/>
                  <a:pt x="87" y="12"/>
                  <a:pt x="87" y="12"/>
                </a:cubicBezTo>
                <a:cubicBezTo>
                  <a:pt x="80" y="9"/>
                  <a:pt x="68" y="7"/>
                  <a:pt x="56" y="17"/>
                </a:cubicBezTo>
                <a:cubicBezTo>
                  <a:pt x="33" y="4"/>
                  <a:pt x="33" y="4"/>
                  <a:pt x="33" y="4"/>
                </a:cubicBezTo>
                <a:cubicBezTo>
                  <a:pt x="0" y="55"/>
                  <a:pt x="0" y="55"/>
                  <a:pt x="0" y="55"/>
                </a:cubicBezTo>
                <a:cubicBezTo>
                  <a:pt x="37" y="82"/>
                  <a:pt x="37" y="82"/>
                  <a:pt x="37" y="82"/>
                </a:cubicBezTo>
                <a:cubicBezTo>
                  <a:pt x="35" y="84"/>
                  <a:pt x="34" y="87"/>
                  <a:pt x="34" y="90"/>
                </a:cubicBezTo>
                <a:cubicBezTo>
                  <a:pt x="34" y="93"/>
                  <a:pt x="36" y="95"/>
                  <a:pt x="38" y="98"/>
                </a:cubicBezTo>
                <a:cubicBezTo>
                  <a:pt x="40" y="100"/>
                  <a:pt x="43" y="101"/>
                  <a:pt x="46" y="101"/>
                </a:cubicBezTo>
                <a:cubicBezTo>
                  <a:pt x="47" y="101"/>
                  <a:pt x="49" y="101"/>
                  <a:pt x="50" y="100"/>
                </a:cubicBezTo>
                <a:cubicBezTo>
                  <a:pt x="50" y="102"/>
                  <a:pt x="51" y="103"/>
                  <a:pt x="52" y="104"/>
                </a:cubicBezTo>
                <a:cubicBezTo>
                  <a:pt x="54" y="106"/>
                  <a:pt x="57" y="108"/>
                  <a:pt x="60" y="108"/>
                </a:cubicBezTo>
                <a:cubicBezTo>
                  <a:pt x="60" y="108"/>
                  <a:pt x="60" y="108"/>
                  <a:pt x="60" y="108"/>
                </a:cubicBezTo>
                <a:cubicBezTo>
                  <a:pt x="61" y="108"/>
                  <a:pt x="61" y="108"/>
                  <a:pt x="61" y="108"/>
                </a:cubicBezTo>
                <a:cubicBezTo>
                  <a:pt x="62" y="110"/>
                  <a:pt x="63" y="112"/>
                  <a:pt x="64" y="113"/>
                </a:cubicBezTo>
                <a:cubicBezTo>
                  <a:pt x="67" y="116"/>
                  <a:pt x="71" y="117"/>
                  <a:pt x="75" y="116"/>
                </a:cubicBezTo>
                <a:cubicBezTo>
                  <a:pt x="75" y="118"/>
                  <a:pt x="76" y="120"/>
                  <a:pt x="78" y="121"/>
                </a:cubicBezTo>
                <a:cubicBezTo>
                  <a:pt x="80" y="123"/>
                  <a:pt x="83" y="124"/>
                  <a:pt x="86" y="124"/>
                </a:cubicBezTo>
                <a:cubicBezTo>
                  <a:pt x="89" y="124"/>
                  <a:pt x="92" y="123"/>
                  <a:pt x="94" y="121"/>
                </a:cubicBezTo>
                <a:cubicBezTo>
                  <a:pt x="97" y="118"/>
                  <a:pt x="97" y="118"/>
                  <a:pt x="97" y="118"/>
                </a:cubicBezTo>
                <a:cubicBezTo>
                  <a:pt x="97" y="118"/>
                  <a:pt x="97" y="118"/>
                  <a:pt x="97" y="118"/>
                </a:cubicBezTo>
                <a:cubicBezTo>
                  <a:pt x="100" y="115"/>
                  <a:pt x="100" y="115"/>
                  <a:pt x="100" y="115"/>
                </a:cubicBezTo>
                <a:cubicBezTo>
                  <a:pt x="103" y="117"/>
                  <a:pt x="103" y="117"/>
                  <a:pt x="103" y="117"/>
                </a:cubicBezTo>
                <a:cubicBezTo>
                  <a:pt x="105" y="119"/>
                  <a:pt x="108" y="120"/>
                  <a:pt x="111" y="120"/>
                </a:cubicBezTo>
                <a:cubicBezTo>
                  <a:pt x="114" y="120"/>
                  <a:pt x="117" y="119"/>
                  <a:pt x="119" y="117"/>
                </a:cubicBezTo>
                <a:cubicBezTo>
                  <a:pt x="120" y="116"/>
                  <a:pt x="121" y="114"/>
                  <a:pt x="122" y="113"/>
                </a:cubicBezTo>
                <a:cubicBezTo>
                  <a:pt x="122" y="113"/>
                  <a:pt x="123" y="113"/>
                  <a:pt x="124" y="113"/>
                </a:cubicBezTo>
                <a:cubicBezTo>
                  <a:pt x="127" y="113"/>
                  <a:pt x="130" y="112"/>
                  <a:pt x="132" y="109"/>
                </a:cubicBezTo>
                <a:cubicBezTo>
                  <a:pt x="134" y="108"/>
                  <a:pt x="135" y="106"/>
                  <a:pt x="135" y="104"/>
                </a:cubicBezTo>
                <a:cubicBezTo>
                  <a:pt x="135" y="104"/>
                  <a:pt x="136" y="104"/>
                  <a:pt x="136" y="104"/>
                </a:cubicBezTo>
                <a:cubicBezTo>
                  <a:pt x="139" y="104"/>
                  <a:pt x="142" y="103"/>
                  <a:pt x="144" y="100"/>
                </a:cubicBezTo>
                <a:cubicBezTo>
                  <a:pt x="145" y="99"/>
                  <a:pt x="146" y="98"/>
                  <a:pt x="146" y="96"/>
                </a:cubicBezTo>
                <a:cubicBezTo>
                  <a:pt x="148" y="97"/>
                  <a:pt x="149" y="97"/>
                  <a:pt x="151" y="97"/>
                </a:cubicBezTo>
                <a:cubicBezTo>
                  <a:pt x="154" y="97"/>
                  <a:pt x="156" y="96"/>
                  <a:pt x="159" y="94"/>
                </a:cubicBezTo>
                <a:cubicBezTo>
                  <a:pt x="161" y="91"/>
                  <a:pt x="162" y="87"/>
                  <a:pt x="162" y="84"/>
                </a:cubicBezTo>
                <a:cubicBezTo>
                  <a:pt x="197" y="66"/>
                  <a:pt x="197" y="66"/>
                  <a:pt x="197" y="66"/>
                </a:cubicBezTo>
                <a:cubicBezTo>
                  <a:pt x="176" y="9"/>
                  <a:pt x="176" y="9"/>
                  <a:pt x="176" y="9"/>
                </a:cubicBezTo>
                <a:lnTo>
                  <a:pt x="141" y="23"/>
                </a:lnTo>
                <a:close/>
                <a:moveTo>
                  <a:pt x="53" y="87"/>
                </a:moveTo>
                <a:cubicBezTo>
                  <a:pt x="53" y="87"/>
                  <a:pt x="53" y="87"/>
                  <a:pt x="53" y="87"/>
                </a:cubicBezTo>
                <a:cubicBezTo>
                  <a:pt x="53" y="87"/>
                  <a:pt x="53" y="87"/>
                  <a:pt x="53" y="87"/>
                </a:cubicBezTo>
                <a:cubicBezTo>
                  <a:pt x="48" y="92"/>
                  <a:pt x="48" y="92"/>
                  <a:pt x="48" y="92"/>
                </a:cubicBezTo>
                <a:cubicBezTo>
                  <a:pt x="47" y="93"/>
                  <a:pt x="45" y="93"/>
                  <a:pt x="43" y="92"/>
                </a:cubicBezTo>
                <a:cubicBezTo>
                  <a:pt x="43" y="91"/>
                  <a:pt x="42" y="90"/>
                  <a:pt x="42" y="90"/>
                </a:cubicBezTo>
                <a:cubicBezTo>
                  <a:pt x="42" y="89"/>
                  <a:pt x="43" y="88"/>
                  <a:pt x="43" y="87"/>
                </a:cubicBezTo>
                <a:cubicBezTo>
                  <a:pt x="55" y="76"/>
                  <a:pt x="55" y="76"/>
                  <a:pt x="55" y="76"/>
                </a:cubicBezTo>
                <a:cubicBezTo>
                  <a:pt x="56" y="75"/>
                  <a:pt x="58" y="75"/>
                  <a:pt x="59" y="76"/>
                </a:cubicBezTo>
                <a:cubicBezTo>
                  <a:pt x="61" y="77"/>
                  <a:pt x="61" y="79"/>
                  <a:pt x="59" y="81"/>
                </a:cubicBezTo>
                <a:cubicBezTo>
                  <a:pt x="59" y="81"/>
                  <a:pt x="59" y="81"/>
                  <a:pt x="59" y="81"/>
                </a:cubicBezTo>
                <a:cubicBezTo>
                  <a:pt x="53" y="87"/>
                  <a:pt x="53" y="87"/>
                  <a:pt x="53" y="87"/>
                </a:cubicBezTo>
                <a:close/>
                <a:moveTo>
                  <a:pt x="64" y="97"/>
                </a:moveTo>
                <a:cubicBezTo>
                  <a:pt x="63" y="99"/>
                  <a:pt x="63" y="99"/>
                  <a:pt x="63" y="99"/>
                </a:cubicBezTo>
                <a:cubicBezTo>
                  <a:pt x="62" y="99"/>
                  <a:pt x="61" y="100"/>
                  <a:pt x="60" y="100"/>
                </a:cubicBezTo>
                <a:cubicBezTo>
                  <a:pt x="60" y="100"/>
                  <a:pt x="60" y="100"/>
                  <a:pt x="60" y="100"/>
                </a:cubicBezTo>
                <a:cubicBezTo>
                  <a:pt x="59" y="100"/>
                  <a:pt x="59" y="99"/>
                  <a:pt x="58" y="99"/>
                </a:cubicBezTo>
                <a:cubicBezTo>
                  <a:pt x="57" y="98"/>
                  <a:pt x="57" y="94"/>
                  <a:pt x="59" y="93"/>
                </a:cubicBezTo>
                <a:cubicBezTo>
                  <a:pt x="67" y="85"/>
                  <a:pt x="67" y="85"/>
                  <a:pt x="67" y="85"/>
                </a:cubicBezTo>
                <a:cubicBezTo>
                  <a:pt x="68" y="84"/>
                  <a:pt x="69" y="83"/>
                  <a:pt x="71" y="83"/>
                </a:cubicBezTo>
                <a:cubicBezTo>
                  <a:pt x="72" y="83"/>
                  <a:pt x="73" y="83"/>
                  <a:pt x="73" y="83"/>
                </a:cubicBezTo>
                <a:cubicBezTo>
                  <a:pt x="74" y="85"/>
                  <a:pt x="74" y="87"/>
                  <a:pt x="73" y="88"/>
                </a:cubicBezTo>
                <a:cubicBezTo>
                  <a:pt x="64" y="97"/>
                  <a:pt x="64" y="97"/>
                  <a:pt x="64" y="97"/>
                </a:cubicBezTo>
                <a:cubicBezTo>
                  <a:pt x="64" y="97"/>
                  <a:pt x="64" y="97"/>
                  <a:pt x="64" y="97"/>
                </a:cubicBezTo>
                <a:close/>
                <a:moveTo>
                  <a:pt x="78" y="105"/>
                </a:moveTo>
                <a:cubicBezTo>
                  <a:pt x="78" y="105"/>
                  <a:pt x="77" y="105"/>
                  <a:pt x="77" y="105"/>
                </a:cubicBezTo>
                <a:cubicBezTo>
                  <a:pt x="75" y="108"/>
                  <a:pt x="75" y="108"/>
                  <a:pt x="75" y="108"/>
                </a:cubicBezTo>
                <a:cubicBezTo>
                  <a:pt x="74" y="109"/>
                  <a:pt x="71" y="109"/>
                  <a:pt x="70" y="108"/>
                </a:cubicBezTo>
                <a:cubicBezTo>
                  <a:pt x="69" y="106"/>
                  <a:pt x="69" y="104"/>
                  <a:pt x="70" y="103"/>
                </a:cubicBezTo>
                <a:cubicBezTo>
                  <a:pt x="79" y="94"/>
                  <a:pt x="79" y="94"/>
                  <a:pt x="79" y="94"/>
                </a:cubicBezTo>
                <a:cubicBezTo>
                  <a:pt x="79" y="94"/>
                  <a:pt x="79" y="94"/>
                  <a:pt x="79" y="94"/>
                </a:cubicBezTo>
                <a:cubicBezTo>
                  <a:pt x="80" y="93"/>
                  <a:pt x="80" y="93"/>
                  <a:pt x="80" y="93"/>
                </a:cubicBezTo>
                <a:cubicBezTo>
                  <a:pt x="80" y="92"/>
                  <a:pt x="81" y="92"/>
                  <a:pt x="82" y="92"/>
                </a:cubicBezTo>
                <a:cubicBezTo>
                  <a:pt x="83" y="92"/>
                  <a:pt x="84" y="92"/>
                  <a:pt x="85" y="93"/>
                </a:cubicBezTo>
                <a:cubicBezTo>
                  <a:pt x="86" y="94"/>
                  <a:pt x="86" y="96"/>
                  <a:pt x="85" y="97"/>
                </a:cubicBezTo>
                <a:cubicBezTo>
                  <a:pt x="78" y="105"/>
                  <a:pt x="78" y="105"/>
                  <a:pt x="78" y="105"/>
                </a:cubicBezTo>
                <a:close/>
                <a:moveTo>
                  <a:pt x="96" y="107"/>
                </a:moveTo>
                <a:cubicBezTo>
                  <a:pt x="88" y="115"/>
                  <a:pt x="88" y="115"/>
                  <a:pt x="88" y="115"/>
                </a:cubicBezTo>
                <a:cubicBezTo>
                  <a:pt x="87" y="117"/>
                  <a:pt x="85" y="117"/>
                  <a:pt x="83" y="115"/>
                </a:cubicBezTo>
                <a:cubicBezTo>
                  <a:pt x="83" y="115"/>
                  <a:pt x="82" y="114"/>
                  <a:pt x="82" y="113"/>
                </a:cubicBezTo>
                <a:cubicBezTo>
                  <a:pt x="82" y="112"/>
                  <a:pt x="83" y="111"/>
                  <a:pt x="83" y="111"/>
                </a:cubicBezTo>
                <a:cubicBezTo>
                  <a:pt x="86" y="108"/>
                  <a:pt x="86" y="108"/>
                  <a:pt x="86" y="108"/>
                </a:cubicBezTo>
                <a:cubicBezTo>
                  <a:pt x="86" y="108"/>
                  <a:pt x="86" y="108"/>
                  <a:pt x="86" y="108"/>
                </a:cubicBezTo>
                <a:cubicBezTo>
                  <a:pt x="90" y="104"/>
                  <a:pt x="90" y="104"/>
                  <a:pt x="90" y="104"/>
                </a:cubicBezTo>
                <a:cubicBezTo>
                  <a:pt x="91" y="103"/>
                  <a:pt x="91" y="103"/>
                  <a:pt x="91" y="103"/>
                </a:cubicBezTo>
                <a:cubicBezTo>
                  <a:pt x="91" y="103"/>
                  <a:pt x="91" y="103"/>
                  <a:pt x="91" y="103"/>
                </a:cubicBezTo>
                <a:cubicBezTo>
                  <a:pt x="92" y="101"/>
                  <a:pt x="95" y="101"/>
                  <a:pt x="96" y="103"/>
                </a:cubicBezTo>
                <a:cubicBezTo>
                  <a:pt x="97" y="103"/>
                  <a:pt x="97" y="104"/>
                  <a:pt x="97" y="105"/>
                </a:cubicBezTo>
                <a:cubicBezTo>
                  <a:pt x="97" y="106"/>
                  <a:pt x="97" y="107"/>
                  <a:pt x="96" y="107"/>
                </a:cubicBezTo>
                <a:close/>
                <a:moveTo>
                  <a:pt x="153" y="88"/>
                </a:moveTo>
                <a:cubicBezTo>
                  <a:pt x="152" y="89"/>
                  <a:pt x="149" y="89"/>
                  <a:pt x="148" y="88"/>
                </a:cubicBezTo>
                <a:cubicBezTo>
                  <a:pt x="127" y="67"/>
                  <a:pt x="127" y="67"/>
                  <a:pt x="127" y="67"/>
                </a:cubicBezTo>
                <a:cubicBezTo>
                  <a:pt x="127" y="67"/>
                  <a:pt x="127" y="67"/>
                  <a:pt x="127" y="67"/>
                </a:cubicBezTo>
                <a:cubicBezTo>
                  <a:pt x="127" y="67"/>
                  <a:pt x="127" y="67"/>
                  <a:pt x="127" y="67"/>
                </a:cubicBezTo>
                <a:cubicBezTo>
                  <a:pt x="122" y="73"/>
                  <a:pt x="122" y="73"/>
                  <a:pt x="122" y="73"/>
                </a:cubicBezTo>
                <a:cubicBezTo>
                  <a:pt x="137" y="89"/>
                  <a:pt x="137" y="89"/>
                  <a:pt x="137" y="89"/>
                </a:cubicBezTo>
                <a:cubicBezTo>
                  <a:pt x="138" y="90"/>
                  <a:pt x="139" y="91"/>
                  <a:pt x="139" y="93"/>
                </a:cubicBezTo>
                <a:cubicBezTo>
                  <a:pt x="139" y="94"/>
                  <a:pt x="139" y="94"/>
                  <a:pt x="138" y="95"/>
                </a:cubicBezTo>
                <a:cubicBezTo>
                  <a:pt x="137" y="96"/>
                  <a:pt x="135" y="96"/>
                  <a:pt x="134" y="95"/>
                </a:cubicBezTo>
                <a:cubicBezTo>
                  <a:pt x="132" y="93"/>
                  <a:pt x="132" y="93"/>
                  <a:pt x="132" y="93"/>
                </a:cubicBezTo>
                <a:cubicBezTo>
                  <a:pt x="132" y="93"/>
                  <a:pt x="132" y="93"/>
                  <a:pt x="132" y="93"/>
                </a:cubicBezTo>
                <a:cubicBezTo>
                  <a:pt x="117" y="78"/>
                  <a:pt x="117" y="78"/>
                  <a:pt x="117" y="78"/>
                </a:cubicBezTo>
                <a:cubicBezTo>
                  <a:pt x="111" y="84"/>
                  <a:pt x="111" y="84"/>
                  <a:pt x="111" y="84"/>
                </a:cubicBezTo>
                <a:cubicBezTo>
                  <a:pt x="125" y="98"/>
                  <a:pt x="125" y="98"/>
                  <a:pt x="125" y="98"/>
                </a:cubicBezTo>
                <a:cubicBezTo>
                  <a:pt x="125" y="98"/>
                  <a:pt x="125" y="98"/>
                  <a:pt x="125" y="98"/>
                </a:cubicBezTo>
                <a:cubicBezTo>
                  <a:pt x="126" y="99"/>
                  <a:pt x="126" y="99"/>
                  <a:pt x="126" y="99"/>
                </a:cubicBezTo>
                <a:cubicBezTo>
                  <a:pt x="127" y="100"/>
                  <a:pt x="127" y="100"/>
                  <a:pt x="127" y="101"/>
                </a:cubicBezTo>
                <a:cubicBezTo>
                  <a:pt x="127" y="102"/>
                  <a:pt x="127" y="103"/>
                  <a:pt x="126" y="104"/>
                </a:cubicBezTo>
                <a:cubicBezTo>
                  <a:pt x="125" y="105"/>
                  <a:pt x="123" y="105"/>
                  <a:pt x="122" y="104"/>
                </a:cubicBezTo>
                <a:cubicBezTo>
                  <a:pt x="119" y="101"/>
                  <a:pt x="119" y="101"/>
                  <a:pt x="119" y="101"/>
                </a:cubicBezTo>
                <a:cubicBezTo>
                  <a:pt x="119" y="101"/>
                  <a:pt x="119" y="101"/>
                  <a:pt x="119" y="101"/>
                </a:cubicBezTo>
                <a:cubicBezTo>
                  <a:pt x="119" y="101"/>
                  <a:pt x="119" y="101"/>
                  <a:pt x="119" y="101"/>
                </a:cubicBezTo>
                <a:cubicBezTo>
                  <a:pt x="106" y="89"/>
                  <a:pt x="106" y="89"/>
                  <a:pt x="106" y="89"/>
                </a:cubicBezTo>
                <a:cubicBezTo>
                  <a:pt x="101" y="94"/>
                  <a:pt x="101" y="94"/>
                  <a:pt x="101" y="94"/>
                </a:cubicBezTo>
                <a:cubicBezTo>
                  <a:pt x="113" y="107"/>
                  <a:pt x="113" y="107"/>
                  <a:pt x="113" y="107"/>
                </a:cubicBezTo>
                <a:cubicBezTo>
                  <a:pt x="114" y="108"/>
                  <a:pt x="114" y="110"/>
                  <a:pt x="113" y="111"/>
                </a:cubicBezTo>
                <a:cubicBezTo>
                  <a:pt x="112" y="113"/>
                  <a:pt x="110" y="113"/>
                  <a:pt x="108" y="111"/>
                </a:cubicBezTo>
                <a:cubicBezTo>
                  <a:pt x="105" y="108"/>
                  <a:pt x="105" y="108"/>
                  <a:pt x="105" y="108"/>
                </a:cubicBezTo>
                <a:cubicBezTo>
                  <a:pt x="105" y="107"/>
                  <a:pt x="105" y="106"/>
                  <a:pt x="105" y="105"/>
                </a:cubicBezTo>
                <a:cubicBezTo>
                  <a:pt x="105" y="102"/>
                  <a:pt x="104" y="99"/>
                  <a:pt x="102" y="97"/>
                </a:cubicBezTo>
                <a:cubicBezTo>
                  <a:pt x="99" y="95"/>
                  <a:pt x="97" y="94"/>
                  <a:pt x="93" y="94"/>
                </a:cubicBezTo>
                <a:cubicBezTo>
                  <a:pt x="93" y="91"/>
                  <a:pt x="92" y="89"/>
                  <a:pt x="90" y="87"/>
                </a:cubicBezTo>
                <a:cubicBezTo>
                  <a:pt x="88" y="85"/>
                  <a:pt x="85" y="84"/>
                  <a:pt x="82" y="84"/>
                </a:cubicBezTo>
                <a:cubicBezTo>
                  <a:pt x="82" y="82"/>
                  <a:pt x="80" y="80"/>
                  <a:pt x="79" y="78"/>
                </a:cubicBezTo>
                <a:cubicBezTo>
                  <a:pt x="77" y="76"/>
                  <a:pt x="73" y="75"/>
                  <a:pt x="70" y="75"/>
                </a:cubicBezTo>
                <a:cubicBezTo>
                  <a:pt x="69" y="75"/>
                  <a:pt x="69" y="75"/>
                  <a:pt x="68" y="75"/>
                </a:cubicBezTo>
                <a:cubicBezTo>
                  <a:pt x="67" y="73"/>
                  <a:pt x="67" y="72"/>
                  <a:pt x="65" y="70"/>
                </a:cubicBezTo>
                <a:cubicBezTo>
                  <a:pt x="61" y="66"/>
                  <a:pt x="53" y="66"/>
                  <a:pt x="49" y="70"/>
                </a:cubicBezTo>
                <a:cubicBezTo>
                  <a:pt x="43" y="76"/>
                  <a:pt x="43" y="76"/>
                  <a:pt x="43" y="76"/>
                </a:cubicBezTo>
                <a:cubicBezTo>
                  <a:pt x="11" y="53"/>
                  <a:pt x="11" y="53"/>
                  <a:pt x="11" y="53"/>
                </a:cubicBezTo>
                <a:cubicBezTo>
                  <a:pt x="36" y="14"/>
                  <a:pt x="36" y="14"/>
                  <a:pt x="36" y="14"/>
                </a:cubicBezTo>
                <a:cubicBezTo>
                  <a:pt x="57" y="27"/>
                  <a:pt x="57" y="27"/>
                  <a:pt x="57" y="27"/>
                </a:cubicBezTo>
                <a:cubicBezTo>
                  <a:pt x="59" y="25"/>
                  <a:pt x="59" y="25"/>
                  <a:pt x="59" y="25"/>
                </a:cubicBezTo>
                <a:cubicBezTo>
                  <a:pt x="67" y="17"/>
                  <a:pt x="76" y="17"/>
                  <a:pt x="81" y="18"/>
                </a:cubicBezTo>
                <a:cubicBezTo>
                  <a:pt x="77" y="23"/>
                  <a:pt x="77" y="23"/>
                  <a:pt x="77" y="23"/>
                </a:cubicBezTo>
                <a:cubicBezTo>
                  <a:pt x="75" y="25"/>
                  <a:pt x="73" y="28"/>
                  <a:pt x="73" y="31"/>
                </a:cubicBezTo>
                <a:cubicBezTo>
                  <a:pt x="73" y="34"/>
                  <a:pt x="75" y="37"/>
                  <a:pt x="77" y="39"/>
                </a:cubicBezTo>
                <a:cubicBezTo>
                  <a:pt x="81" y="44"/>
                  <a:pt x="89" y="44"/>
                  <a:pt x="94" y="39"/>
                </a:cubicBezTo>
                <a:cubicBezTo>
                  <a:pt x="100" y="33"/>
                  <a:pt x="100" y="33"/>
                  <a:pt x="100" y="33"/>
                </a:cubicBezTo>
                <a:cubicBezTo>
                  <a:pt x="104" y="33"/>
                  <a:pt x="104" y="33"/>
                  <a:pt x="104" y="33"/>
                </a:cubicBezTo>
                <a:cubicBezTo>
                  <a:pt x="104" y="38"/>
                  <a:pt x="105" y="46"/>
                  <a:pt x="110" y="52"/>
                </a:cubicBezTo>
                <a:cubicBezTo>
                  <a:pt x="115" y="58"/>
                  <a:pt x="122" y="61"/>
                  <a:pt x="132" y="62"/>
                </a:cubicBezTo>
                <a:cubicBezTo>
                  <a:pt x="153" y="83"/>
                  <a:pt x="153" y="83"/>
                  <a:pt x="153" y="83"/>
                </a:cubicBezTo>
                <a:cubicBezTo>
                  <a:pt x="154" y="84"/>
                  <a:pt x="154" y="85"/>
                  <a:pt x="154" y="86"/>
                </a:cubicBezTo>
                <a:cubicBezTo>
                  <a:pt x="154" y="87"/>
                  <a:pt x="154" y="87"/>
                  <a:pt x="153" y="88"/>
                </a:cubicBezTo>
                <a:close/>
                <a:moveTo>
                  <a:pt x="158" y="77"/>
                </a:moveTo>
                <a:cubicBezTo>
                  <a:pt x="135" y="54"/>
                  <a:pt x="135" y="54"/>
                  <a:pt x="135" y="54"/>
                </a:cubicBezTo>
                <a:cubicBezTo>
                  <a:pt x="133" y="54"/>
                  <a:pt x="133" y="54"/>
                  <a:pt x="133" y="54"/>
                </a:cubicBezTo>
                <a:cubicBezTo>
                  <a:pt x="125" y="54"/>
                  <a:pt x="119" y="52"/>
                  <a:pt x="116" y="47"/>
                </a:cubicBezTo>
                <a:cubicBezTo>
                  <a:pt x="110" y="41"/>
                  <a:pt x="112" y="30"/>
                  <a:pt x="112" y="30"/>
                </a:cubicBezTo>
                <a:cubicBezTo>
                  <a:pt x="113" y="25"/>
                  <a:pt x="113" y="25"/>
                  <a:pt x="113" y="25"/>
                </a:cubicBezTo>
                <a:cubicBezTo>
                  <a:pt x="96" y="25"/>
                  <a:pt x="96" y="25"/>
                  <a:pt x="96" y="25"/>
                </a:cubicBezTo>
                <a:cubicBezTo>
                  <a:pt x="88" y="34"/>
                  <a:pt x="88" y="34"/>
                  <a:pt x="88" y="34"/>
                </a:cubicBezTo>
                <a:cubicBezTo>
                  <a:pt x="87" y="35"/>
                  <a:pt x="84" y="35"/>
                  <a:pt x="83" y="34"/>
                </a:cubicBezTo>
                <a:cubicBezTo>
                  <a:pt x="82" y="33"/>
                  <a:pt x="81" y="32"/>
                  <a:pt x="81" y="31"/>
                </a:cubicBezTo>
                <a:cubicBezTo>
                  <a:pt x="81" y="30"/>
                  <a:pt x="82" y="29"/>
                  <a:pt x="83" y="28"/>
                </a:cubicBezTo>
                <a:cubicBezTo>
                  <a:pt x="95" y="15"/>
                  <a:pt x="95" y="15"/>
                  <a:pt x="95" y="15"/>
                </a:cubicBezTo>
                <a:cubicBezTo>
                  <a:pt x="100" y="10"/>
                  <a:pt x="109" y="16"/>
                  <a:pt x="110" y="16"/>
                </a:cubicBezTo>
                <a:cubicBezTo>
                  <a:pt x="141" y="32"/>
                  <a:pt x="141" y="32"/>
                  <a:pt x="141" y="32"/>
                </a:cubicBezTo>
                <a:cubicBezTo>
                  <a:pt x="171" y="19"/>
                  <a:pt x="171" y="19"/>
                  <a:pt x="171" y="19"/>
                </a:cubicBezTo>
                <a:cubicBezTo>
                  <a:pt x="187" y="62"/>
                  <a:pt x="187" y="62"/>
                  <a:pt x="187" y="62"/>
                </a:cubicBezTo>
                <a:lnTo>
                  <a:pt x="158" y="77"/>
                </a:lnTo>
                <a:close/>
              </a:path>
            </a:pathLst>
          </a:custGeom>
          <a:solidFill>
            <a:schemeClr val="tx1"/>
          </a:solidFill>
          <a:ln>
            <a:noFill/>
          </a:ln>
        </p:spPr>
        <p:txBody>
          <a:bodyPr vert="horz" wrap="square" lIns="87880" tIns="43940" rIns="87880" bIns="43940" numCol="1" anchor="t" anchorCtr="0" compatLnSpc="1">
            <a:prstTxWarp prst="textNoShape">
              <a:avLst/>
            </a:prstTxWarp>
          </a:bodyPr>
          <a:lstStyle/>
          <a:p>
            <a:pPr defTabSz="896386"/>
            <a:endParaRPr lang="en-US" sz="1730" kern="0">
              <a:solidFill>
                <a:sysClr val="windowText" lastClr="000000"/>
              </a:solidFill>
            </a:endParaRPr>
          </a:p>
        </p:txBody>
      </p:sp>
    </p:spTree>
    <p:extLst>
      <p:ext uri="{BB962C8B-B14F-4D97-AF65-F5344CB8AC3E}">
        <p14:creationId xmlns:p14="http://schemas.microsoft.com/office/powerpoint/2010/main" val="3995456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2"/>
                                        </p:tgtEl>
                                        <p:attrNameLst>
                                          <p:attrName>style.visibility</p:attrName>
                                        </p:attrNameLst>
                                      </p:cBhvr>
                                      <p:to>
                                        <p:strVal val="visible"/>
                                      </p:to>
                                    </p:set>
                                    <p:animEffect transition="in" filter="fade">
                                      <p:cBhvr>
                                        <p:cTn id="7" dur="500"/>
                                        <p:tgtEl>
                                          <p:spTgt spid="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Joining distributed tables: incompatible hash</a:t>
            </a:r>
          </a:p>
        </p:txBody>
      </p:sp>
      <p:grpSp>
        <p:nvGrpSpPr>
          <p:cNvPr id="63" name="Group 62"/>
          <p:cNvGrpSpPr/>
          <p:nvPr/>
        </p:nvGrpSpPr>
        <p:grpSpPr>
          <a:xfrm>
            <a:off x="660380" y="2581890"/>
            <a:ext cx="5293847" cy="2470462"/>
            <a:chOff x="855768" y="2104394"/>
            <a:chExt cx="10570177" cy="3998445"/>
          </a:xfrm>
        </p:grpSpPr>
        <p:sp>
          <p:nvSpPr>
            <p:cNvPr id="3" name="Flowchart: Manual Operation 2"/>
            <p:cNvSpPr/>
            <p:nvPr/>
          </p:nvSpPr>
          <p:spPr>
            <a:xfrm>
              <a:off x="855768" y="2920422"/>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 name="Flowchart: Manual Operation 3"/>
            <p:cNvSpPr/>
            <p:nvPr/>
          </p:nvSpPr>
          <p:spPr>
            <a:xfrm>
              <a:off x="1736968" y="2920422"/>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 name="Flowchart: Manual Operation 4"/>
            <p:cNvSpPr/>
            <p:nvPr/>
          </p:nvSpPr>
          <p:spPr>
            <a:xfrm>
              <a:off x="3499368" y="2920422"/>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6" name="Flowchart: Manual Operation 5"/>
            <p:cNvSpPr/>
            <p:nvPr/>
          </p:nvSpPr>
          <p:spPr>
            <a:xfrm>
              <a:off x="2618168" y="2920422"/>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7" name="Flowchart: Manual Operation 6"/>
            <p:cNvSpPr/>
            <p:nvPr/>
          </p:nvSpPr>
          <p:spPr>
            <a:xfrm>
              <a:off x="4376345" y="2920422"/>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8" name="Flowchart: Manual Operation 7"/>
            <p:cNvSpPr/>
            <p:nvPr/>
          </p:nvSpPr>
          <p:spPr>
            <a:xfrm>
              <a:off x="52575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9" name="Flowchart: Manual Operation 8"/>
            <p:cNvSpPr/>
            <p:nvPr/>
          </p:nvSpPr>
          <p:spPr>
            <a:xfrm>
              <a:off x="7019945" y="2920422"/>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0" name="Flowchart: Manual Operation 9"/>
            <p:cNvSpPr/>
            <p:nvPr/>
          </p:nvSpPr>
          <p:spPr>
            <a:xfrm>
              <a:off x="6138745" y="2920422"/>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1" name="Flowchart: Manual Operation 10"/>
            <p:cNvSpPr/>
            <p:nvPr/>
          </p:nvSpPr>
          <p:spPr>
            <a:xfrm>
              <a:off x="7901145" y="2920422"/>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2" name="Flowchart: Manual Operation 11"/>
            <p:cNvSpPr/>
            <p:nvPr/>
          </p:nvSpPr>
          <p:spPr>
            <a:xfrm>
              <a:off x="8782345" y="2920422"/>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3" name="Flowchart: Manual Operation 12"/>
            <p:cNvSpPr/>
            <p:nvPr/>
          </p:nvSpPr>
          <p:spPr>
            <a:xfrm>
              <a:off x="105447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4" name="Flowchart: Manual Operation 13"/>
            <p:cNvSpPr/>
            <p:nvPr/>
          </p:nvSpPr>
          <p:spPr>
            <a:xfrm>
              <a:off x="9663545" y="2920422"/>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5" name="Flowchart: Manual Operation 14"/>
            <p:cNvSpPr/>
            <p:nvPr/>
          </p:nvSpPr>
          <p:spPr>
            <a:xfrm>
              <a:off x="855768" y="3736450"/>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6" name="Flowchart: Manual Operation 15"/>
            <p:cNvSpPr/>
            <p:nvPr/>
          </p:nvSpPr>
          <p:spPr>
            <a:xfrm>
              <a:off x="1736968" y="3736450"/>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7" name="Flowchart: Manual Operation 16"/>
            <p:cNvSpPr/>
            <p:nvPr/>
          </p:nvSpPr>
          <p:spPr>
            <a:xfrm>
              <a:off x="3499368" y="3736450"/>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8" name="Flowchart: Manual Operation 17"/>
            <p:cNvSpPr/>
            <p:nvPr/>
          </p:nvSpPr>
          <p:spPr>
            <a:xfrm>
              <a:off x="2618168" y="3736450"/>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9" name="Flowchart: Manual Operation 18"/>
            <p:cNvSpPr/>
            <p:nvPr/>
          </p:nvSpPr>
          <p:spPr>
            <a:xfrm>
              <a:off x="4376345" y="3736450"/>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0" name="Flowchart: Manual Operation 19"/>
            <p:cNvSpPr/>
            <p:nvPr/>
          </p:nvSpPr>
          <p:spPr>
            <a:xfrm>
              <a:off x="52575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1" name="Flowchart: Manual Operation 20"/>
            <p:cNvSpPr/>
            <p:nvPr/>
          </p:nvSpPr>
          <p:spPr>
            <a:xfrm>
              <a:off x="7019945" y="3736450"/>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2" name="Flowchart: Manual Operation 21"/>
            <p:cNvSpPr/>
            <p:nvPr/>
          </p:nvSpPr>
          <p:spPr>
            <a:xfrm>
              <a:off x="6138745" y="3736450"/>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3" name="Flowchart: Manual Operation 22"/>
            <p:cNvSpPr/>
            <p:nvPr/>
          </p:nvSpPr>
          <p:spPr>
            <a:xfrm>
              <a:off x="7901145" y="3736450"/>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4" name="Flowchart: Manual Operation 23"/>
            <p:cNvSpPr/>
            <p:nvPr/>
          </p:nvSpPr>
          <p:spPr>
            <a:xfrm>
              <a:off x="8782345" y="3736450"/>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5" name="Flowchart: Manual Operation 24"/>
            <p:cNvSpPr/>
            <p:nvPr/>
          </p:nvSpPr>
          <p:spPr>
            <a:xfrm>
              <a:off x="105447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6" name="Flowchart: Manual Operation 25"/>
            <p:cNvSpPr/>
            <p:nvPr/>
          </p:nvSpPr>
          <p:spPr>
            <a:xfrm>
              <a:off x="9663545" y="3736450"/>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7" name="Flowchart: Manual Operation 26"/>
            <p:cNvSpPr/>
            <p:nvPr/>
          </p:nvSpPr>
          <p:spPr>
            <a:xfrm>
              <a:off x="855768" y="4552478"/>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8" name="Flowchart: Manual Operation 27"/>
            <p:cNvSpPr/>
            <p:nvPr/>
          </p:nvSpPr>
          <p:spPr>
            <a:xfrm>
              <a:off x="1736968" y="4552478"/>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9" name="Flowchart: Manual Operation 28"/>
            <p:cNvSpPr/>
            <p:nvPr/>
          </p:nvSpPr>
          <p:spPr>
            <a:xfrm>
              <a:off x="3499368" y="4552478"/>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0" name="Flowchart: Manual Operation 29"/>
            <p:cNvSpPr/>
            <p:nvPr/>
          </p:nvSpPr>
          <p:spPr>
            <a:xfrm>
              <a:off x="2618168" y="4552478"/>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1" name="Flowchart: Manual Operation 30"/>
            <p:cNvSpPr/>
            <p:nvPr/>
          </p:nvSpPr>
          <p:spPr>
            <a:xfrm>
              <a:off x="4376345" y="4552478"/>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2" name="Flowchart: Manual Operation 31"/>
            <p:cNvSpPr/>
            <p:nvPr/>
          </p:nvSpPr>
          <p:spPr>
            <a:xfrm>
              <a:off x="52575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3" name="Flowchart: Manual Operation 32"/>
            <p:cNvSpPr/>
            <p:nvPr/>
          </p:nvSpPr>
          <p:spPr>
            <a:xfrm>
              <a:off x="7019945" y="4552478"/>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4" name="Flowchart: Manual Operation 33"/>
            <p:cNvSpPr/>
            <p:nvPr/>
          </p:nvSpPr>
          <p:spPr>
            <a:xfrm>
              <a:off x="6138745" y="4552478"/>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5" name="Flowchart: Manual Operation 34"/>
            <p:cNvSpPr/>
            <p:nvPr/>
          </p:nvSpPr>
          <p:spPr>
            <a:xfrm>
              <a:off x="7901145" y="4552478"/>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6" name="Flowchart: Manual Operation 35"/>
            <p:cNvSpPr/>
            <p:nvPr/>
          </p:nvSpPr>
          <p:spPr>
            <a:xfrm>
              <a:off x="8782345" y="4552478"/>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7" name="Flowchart: Manual Operation 36"/>
            <p:cNvSpPr/>
            <p:nvPr/>
          </p:nvSpPr>
          <p:spPr>
            <a:xfrm>
              <a:off x="105447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8" name="Flowchart: Manual Operation 37"/>
            <p:cNvSpPr/>
            <p:nvPr/>
          </p:nvSpPr>
          <p:spPr>
            <a:xfrm>
              <a:off x="9663545" y="4552478"/>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9" name="Flowchart: Manual Operation 38"/>
            <p:cNvSpPr/>
            <p:nvPr/>
          </p:nvSpPr>
          <p:spPr>
            <a:xfrm>
              <a:off x="855768" y="5368506"/>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0" name="Flowchart: Manual Operation 39"/>
            <p:cNvSpPr/>
            <p:nvPr/>
          </p:nvSpPr>
          <p:spPr>
            <a:xfrm>
              <a:off x="1736968" y="5368506"/>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1" name="Flowchart: Manual Operation 40"/>
            <p:cNvSpPr/>
            <p:nvPr/>
          </p:nvSpPr>
          <p:spPr>
            <a:xfrm>
              <a:off x="3499368" y="5368506"/>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2" name="Flowchart: Manual Operation 41"/>
            <p:cNvSpPr/>
            <p:nvPr/>
          </p:nvSpPr>
          <p:spPr>
            <a:xfrm>
              <a:off x="2618168" y="5368506"/>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3" name="Flowchart: Manual Operation 42"/>
            <p:cNvSpPr/>
            <p:nvPr/>
          </p:nvSpPr>
          <p:spPr>
            <a:xfrm>
              <a:off x="4376345" y="5368506"/>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4" name="Flowchart: Manual Operation 43"/>
            <p:cNvSpPr/>
            <p:nvPr/>
          </p:nvSpPr>
          <p:spPr>
            <a:xfrm>
              <a:off x="52575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5" name="Flowchart: Manual Operation 44"/>
            <p:cNvSpPr/>
            <p:nvPr/>
          </p:nvSpPr>
          <p:spPr>
            <a:xfrm>
              <a:off x="7019945" y="5368506"/>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6" name="Flowchart: Manual Operation 45"/>
            <p:cNvSpPr/>
            <p:nvPr/>
          </p:nvSpPr>
          <p:spPr>
            <a:xfrm>
              <a:off x="6138745" y="5368506"/>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7" name="Flowchart: Manual Operation 46"/>
            <p:cNvSpPr/>
            <p:nvPr/>
          </p:nvSpPr>
          <p:spPr>
            <a:xfrm>
              <a:off x="7901145" y="5368506"/>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8" name="Flowchart: Manual Operation 47"/>
            <p:cNvSpPr/>
            <p:nvPr/>
          </p:nvSpPr>
          <p:spPr>
            <a:xfrm>
              <a:off x="8782345" y="5368506"/>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9" name="Flowchart: Manual Operation 48"/>
            <p:cNvSpPr/>
            <p:nvPr/>
          </p:nvSpPr>
          <p:spPr>
            <a:xfrm>
              <a:off x="105447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0" name="Flowchart: Manual Operation 49"/>
            <p:cNvSpPr/>
            <p:nvPr/>
          </p:nvSpPr>
          <p:spPr>
            <a:xfrm>
              <a:off x="9663545" y="5368506"/>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1" name="Flowchart: Manual Operation 50"/>
            <p:cNvSpPr/>
            <p:nvPr/>
          </p:nvSpPr>
          <p:spPr>
            <a:xfrm>
              <a:off x="855768" y="2104394"/>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2" name="Flowchart: Manual Operation 51"/>
            <p:cNvSpPr/>
            <p:nvPr/>
          </p:nvSpPr>
          <p:spPr>
            <a:xfrm>
              <a:off x="1736968" y="2104394"/>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3" name="Flowchart: Manual Operation 52"/>
            <p:cNvSpPr/>
            <p:nvPr/>
          </p:nvSpPr>
          <p:spPr>
            <a:xfrm>
              <a:off x="3499368" y="2104394"/>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4" name="Flowchart: Manual Operation 53"/>
            <p:cNvSpPr/>
            <p:nvPr/>
          </p:nvSpPr>
          <p:spPr>
            <a:xfrm>
              <a:off x="2618168" y="2104394"/>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5" name="Flowchart: Manual Operation 54"/>
            <p:cNvSpPr/>
            <p:nvPr/>
          </p:nvSpPr>
          <p:spPr>
            <a:xfrm>
              <a:off x="4376345" y="2104394"/>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6" name="Flowchart: Manual Operation 55"/>
            <p:cNvSpPr/>
            <p:nvPr/>
          </p:nvSpPr>
          <p:spPr>
            <a:xfrm>
              <a:off x="52575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7" name="Flowchart: Manual Operation 56"/>
            <p:cNvSpPr/>
            <p:nvPr/>
          </p:nvSpPr>
          <p:spPr>
            <a:xfrm>
              <a:off x="7019945" y="2104394"/>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8" name="Flowchart: Manual Operation 57"/>
            <p:cNvSpPr/>
            <p:nvPr/>
          </p:nvSpPr>
          <p:spPr>
            <a:xfrm>
              <a:off x="6138745" y="2104394"/>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9" name="Flowchart: Manual Operation 58"/>
            <p:cNvSpPr/>
            <p:nvPr/>
          </p:nvSpPr>
          <p:spPr>
            <a:xfrm>
              <a:off x="7901145" y="2104394"/>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60" name="Flowchart: Manual Operation 59"/>
            <p:cNvSpPr/>
            <p:nvPr/>
          </p:nvSpPr>
          <p:spPr>
            <a:xfrm>
              <a:off x="8782345" y="2104394"/>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61" name="Flowchart: Manual Operation 60"/>
            <p:cNvSpPr/>
            <p:nvPr/>
          </p:nvSpPr>
          <p:spPr>
            <a:xfrm>
              <a:off x="105447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62" name="Flowchart: Manual Operation 61"/>
            <p:cNvSpPr/>
            <p:nvPr/>
          </p:nvSpPr>
          <p:spPr>
            <a:xfrm>
              <a:off x="9663545" y="2104394"/>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grpSp>
      <p:sp>
        <p:nvSpPr>
          <p:cNvPr id="186" name="Left Brace 185"/>
          <p:cNvSpPr/>
          <p:nvPr/>
        </p:nvSpPr>
        <p:spPr>
          <a:xfrm rot="5400000">
            <a:off x="3095526" y="-417996"/>
            <a:ext cx="423555" cy="5293847"/>
          </a:xfrm>
          <a:prstGeom prst="leftBrace">
            <a:avLst/>
          </a:prstGeom>
          <a:no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GB" sz="1765" kern="0">
              <a:solidFill>
                <a:sysClr val="windowText" lastClr="000000"/>
              </a:solidFill>
            </a:endParaRPr>
          </a:p>
        </p:txBody>
      </p:sp>
      <p:sp>
        <p:nvSpPr>
          <p:cNvPr id="187" name="Left Brace 186"/>
          <p:cNvSpPr/>
          <p:nvPr/>
        </p:nvSpPr>
        <p:spPr>
          <a:xfrm rot="5400000">
            <a:off x="8671273" y="-428505"/>
            <a:ext cx="423555" cy="5293847"/>
          </a:xfrm>
          <a:prstGeom prst="leftBrace">
            <a:avLst/>
          </a:prstGeom>
          <a:no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GB" sz="1765" kern="0">
              <a:solidFill>
                <a:sysClr val="windowText" lastClr="000000"/>
              </a:solidFill>
            </a:endParaRPr>
          </a:p>
        </p:txBody>
      </p:sp>
      <p:sp>
        <p:nvSpPr>
          <p:cNvPr id="188" name="TextBox 187"/>
          <p:cNvSpPr txBox="1"/>
          <p:nvPr/>
        </p:nvSpPr>
        <p:spPr>
          <a:xfrm>
            <a:off x="1032203" y="1044889"/>
            <a:ext cx="4611633" cy="1018318"/>
          </a:xfrm>
          <a:prstGeom prst="rect">
            <a:avLst/>
          </a:prstGeom>
          <a:noFill/>
        </p:spPr>
        <p:txBody>
          <a:bodyPr wrap="none" lIns="179285" tIns="143428" rIns="179285" bIns="143428" rtlCol="0">
            <a:spAutoFit/>
          </a:bodyPr>
          <a:lstStyle/>
          <a:p>
            <a:pPr defTabSz="896386">
              <a:lnSpc>
                <a:spcPct val="90000"/>
              </a:lnSpc>
              <a:spcAft>
                <a:spcPts val="588"/>
              </a:spcAft>
            </a:pPr>
            <a:r>
              <a:rPr lang="en-GB" sz="2353" kern="0" dirty="0" err="1">
                <a:gradFill>
                  <a:gsLst>
                    <a:gs pos="2917">
                      <a:schemeClr val="tx1"/>
                    </a:gs>
                    <a:gs pos="30000">
                      <a:schemeClr val="tx1"/>
                    </a:gs>
                  </a:gsLst>
                  <a:lin ang="5400000" scaled="0"/>
                </a:gradFill>
              </a:rPr>
              <a:t>Store_Sales</a:t>
            </a:r>
            <a:r>
              <a:rPr lang="en-GB" sz="2353" kern="0" dirty="0">
                <a:gradFill>
                  <a:gsLst>
                    <a:gs pos="2917">
                      <a:schemeClr val="tx1"/>
                    </a:gs>
                    <a:gs pos="30000">
                      <a:schemeClr val="tx1"/>
                    </a:gs>
                  </a:gsLst>
                  <a:lin ang="5400000" scaled="0"/>
                </a:gradFill>
              </a:rPr>
              <a:t> HASH([</a:t>
            </a:r>
            <a:r>
              <a:rPr lang="en-GB" sz="2353" kern="0" dirty="0" err="1">
                <a:gradFill>
                  <a:gsLst>
                    <a:gs pos="2917">
                      <a:schemeClr val="tx1"/>
                    </a:gs>
                    <a:gs pos="30000">
                      <a:schemeClr val="tx1"/>
                    </a:gs>
                  </a:gsLst>
                  <a:lin ang="5400000" scaled="0"/>
                </a:gradFill>
              </a:rPr>
              <a:t>ProductKey</a:t>
            </a:r>
            <a:r>
              <a:rPr lang="en-GB" sz="2353" kern="0" dirty="0">
                <a:gradFill>
                  <a:gsLst>
                    <a:gs pos="2917">
                      <a:schemeClr val="tx1"/>
                    </a:gs>
                    <a:gs pos="30000">
                      <a:schemeClr val="tx1"/>
                    </a:gs>
                  </a:gsLst>
                  <a:lin ang="5400000" scaled="0"/>
                </a:gradFill>
              </a:rPr>
              <a:t>])</a:t>
            </a:r>
          </a:p>
          <a:p>
            <a:pPr defTabSz="896386">
              <a:lnSpc>
                <a:spcPct val="90000"/>
              </a:lnSpc>
              <a:spcAft>
                <a:spcPts val="588"/>
              </a:spcAft>
            </a:pPr>
            <a:r>
              <a:rPr lang="en-GB" sz="2353" kern="0" dirty="0">
                <a:gradFill>
                  <a:gsLst>
                    <a:gs pos="2917">
                      <a:schemeClr val="tx1"/>
                    </a:gs>
                    <a:gs pos="30000">
                      <a:schemeClr val="tx1"/>
                    </a:gs>
                  </a:gsLst>
                  <a:lin ang="5400000" scaled="0"/>
                </a:gradFill>
              </a:rPr>
              <a:t>[</a:t>
            </a:r>
            <a:r>
              <a:rPr lang="en-GB" sz="2353" kern="0" dirty="0" err="1">
                <a:gradFill>
                  <a:gsLst>
                    <a:gs pos="2917">
                      <a:schemeClr val="tx1"/>
                    </a:gs>
                    <a:gs pos="30000">
                      <a:schemeClr val="tx1"/>
                    </a:gs>
                  </a:gsLst>
                  <a:lin ang="5400000" scaled="0"/>
                </a:gradFill>
              </a:rPr>
              <a:t>ProductKey</a:t>
            </a:r>
            <a:r>
              <a:rPr lang="en-GB" sz="2353" kern="0" dirty="0">
                <a:gradFill>
                  <a:gsLst>
                    <a:gs pos="2917">
                      <a:schemeClr val="tx1"/>
                    </a:gs>
                    <a:gs pos="30000">
                      <a:schemeClr val="tx1"/>
                    </a:gs>
                  </a:gsLst>
                  <a:lin ang="5400000" scaled="0"/>
                </a:gradFill>
              </a:rPr>
              <a:t>] </a:t>
            </a:r>
            <a:r>
              <a:rPr lang="en-GB" sz="2353" b="1" kern="0" dirty="0">
                <a:gradFill>
                  <a:gsLst>
                    <a:gs pos="2917">
                      <a:schemeClr val="tx1"/>
                    </a:gs>
                    <a:gs pos="30000">
                      <a:schemeClr val="tx1"/>
                    </a:gs>
                  </a:gsLst>
                  <a:lin ang="5400000" scaled="0"/>
                </a:gradFill>
              </a:rPr>
              <a:t>INT</a:t>
            </a:r>
            <a:r>
              <a:rPr lang="en-GB" sz="2353" kern="0" dirty="0">
                <a:gradFill>
                  <a:gsLst>
                    <a:gs pos="2917">
                      <a:schemeClr val="tx1"/>
                    </a:gs>
                    <a:gs pos="30000">
                      <a:schemeClr val="tx1"/>
                    </a:gs>
                  </a:gsLst>
                  <a:lin ang="5400000" scaled="0"/>
                </a:gradFill>
              </a:rPr>
              <a:t> NULL</a:t>
            </a:r>
          </a:p>
        </p:txBody>
      </p:sp>
      <p:sp>
        <p:nvSpPr>
          <p:cNvPr id="189" name="TextBox 188"/>
          <p:cNvSpPr txBox="1"/>
          <p:nvPr/>
        </p:nvSpPr>
        <p:spPr>
          <a:xfrm>
            <a:off x="6609009" y="1004805"/>
            <a:ext cx="4596235" cy="1016818"/>
          </a:xfrm>
          <a:prstGeom prst="rect">
            <a:avLst/>
          </a:prstGeom>
          <a:noFill/>
        </p:spPr>
        <p:txBody>
          <a:bodyPr wrap="none" lIns="179285" tIns="143428" rIns="179285" bIns="143428" rtlCol="0">
            <a:spAutoFit/>
          </a:bodyPr>
          <a:lstStyle/>
          <a:p>
            <a:pPr defTabSz="896386">
              <a:lnSpc>
                <a:spcPct val="90000"/>
              </a:lnSpc>
              <a:spcAft>
                <a:spcPts val="588"/>
              </a:spcAft>
            </a:pPr>
            <a:r>
              <a:rPr lang="en-GB" sz="2353" kern="0" dirty="0" err="1">
                <a:gradFill>
                  <a:gsLst>
                    <a:gs pos="2917">
                      <a:schemeClr val="tx1"/>
                    </a:gs>
                    <a:gs pos="30000">
                      <a:schemeClr val="tx1"/>
                    </a:gs>
                  </a:gsLst>
                  <a:lin ang="5400000" scaled="0"/>
                </a:gradFill>
              </a:rPr>
              <a:t>Web_Sales</a:t>
            </a:r>
            <a:r>
              <a:rPr lang="en-GB" sz="2353" kern="0" dirty="0">
                <a:gradFill>
                  <a:gsLst>
                    <a:gs pos="2917">
                      <a:schemeClr val="tx1"/>
                    </a:gs>
                    <a:gs pos="30000">
                      <a:schemeClr val="tx1"/>
                    </a:gs>
                  </a:gsLst>
                  <a:lin ang="5400000" scaled="0"/>
                </a:gradFill>
              </a:rPr>
              <a:t> HASH([</a:t>
            </a:r>
            <a:r>
              <a:rPr lang="en-GB" sz="2353" kern="0" dirty="0" err="1">
                <a:gradFill>
                  <a:gsLst>
                    <a:gs pos="2917">
                      <a:schemeClr val="tx1"/>
                    </a:gs>
                    <a:gs pos="30000">
                      <a:schemeClr val="tx1"/>
                    </a:gs>
                  </a:gsLst>
                  <a:lin ang="5400000" scaled="0"/>
                </a:gradFill>
              </a:rPr>
              <a:t>ProductKey</a:t>
            </a:r>
            <a:r>
              <a:rPr lang="en-GB" sz="2353" kern="0" dirty="0">
                <a:gradFill>
                  <a:gsLst>
                    <a:gs pos="2917">
                      <a:schemeClr val="tx1"/>
                    </a:gs>
                    <a:gs pos="30000">
                      <a:schemeClr val="tx1"/>
                    </a:gs>
                  </a:gsLst>
                  <a:lin ang="5400000" scaled="0"/>
                </a:gradFill>
              </a:rPr>
              <a:t>])</a:t>
            </a:r>
          </a:p>
          <a:p>
            <a:pPr defTabSz="896386">
              <a:lnSpc>
                <a:spcPct val="90000"/>
              </a:lnSpc>
              <a:spcAft>
                <a:spcPts val="588"/>
              </a:spcAft>
            </a:pPr>
            <a:r>
              <a:rPr lang="en-GB" sz="2353" kern="0" dirty="0">
                <a:gradFill>
                  <a:gsLst>
                    <a:gs pos="2917">
                      <a:schemeClr val="tx1"/>
                    </a:gs>
                    <a:gs pos="30000">
                      <a:schemeClr val="tx1"/>
                    </a:gs>
                  </a:gsLst>
                  <a:lin ang="5400000" scaled="0"/>
                </a:gradFill>
              </a:rPr>
              <a:t>[</a:t>
            </a:r>
            <a:r>
              <a:rPr lang="en-GB" sz="2353" kern="0" dirty="0" err="1">
                <a:gradFill>
                  <a:gsLst>
                    <a:gs pos="2917">
                      <a:schemeClr val="tx1"/>
                    </a:gs>
                    <a:gs pos="30000">
                      <a:schemeClr val="tx1"/>
                    </a:gs>
                  </a:gsLst>
                  <a:lin ang="5400000" scaled="0"/>
                </a:gradFill>
              </a:rPr>
              <a:t>ProductKey</a:t>
            </a:r>
            <a:r>
              <a:rPr lang="en-GB" sz="2353" kern="0" dirty="0">
                <a:gradFill>
                  <a:gsLst>
                    <a:gs pos="2917">
                      <a:schemeClr val="tx1"/>
                    </a:gs>
                    <a:gs pos="30000">
                      <a:schemeClr val="tx1"/>
                    </a:gs>
                  </a:gsLst>
                  <a:lin ang="5400000" scaled="0"/>
                </a:gradFill>
              </a:rPr>
              <a:t>] </a:t>
            </a:r>
            <a:r>
              <a:rPr lang="en-GB" sz="2353" b="1" kern="0" dirty="0">
                <a:solidFill>
                  <a:srgbClr val="FF0000"/>
                </a:solidFill>
              </a:rPr>
              <a:t>BIGINT</a:t>
            </a:r>
            <a:r>
              <a:rPr lang="en-GB" sz="2353" kern="0" dirty="0">
                <a:gradFill>
                  <a:gsLst>
                    <a:gs pos="2917">
                      <a:schemeClr val="tx1"/>
                    </a:gs>
                    <a:gs pos="30000">
                      <a:schemeClr val="tx1"/>
                    </a:gs>
                  </a:gsLst>
                  <a:lin ang="5400000" scaled="0"/>
                </a:gradFill>
              </a:rPr>
              <a:t> NULL</a:t>
            </a:r>
          </a:p>
        </p:txBody>
      </p:sp>
      <p:grpSp>
        <p:nvGrpSpPr>
          <p:cNvPr id="190" name="Group 189"/>
          <p:cNvGrpSpPr/>
          <p:nvPr/>
        </p:nvGrpSpPr>
        <p:grpSpPr>
          <a:xfrm>
            <a:off x="6260202" y="2581890"/>
            <a:ext cx="5293847" cy="2470462"/>
            <a:chOff x="855768" y="2104394"/>
            <a:chExt cx="10570177" cy="3998445"/>
          </a:xfrm>
        </p:grpSpPr>
        <p:sp>
          <p:nvSpPr>
            <p:cNvPr id="191" name="Flowchart: Manual Operation 190"/>
            <p:cNvSpPr/>
            <p:nvPr/>
          </p:nvSpPr>
          <p:spPr>
            <a:xfrm>
              <a:off x="855768" y="2920422"/>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92" name="Flowchart: Manual Operation 191"/>
            <p:cNvSpPr/>
            <p:nvPr/>
          </p:nvSpPr>
          <p:spPr>
            <a:xfrm>
              <a:off x="1736968" y="2920422"/>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93" name="Flowchart: Manual Operation 192"/>
            <p:cNvSpPr/>
            <p:nvPr/>
          </p:nvSpPr>
          <p:spPr>
            <a:xfrm>
              <a:off x="3499368" y="2920422"/>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94" name="Flowchart: Manual Operation 193"/>
            <p:cNvSpPr/>
            <p:nvPr/>
          </p:nvSpPr>
          <p:spPr>
            <a:xfrm>
              <a:off x="2618168"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95" name="Flowchart: Manual Operation 194"/>
            <p:cNvSpPr/>
            <p:nvPr/>
          </p:nvSpPr>
          <p:spPr>
            <a:xfrm>
              <a:off x="4376345" y="2920422"/>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96" name="Flowchart: Manual Operation 195"/>
            <p:cNvSpPr/>
            <p:nvPr/>
          </p:nvSpPr>
          <p:spPr>
            <a:xfrm>
              <a:off x="5257545" y="2920422"/>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97" name="Flowchart: Manual Operation 196"/>
            <p:cNvSpPr/>
            <p:nvPr/>
          </p:nvSpPr>
          <p:spPr>
            <a:xfrm>
              <a:off x="7019945" y="2920422"/>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98" name="Flowchart: Manual Operation 197"/>
            <p:cNvSpPr/>
            <p:nvPr/>
          </p:nvSpPr>
          <p:spPr>
            <a:xfrm>
              <a:off x="6138745" y="2920422"/>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99" name="Flowchart: Manual Operation 198"/>
            <p:cNvSpPr/>
            <p:nvPr/>
          </p:nvSpPr>
          <p:spPr>
            <a:xfrm>
              <a:off x="79011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00" name="Flowchart: Manual Operation 199"/>
            <p:cNvSpPr/>
            <p:nvPr/>
          </p:nvSpPr>
          <p:spPr>
            <a:xfrm>
              <a:off x="8782345" y="2920422"/>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01" name="Flowchart: Manual Operation 200"/>
            <p:cNvSpPr/>
            <p:nvPr/>
          </p:nvSpPr>
          <p:spPr>
            <a:xfrm>
              <a:off x="10544745" y="2920422"/>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02" name="Flowchart: Manual Operation 201"/>
            <p:cNvSpPr/>
            <p:nvPr/>
          </p:nvSpPr>
          <p:spPr>
            <a:xfrm>
              <a:off x="9663545" y="2920422"/>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03" name="Flowchart: Manual Operation 202"/>
            <p:cNvSpPr/>
            <p:nvPr/>
          </p:nvSpPr>
          <p:spPr>
            <a:xfrm>
              <a:off x="855768" y="3736450"/>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04" name="Flowchart: Manual Operation 203"/>
            <p:cNvSpPr/>
            <p:nvPr/>
          </p:nvSpPr>
          <p:spPr>
            <a:xfrm>
              <a:off x="1736968" y="3736450"/>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05" name="Flowchart: Manual Operation 204"/>
            <p:cNvSpPr/>
            <p:nvPr/>
          </p:nvSpPr>
          <p:spPr>
            <a:xfrm>
              <a:off x="3499368"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06" name="Flowchart: Manual Operation 205"/>
            <p:cNvSpPr/>
            <p:nvPr/>
          </p:nvSpPr>
          <p:spPr>
            <a:xfrm>
              <a:off x="2618168" y="3736450"/>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07" name="Flowchart: Manual Operation 206"/>
            <p:cNvSpPr/>
            <p:nvPr/>
          </p:nvSpPr>
          <p:spPr>
            <a:xfrm>
              <a:off x="4376345" y="3736450"/>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08" name="Flowchart: Manual Operation 207"/>
            <p:cNvSpPr/>
            <p:nvPr/>
          </p:nvSpPr>
          <p:spPr>
            <a:xfrm>
              <a:off x="5257545" y="3736450"/>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09" name="Flowchart: Manual Operation 208"/>
            <p:cNvSpPr/>
            <p:nvPr/>
          </p:nvSpPr>
          <p:spPr>
            <a:xfrm>
              <a:off x="7019945" y="3736450"/>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10" name="Flowchart: Manual Operation 209"/>
            <p:cNvSpPr/>
            <p:nvPr/>
          </p:nvSpPr>
          <p:spPr>
            <a:xfrm>
              <a:off x="6138745" y="3736450"/>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11" name="Flowchart: Manual Operation 210"/>
            <p:cNvSpPr/>
            <p:nvPr/>
          </p:nvSpPr>
          <p:spPr>
            <a:xfrm>
              <a:off x="7901145" y="3736450"/>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12" name="Flowchart: Manual Operation 211"/>
            <p:cNvSpPr/>
            <p:nvPr/>
          </p:nvSpPr>
          <p:spPr>
            <a:xfrm>
              <a:off x="87823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13" name="Flowchart: Manual Operation 212"/>
            <p:cNvSpPr/>
            <p:nvPr/>
          </p:nvSpPr>
          <p:spPr>
            <a:xfrm>
              <a:off x="10544745" y="3736450"/>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14" name="Flowchart: Manual Operation 213"/>
            <p:cNvSpPr/>
            <p:nvPr/>
          </p:nvSpPr>
          <p:spPr>
            <a:xfrm>
              <a:off x="9663545" y="3736450"/>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15" name="Flowchart: Manual Operation 214"/>
            <p:cNvSpPr/>
            <p:nvPr/>
          </p:nvSpPr>
          <p:spPr>
            <a:xfrm>
              <a:off x="855768" y="4552478"/>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16" name="Flowchart: Manual Operation 215"/>
            <p:cNvSpPr/>
            <p:nvPr/>
          </p:nvSpPr>
          <p:spPr>
            <a:xfrm>
              <a:off x="1736968" y="4552478"/>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17" name="Flowchart: Manual Operation 216"/>
            <p:cNvSpPr/>
            <p:nvPr/>
          </p:nvSpPr>
          <p:spPr>
            <a:xfrm>
              <a:off x="3499368" y="4552478"/>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18" name="Flowchart: Manual Operation 217"/>
            <p:cNvSpPr/>
            <p:nvPr/>
          </p:nvSpPr>
          <p:spPr>
            <a:xfrm>
              <a:off x="2618168" y="4552478"/>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19" name="Flowchart: Manual Operation 218"/>
            <p:cNvSpPr/>
            <p:nvPr/>
          </p:nvSpPr>
          <p:spPr>
            <a:xfrm>
              <a:off x="43763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20" name="Flowchart: Manual Operation 219"/>
            <p:cNvSpPr/>
            <p:nvPr/>
          </p:nvSpPr>
          <p:spPr>
            <a:xfrm>
              <a:off x="5257545" y="4552478"/>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21" name="Flowchart: Manual Operation 220"/>
            <p:cNvSpPr/>
            <p:nvPr/>
          </p:nvSpPr>
          <p:spPr>
            <a:xfrm>
              <a:off x="7019945" y="4552478"/>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22" name="Flowchart: Manual Operation 221"/>
            <p:cNvSpPr/>
            <p:nvPr/>
          </p:nvSpPr>
          <p:spPr>
            <a:xfrm>
              <a:off x="6138745" y="4552478"/>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23" name="Flowchart: Manual Operation 222"/>
            <p:cNvSpPr/>
            <p:nvPr/>
          </p:nvSpPr>
          <p:spPr>
            <a:xfrm>
              <a:off x="7901145" y="4552478"/>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24" name="Flowchart: Manual Operation 223"/>
            <p:cNvSpPr/>
            <p:nvPr/>
          </p:nvSpPr>
          <p:spPr>
            <a:xfrm>
              <a:off x="8782345" y="4552478"/>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25" name="Flowchart: Manual Operation 224"/>
            <p:cNvSpPr/>
            <p:nvPr/>
          </p:nvSpPr>
          <p:spPr>
            <a:xfrm>
              <a:off x="10544745" y="4552478"/>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26" name="Flowchart: Manual Operation 225"/>
            <p:cNvSpPr/>
            <p:nvPr/>
          </p:nvSpPr>
          <p:spPr>
            <a:xfrm>
              <a:off x="96635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27" name="Flowchart: Manual Operation 226"/>
            <p:cNvSpPr/>
            <p:nvPr/>
          </p:nvSpPr>
          <p:spPr>
            <a:xfrm>
              <a:off x="855768" y="5368506"/>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28" name="Flowchart: Manual Operation 227"/>
            <p:cNvSpPr/>
            <p:nvPr/>
          </p:nvSpPr>
          <p:spPr>
            <a:xfrm>
              <a:off x="1736968" y="5368506"/>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29" name="Flowchart: Manual Operation 228"/>
            <p:cNvSpPr/>
            <p:nvPr/>
          </p:nvSpPr>
          <p:spPr>
            <a:xfrm>
              <a:off x="3499368" y="5368506"/>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30" name="Flowchart: Manual Operation 229"/>
            <p:cNvSpPr/>
            <p:nvPr/>
          </p:nvSpPr>
          <p:spPr>
            <a:xfrm>
              <a:off x="2618168" y="5368506"/>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31" name="Flowchart: Manual Operation 230"/>
            <p:cNvSpPr/>
            <p:nvPr/>
          </p:nvSpPr>
          <p:spPr>
            <a:xfrm>
              <a:off x="4376345" y="5368506"/>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32" name="Flowchart: Manual Operation 231"/>
            <p:cNvSpPr/>
            <p:nvPr/>
          </p:nvSpPr>
          <p:spPr>
            <a:xfrm>
              <a:off x="52575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33" name="Flowchart: Manual Operation 232"/>
            <p:cNvSpPr/>
            <p:nvPr/>
          </p:nvSpPr>
          <p:spPr>
            <a:xfrm>
              <a:off x="7019945" y="5368506"/>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34" name="Flowchart: Manual Operation 233"/>
            <p:cNvSpPr/>
            <p:nvPr/>
          </p:nvSpPr>
          <p:spPr>
            <a:xfrm>
              <a:off x="6138745" y="5368506"/>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35" name="Flowchart: Manual Operation 234"/>
            <p:cNvSpPr/>
            <p:nvPr/>
          </p:nvSpPr>
          <p:spPr>
            <a:xfrm>
              <a:off x="7901145" y="5368506"/>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36" name="Flowchart: Manual Operation 235"/>
            <p:cNvSpPr/>
            <p:nvPr/>
          </p:nvSpPr>
          <p:spPr>
            <a:xfrm>
              <a:off x="8782345" y="5368506"/>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37" name="Flowchart: Manual Operation 236"/>
            <p:cNvSpPr/>
            <p:nvPr/>
          </p:nvSpPr>
          <p:spPr>
            <a:xfrm>
              <a:off x="105447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38" name="Flowchart: Manual Operation 237"/>
            <p:cNvSpPr/>
            <p:nvPr/>
          </p:nvSpPr>
          <p:spPr>
            <a:xfrm>
              <a:off x="9663545" y="5368506"/>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39" name="Flowchart: Manual Operation 238"/>
            <p:cNvSpPr/>
            <p:nvPr/>
          </p:nvSpPr>
          <p:spPr>
            <a:xfrm>
              <a:off x="855768" y="2104394"/>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40" name="Flowchart: Manual Operation 239"/>
            <p:cNvSpPr/>
            <p:nvPr/>
          </p:nvSpPr>
          <p:spPr>
            <a:xfrm>
              <a:off x="1736968"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41" name="Flowchart: Manual Operation 240"/>
            <p:cNvSpPr/>
            <p:nvPr/>
          </p:nvSpPr>
          <p:spPr>
            <a:xfrm>
              <a:off x="3499368" y="2104394"/>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42" name="Flowchart: Manual Operation 241"/>
            <p:cNvSpPr/>
            <p:nvPr/>
          </p:nvSpPr>
          <p:spPr>
            <a:xfrm>
              <a:off x="2618168" y="2104394"/>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43" name="Flowchart: Manual Operation 242"/>
            <p:cNvSpPr/>
            <p:nvPr/>
          </p:nvSpPr>
          <p:spPr>
            <a:xfrm>
              <a:off x="4376345" y="2104394"/>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44" name="Flowchart: Manual Operation 243"/>
            <p:cNvSpPr/>
            <p:nvPr/>
          </p:nvSpPr>
          <p:spPr>
            <a:xfrm>
              <a:off x="5257545" y="2104394"/>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45" name="Flowchart: Manual Operation 244"/>
            <p:cNvSpPr/>
            <p:nvPr/>
          </p:nvSpPr>
          <p:spPr>
            <a:xfrm>
              <a:off x="70199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46" name="Flowchart: Manual Operation 245"/>
            <p:cNvSpPr/>
            <p:nvPr/>
          </p:nvSpPr>
          <p:spPr>
            <a:xfrm>
              <a:off x="6138745" y="2104394"/>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47" name="Flowchart: Manual Operation 246"/>
            <p:cNvSpPr/>
            <p:nvPr/>
          </p:nvSpPr>
          <p:spPr>
            <a:xfrm>
              <a:off x="7901145" y="2104394"/>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48" name="Flowchart: Manual Operation 247"/>
            <p:cNvSpPr/>
            <p:nvPr/>
          </p:nvSpPr>
          <p:spPr>
            <a:xfrm>
              <a:off x="8782345" y="2104394"/>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49" name="Flowchart: Manual Operation 248"/>
            <p:cNvSpPr/>
            <p:nvPr/>
          </p:nvSpPr>
          <p:spPr>
            <a:xfrm>
              <a:off x="10544745" y="2104394"/>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50" name="Flowchart: Manual Operation 249"/>
            <p:cNvSpPr/>
            <p:nvPr/>
          </p:nvSpPr>
          <p:spPr>
            <a:xfrm>
              <a:off x="9663545" y="2104394"/>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grpSp>
      <p:sp>
        <p:nvSpPr>
          <p:cNvPr id="129" name="Freeform 73"/>
          <p:cNvSpPr>
            <a:spLocks noChangeAspect="1" noEditPoints="1"/>
          </p:cNvSpPr>
          <p:nvPr/>
        </p:nvSpPr>
        <p:spPr bwMode="auto">
          <a:xfrm>
            <a:off x="5566616" y="5264406"/>
            <a:ext cx="1058769" cy="970171"/>
          </a:xfrm>
          <a:custGeom>
            <a:avLst/>
            <a:gdLst>
              <a:gd name="T0" fmla="*/ 352 w 352"/>
              <a:gd name="T1" fmla="*/ 291 h 291"/>
              <a:gd name="T2" fmla="*/ 0 w 352"/>
              <a:gd name="T3" fmla="*/ 291 h 291"/>
              <a:gd name="T4" fmla="*/ 177 w 352"/>
              <a:gd name="T5" fmla="*/ 0 h 291"/>
              <a:gd name="T6" fmla="*/ 352 w 352"/>
              <a:gd name="T7" fmla="*/ 291 h 291"/>
              <a:gd name="T8" fmla="*/ 35 w 352"/>
              <a:gd name="T9" fmla="*/ 272 h 291"/>
              <a:gd name="T10" fmla="*/ 319 w 352"/>
              <a:gd name="T11" fmla="*/ 272 h 291"/>
              <a:gd name="T12" fmla="*/ 177 w 352"/>
              <a:gd name="T13" fmla="*/ 38 h 291"/>
              <a:gd name="T14" fmla="*/ 35 w 352"/>
              <a:gd name="T15" fmla="*/ 272 h 291"/>
              <a:gd name="T16" fmla="*/ 187 w 352"/>
              <a:gd name="T17" fmla="*/ 95 h 291"/>
              <a:gd name="T18" fmla="*/ 168 w 352"/>
              <a:gd name="T19" fmla="*/ 95 h 291"/>
              <a:gd name="T20" fmla="*/ 168 w 352"/>
              <a:gd name="T21" fmla="*/ 211 h 291"/>
              <a:gd name="T22" fmla="*/ 187 w 352"/>
              <a:gd name="T23" fmla="*/ 211 h 291"/>
              <a:gd name="T24" fmla="*/ 187 w 352"/>
              <a:gd name="T25" fmla="*/ 95 h 291"/>
              <a:gd name="T26" fmla="*/ 187 w 352"/>
              <a:gd name="T27" fmla="*/ 234 h 291"/>
              <a:gd name="T28" fmla="*/ 168 w 352"/>
              <a:gd name="T29" fmla="*/ 234 h 291"/>
              <a:gd name="T30" fmla="*/ 168 w 352"/>
              <a:gd name="T31" fmla="*/ 251 h 291"/>
              <a:gd name="T32" fmla="*/ 187 w 352"/>
              <a:gd name="T33" fmla="*/ 251 h 291"/>
              <a:gd name="T34" fmla="*/ 187 w 352"/>
              <a:gd name="T35" fmla="*/ 23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291">
                <a:moveTo>
                  <a:pt x="352" y="291"/>
                </a:moveTo>
                <a:lnTo>
                  <a:pt x="0" y="291"/>
                </a:lnTo>
                <a:lnTo>
                  <a:pt x="177" y="0"/>
                </a:lnTo>
                <a:lnTo>
                  <a:pt x="352" y="291"/>
                </a:lnTo>
                <a:close/>
                <a:moveTo>
                  <a:pt x="35" y="272"/>
                </a:moveTo>
                <a:lnTo>
                  <a:pt x="319" y="272"/>
                </a:lnTo>
                <a:lnTo>
                  <a:pt x="177" y="38"/>
                </a:lnTo>
                <a:lnTo>
                  <a:pt x="35" y="272"/>
                </a:lnTo>
                <a:close/>
                <a:moveTo>
                  <a:pt x="187" y="95"/>
                </a:moveTo>
                <a:lnTo>
                  <a:pt x="168" y="95"/>
                </a:lnTo>
                <a:lnTo>
                  <a:pt x="168" y="211"/>
                </a:lnTo>
                <a:lnTo>
                  <a:pt x="187" y="211"/>
                </a:lnTo>
                <a:lnTo>
                  <a:pt x="187" y="95"/>
                </a:lnTo>
                <a:close/>
                <a:moveTo>
                  <a:pt x="187" y="234"/>
                </a:moveTo>
                <a:lnTo>
                  <a:pt x="168" y="234"/>
                </a:lnTo>
                <a:lnTo>
                  <a:pt x="168" y="251"/>
                </a:lnTo>
                <a:lnTo>
                  <a:pt x="187" y="251"/>
                </a:lnTo>
                <a:lnTo>
                  <a:pt x="187" y="234"/>
                </a:lnTo>
                <a:close/>
              </a:path>
            </a:pathLst>
          </a:custGeom>
          <a:solidFill>
            <a:schemeClr val="tx1"/>
          </a:solidFill>
          <a:ln>
            <a:noFill/>
          </a:ln>
        </p:spPr>
        <p:txBody>
          <a:bodyPr vert="horz" wrap="square" lIns="87880" tIns="43940" rIns="87880" bIns="43940" numCol="1" anchor="t" anchorCtr="0" compatLnSpc="1">
            <a:prstTxWarp prst="textNoShape">
              <a:avLst/>
            </a:prstTxWarp>
          </a:bodyPr>
          <a:lstStyle/>
          <a:p>
            <a:pPr defTabSz="896386"/>
            <a:endParaRPr lang="en-US" sz="1730" kern="0">
              <a:solidFill>
                <a:sysClr val="windowText" lastClr="000000"/>
              </a:solidFill>
            </a:endParaRPr>
          </a:p>
        </p:txBody>
      </p:sp>
    </p:spTree>
    <p:extLst>
      <p:ext uri="{BB962C8B-B14F-4D97-AF65-F5344CB8AC3E}">
        <p14:creationId xmlns:p14="http://schemas.microsoft.com/office/powerpoint/2010/main" val="2581519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75465" y="295719"/>
            <a:ext cx="9291376" cy="917445"/>
          </a:xfrm>
          <a:prstGeom prst="rect">
            <a:avLst/>
          </a:prstGeom>
        </p:spPr>
        <p:txBody>
          <a:bodyPr vert="horz" wrap="square" lIns="146284" tIns="91427" rIns="146284" bIns="91427" rtlCol="0" anchor="t">
            <a:noAutofit/>
          </a:bodyPr>
          <a:lstStyle>
            <a:lvl1pPr algn="l" defTabSz="932742" rtl="0" eaLnBrk="1" latinLnBrk="0" hangingPunct="1">
              <a:lnSpc>
                <a:spcPct val="90000"/>
              </a:lnSpc>
              <a:spcBef>
                <a:spcPct val="0"/>
              </a:spcBef>
              <a:buNone/>
              <a:defRPr lang="en-US" sz="4000" b="0" kern="1200" cap="none" spc="-102" baseline="0" dirty="0" smtClean="0">
                <a:ln w="3175">
                  <a:noFill/>
                </a:ln>
                <a:solidFill>
                  <a:schemeClr val="tx2"/>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2" normalizeH="0" baseline="0" noProof="0" dirty="0">
              <a:ln w="3175">
                <a:noFill/>
              </a:ln>
              <a:solidFill>
                <a:srgbClr val="001E52"/>
              </a:solidFill>
              <a:effectLst/>
              <a:uLnTx/>
              <a:uFillTx/>
              <a:latin typeface="Segoe UI Light" panose="020B0502040204020203" pitchFamily="34" charset="0"/>
              <a:ea typeface="+mn-ea"/>
              <a:cs typeface="Segoe UI Light" panose="020B0502040204020203" pitchFamily="34" charset="0"/>
            </a:endParaRPr>
          </a:p>
        </p:txBody>
      </p:sp>
      <p:grpSp>
        <p:nvGrpSpPr>
          <p:cNvPr id="3" name="Group 2"/>
          <p:cNvGrpSpPr/>
          <p:nvPr/>
        </p:nvGrpSpPr>
        <p:grpSpPr>
          <a:xfrm>
            <a:off x="413658" y="1213164"/>
            <a:ext cx="11254290" cy="4915493"/>
            <a:chOff x="1667054" y="1397858"/>
            <a:chExt cx="8857893" cy="3461172"/>
          </a:xfrm>
        </p:grpSpPr>
        <p:grpSp>
          <p:nvGrpSpPr>
            <p:cNvPr id="299" name="Group 298"/>
            <p:cNvGrpSpPr/>
            <p:nvPr/>
          </p:nvGrpSpPr>
          <p:grpSpPr>
            <a:xfrm>
              <a:off x="1672190" y="4025447"/>
              <a:ext cx="8847620" cy="833583"/>
              <a:chOff x="463585" y="4025531"/>
              <a:chExt cx="8848875" cy="833701"/>
            </a:xfrm>
          </p:grpSpPr>
          <p:sp>
            <p:nvSpPr>
              <p:cNvPr id="26" name="Rectangle 25"/>
              <p:cNvSpPr/>
              <p:nvPr/>
            </p:nvSpPr>
            <p:spPr>
              <a:xfrm>
                <a:off x="463585" y="4025531"/>
                <a:ext cx="1738172" cy="833701"/>
              </a:xfrm>
              <a:prstGeom prst="rect">
                <a:avLst/>
              </a:prstGeom>
              <a:solidFill>
                <a:srgbClr val="1724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Relational</a:t>
                </a:r>
              </a:p>
            </p:txBody>
          </p:sp>
          <p:sp>
            <p:nvSpPr>
              <p:cNvPr id="27" name="Rectangle 26"/>
              <p:cNvSpPr/>
              <p:nvPr/>
            </p:nvSpPr>
            <p:spPr>
              <a:xfrm>
                <a:off x="2241261" y="4025531"/>
                <a:ext cx="1738172" cy="833701"/>
              </a:xfrm>
              <a:prstGeom prst="rect">
                <a:avLst/>
              </a:prstGeom>
              <a:solidFill>
                <a:srgbClr val="1724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Non-relational</a:t>
                </a:r>
              </a:p>
            </p:txBody>
          </p:sp>
          <p:sp>
            <p:nvSpPr>
              <p:cNvPr id="28" name="Rectangle 27"/>
              <p:cNvSpPr/>
              <p:nvPr/>
            </p:nvSpPr>
            <p:spPr>
              <a:xfrm>
                <a:off x="4018937" y="4025531"/>
                <a:ext cx="1738172" cy="833701"/>
              </a:xfrm>
              <a:prstGeom prst="rect">
                <a:avLst/>
              </a:prstGeom>
              <a:solidFill>
                <a:srgbClr val="1724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Analytical</a:t>
                </a:r>
              </a:p>
            </p:txBody>
          </p:sp>
          <p:sp>
            <p:nvSpPr>
              <p:cNvPr id="29" name="Rectangle 28"/>
              <p:cNvSpPr/>
              <p:nvPr/>
            </p:nvSpPr>
            <p:spPr>
              <a:xfrm>
                <a:off x="5796613" y="4025531"/>
                <a:ext cx="1738172" cy="833701"/>
              </a:xfrm>
              <a:prstGeom prst="rect">
                <a:avLst/>
              </a:prstGeom>
              <a:solidFill>
                <a:srgbClr val="1724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Streaming</a:t>
                </a:r>
              </a:p>
            </p:txBody>
          </p:sp>
          <p:sp>
            <p:nvSpPr>
              <p:cNvPr id="30" name="Rectangle 29"/>
              <p:cNvSpPr/>
              <p:nvPr/>
            </p:nvSpPr>
            <p:spPr>
              <a:xfrm>
                <a:off x="7574288" y="4025531"/>
                <a:ext cx="1738172" cy="833701"/>
              </a:xfrm>
              <a:prstGeom prst="rect">
                <a:avLst/>
              </a:prstGeom>
              <a:solidFill>
                <a:srgbClr val="1724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Internal &amp; external</a:t>
                </a:r>
              </a:p>
            </p:txBody>
          </p:sp>
          <p:sp>
            <p:nvSpPr>
              <p:cNvPr id="119" name="Freeform 64"/>
              <p:cNvSpPr>
                <a:spLocks/>
              </p:cNvSpPr>
              <p:nvPr/>
            </p:nvSpPr>
            <p:spPr bwMode="auto">
              <a:xfrm>
                <a:off x="608895" y="4177156"/>
                <a:ext cx="455188" cy="308722"/>
              </a:xfrm>
              <a:custGeom>
                <a:avLst/>
                <a:gdLst>
                  <a:gd name="T0" fmla="*/ 0 w 317"/>
                  <a:gd name="T1" fmla="*/ 113 h 215"/>
                  <a:gd name="T2" fmla="*/ 102 w 317"/>
                  <a:gd name="T3" fmla="*/ 215 h 215"/>
                  <a:gd name="T4" fmla="*/ 317 w 317"/>
                  <a:gd name="T5" fmla="*/ 0 h 215"/>
                </a:gdLst>
                <a:ahLst/>
                <a:cxnLst>
                  <a:cxn ang="0">
                    <a:pos x="T0" y="T1"/>
                  </a:cxn>
                  <a:cxn ang="0">
                    <a:pos x="T2" y="T3"/>
                  </a:cxn>
                  <a:cxn ang="0">
                    <a:pos x="T4" y="T5"/>
                  </a:cxn>
                </a:cxnLst>
                <a:rect l="0" t="0" r="r" b="b"/>
                <a:pathLst>
                  <a:path w="317" h="215">
                    <a:moveTo>
                      <a:pt x="0" y="113"/>
                    </a:moveTo>
                    <a:lnTo>
                      <a:pt x="102" y="215"/>
                    </a:lnTo>
                    <a:lnTo>
                      <a:pt x="317" y="0"/>
                    </a:lnTo>
                  </a:path>
                </a:pathLst>
              </a:custGeom>
              <a:noFill/>
              <a:ln w="762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ndParaRPr>
              </a:p>
            </p:txBody>
          </p:sp>
          <p:grpSp>
            <p:nvGrpSpPr>
              <p:cNvPr id="121" name="Group 67"/>
              <p:cNvGrpSpPr>
                <a:grpSpLocks noChangeAspect="1"/>
              </p:cNvGrpSpPr>
              <p:nvPr/>
            </p:nvGrpSpPr>
            <p:grpSpPr bwMode="auto">
              <a:xfrm flipH="1" flipV="1">
                <a:off x="2387948" y="4185501"/>
                <a:ext cx="324170" cy="323554"/>
                <a:chOff x="143" y="145"/>
                <a:chExt cx="1580" cy="1577"/>
              </a:xfrm>
            </p:grpSpPr>
            <p:sp>
              <p:nvSpPr>
                <p:cNvPr id="123" name="Line 68"/>
                <p:cNvSpPr>
                  <a:spLocks noChangeShapeType="1"/>
                </p:cNvSpPr>
                <p:nvPr/>
              </p:nvSpPr>
              <p:spPr bwMode="auto">
                <a:xfrm>
                  <a:off x="143" y="145"/>
                  <a:ext cx="1580" cy="1577"/>
                </a:xfrm>
                <a:prstGeom prst="line">
                  <a:avLst/>
                </a:prstGeom>
                <a:noFill/>
                <a:ln w="762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ndParaRPr>
                </a:p>
              </p:txBody>
            </p:sp>
            <p:sp>
              <p:nvSpPr>
                <p:cNvPr id="124" name="Line 69"/>
                <p:cNvSpPr>
                  <a:spLocks noChangeShapeType="1"/>
                </p:cNvSpPr>
                <p:nvPr/>
              </p:nvSpPr>
              <p:spPr bwMode="auto">
                <a:xfrm flipH="1">
                  <a:off x="143" y="145"/>
                  <a:ext cx="1580" cy="1577"/>
                </a:xfrm>
                <a:prstGeom prst="line">
                  <a:avLst/>
                </a:prstGeom>
                <a:noFill/>
                <a:ln w="762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ndParaRPr>
                </a:p>
              </p:txBody>
            </p:sp>
          </p:grpSp>
          <p:pic>
            <p:nvPicPr>
              <p:cNvPr id="126" name="Picture 12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26120" y="4124326"/>
                <a:ext cx="401354" cy="455470"/>
              </a:xfrm>
              <a:prstGeom prst="rect">
                <a:avLst/>
              </a:prstGeom>
            </p:spPr>
          </p:pic>
          <p:sp>
            <p:nvSpPr>
              <p:cNvPr id="127" name="Freeform 81"/>
              <p:cNvSpPr>
                <a:spLocks noEditPoints="1"/>
              </p:cNvSpPr>
              <p:nvPr/>
            </p:nvSpPr>
            <p:spPr bwMode="black">
              <a:xfrm>
                <a:off x="5899407" y="4128051"/>
                <a:ext cx="740047" cy="451745"/>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rgbClr val="FFFFFF"/>
              </a:solidFill>
              <a:ln>
                <a:noFill/>
              </a:ln>
            </p:spPr>
            <p:txBody>
              <a:bodyPr vert="horz" wrap="square" lIns="82293" tIns="41147" rIns="82293" bIns="41147"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ndParaRPr>
              </a:p>
            </p:txBody>
          </p:sp>
          <p:grpSp>
            <p:nvGrpSpPr>
              <p:cNvPr id="130" name="Group 129"/>
              <p:cNvGrpSpPr/>
              <p:nvPr/>
            </p:nvGrpSpPr>
            <p:grpSpPr>
              <a:xfrm>
                <a:off x="7684197" y="4142193"/>
                <a:ext cx="432229" cy="429508"/>
                <a:chOff x="8896541" y="4215763"/>
                <a:chExt cx="403226" cy="400688"/>
              </a:xfrm>
            </p:grpSpPr>
            <p:sp>
              <p:nvSpPr>
                <p:cNvPr id="128" name="Rectangle 127"/>
                <p:cNvSpPr/>
                <p:nvPr/>
              </p:nvSpPr>
              <p:spPr>
                <a:xfrm>
                  <a:off x="8896541" y="4323160"/>
                  <a:ext cx="293291" cy="2932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ndParaRPr>
                </a:p>
              </p:txBody>
            </p:sp>
            <p:sp>
              <p:nvSpPr>
                <p:cNvPr id="129" name="Rectangle 128"/>
                <p:cNvSpPr/>
                <p:nvPr/>
              </p:nvSpPr>
              <p:spPr>
                <a:xfrm>
                  <a:off x="9006476" y="4215763"/>
                  <a:ext cx="293291" cy="293291"/>
                </a:xfrm>
                <a:prstGeom prst="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ndParaRPr>
                </a:p>
              </p:txBody>
            </p:sp>
          </p:grpSp>
        </p:grpSp>
        <p:grpSp>
          <p:nvGrpSpPr>
            <p:cNvPr id="298" name="Group 297"/>
            <p:cNvGrpSpPr/>
            <p:nvPr/>
          </p:nvGrpSpPr>
          <p:grpSpPr>
            <a:xfrm>
              <a:off x="1667054" y="2856777"/>
              <a:ext cx="8857893" cy="833583"/>
              <a:chOff x="453311" y="2856696"/>
              <a:chExt cx="8859149" cy="833701"/>
            </a:xfrm>
          </p:grpSpPr>
          <p:sp>
            <p:nvSpPr>
              <p:cNvPr id="19" name="Rectangle 18"/>
              <p:cNvSpPr/>
              <p:nvPr/>
            </p:nvSpPr>
            <p:spPr>
              <a:xfrm>
                <a:off x="453311" y="2856696"/>
                <a:ext cx="2185416" cy="833701"/>
              </a:xfrm>
              <a:prstGeom prst="rect">
                <a:avLst/>
              </a:prstGeom>
              <a:solidFill>
                <a:srgbClr val="1724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Single query model</a:t>
                </a:r>
              </a:p>
            </p:txBody>
          </p:sp>
          <p:sp>
            <p:nvSpPr>
              <p:cNvPr id="20" name="Rectangle 19"/>
              <p:cNvSpPr/>
              <p:nvPr/>
            </p:nvSpPr>
            <p:spPr>
              <a:xfrm>
                <a:off x="2685509" y="2856696"/>
                <a:ext cx="2175142" cy="833701"/>
              </a:xfrm>
              <a:prstGeom prst="rect">
                <a:avLst/>
              </a:prstGeom>
              <a:solidFill>
                <a:srgbClr val="1724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Extract, transform, load</a:t>
                </a:r>
              </a:p>
            </p:txBody>
          </p:sp>
          <p:sp>
            <p:nvSpPr>
              <p:cNvPr id="22" name="Rectangle 21"/>
              <p:cNvSpPr/>
              <p:nvPr/>
            </p:nvSpPr>
            <p:spPr>
              <a:xfrm>
                <a:off x="4910086" y="2856696"/>
                <a:ext cx="2175142" cy="833701"/>
              </a:xfrm>
              <a:prstGeom prst="rect">
                <a:avLst/>
              </a:prstGeom>
              <a:solidFill>
                <a:srgbClr val="1724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Data quality</a:t>
                </a:r>
              </a:p>
            </p:txBody>
          </p:sp>
          <p:sp>
            <p:nvSpPr>
              <p:cNvPr id="23" name="Rectangle 22"/>
              <p:cNvSpPr/>
              <p:nvPr/>
            </p:nvSpPr>
            <p:spPr>
              <a:xfrm>
                <a:off x="7127044" y="2856696"/>
                <a:ext cx="2185416" cy="833701"/>
              </a:xfrm>
              <a:prstGeom prst="rect">
                <a:avLst/>
              </a:prstGeom>
              <a:solidFill>
                <a:srgbClr val="1724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Master data management</a:t>
                </a:r>
              </a:p>
            </p:txBody>
          </p:sp>
          <p:sp>
            <p:nvSpPr>
              <p:cNvPr id="96" name="Freeform 52"/>
              <p:cNvSpPr>
                <a:spLocks noEditPoints="1"/>
              </p:cNvSpPr>
              <p:nvPr/>
            </p:nvSpPr>
            <p:spPr bwMode="auto">
              <a:xfrm>
                <a:off x="571993" y="3104140"/>
                <a:ext cx="205992" cy="296479"/>
              </a:xfrm>
              <a:custGeom>
                <a:avLst/>
                <a:gdLst>
                  <a:gd name="T0" fmla="*/ 529 w 534"/>
                  <a:gd name="T1" fmla="*/ 280 h 770"/>
                  <a:gd name="T2" fmla="*/ 533 w 534"/>
                  <a:gd name="T3" fmla="*/ 269 h 770"/>
                  <a:gd name="T4" fmla="*/ 534 w 534"/>
                  <a:gd name="T5" fmla="*/ 108 h 770"/>
                  <a:gd name="T6" fmla="*/ 531 w 534"/>
                  <a:gd name="T7" fmla="*/ 91 h 770"/>
                  <a:gd name="T8" fmla="*/ 526 w 534"/>
                  <a:gd name="T9" fmla="*/ 81 h 770"/>
                  <a:gd name="T10" fmla="*/ 518 w 534"/>
                  <a:gd name="T11" fmla="*/ 71 h 770"/>
                  <a:gd name="T12" fmla="*/ 508 w 534"/>
                  <a:gd name="T13" fmla="*/ 62 h 770"/>
                  <a:gd name="T14" fmla="*/ 497 w 534"/>
                  <a:gd name="T15" fmla="*/ 53 h 770"/>
                  <a:gd name="T16" fmla="*/ 484 w 534"/>
                  <a:gd name="T17" fmla="*/ 45 h 770"/>
                  <a:gd name="T18" fmla="*/ 469 w 534"/>
                  <a:gd name="T19" fmla="*/ 37 h 770"/>
                  <a:gd name="T20" fmla="*/ 450 w 534"/>
                  <a:gd name="T21" fmla="*/ 29 h 770"/>
                  <a:gd name="T22" fmla="*/ 432 w 534"/>
                  <a:gd name="T23" fmla="*/ 23 h 770"/>
                  <a:gd name="T24" fmla="*/ 413 w 534"/>
                  <a:gd name="T25" fmla="*/ 17 h 770"/>
                  <a:gd name="T26" fmla="*/ 398 w 534"/>
                  <a:gd name="T27" fmla="*/ 14 h 770"/>
                  <a:gd name="T28" fmla="*/ 351 w 534"/>
                  <a:gd name="T29" fmla="*/ 5 h 770"/>
                  <a:gd name="T30" fmla="*/ 319 w 534"/>
                  <a:gd name="T31" fmla="*/ 2 h 770"/>
                  <a:gd name="T32" fmla="*/ 283 w 534"/>
                  <a:gd name="T33" fmla="*/ 0 h 770"/>
                  <a:gd name="T34" fmla="*/ 235 w 534"/>
                  <a:gd name="T35" fmla="*/ 1 h 770"/>
                  <a:gd name="T36" fmla="*/ 200 w 534"/>
                  <a:gd name="T37" fmla="*/ 3 h 770"/>
                  <a:gd name="T38" fmla="*/ 152 w 534"/>
                  <a:gd name="T39" fmla="*/ 11 h 770"/>
                  <a:gd name="T40" fmla="*/ 132 w 534"/>
                  <a:gd name="T41" fmla="*/ 15 h 770"/>
                  <a:gd name="T42" fmla="*/ 109 w 534"/>
                  <a:gd name="T43" fmla="*/ 21 h 770"/>
                  <a:gd name="T44" fmla="*/ 91 w 534"/>
                  <a:gd name="T45" fmla="*/ 27 h 770"/>
                  <a:gd name="T46" fmla="*/ 74 w 534"/>
                  <a:gd name="T47" fmla="*/ 34 h 770"/>
                  <a:gd name="T48" fmla="*/ 58 w 534"/>
                  <a:gd name="T49" fmla="*/ 41 h 770"/>
                  <a:gd name="T50" fmla="*/ 44 w 534"/>
                  <a:gd name="T51" fmla="*/ 49 h 770"/>
                  <a:gd name="T52" fmla="*/ 31 w 534"/>
                  <a:gd name="T53" fmla="*/ 58 h 770"/>
                  <a:gd name="T54" fmla="*/ 21 w 534"/>
                  <a:gd name="T55" fmla="*/ 67 h 770"/>
                  <a:gd name="T56" fmla="*/ 12 w 534"/>
                  <a:gd name="T57" fmla="*/ 76 h 770"/>
                  <a:gd name="T58" fmla="*/ 6 w 534"/>
                  <a:gd name="T59" fmla="*/ 86 h 770"/>
                  <a:gd name="T60" fmla="*/ 2 w 534"/>
                  <a:gd name="T61" fmla="*/ 96 h 770"/>
                  <a:gd name="T62" fmla="*/ 1 w 534"/>
                  <a:gd name="T63" fmla="*/ 264 h 770"/>
                  <a:gd name="T64" fmla="*/ 3 w 534"/>
                  <a:gd name="T65" fmla="*/ 275 h 770"/>
                  <a:gd name="T66" fmla="*/ 8 w 534"/>
                  <a:gd name="T67" fmla="*/ 285 h 770"/>
                  <a:gd name="T68" fmla="*/ 13 w 534"/>
                  <a:gd name="T69" fmla="*/ 292 h 770"/>
                  <a:gd name="T70" fmla="*/ 6 w 534"/>
                  <a:gd name="T71" fmla="*/ 302 h 770"/>
                  <a:gd name="T72" fmla="*/ 0 w 534"/>
                  <a:gd name="T73" fmla="*/ 317 h 770"/>
                  <a:gd name="T74" fmla="*/ 1 w 534"/>
                  <a:gd name="T75" fmla="*/ 462 h 770"/>
                  <a:gd name="T76" fmla="*/ 5 w 534"/>
                  <a:gd name="T77" fmla="*/ 472 h 770"/>
                  <a:gd name="T78" fmla="*/ 5 w 534"/>
                  <a:gd name="T79" fmla="*/ 493 h 770"/>
                  <a:gd name="T80" fmla="*/ 1 w 534"/>
                  <a:gd name="T81" fmla="*/ 504 h 770"/>
                  <a:gd name="T82" fmla="*/ 267 w 534"/>
                  <a:gd name="T83" fmla="*/ 770 h 770"/>
                  <a:gd name="T84" fmla="*/ 533 w 534"/>
                  <a:gd name="T85" fmla="*/ 504 h 770"/>
                  <a:gd name="T86" fmla="*/ 530 w 534"/>
                  <a:gd name="T87" fmla="*/ 493 h 770"/>
                  <a:gd name="T88" fmla="*/ 524 w 534"/>
                  <a:gd name="T89" fmla="*/ 482 h 770"/>
                  <a:gd name="T90" fmla="*/ 533 w 534"/>
                  <a:gd name="T91" fmla="*/ 464 h 770"/>
                  <a:gd name="T92" fmla="*/ 534 w 534"/>
                  <a:gd name="T93" fmla="*/ 452 h 770"/>
                  <a:gd name="T94" fmla="*/ 529 w 534"/>
                  <a:gd name="T95" fmla="*/ 302 h 770"/>
                  <a:gd name="T96" fmla="*/ 522 w 534"/>
                  <a:gd name="T97" fmla="*/ 292 h 770"/>
                  <a:gd name="T98" fmla="*/ 71 w 534"/>
                  <a:gd name="T99" fmla="*/ 95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34" h="770">
                    <a:moveTo>
                      <a:pt x="525" y="287"/>
                    </a:moveTo>
                    <a:cubicBezTo>
                      <a:pt x="526" y="286"/>
                      <a:pt x="526" y="286"/>
                      <a:pt x="526" y="285"/>
                    </a:cubicBezTo>
                    <a:cubicBezTo>
                      <a:pt x="527" y="284"/>
                      <a:pt x="528" y="283"/>
                      <a:pt x="528" y="282"/>
                    </a:cubicBezTo>
                    <a:cubicBezTo>
                      <a:pt x="528" y="282"/>
                      <a:pt x="529" y="281"/>
                      <a:pt x="529" y="280"/>
                    </a:cubicBezTo>
                    <a:cubicBezTo>
                      <a:pt x="530" y="279"/>
                      <a:pt x="530" y="277"/>
                      <a:pt x="531" y="276"/>
                    </a:cubicBezTo>
                    <a:cubicBezTo>
                      <a:pt x="531" y="275"/>
                      <a:pt x="531" y="275"/>
                      <a:pt x="531" y="275"/>
                    </a:cubicBezTo>
                    <a:cubicBezTo>
                      <a:pt x="532" y="273"/>
                      <a:pt x="532" y="272"/>
                      <a:pt x="533" y="271"/>
                    </a:cubicBezTo>
                    <a:cubicBezTo>
                      <a:pt x="533" y="270"/>
                      <a:pt x="533" y="270"/>
                      <a:pt x="533" y="269"/>
                    </a:cubicBezTo>
                    <a:cubicBezTo>
                      <a:pt x="533" y="268"/>
                      <a:pt x="533" y="267"/>
                      <a:pt x="534" y="266"/>
                    </a:cubicBezTo>
                    <a:cubicBezTo>
                      <a:pt x="534" y="265"/>
                      <a:pt x="534" y="265"/>
                      <a:pt x="534" y="264"/>
                    </a:cubicBezTo>
                    <a:cubicBezTo>
                      <a:pt x="534" y="262"/>
                      <a:pt x="534" y="261"/>
                      <a:pt x="534" y="259"/>
                    </a:cubicBezTo>
                    <a:cubicBezTo>
                      <a:pt x="534" y="108"/>
                      <a:pt x="534" y="108"/>
                      <a:pt x="534" y="108"/>
                    </a:cubicBezTo>
                    <a:cubicBezTo>
                      <a:pt x="534" y="104"/>
                      <a:pt x="534" y="100"/>
                      <a:pt x="532" y="96"/>
                    </a:cubicBezTo>
                    <a:cubicBezTo>
                      <a:pt x="532" y="96"/>
                      <a:pt x="532" y="96"/>
                      <a:pt x="532" y="96"/>
                    </a:cubicBezTo>
                    <a:cubicBezTo>
                      <a:pt x="532" y="95"/>
                      <a:pt x="532" y="94"/>
                      <a:pt x="532" y="94"/>
                    </a:cubicBezTo>
                    <a:cubicBezTo>
                      <a:pt x="531" y="93"/>
                      <a:pt x="531" y="92"/>
                      <a:pt x="531" y="91"/>
                    </a:cubicBezTo>
                    <a:cubicBezTo>
                      <a:pt x="531" y="91"/>
                      <a:pt x="530" y="90"/>
                      <a:pt x="530" y="89"/>
                    </a:cubicBezTo>
                    <a:cubicBezTo>
                      <a:pt x="530" y="88"/>
                      <a:pt x="529" y="87"/>
                      <a:pt x="528" y="86"/>
                    </a:cubicBezTo>
                    <a:cubicBezTo>
                      <a:pt x="528" y="85"/>
                      <a:pt x="528" y="84"/>
                      <a:pt x="527" y="84"/>
                    </a:cubicBezTo>
                    <a:cubicBezTo>
                      <a:pt x="527" y="83"/>
                      <a:pt x="526" y="82"/>
                      <a:pt x="526" y="81"/>
                    </a:cubicBezTo>
                    <a:cubicBezTo>
                      <a:pt x="525" y="80"/>
                      <a:pt x="525" y="79"/>
                      <a:pt x="524" y="78"/>
                    </a:cubicBezTo>
                    <a:cubicBezTo>
                      <a:pt x="523" y="78"/>
                      <a:pt x="523" y="77"/>
                      <a:pt x="522" y="76"/>
                    </a:cubicBezTo>
                    <a:cubicBezTo>
                      <a:pt x="522" y="75"/>
                      <a:pt x="521" y="75"/>
                      <a:pt x="521" y="74"/>
                    </a:cubicBezTo>
                    <a:cubicBezTo>
                      <a:pt x="520" y="73"/>
                      <a:pt x="519" y="72"/>
                      <a:pt x="518" y="71"/>
                    </a:cubicBezTo>
                    <a:cubicBezTo>
                      <a:pt x="517" y="70"/>
                      <a:pt x="517" y="70"/>
                      <a:pt x="516" y="69"/>
                    </a:cubicBezTo>
                    <a:cubicBezTo>
                      <a:pt x="515" y="68"/>
                      <a:pt x="515" y="67"/>
                      <a:pt x="514" y="67"/>
                    </a:cubicBezTo>
                    <a:cubicBezTo>
                      <a:pt x="513" y="66"/>
                      <a:pt x="513" y="65"/>
                      <a:pt x="512" y="65"/>
                    </a:cubicBezTo>
                    <a:cubicBezTo>
                      <a:pt x="511" y="64"/>
                      <a:pt x="510" y="63"/>
                      <a:pt x="508" y="62"/>
                    </a:cubicBezTo>
                    <a:cubicBezTo>
                      <a:pt x="508" y="61"/>
                      <a:pt x="507" y="60"/>
                      <a:pt x="506" y="60"/>
                    </a:cubicBezTo>
                    <a:cubicBezTo>
                      <a:pt x="505" y="59"/>
                      <a:pt x="504" y="58"/>
                      <a:pt x="503" y="58"/>
                    </a:cubicBezTo>
                    <a:cubicBezTo>
                      <a:pt x="502" y="57"/>
                      <a:pt x="501" y="56"/>
                      <a:pt x="500" y="55"/>
                    </a:cubicBezTo>
                    <a:cubicBezTo>
                      <a:pt x="499" y="55"/>
                      <a:pt x="498" y="54"/>
                      <a:pt x="497" y="53"/>
                    </a:cubicBezTo>
                    <a:cubicBezTo>
                      <a:pt x="496" y="52"/>
                      <a:pt x="495" y="52"/>
                      <a:pt x="495" y="51"/>
                    </a:cubicBezTo>
                    <a:cubicBezTo>
                      <a:pt x="493" y="50"/>
                      <a:pt x="491" y="49"/>
                      <a:pt x="490" y="48"/>
                    </a:cubicBezTo>
                    <a:cubicBezTo>
                      <a:pt x="489" y="48"/>
                      <a:pt x="488" y="47"/>
                      <a:pt x="487" y="47"/>
                    </a:cubicBezTo>
                    <a:cubicBezTo>
                      <a:pt x="486" y="46"/>
                      <a:pt x="485" y="46"/>
                      <a:pt x="484" y="45"/>
                    </a:cubicBezTo>
                    <a:cubicBezTo>
                      <a:pt x="483" y="44"/>
                      <a:pt x="482" y="44"/>
                      <a:pt x="481" y="43"/>
                    </a:cubicBezTo>
                    <a:cubicBezTo>
                      <a:pt x="479" y="42"/>
                      <a:pt x="478" y="41"/>
                      <a:pt x="476" y="41"/>
                    </a:cubicBezTo>
                    <a:cubicBezTo>
                      <a:pt x="475" y="40"/>
                      <a:pt x="474" y="40"/>
                      <a:pt x="473" y="39"/>
                    </a:cubicBezTo>
                    <a:cubicBezTo>
                      <a:pt x="471" y="38"/>
                      <a:pt x="470" y="38"/>
                      <a:pt x="469" y="37"/>
                    </a:cubicBezTo>
                    <a:cubicBezTo>
                      <a:pt x="467" y="37"/>
                      <a:pt x="466" y="36"/>
                      <a:pt x="465" y="35"/>
                    </a:cubicBezTo>
                    <a:cubicBezTo>
                      <a:pt x="463" y="35"/>
                      <a:pt x="462" y="34"/>
                      <a:pt x="460" y="33"/>
                    </a:cubicBezTo>
                    <a:cubicBezTo>
                      <a:pt x="459" y="33"/>
                      <a:pt x="458" y="32"/>
                      <a:pt x="457" y="32"/>
                    </a:cubicBezTo>
                    <a:cubicBezTo>
                      <a:pt x="455" y="31"/>
                      <a:pt x="453" y="30"/>
                      <a:pt x="450" y="29"/>
                    </a:cubicBezTo>
                    <a:cubicBezTo>
                      <a:pt x="449" y="29"/>
                      <a:pt x="448" y="29"/>
                      <a:pt x="447" y="28"/>
                    </a:cubicBezTo>
                    <a:cubicBezTo>
                      <a:pt x="446" y="28"/>
                      <a:pt x="444" y="27"/>
                      <a:pt x="443" y="27"/>
                    </a:cubicBezTo>
                    <a:cubicBezTo>
                      <a:pt x="441" y="26"/>
                      <a:pt x="440" y="26"/>
                      <a:pt x="439" y="25"/>
                    </a:cubicBezTo>
                    <a:cubicBezTo>
                      <a:pt x="437" y="25"/>
                      <a:pt x="435" y="24"/>
                      <a:pt x="432" y="23"/>
                    </a:cubicBezTo>
                    <a:cubicBezTo>
                      <a:pt x="431" y="23"/>
                      <a:pt x="430" y="22"/>
                      <a:pt x="429" y="22"/>
                    </a:cubicBezTo>
                    <a:cubicBezTo>
                      <a:pt x="427" y="21"/>
                      <a:pt x="425" y="21"/>
                      <a:pt x="423" y="20"/>
                    </a:cubicBezTo>
                    <a:cubicBezTo>
                      <a:pt x="422" y="20"/>
                      <a:pt x="420" y="19"/>
                      <a:pt x="419" y="19"/>
                    </a:cubicBezTo>
                    <a:cubicBezTo>
                      <a:pt x="417" y="19"/>
                      <a:pt x="415" y="18"/>
                      <a:pt x="413" y="17"/>
                    </a:cubicBezTo>
                    <a:cubicBezTo>
                      <a:pt x="412" y="17"/>
                      <a:pt x="410" y="17"/>
                      <a:pt x="409" y="16"/>
                    </a:cubicBezTo>
                    <a:cubicBezTo>
                      <a:pt x="407" y="16"/>
                      <a:pt x="404" y="15"/>
                      <a:pt x="401" y="15"/>
                    </a:cubicBezTo>
                    <a:cubicBezTo>
                      <a:pt x="401" y="14"/>
                      <a:pt x="401" y="14"/>
                      <a:pt x="401" y="14"/>
                    </a:cubicBezTo>
                    <a:cubicBezTo>
                      <a:pt x="398" y="14"/>
                      <a:pt x="398" y="14"/>
                      <a:pt x="398" y="14"/>
                    </a:cubicBezTo>
                    <a:cubicBezTo>
                      <a:pt x="394" y="13"/>
                      <a:pt x="389" y="12"/>
                      <a:pt x="384" y="11"/>
                    </a:cubicBezTo>
                    <a:cubicBezTo>
                      <a:pt x="384" y="11"/>
                      <a:pt x="383" y="11"/>
                      <a:pt x="383" y="11"/>
                    </a:cubicBezTo>
                    <a:cubicBezTo>
                      <a:pt x="373" y="9"/>
                      <a:pt x="363" y="7"/>
                      <a:pt x="353" y="6"/>
                    </a:cubicBezTo>
                    <a:cubicBezTo>
                      <a:pt x="352" y="6"/>
                      <a:pt x="352" y="5"/>
                      <a:pt x="351" y="5"/>
                    </a:cubicBezTo>
                    <a:cubicBezTo>
                      <a:pt x="347" y="5"/>
                      <a:pt x="342" y="4"/>
                      <a:pt x="338" y="4"/>
                    </a:cubicBezTo>
                    <a:cubicBezTo>
                      <a:pt x="337" y="4"/>
                      <a:pt x="336" y="4"/>
                      <a:pt x="335" y="3"/>
                    </a:cubicBezTo>
                    <a:cubicBezTo>
                      <a:pt x="330" y="3"/>
                      <a:pt x="325" y="2"/>
                      <a:pt x="319" y="2"/>
                    </a:cubicBezTo>
                    <a:cubicBezTo>
                      <a:pt x="319" y="2"/>
                      <a:pt x="319" y="2"/>
                      <a:pt x="319" y="2"/>
                    </a:cubicBezTo>
                    <a:cubicBezTo>
                      <a:pt x="314" y="2"/>
                      <a:pt x="309" y="1"/>
                      <a:pt x="304" y="1"/>
                    </a:cubicBezTo>
                    <a:cubicBezTo>
                      <a:pt x="302" y="1"/>
                      <a:pt x="301" y="1"/>
                      <a:pt x="300" y="1"/>
                    </a:cubicBezTo>
                    <a:cubicBezTo>
                      <a:pt x="296" y="1"/>
                      <a:pt x="292" y="0"/>
                      <a:pt x="288" y="0"/>
                    </a:cubicBezTo>
                    <a:cubicBezTo>
                      <a:pt x="286" y="0"/>
                      <a:pt x="285" y="0"/>
                      <a:pt x="283" y="0"/>
                    </a:cubicBezTo>
                    <a:cubicBezTo>
                      <a:pt x="278" y="0"/>
                      <a:pt x="273" y="0"/>
                      <a:pt x="267" y="0"/>
                    </a:cubicBezTo>
                    <a:cubicBezTo>
                      <a:pt x="262" y="0"/>
                      <a:pt x="257" y="0"/>
                      <a:pt x="251" y="0"/>
                    </a:cubicBezTo>
                    <a:cubicBezTo>
                      <a:pt x="250" y="0"/>
                      <a:pt x="248" y="0"/>
                      <a:pt x="247" y="0"/>
                    </a:cubicBezTo>
                    <a:cubicBezTo>
                      <a:pt x="243" y="0"/>
                      <a:pt x="239" y="1"/>
                      <a:pt x="235" y="1"/>
                    </a:cubicBezTo>
                    <a:cubicBezTo>
                      <a:pt x="233" y="1"/>
                      <a:pt x="232" y="1"/>
                      <a:pt x="231" y="1"/>
                    </a:cubicBezTo>
                    <a:cubicBezTo>
                      <a:pt x="226" y="1"/>
                      <a:pt x="220" y="2"/>
                      <a:pt x="215" y="2"/>
                    </a:cubicBezTo>
                    <a:cubicBezTo>
                      <a:pt x="215" y="2"/>
                      <a:pt x="215" y="2"/>
                      <a:pt x="215" y="2"/>
                    </a:cubicBezTo>
                    <a:cubicBezTo>
                      <a:pt x="210" y="2"/>
                      <a:pt x="205" y="3"/>
                      <a:pt x="200" y="3"/>
                    </a:cubicBezTo>
                    <a:cubicBezTo>
                      <a:pt x="199" y="4"/>
                      <a:pt x="198" y="4"/>
                      <a:pt x="197" y="4"/>
                    </a:cubicBezTo>
                    <a:cubicBezTo>
                      <a:pt x="192" y="4"/>
                      <a:pt x="188" y="5"/>
                      <a:pt x="183" y="5"/>
                    </a:cubicBezTo>
                    <a:cubicBezTo>
                      <a:pt x="183" y="5"/>
                      <a:pt x="182" y="6"/>
                      <a:pt x="182" y="6"/>
                    </a:cubicBezTo>
                    <a:cubicBezTo>
                      <a:pt x="171" y="7"/>
                      <a:pt x="162" y="9"/>
                      <a:pt x="152" y="11"/>
                    </a:cubicBezTo>
                    <a:cubicBezTo>
                      <a:pt x="151" y="11"/>
                      <a:pt x="151" y="11"/>
                      <a:pt x="150" y="11"/>
                    </a:cubicBezTo>
                    <a:cubicBezTo>
                      <a:pt x="146" y="12"/>
                      <a:pt x="141" y="13"/>
                      <a:pt x="136" y="14"/>
                    </a:cubicBezTo>
                    <a:cubicBezTo>
                      <a:pt x="132" y="14"/>
                      <a:pt x="132" y="14"/>
                      <a:pt x="132" y="14"/>
                    </a:cubicBezTo>
                    <a:cubicBezTo>
                      <a:pt x="132" y="15"/>
                      <a:pt x="132" y="15"/>
                      <a:pt x="132" y="15"/>
                    </a:cubicBezTo>
                    <a:cubicBezTo>
                      <a:pt x="132" y="15"/>
                      <a:pt x="131" y="15"/>
                      <a:pt x="131" y="15"/>
                    </a:cubicBezTo>
                    <a:cubicBezTo>
                      <a:pt x="127" y="16"/>
                      <a:pt x="124" y="17"/>
                      <a:pt x="120" y="18"/>
                    </a:cubicBezTo>
                    <a:cubicBezTo>
                      <a:pt x="119" y="18"/>
                      <a:pt x="118" y="18"/>
                      <a:pt x="117" y="19"/>
                    </a:cubicBezTo>
                    <a:cubicBezTo>
                      <a:pt x="115" y="19"/>
                      <a:pt x="112" y="20"/>
                      <a:pt x="109" y="21"/>
                    </a:cubicBezTo>
                    <a:cubicBezTo>
                      <a:pt x="108" y="21"/>
                      <a:pt x="107" y="22"/>
                      <a:pt x="106" y="22"/>
                    </a:cubicBezTo>
                    <a:cubicBezTo>
                      <a:pt x="104" y="22"/>
                      <a:pt x="103" y="23"/>
                      <a:pt x="101" y="23"/>
                    </a:cubicBezTo>
                    <a:cubicBezTo>
                      <a:pt x="100" y="24"/>
                      <a:pt x="99" y="24"/>
                      <a:pt x="98" y="24"/>
                    </a:cubicBezTo>
                    <a:cubicBezTo>
                      <a:pt x="96" y="25"/>
                      <a:pt x="93" y="26"/>
                      <a:pt x="91" y="27"/>
                    </a:cubicBezTo>
                    <a:cubicBezTo>
                      <a:pt x="90" y="27"/>
                      <a:pt x="89" y="28"/>
                      <a:pt x="88" y="28"/>
                    </a:cubicBezTo>
                    <a:cubicBezTo>
                      <a:pt x="86" y="29"/>
                      <a:pt x="84" y="29"/>
                      <a:pt x="83" y="30"/>
                    </a:cubicBezTo>
                    <a:cubicBezTo>
                      <a:pt x="81" y="31"/>
                      <a:pt x="79" y="31"/>
                      <a:pt x="78" y="32"/>
                    </a:cubicBezTo>
                    <a:cubicBezTo>
                      <a:pt x="76" y="32"/>
                      <a:pt x="75" y="33"/>
                      <a:pt x="74" y="34"/>
                    </a:cubicBezTo>
                    <a:cubicBezTo>
                      <a:pt x="73" y="34"/>
                      <a:pt x="72" y="34"/>
                      <a:pt x="71" y="35"/>
                    </a:cubicBezTo>
                    <a:cubicBezTo>
                      <a:pt x="69" y="36"/>
                      <a:pt x="67" y="37"/>
                      <a:pt x="65" y="38"/>
                    </a:cubicBezTo>
                    <a:cubicBezTo>
                      <a:pt x="64" y="38"/>
                      <a:pt x="63" y="39"/>
                      <a:pt x="62" y="39"/>
                    </a:cubicBezTo>
                    <a:cubicBezTo>
                      <a:pt x="61" y="40"/>
                      <a:pt x="59" y="40"/>
                      <a:pt x="58" y="41"/>
                    </a:cubicBezTo>
                    <a:cubicBezTo>
                      <a:pt x="57" y="41"/>
                      <a:pt x="56" y="42"/>
                      <a:pt x="55" y="43"/>
                    </a:cubicBezTo>
                    <a:cubicBezTo>
                      <a:pt x="53" y="43"/>
                      <a:pt x="52" y="44"/>
                      <a:pt x="50" y="45"/>
                    </a:cubicBezTo>
                    <a:cubicBezTo>
                      <a:pt x="49" y="46"/>
                      <a:pt x="48" y="46"/>
                      <a:pt x="47" y="47"/>
                    </a:cubicBezTo>
                    <a:cubicBezTo>
                      <a:pt x="46" y="47"/>
                      <a:pt x="45" y="48"/>
                      <a:pt x="44" y="49"/>
                    </a:cubicBezTo>
                    <a:cubicBezTo>
                      <a:pt x="43" y="49"/>
                      <a:pt x="41" y="50"/>
                      <a:pt x="40" y="51"/>
                    </a:cubicBezTo>
                    <a:cubicBezTo>
                      <a:pt x="39" y="52"/>
                      <a:pt x="38" y="53"/>
                      <a:pt x="37" y="53"/>
                    </a:cubicBezTo>
                    <a:cubicBezTo>
                      <a:pt x="36" y="54"/>
                      <a:pt x="35" y="54"/>
                      <a:pt x="35" y="55"/>
                    </a:cubicBezTo>
                    <a:cubicBezTo>
                      <a:pt x="33" y="56"/>
                      <a:pt x="32" y="57"/>
                      <a:pt x="31" y="58"/>
                    </a:cubicBezTo>
                    <a:cubicBezTo>
                      <a:pt x="30" y="59"/>
                      <a:pt x="29" y="59"/>
                      <a:pt x="28" y="60"/>
                    </a:cubicBezTo>
                    <a:cubicBezTo>
                      <a:pt x="28" y="61"/>
                      <a:pt x="27" y="61"/>
                      <a:pt x="26" y="62"/>
                    </a:cubicBezTo>
                    <a:cubicBezTo>
                      <a:pt x="25" y="63"/>
                      <a:pt x="24" y="64"/>
                      <a:pt x="23" y="65"/>
                    </a:cubicBezTo>
                    <a:cubicBezTo>
                      <a:pt x="22" y="65"/>
                      <a:pt x="21" y="66"/>
                      <a:pt x="21" y="67"/>
                    </a:cubicBezTo>
                    <a:cubicBezTo>
                      <a:pt x="20" y="67"/>
                      <a:pt x="19" y="68"/>
                      <a:pt x="18" y="69"/>
                    </a:cubicBezTo>
                    <a:cubicBezTo>
                      <a:pt x="18" y="70"/>
                      <a:pt x="17" y="70"/>
                      <a:pt x="17" y="71"/>
                    </a:cubicBezTo>
                    <a:cubicBezTo>
                      <a:pt x="16" y="72"/>
                      <a:pt x="15" y="73"/>
                      <a:pt x="14" y="74"/>
                    </a:cubicBezTo>
                    <a:cubicBezTo>
                      <a:pt x="13" y="75"/>
                      <a:pt x="13" y="75"/>
                      <a:pt x="12" y="76"/>
                    </a:cubicBezTo>
                    <a:cubicBezTo>
                      <a:pt x="12" y="77"/>
                      <a:pt x="11" y="78"/>
                      <a:pt x="11" y="78"/>
                    </a:cubicBezTo>
                    <a:cubicBezTo>
                      <a:pt x="10" y="79"/>
                      <a:pt x="9" y="80"/>
                      <a:pt x="9" y="81"/>
                    </a:cubicBezTo>
                    <a:cubicBezTo>
                      <a:pt x="8" y="82"/>
                      <a:pt x="8" y="83"/>
                      <a:pt x="7" y="84"/>
                    </a:cubicBezTo>
                    <a:cubicBezTo>
                      <a:pt x="7" y="84"/>
                      <a:pt x="6" y="85"/>
                      <a:pt x="6" y="86"/>
                    </a:cubicBezTo>
                    <a:cubicBezTo>
                      <a:pt x="6" y="87"/>
                      <a:pt x="5" y="88"/>
                      <a:pt x="4" y="89"/>
                    </a:cubicBezTo>
                    <a:cubicBezTo>
                      <a:pt x="4" y="90"/>
                      <a:pt x="4" y="91"/>
                      <a:pt x="4" y="91"/>
                    </a:cubicBezTo>
                    <a:cubicBezTo>
                      <a:pt x="3" y="92"/>
                      <a:pt x="3" y="93"/>
                      <a:pt x="3" y="94"/>
                    </a:cubicBezTo>
                    <a:cubicBezTo>
                      <a:pt x="3" y="94"/>
                      <a:pt x="2" y="95"/>
                      <a:pt x="2" y="96"/>
                    </a:cubicBezTo>
                    <a:cubicBezTo>
                      <a:pt x="2" y="96"/>
                      <a:pt x="2" y="96"/>
                      <a:pt x="2" y="96"/>
                    </a:cubicBezTo>
                    <a:cubicBezTo>
                      <a:pt x="1" y="100"/>
                      <a:pt x="0" y="104"/>
                      <a:pt x="0" y="108"/>
                    </a:cubicBezTo>
                    <a:cubicBezTo>
                      <a:pt x="0" y="259"/>
                      <a:pt x="0" y="259"/>
                      <a:pt x="0" y="259"/>
                    </a:cubicBezTo>
                    <a:cubicBezTo>
                      <a:pt x="0" y="261"/>
                      <a:pt x="0" y="262"/>
                      <a:pt x="1" y="264"/>
                    </a:cubicBezTo>
                    <a:cubicBezTo>
                      <a:pt x="1" y="265"/>
                      <a:pt x="1" y="265"/>
                      <a:pt x="1" y="266"/>
                    </a:cubicBezTo>
                    <a:cubicBezTo>
                      <a:pt x="1" y="267"/>
                      <a:pt x="1" y="268"/>
                      <a:pt x="2" y="269"/>
                    </a:cubicBezTo>
                    <a:cubicBezTo>
                      <a:pt x="2" y="270"/>
                      <a:pt x="2" y="270"/>
                      <a:pt x="2" y="271"/>
                    </a:cubicBezTo>
                    <a:cubicBezTo>
                      <a:pt x="2" y="272"/>
                      <a:pt x="3" y="273"/>
                      <a:pt x="3" y="275"/>
                    </a:cubicBezTo>
                    <a:cubicBezTo>
                      <a:pt x="3" y="275"/>
                      <a:pt x="3" y="275"/>
                      <a:pt x="3" y="276"/>
                    </a:cubicBezTo>
                    <a:cubicBezTo>
                      <a:pt x="4" y="277"/>
                      <a:pt x="5" y="279"/>
                      <a:pt x="5" y="280"/>
                    </a:cubicBezTo>
                    <a:cubicBezTo>
                      <a:pt x="6" y="281"/>
                      <a:pt x="6" y="282"/>
                      <a:pt x="6" y="282"/>
                    </a:cubicBezTo>
                    <a:cubicBezTo>
                      <a:pt x="7" y="283"/>
                      <a:pt x="8" y="284"/>
                      <a:pt x="8" y="285"/>
                    </a:cubicBezTo>
                    <a:cubicBezTo>
                      <a:pt x="8" y="286"/>
                      <a:pt x="9" y="286"/>
                      <a:pt x="9" y="287"/>
                    </a:cubicBezTo>
                    <a:cubicBezTo>
                      <a:pt x="10" y="288"/>
                      <a:pt x="11" y="289"/>
                      <a:pt x="11" y="290"/>
                    </a:cubicBezTo>
                    <a:cubicBezTo>
                      <a:pt x="12" y="290"/>
                      <a:pt x="12" y="291"/>
                      <a:pt x="13" y="292"/>
                    </a:cubicBezTo>
                    <a:cubicBezTo>
                      <a:pt x="13" y="292"/>
                      <a:pt x="13" y="292"/>
                      <a:pt x="13" y="292"/>
                    </a:cubicBezTo>
                    <a:cubicBezTo>
                      <a:pt x="13" y="292"/>
                      <a:pt x="13" y="292"/>
                      <a:pt x="13" y="292"/>
                    </a:cubicBezTo>
                    <a:cubicBezTo>
                      <a:pt x="11" y="293"/>
                      <a:pt x="10" y="295"/>
                      <a:pt x="9" y="297"/>
                    </a:cubicBezTo>
                    <a:cubicBezTo>
                      <a:pt x="9" y="297"/>
                      <a:pt x="9" y="297"/>
                      <a:pt x="9" y="297"/>
                    </a:cubicBezTo>
                    <a:cubicBezTo>
                      <a:pt x="8" y="299"/>
                      <a:pt x="7" y="300"/>
                      <a:pt x="6" y="302"/>
                    </a:cubicBezTo>
                    <a:cubicBezTo>
                      <a:pt x="6" y="302"/>
                      <a:pt x="6" y="302"/>
                      <a:pt x="6" y="302"/>
                    </a:cubicBezTo>
                    <a:cubicBezTo>
                      <a:pt x="4" y="305"/>
                      <a:pt x="3" y="309"/>
                      <a:pt x="2" y="313"/>
                    </a:cubicBezTo>
                    <a:cubicBezTo>
                      <a:pt x="2" y="312"/>
                      <a:pt x="2" y="312"/>
                      <a:pt x="2" y="312"/>
                    </a:cubicBezTo>
                    <a:cubicBezTo>
                      <a:pt x="0" y="317"/>
                      <a:pt x="0" y="317"/>
                      <a:pt x="0" y="317"/>
                    </a:cubicBezTo>
                    <a:cubicBezTo>
                      <a:pt x="0" y="452"/>
                      <a:pt x="0" y="452"/>
                      <a:pt x="0" y="452"/>
                    </a:cubicBezTo>
                    <a:cubicBezTo>
                      <a:pt x="0" y="454"/>
                      <a:pt x="0" y="455"/>
                      <a:pt x="1" y="457"/>
                    </a:cubicBezTo>
                    <a:cubicBezTo>
                      <a:pt x="1" y="457"/>
                      <a:pt x="1" y="458"/>
                      <a:pt x="1" y="458"/>
                    </a:cubicBezTo>
                    <a:cubicBezTo>
                      <a:pt x="1" y="460"/>
                      <a:pt x="1" y="461"/>
                      <a:pt x="1" y="462"/>
                    </a:cubicBezTo>
                    <a:cubicBezTo>
                      <a:pt x="2" y="462"/>
                      <a:pt x="2" y="463"/>
                      <a:pt x="2" y="464"/>
                    </a:cubicBezTo>
                    <a:cubicBezTo>
                      <a:pt x="2" y="465"/>
                      <a:pt x="3" y="466"/>
                      <a:pt x="3" y="468"/>
                    </a:cubicBezTo>
                    <a:cubicBezTo>
                      <a:pt x="3" y="469"/>
                      <a:pt x="4" y="469"/>
                      <a:pt x="4" y="470"/>
                    </a:cubicBezTo>
                    <a:cubicBezTo>
                      <a:pt x="4" y="471"/>
                      <a:pt x="5" y="471"/>
                      <a:pt x="5" y="472"/>
                    </a:cubicBezTo>
                    <a:cubicBezTo>
                      <a:pt x="6" y="475"/>
                      <a:pt x="9" y="479"/>
                      <a:pt x="11" y="482"/>
                    </a:cubicBezTo>
                    <a:cubicBezTo>
                      <a:pt x="10" y="484"/>
                      <a:pt x="9" y="486"/>
                      <a:pt x="8" y="487"/>
                    </a:cubicBezTo>
                    <a:cubicBezTo>
                      <a:pt x="8" y="487"/>
                      <a:pt x="8" y="487"/>
                      <a:pt x="8" y="487"/>
                    </a:cubicBezTo>
                    <a:cubicBezTo>
                      <a:pt x="7" y="489"/>
                      <a:pt x="6" y="491"/>
                      <a:pt x="5" y="493"/>
                    </a:cubicBezTo>
                    <a:cubicBezTo>
                      <a:pt x="5" y="493"/>
                      <a:pt x="5" y="493"/>
                      <a:pt x="5" y="493"/>
                    </a:cubicBezTo>
                    <a:cubicBezTo>
                      <a:pt x="4" y="495"/>
                      <a:pt x="3" y="496"/>
                      <a:pt x="3" y="498"/>
                    </a:cubicBezTo>
                    <a:cubicBezTo>
                      <a:pt x="3" y="498"/>
                      <a:pt x="3" y="498"/>
                      <a:pt x="3" y="498"/>
                    </a:cubicBezTo>
                    <a:cubicBezTo>
                      <a:pt x="2" y="500"/>
                      <a:pt x="2" y="502"/>
                      <a:pt x="1" y="504"/>
                    </a:cubicBezTo>
                    <a:cubicBezTo>
                      <a:pt x="1" y="504"/>
                      <a:pt x="1" y="504"/>
                      <a:pt x="1" y="504"/>
                    </a:cubicBezTo>
                    <a:cubicBezTo>
                      <a:pt x="0" y="508"/>
                      <a:pt x="0" y="508"/>
                      <a:pt x="0" y="508"/>
                    </a:cubicBezTo>
                    <a:cubicBezTo>
                      <a:pt x="0" y="662"/>
                      <a:pt x="0" y="662"/>
                      <a:pt x="0" y="662"/>
                    </a:cubicBezTo>
                    <a:cubicBezTo>
                      <a:pt x="0" y="722"/>
                      <a:pt x="120" y="770"/>
                      <a:pt x="267" y="770"/>
                    </a:cubicBezTo>
                    <a:cubicBezTo>
                      <a:pt x="415" y="770"/>
                      <a:pt x="534" y="722"/>
                      <a:pt x="534" y="662"/>
                    </a:cubicBezTo>
                    <a:cubicBezTo>
                      <a:pt x="534" y="507"/>
                      <a:pt x="534" y="507"/>
                      <a:pt x="534" y="507"/>
                    </a:cubicBezTo>
                    <a:cubicBezTo>
                      <a:pt x="534" y="506"/>
                      <a:pt x="534" y="504"/>
                      <a:pt x="533" y="503"/>
                    </a:cubicBezTo>
                    <a:cubicBezTo>
                      <a:pt x="533" y="504"/>
                      <a:pt x="533" y="504"/>
                      <a:pt x="533" y="504"/>
                    </a:cubicBezTo>
                    <a:cubicBezTo>
                      <a:pt x="533" y="504"/>
                      <a:pt x="533" y="504"/>
                      <a:pt x="533" y="504"/>
                    </a:cubicBezTo>
                    <a:cubicBezTo>
                      <a:pt x="533" y="502"/>
                      <a:pt x="532" y="500"/>
                      <a:pt x="532" y="498"/>
                    </a:cubicBezTo>
                    <a:cubicBezTo>
                      <a:pt x="532" y="498"/>
                      <a:pt x="532" y="498"/>
                      <a:pt x="532" y="498"/>
                    </a:cubicBezTo>
                    <a:cubicBezTo>
                      <a:pt x="531" y="496"/>
                      <a:pt x="531" y="495"/>
                      <a:pt x="530" y="493"/>
                    </a:cubicBezTo>
                    <a:cubicBezTo>
                      <a:pt x="530" y="493"/>
                      <a:pt x="530" y="493"/>
                      <a:pt x="530" y="493"/>
                    </a:cubicBezTo>
                    <a:cubicBezTo>
                      <a:pt x="529" y="491"/>
                      <a:pt x="528" y="489"/>
                      <a:pt x="527" y="487"/>
                    </a:cubicBezTo>
                    <a:cubicBezTo>
                      <a:pt x="527" y="487"/>
                      <a:pt x="527" y="487"/>
                      <a:pt x="527" y="487"/>
                    </a:cubicBezTo>
                    <a:cubicBezTo>
                      <a:pt x="526" y="486"/>
                      <a:pt x="525" y="484"/>
                      <a:pt x="524" y="482"/>
                    </a:cubicBezTo>
                    <a:cubicBezTo>
                      <a:pt x="526" y="479"/>
                      <a:pt x="528" y="475"/>
                      <a:pt x="530" y="472"/>
                    </a:cubicBezTo>
                    <a:cubicBezTo>
                      <a:pt x="530" y="471"/>
                      <a:pt x="530" y="471"/>
                      <a:pt x="530" y="470"/>
                    </a:cubicBezTo>
                    <a:cubicBezTo>
                      <a:pt x="531" y="469"/>
                      <a:pt x="531" y="469"/>
                      <a:pt x="531" y="468"/>
                    </a:cubicBezTo>
                    <a:cubicBezTo>
                      <a:pt x="532" y="466"/>
                      <a:pt x="532" y="465"/>
                      <a:pt x="533" y="464"/>
                    </a:cubicBezTo>
                    <a:cubicBezTo>
                      <a:pt x="533" y="463"/>
                      <a:pt x="533" y="462"/>
                      <a:pt x="533" y="462"/>
                    </a:cubicBezTo>
                    <a:cubicBezTo>
                      <a:pt x="533" y="461"/>
                      <a:pt x="533" y="460"/>
                      <a:pt x="534" y="458"/>
                    </a:cubicBezTo>
                    <a:cubicBezTo>
                      <a:pt x="534" y="458"/>
                      <a:pt x="534" y="457"/>
                      <a:pt x="534" y="457"/>
                    </a:cubicBezTo>
                    <a:cubicBezTo>
                      <a:pt x="534" y="455"/>
                      <a:pt x="534" y="454"/>
                      <a:pt x="534" y="452"/>
                    </a:cubicBezTo>
                    <a:cubicBezTo>
                      <a:pt x="534" y="317"/>
                      <a:pt x="534" y="317"/>
                      <a:pt x="534" y="317"/>
                    </a:cubicBezTo>
                    <a:cubicBezTo>
                      <a:pt x="533" y="312"/>
                      <a:pt x="533" y="312"/>
                      <a:pt x="533" y="312"/>
                    </a:cubicBezTo>
                    <a:cubicBezTo>
                      <a:pt x="533" y="312"/>
                      <a:pt x="533" y="313"/>
                      <a:pt x="533" y="313"/>
                    </a:cubicBezTo>
                    <a:cubicBezTo>
                      <a:pt x="532" y="309"/>
                      <a:pt x="530" y="305"/>
                      <a:pt x="529" y="302"/>
                    </a:cubicBezTo>
                    <a:cubicBezTo>
                      <a:pt x="528" y="302"/>
                      <a:pt x="528" y="302"/>
                      <a:pt x="528" y="302"/>
                    </a:cubicBezTo>
                    <a:cubicBezTo>
                      <a:pt x="528" y="300"/>
                      <a:pt x="527" y="299"/>
                      <a:pt x="526" y="297"/>
                    </a:cubicBezTo>
                    <a:cubicBezTo>
                      <a:pt x="526" y="297"/>
                      <a:pt x="526" y="297"/>
                      <a:pt x="525" y="297"/>
                    </a:cubicBezTo>
                    <a:cubicBezTo>
                      <a:pt x="524" y="295"/>
                      <a:pt x="523" y="293"/>
                      <a:pt x="522" y="292"/>
                    </a:cubicBezTo>
                    <a:cubicBezTo>
                      <a:pt x="522" y="291"/>
                      <a:pt x="523" y="290"/>
                      <a:pt x="523" y="290"/>
                    </a:cubicBezTo>
                    <a:cubicBezTo>
                      <a:pt x="524" y="289"/>
                      <a:pt x="525" y="288"/>
                      <a:pt x="525" y="287"/>
                    </a:cubicBezTo>
                    <a:close/>
                    <a:moveTo>
                      <a:pt x="267" y="154"/>
                    </a:moveTo>
                    <a:cubicBezTo>
                      <a:pt x="159" y="154"/>
                      <a:pt x="71" y="128"/>
                      <a:pt x="71" y="95"/>
                    </a:cubicBezTo>
                    <a:cubicBezTo>
                      <a:pt x="71" y="63"/>
                      <a:pt x="159" y="36"/>
                      <a:pt x="267" y="36"/>
                    </a:cubicBezTo>
                    <a:cubicBezTo>
                      <a:pt x="376" y="36"/>
                      <a:pt x="463" y="63"/>
                      <a:pt x="463" y="95"/>
                    </a:cubicBezTo>
                    <a:cubicBezTo>
                      <a:pt x="463" y="128"/>
                      <a:pt x="376" y="154"/>
                      <a:pt x="267" y="154"/>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ndParaRPr>
              </a:p>
            </p:txBody>
          </p:sp>
          <p:sp>
            <p:nvSpPr>
              <p:cNvPr id="97" name="Down Arrow 96"/>
              <p:cNvSpPr/>
              <p:nvPr/>
            </p:nvSpPr>
            <p:spPr>
              <a:xfrm>
                <a:off x="589451" y="2941403"/>
                <a:ext cx="171076" cy="215409"/>
              </a:xfrm>
              <a:prstGeom prst="downArrow">
                <a:avLst>
                  <a:gd name="adj1" fmla="val 38865"/>
                  <a:gd name="adj2" fmla="val 6392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ndParaRPr>
              </a:p>
            </p:txBody>
          </p:sp>
          <p:sp>
            <p:nvSpPr>
              <p:cNvPr id="98" name="Freeform 52"/>
              <p:cNvSpPr>
                <a:spLocks noEditPoints="1"/>
              </p:cNvSpPr>
              <p:nvPr/>
            </p:nvSpPr>
            <p:spPr bwMode="auto">
              <a:xfrm>
                <a:off x="2791319" y="3104140"/>
                <a:ext cx="205992" cy="296479"/>
              </a:xfrm>
              <a:custGeom>
                <a:avLst/>
                <a:gdLst>
                  <a:gd name="T0" fmla="*/ 529 w 534"/>
                  <a:gd name="T1" fmla="*/ 280 h 770"/>
                  <a:gd name="T2" fmla="*/ 533 w 534"/>
                  <a:gd name="T3" fmla="*/ 269 h 770"/>
                  <a:gd name="T4" fmla="*/ 534 w 534"/>
                  <a:gd name="T5" fmla="*/ 108 h 770"/>
                  <a:gd name="T6" fmla="*/ 531 w 534"/>
                  <a:gd name="T7" fmla="*/ 91 h 770"/>
                  <a:gd name="T8" fmla="*/ 526 w 534"/>
                  <a:gd name="T9" fmla="*/ 81 h 770"/>
                  <a:gd name="T10" fmla="*/ 518 w 534"/>
                  <a:gd name="T11" fmla="*/ 71 h 770"/>
                  <a:gd name="T12" fmla="*/ 508 w 534"/>
                  <a:gd name="T13" fmla="*/ 62 h 770"/>
                  <a:gd name="T14" fmla="*/ 497 w 534"/>
                  <a:gd name="T15" fmla="*/ 53 h 770"/>
                  <a:gd name="T16" fmla="*/ 484 w 534"/>
                  <a:gd name="T17" fmla="*/ 45 h 770"/>
                  <a:gd name="T18" fmla="*/ 469 w 534"/>
                  <a:gd name="T19" fmla="*/ 37 h 770"/>
                  <a:gd name="T20" fmla="*/ 450 w 534"/>
                  <a:gd name="T21" fmla="*/ 29 h 770"/>
                  <a:gd name="T22" fmla="*/ 432 w 534"/>
                  <a:gd name="T23" fmla="*/ 23 h 770"/>
                  <a:gd name="T24" fmla="*/ 413 w 534"/>
                  <a:gd name="T25" fmla="*/ 17 h 770"/>
                  <a:gd name="T26" fmla="*/ 398 w 534"/>
                  <a:gd name="T27" fmla="*/ 14 h 770"/>
                  <a:gd name="T28" fmla="*/ 351 w 534"/>
                  <a:gd name="T29" fmla="*/ 5 h 770"/>
                  <a:gd name="T30" fmla="*/ 319 w 534"/>
                  <a:gd name="T31" fmla="*/ 2 h 770"/>
                  <a:gd name="T32" fmla="*/ 283 w 534"/>
                  <a:gd name="T33" fmla="*/ 0 h 770"/>
                  <a:gd name="T34" fmla="*/ 235 w 534"/>
                  <a:gd name="T35" fmla="*/ 1 h 770"/>
                  <a:gd name="T36" fmla="*/ 200 w 534"/>
                  <a:gd name="T37" fmla="*/ 3 h 770"/>
                  <a:gd name="T38" fmla="*/ 152 w 534"/>
                  <a:gd name="T39" fmla="*/ 11 h 770"/>
                  <a:gd name="T40" fmla="*/ 132 w 534"/>
                  <a:gd name="T41" fmla="*/ 15 h 770"/>
                  <a:gd name="T42" fmla="*/ 109 w 534"/>
                  <a:gd name="T43" fmla="*/ 21 h 770"/>
                  <a:gd name="T44" fmla="*/ 91 w 534"/>
                  <a:gd name="T45" fmla="*/ 27 h 770"/>
                  <a:gd name="T46" fmla="*/ 74 w 534"/>
                  <a:gd name="T47" fmla="*/ 34 h 770"/>
                  <a:gd name="T48" fmla="*/ 58 w 534"/>
                  <a:gd name="T49" fmla="*/ 41 h 770"/>
                  <a:gd name="T50" fmla="*/ 44 w 534"/>
                  <a:gd name="T51" fmla="*/ 49 h 770"/>
                  <a:gd name="T52" fmla="*/ 31 w 534"/>
                  <a:gd name="T53" fmla="*/ 58 h 770"/>
                  <a:gd name="T54" fmla="*/ 21 w 534"/>
                  <a:gd name="T55" fmla="*/ 67 h 770"/>
                  <a:gd name="T56" fmla="*/ 12 w 534"/>
                  <a:gd name="T57" fmla="*/ 76 h 770"/>
                  <a:gd name="T58" fmla="*/ 6 w 534"/>
                  <a:gd name="T59" fmla="*/ 86 h 770"/>
                  <a:gd name="T60" fmla="*/ 2 w 534"/>
                  <a:gd name="T61" fmla="*/ 96 h 770"/>
                  <a:gd name="T62" fmla="*/ 1 w 534"/>
                  <a:gd name="T63" fmla="*/ 264 h 770"/>
                  <a:gd name="T64" fmla="*/ 3 w 534"/>
                  <a:gd name="T65" fmla="*/ 275 h 770"/>
                  <a:gd name="T66" fmla="*/ 8 w 534"/>
                  <a:gd name="T67" fmla="*/ 285 h 770"/>
                  <a:gd name="T68" fmla="*/ 13 w 534"/>
                  <a:gd name="T69" fmla="*/ 292 h 770"/>
                  <a:gd name="T70" fmla="*/ 6 w 534"/>
                  <a:gd name="T71" fmla="*/ 302 h 770"/>
                  <a:gd name="T72" fmla="*/ 0 w 534"/>
                  <a:gd name="T73" fmla="*/ 317 h 770"/>
                  <a:gd name="T74" fmla="*/ 1 w 534"/>
                  <a:gd name="T75" fmla="*/ 462 h 770"/>
                  <a:gd name="T76" fmla="*/ 5 w 534"/>
                  <a:gd name="T77" fmla="*/ 472 h 770"/>
                  <a:gd name="T78" fmla="*/ 5 w 534"/>
                  <a:gd name="T79" fmla="*/ 493 h 770"/>
                  <a:gd name="T80" fmla="*/ 1 w 534"/>
                  <a:gd name="T81" fmla="*/ 504 h 770"/>
                  <a:gd name="T82" fmla="*/ 267 w 534"/>
                  <a:gd name="T83" fmla="*/ 770 h 770"/>
                  <a:gd name="T84" fmla="*/ 533 w 534"/>
                  <a:gd name="T85" fmla="*/ 504 h 770"/>
                  <a:gd name="T86" fmla="*/ 530 w 534"/>
                  <a:gd name="T87" fmla="*/ 493 h 770"/>
                  <a:gd name="T88" fmla="*/ 524 w 534"/>
                  <a:gd name="T89" fmla="*/ 482 h 770"/>
                  <a:gd name="T90" fmla="*/ 533 w 534"/>
                  <a:gd name="T91" fmla="*/ 464 h 770"/>
                  <a:gd name="T92" fmla="*/ 534 w 534"/>
                  <a:gd name="T93" fmla="*/ 452 h 770"/>
                  <a:gd name="T94" fmla="*/ 529 w 534"/>
                  <a:gd name="T95" fmla="*/ 302 h 770"/>
                  <a:gd name="T96" fmla="*/ 522 w 534"/>
                  <a:gd name="T97" fmla="*/ 292 h 770"/>
                  <a:gd name="T98" fmla="*/ 71 w 534"/>
                  <a:gd name="T99" fmla="*/ 95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34" h="770">
                    <a:moveTo>
                      <a:pt x="525" y="287"/>
                    </a:moveTo>
                    <a:cubicBezTo>
                      <a:pt x="526" y="286"/>
                      <a:pt x="526" y="286"/>
                      <a:pt x="526" y="285"/>
                    </a:cubicBezTo>
                    <a:cubicBezTo>
                      <a:pt x="527" y="284"/>
                      <a:pt x="528" y="283"/>
                      <a:pt x="528" y="282"/>
                    </a:cubicBezTo>
                    <a:cubicBezTo>
                      <a:pt x="528" y="282"/>
                      <a:pt x="529" y="281"/>
                      <a:pt x="529" y="280"/>
                    </a:cubicBezTo>
                    <a:cubicBezTo>
                      <a:pt x="530" y="279"/>
                      <a:pt x="530" y="277"/>
                      <a:pt x="531" y="276"/>
                    </a:cubicBezTo>
                    <a:cubicBezTo>
                      <a:pt x="531" y="275"/>
                      <a:pt x="531" y="275"/>
                      <a:pt x="531" y="275"/>
                    </a:cubicBezTo>
                    <a:cubicBezTo>
                      <a:pt x="532" y="273"/>
                      <a:pt x="532" y="272"/>
                      <a:pt x="533" y="271"/>
                    </a:cubicBezTo>
                    <a:cubicBezTo>
                      <a:pt x="533" y="270"/>
                      <a:pt x="533" y="270"/>
                      <a:pt x="533" y="269"/>
                    </a:cubicBezTo>
                    <a:cubicBezTo>
                      <a:pt x="533" y="268"/>
                      <a:pt x="533" y="267"/>
                      <a:pt x="534" y="266"/>
                    </a:cubicBezTo>
                    <a:cubicBezTo>
                      <a:pt x="534" y="265"/>
                      <a:pt x="534" y="265"/>
                      <a:pt x="534" y="264"/>
                    </a:cubicBezTo>
                    <a:cubicBezTo>
                      <a:pt x="534" y="262"/>
                      <a:pt x="534" y="261"/>
                      <a:pt x="534" y="259"/>
                    </a:cubicBezTo>
                    <a:cubicBezTo>
                      <a:pt x="534" y="108"/>
                      <a:pt x="534" y="108"/>
                      <a:pt x="534" y="108"/>
                    </a:cubicBezTo>
                    <a:cubicBezTo>
                      <a:pt x="534" y="104"/>
                      <a:pt x="534" y="100"/>
                      <a:pt x="532" y="96"/>
                    </a:cubicBezTo>
                    <a:cubicBezTo>
                      <a:pt x="532" y="96"/>
                      <a:pt x="532" y="96"/>
                      <a:pt x="532" y="96"/>
                    </a:cubicBezTo>
                    <a:cubicBezTo>
                      <a:pt x="532" y="95"/>
                      <a:pt x="532" y="94"/>
                      <a:pt x="532" y="94"/>
                    </a:cubicBezTo>
                    <a:cubicBezTo>
                      <a:pt x="531" y="93"/>
                      <a:pt x="531" y="92"/>
                      <a:pt x="531" y="91"/>
                    </a:cubicBezTo>
                    <a:cubicBezTo>
                      <a:pt x="531" y="91"/>
                      <a:pt x="530" y="90"/>
                      <a:pt x="530" y="89"/>
                    </a:cubicBezTo>
                    <a:cubicBezTo>
                      <a:pt x="530" y="88"/>
                      <a:pt x="529" y="87"/>
                      <a:pt x="528" y="86"/>
                    </a:cubicBezTo>
                    <a:cubicBezTo>
                      <a:pt x="528" y="85"/>
                      <a:pt x="528" y="84"/>
                      <a:pt x="527" y="84"/>
                    </a:cubicBezTo>
                    <a:cubicBezTo>
                      <a:pt x="527" y="83"/>
                      <a:pt x="526" y="82"/>
                      <a:pt x="526" y="81"/>
                    </a:cubicBezTo>
                    <a:cubicBezTo>
                      <a:pt x="525" y="80"/>
                      <a:pt x="525" y="79"/>
                      <a:pt x="524" y="78"/>
                    </a:cubicBezTo>
                    <a:cubicBezTo>
                      <a:pt x="523" y="78"/>
                      <a:pt x="523" y="77"/>
                      <a:pt x="522" y="76"/>
                    </a:cubicBezTo>
                    <a:cubicBezTo>
                      <a:pt x="522" y="75"/>
                      <a:pt x="521" y="75"/>
                      <a:pt x="521" y="74"/>
                    </a:cubicBezTo>
                    <a:cubicBezTo>
                      <a:pt x="520" y="73"/>
                      <a:pt x="519" y="72"/>
                      <a:pt x="518" y="71"/>
                    </a:cubicBezTo>
                    <a:cubicBezTo>
                      <a:pt x="517" y="70"/>
                      <a:pt x="517" y="70"/>
                      <a:pt x="516" y="69"/>
                    </a:cubicBezTo>
                    <a:cubicBezTo>
                      <a:pt x="515" y="68"/>
                      <a:pt x="515" y="67"/>
                      <a:pt x="514" y="67"/>
                    </a:cubicBezTo>
                    <a:cubicBezTo>
                      <a:pt x="513" y="66"/>
                      <a:pt x="513" y="65"/>
                      <a:pt x="512" y="65"/>
                    </a:cubicBezTo>
                    <a:cubicBezTo>
                      <a:pt x="511" y="64"/>
                      <a:pt x="510" y="63"/>
                      <a:pt x="508" y="62"/>
                    </a:cubicBezTo>
                    <a:cubicBezTo>
                      <a:pt x="508" y="61"/>
                      <a:pt x="507" y="60"/>
                      <a:pt x="506" y="60"/>
                    </a:cubicBezTo>
                    <a:cubicBezTo>
                      <a:pt x="505" y="59"/>
                      <a:pt x="504" y="58"/>
                      <a:pt x="503" y="58"/>
                    </a:cubicBezTo>
                    <a:cubicBezTo>
                      <a:pt x="502" y="57"/>
                      <a:pt x="501" y="56"/>
                      <a:pt x="500" y="55"/>
                    </a:cubicBezTo>
                    <a:cubicBezTo>
                      <a:pt x="499" y="55"/>
                      <a:pt x="498" y="54"/>
                      <a:pt x="497" y="53"/>
                    </a:cubicBezTo>
                    <a:cubicBezTo>
                      <a:pt x="496" y="52"/>
                      <a:pt x="495" y="52"/>
                      <a:pt x="495" y="51"/>
                    </a:cubicBezTo>
                    <a:cubicBezTo>
                      <a:pt x="493" y="50"/>
                      <a:pt x="491" y="49"/>
                      <a:pt x="490" y="48"/>
                    </a:cubicBezTo>
                    <a:cubicBezTo>
                      <a:pt x="489" y="48"/>
                      <a:pt x="488" y="47"/>
                      <a:pt x="487" y="47"/>
                    </a:cubicBezTo>
                    <a:cubicBezTo>
                      <a:pt x="486" y="46"/>
                      <a:pt x="485" y="46"/>
                      <a:pt x="484" y="45"/>
                    </a:cubicBezTo>
                    <a:cubicBezTo>
                      <a:pt x="483" y="44"/>
                      <a:pt x="482" y="44"/>
                      <a:pt x="481" y="43"/>
                    </a:cubicBezTo>
                    <a:cubicBezTo>
                      <a:pt x="479" y="42"/>
                      <a:pt x="478" y="41"/>
                      <a:pt x="476" y="41"/>
                    </a:cubicBezTo>
                    <a:cubicBezTo>
                      <a:pt x="475" y="40"/>
                      <a:pt x="474" y="40"/>
                      <a:pt x="473" y="39"/>
                    </a:cubicBezTo>
                    <a:cubicBezTo>
                      <a:pt x="471" y="38"/>
                      <a:pt x="470" y="38"/>
                      <a:pt x="469" y="37"/>
                    </a:cubicBezTo>
                    <a:cubicBezTo>
                      <a:pt x="467" y="37"/>
                      <a:pt x="466" y="36"/>
                      <a:pt x="465" y="35"/>
                    </a:cubicBezTo>
                    <a:cubicBezTo>
                      <a:pt x="463" y="35"/>
                      <a:pt x="462" y="34"/>
                      <a:pt x="460" y="33"/>
                    </a:cubicBezTo>
                    <a:cubicBezTo>
                      <a:pt x="459" y="33"/>
                      <a:pt x="458" y="32"/>
                      <a:pt x="457" y="32"/>
                    </a:cubicBezTo>
                    <a:cubicBezTo>
                      <a:pt x="455" y="31"/>
                      <a:pt x="453" y="30"/>
                      <a:pt x="450" y="29"/>
                    </a:cubicBezTo>
                    <a:cubicBezTo>
                      <a:pt x="449" y="29"/>
                      <a:pt x="448" y="29"/>
                      <a:pt x="447" y="28"/>
                    </a:cubicBezTo>
                    <a:cubicBezTo>
                      <a:pt x="446" y="28"/>
                      <a:pt x="444" y="27"/>
                      <a:pt x="443" y="27"/>
                    </a:cubicBezTo>
                    <a:cubicBezTo>
                      <a:pt x="441" y="26"/>
                      <a:pt x="440" y="26"/>
                      <a:pt x="439" y="25"/>
                    </a:cubicBezTo>
                    <a:cubicBezTo>
                      <a:pt x="437" y="25"/>
                      <a:pt x="435" y="24"/>
                      <a:pt x="432" y="23"/>
                    </a:cubicBezTo>
                    <a:cubicBezTo>
                      <a:pt x="431" y="23"/>
                      <a:pt x="430" y="22"/>
                      <a:pt x="429" y="22"/>
                    </a:cubicBezTo>
                    <a:cubicBezTo>
                      <a:pt x="427" y="21"/>
                      <a:pt x="425" y="21"/>
                      <a:pt x="423" y="20"/>
                    </a:cubicBezTo>
                    <a:cubicBezTo>
                      <a:pt x="422" y="20"/>
                      <a:pt x="420" y="19"/>
                      <a:pt x="419" y="19"/>
                    </a:cubicBezTo>
                    <a:cubicBezTo>
                      <a:pt x="417" y="19"/>
                      <a:pt x="415" y="18"/>
                      <a:pt x="413" y="17"/>
                    </a:cubicBezTo>
                    <a:cubicBezTo>
                      <a:pt x="412" y="17"/>
                      <a:pt x="410" y="17"/>
                      <a:pt x="409" y="16"/>
                    </a:cubicBezTo>
                    <a:cubicBezTo>
                      <a:pt x="407" y="16"/>
                      <a:pt x="404" y="15"/>
                      <a:pt x="401" y="15"/>
                    </a:cubicBezTo>
                    <a:cubicBezTo>
                      <a:pt x="401" y="14"/>
                      <a:pt x="401" y="14"/>
                      <a:pt x="401" y="14"/>
                    </a:cubicBezTo>
                    <a:cubicBezTo>
                      <a:pt x="398" y="14"/>
                      <a:pt x="398" y="14"/>
                      <a:pt x="398" y="14"/>
                    </a:cubicBezTo>
                    <a:cubicBezTo>
                      <a:pt x="394" y="13"/>
                      <a:pt x="389" y="12"/>
                      <a:pt x="384" y="11"/>
                    </a:cubicBezTo>
                    <a:cubicBezTo>
                      <a:pt x="384" y="11"/>
                      <a:pt x="383" y="11"/>
                      <a:pt x="383" y="11"/>
                    </a:cubicBezTo>
                    <a:cubicBezTo>
                      <a:pt x="373" y="9"/>
                      <a:pt x="363" y="7"/>
                      <a:pt x="353" y="6"/>
                    </a:cubicBezTo>
                    <a:cubicBezTo>
                      <a:pt x="352" y="6"/>
                      <a:pt x="352" y="5"/>
                      <a:pt x="351" y="5"/>
                    </a:cubicBezTo>
                    <a:cubicBezTo>
                      <a:pt x="347" y="5"/>
                      <a:pt x="342" y="4"/>
                      <a:pt x="338" y="4"/>
                    </a:cubicBezTo>
                    <a:cubicBezTo>
                      <a:pt x="337" y="4"/>
                      <a:pt x="336" y="4"/>
                      <a:pt x="335" y="3"/>
                    </a:cubicBezTo>
                    <a:cubicBezTo>
                      <a:pt x="330" y="3"/>
                      <a:pt x="325" y="2"/>
                      <a:pt x="319" y="2"/>
                    </a:cubicBezTo>
                    <a:cubicBezTo>
                      <a:pt x="319" y="2"/>
                      <a:pt x="319" y="2"/>
                      <a:pt x="319" y="2"/>
                    </a:cubicBezTo>
                    <a:cubicBezTo>
                      <a:pt x="314" y="2"/>
                      <a:pt x="309" y="1"/>
                      <a:pt x="304" y="1"/>
                    </a:cubicBezTo>
                    <a:cubicBezTo>
                      <a:pt x="302" y="1"/>
                      <a:pt x="301" y="1"/>
                      <a:pt x="300" y="1"/>
                    </a:cubicBezTo>
                    <a:cubicBezTo>
                      <a:pt x="296" y="1"/>
                      <a:pt x="292" y="0"/>
                      <a:pt x="288" y="0"/>
                    </a:cubicBezTo>
                    <a:cubicBezTo>
                      <a:pt x="286" y="0"/>
                      <a:pt x="285" y="0"/>
                      <a:pt x="283" y="0"/>
                    </a:cubicBezTo>
                    <a:cubicBezTo>
                      <a:pt x="278" y="0"/>
                      <a:pt x="273" y="0"/>
                      <a:pt x="267" y="0"/>
                    </a:cubicBezTo>
                    <a:cubicBezTo>
                      <a:pt x="262" y="0"/>
                      <a:pt x="257" y="0"/>
                      <a:pt x="251" y="0"/>
                    </a:cubicBezTo>
                    <a:cubicBezTo>
                      <a:pt x="250" y="0"/>
                      <a:pt x="248" y="0"/>
                      <a:pt x="247" y="0"/>
                    </a:cubicBezTo>
                    <a:cubicBezTo>
                      <a:pt x="243" y="0"/>
                      <a:pt x="239" y="1"/>
                      <a:pt x="235" y="1"/>
                    </a:cubicBezTo>
                    <a:cubicBezTo>
                      <a:pt x="233" y="1"/>
                      <a:pt x="232" y="1"/>
                      <a:pt x="231" y="1"/>
                    </a:cubicBezTo>
                    <a:cubicBezTo>
                      <a:pt x="226" y="1"/>
                      <a:pt x="220" y="2"/>
                      <a:pt x="215" y="2"/>
                    </a:cubicBezTo>
                    <a:cubicBezTo>
                      <a:pt x="215" y="2"/>
                      <a:pt x="215" y="2"/>
                      <a:pt x="215" y="2"/>
                    </a:cubicBezTo>
                    <a:cubicBezTo>
                      <a:pt x="210" y="2"/>
                      <a:pt x="205" y="3"/>
                      <a:pt x="200" y="3"/>
                    </a:cubicBezTo>
                    <a:cubicBezTo>
                      <a:pt x="199" y="4"/>
                      <a:pt x="198" y="4"/>
                      <a:pt x="197" y="4"/>
                    </a:cubicBezTo>
                    <a:cubicBezTo>
                      <a:pt x="192" y="4"/>
                      <a:pt x="188" y="5"/>
                      <a:pt x="183" y="5"/>
                    </a:cubicBezTo>
                    <a:cubicBezTo>
                      <a:pt x="183" y="5"/>
                      <a:pt x="182" y="6"/>
                      <a:pt x="182" y="6"/>
                    </a:cubicBezTo>
                    <a:cubicBezTo>
                      <a:pt x="171" y="7"/>
                      <a:pt x="162" y="9"/>
                      <a:pt x="152" y="11"/>
                    </a:cubicBezTo>
                    <a:cubicBezTo>
                      <a:pt x="151" y="11"/>
                      <a:pt x="151" y="11"/>
                      <a:pt x="150" y="11"/>
                    </a:cubicBezTo>
                    <a:cubicBezTo>
                      <a:pt x="146" y="12"/>
                      <a:pt x="141" y="13"/>
                      <a:pt x="136" y="14"/>
                    </a:cubicBezTo>
                    <a:cubicBezTo>
                      <a:pt x="132" y="14"/>
                      <a:pt x="132" y="14"/>
                      <a:pt x="132" y="14"/>
                    </a:cubicBezTo>
                    <a:cubicBezTo>
                      <a:pt x="132" y="15"/>
                      <a:pt x="132" y="15"/>
                      <a:pt x="132" y="15"/>
                    </a:cubicBezTo>
                    <a:cubicBezTo>
                      <a:pt x="132" y="15"/>
                      <a:pt x="131" y="15"/>
                      <a:pt x="131" y="15"/>
                    </a:cubicBezTo>
                    <a:cubicBezTo>
                      <a:pt x="127" y="16"/>
                      <a:pt x="124" y="17"/>
                      <a:pt x="120" y="18"/>
                    </a:cubicBezTo>
                    <a:cubicBezTo>
                      <a:pt x="119" y="18"/>
                      <a:pt x="118" y="18"/>
                      <a:pt x="117" y="19"/>
                    </a:cubicBezTo>
                    <a:cubicBezTo>
                      <a:pt x="115" y="19"/>
                      <a:pt x="112" y="20"/>
                      <a:pt x="109" y="21"/>
                    </a:cubicBezTo>
                    <a:cubicBezTo>
                      <a:pt x="108" y="21"/>
                      <a:pt x="107" y="22"/>
                      <a:pt x="106" y="22"/>
                    </a:cubicBezTo>
                    <a:cubicBezTo>
                      <a:pt x="104" y="22"/>
                      <a:pt x="103" y="23"/>
                      <a:pt x="101" y="23"/>
                    </a:cubicBezTo>
                    <a:cubicBezTo>
                      <a:pt x="100" y="24"/>
                      <a:pt x="99" y="24"/>
                      <a:pt x="98" y="24"/>
                    </a:cubicBezTo>
                    <a:cubicBezTo>
                      <a:pt x="96" y="25"/>
                      <a:pt x="93" y="26"/>
                      <a:pt x="91" y="27"/>
                    </a:cubicBezTo>
                    <a:cubicBezTo>
                      <a:pt x="90" y="27"/>
                      <a:pt x="89" y="28"/>
                      <a:pt x="88" y="28"/>
                    </a:cubicBezTo>
                    <a:cubicBezTo>
                      <a:pt x="86" y="29"/>
                      <a:pt x="84" y="29"/>
                      <a:pt x="83" y="30"/>
                    </a:cubicBezTo>
                    <a:cubicBezTo>
                      <a:pt x="81" y="31"/>
                      <a:pt x="79" y="31"/>
                      <a:pt x="78" y="32"/>
                    </a:cubicBezTo>
                    <a:cubicBezTo>
                      <a:pt x="76" y="32"/>
                      <a:pt x="75" y="33"/>
                      <a:pt x="74" y="34"/>
                    </a:cubicBezTo>
                    <a:cubicBezTo>
                      <a:pt x="73" y="34"/>
                      <a:pt x="72" y="34"/>
                      <a:pt x="71" y="35"/>
                    </a:cubicBezTo>
                    <a:cubicBezTo>
                      <a:pt x="69" y="36"/>
                      <a:pt x="67" y="37"/>
                      <a:pt x="65" y="38"/>
                    </a:cubicBezTo>
                    <a:cubicBezTo>
                      <a:pt x="64" y="38"/>
                      <a:pt x="63" y="39"/>
                      <a:pt x="62" y="39"/>
                    </a:cubicBezTo>
                    <a:cubicBezTo>
                      <a:pt x="61" y="40"/>
                      <a:pt x="59" y="40"/>
                      <a:pt x="58" y="41"/>
                    </a:cubicBezTo>
                    <a:cubicBezTo>
                      <a:pt x="57" y="41"/>
                      <a:pt x="56" y="42"/>
                      <a:pt x="55" y="43"/>
                    </a:cubicBezTo>
                    <a:cubicBezTo>
                      <a:pt x="53" y="43"/>
                      <a:pt x="52" y="44"/>
                      <a:pt x="50" y="45"/>
                    </a:cubicBezTo>
                    <a:cubicBezTo>
                      <a:pt x="49" y="46"/>
                      <a:pt x="48" y="46"/>
                      <a:pt x="47" y="47"/>
                    </a:cubicBezTo>
                    <a:cubicBezTo>
                      <a:pt x="46" y="47"/>
                      <a:pt x="45" y="48"/>
                      <a:pt x="44" y="49"/>
                    </a:cubicBezTo>
                    <a:cubicBezTo>
                      <a:pt x="43" y="49"/>
                      <a:pt x="41" y="50"/>
                      <a:pt x="40" y="51"/>
                    </a:cubicBezTo>
                    <a:cubicBezTo>
                      <a:pt x="39" y="52"/>
                      <a:pt x="38" y="53"/>
                      <a:pt x="37" y="53"/>
                    </a:cubicBezTo>
                    <a:cubicBezTo>
                      <a:pt x="36" y="54"/>
                      <a:pt x="35" y="54"/>
                      <a:pt x="35" y="55"/>
                    </a:cubicBezTo>
                    <a:cubicBezTo>
                      <a:pt x="33" y="56"/>
                      <a:pt x="32" y="57"/>
                      <a:pt x="31" y="58"/>
                    </a:cubicBezTo>
                    <a:cubicBezTo>
                      <a:pt x="30" y="59"/>
                      <a:pt x="29" y="59"/>
                      <a:pt x="28" y="60"/>
                    </a:cubicBezTo>
                    <a:cubicBezTo>
                      <a:pt x="28" y="61"/>
                      <a:pt x="27" y="61"/>
                      <a:pt x="26" y="62"/>
                    </a:cubicBezTo>
                    <a:cubicBezTo>
                      <a:pt x="25" y="63"/>
                      <a:pt x="24" y="64"/>
                      <a:pt x="23" y="65"/>
                    </a:cubicBezTo>
                    <a:cubicBezTo>
                      <a:pt x="22" y="65"/>
                      <a:pt x="21" y="66"/>
                      <a:pt x="21" y="67"/>
                    </a:cubicBezTo>
                    <a:cubicBezTo>
                      <a:pt x="20" y="67"/>
                      <a:pt x="19" y="68"/>
                      <a:pt x="18" y="69"/>
                    </a:cubicBezTo>
                    <a:cubicBezTo>
                      <a:pt x="18" y="70"/>
                      <a:pt x="17" y="70"/>
                      <a:pt x="17" y="71"/>
                    </a:cubicBezTo>
                    <a:cubicBezTo>
                      <a:pt x="16" y="72"/>
                      <a:pt x="15" y="73"/>
                      <a:pt x="14" y="74"/>
                    </a:cubicBezTo>
                    <a:cubicBezTo>
                      <a:pt x="13" y="75"/>
                      <a:pt x="13" y="75"/>
                      <a:pt x="12" y="76"/>
                    </a:cubicBezTo>
                    <a:cubicBezTo>
                      <a:pt x="12" y="77"/>
                      <a:pt x="11" y="78"/>
                      <a:pt x="11" y="78"/>
                    </a:cubicBezTo>
                    <a:cubicBezTo>
                      <a:pt x="10" y="79"/>
                      <a:pt x="9" y="80"/>
                      <a:pt x="9" y="81"/>
                    </a:cubicBezTo>
                    <a:cubicBezTo>
                      <a:pt x="8" y="82"/>
                      <a:pt x="8" y="83"/>
                      <a:pt x="7" y="84"/>
                    </a:cubicBezTo>
                    <a:cubicBezTo>
                      <a:pt x="7" y="84"/>
                      <a:pt x="6" y="85"/>
                      <a:pt x="6" y="86"/>
                    </a:cubicBezTo>
                    <a:cubicBezTo>
                      <a:pt x="6" y="87"/>
                      <a:pt x="5" y="88"/>
                      <a:pt x="4" y="89"/>
                    </a:cubicBezTo>
                    <a:cubicBezTo>
                      <a:pt x="4" y="90"/>
                      <a:pt x="4" y="91"/>
                      <a:pt x="4" y="91"/>
                    </a:cubicBezTo>
                    <a:cubicBezTo>
                      <a:pt x="3" y="92"/>
                      <a:pt x="3" y="93"/>
                      <a:pt x="3" y="94"/>
                    </a:cubicBezTo>
                    <a:cubicBezTo>
                      <a:pt x="3" y="94"/>
                      <a:pt x="2" y="95"/>
                      <a:pt x="2" y="96"/>
                    </a:cubicBezTo>
                    <a:cubicBezTo>
                      <a:pt x="2" y="96"/>
                      <a:pt x="2" y="96"/>
                      <a:pt x="2" y="96"/>
                    </a:cubicBezTo>
                    <a:cubicBezTo>
                      <a:pt x="1" y="100"/>
                      <a:pt x="0" y="104"/>
                      <a:pt x="0" y="108"/>
                    </a:cubicBezTo>
                    <a:cubicBezTo>
                      <a:pt x="0" y="259"/>
                      <a:pt x="0" y="259"/>
                      <a:pt x="0" y="259"/>
                    </a:cubicBezTo>
                    <a:cubicBezTo>
                      <a:pt x="0" y="261"/>
                      <a:pt x="0" y="262"/>
                      <a:pt x="1" y="264"/>
                    </a:cubicBezTo>
                    <a:cubicBezTo>
                      <a:pt x="1" y="265"/>
                      <a:pt x="1" y="265"/>
                      <a:pt x="1" y="266"/>
                    </a:cubicBezTo>
                    <a:cubicBezTo>
                      <a:pt x="1" y="267"/>
                      <a:pt x="1" y="268"/>
                      <a:pt x="2" y="269"/>
                    </a:cubicBezTo>
                    <a:cubicBezTo>
                      <a:pt x="2" y="270"/>
                      <a:pt x="2" y="270"/>
                      <a:pt x="2" y="271"/>
                    </a:cubicBezTo>
                    <a:cubicBezTo>
                      <a:pt x="2" y="272"/>
                      <a:pt x="3" y="273"/>
                      <a:pt x="3" y="275"/>
                    </a:cubicBezTo>
                    <a:cubicBezTo>
                      <a:pt x="3" y="275"/>
                      <a:pt x="3" y="275"/>
                      <a:pt x="3" y="276"/>
                    </a:cubicBezTo>
                    <a:cubicBezTo>
                      <a:pt x="4" y="277"/>
                      <a:pt x="5" y="279"/>
                      <a:pt x="5" y="280"/>
                    </a:cubicBezTo>
                    <a:cubicBezTo>
                      <a:pt x="6" y="281"/>
                      <a:pt x="6" y="282"/>
                      <a:pt x="6" y="282"/>
                    </a:cubicBezTo>
                    <a:cubicBezTo>
                      <a:pt x="7" y="283"/>
                      <a:pt x="8" y="284"/>
                      <a:pt x="8" y="285"/>
                    </a:cubicBezTo>
                    <a:cubicBezTo>
                      <a:pt x="8" y="286"/>
                      <a:pt x="9" y="286"/>
                      <a:pt x="9" y="287"/>
                    </a:cubicBezTo>
                    <a:cubicBezTo>
                      <a:pt x="10" y="288"/>
                      <a:pt x="11" y="289"/>
                      <a:pt x="11" y="290"/>
                    </a:cubicBezTo>
                    <a:cubicBezTo>
                      <a:pt x="12" y="290"/>
                      <a:pt x="12" y="291"/>
                      <a:pt x="13" y="292"/>
                    </a:cubicBezTo>
                    <a:cubicBezTo>
                      <a:pt x="13" y="292"/>
                      <a:pt x="13" y="292"/>
                      <a:pt x="13" y="292"/>
                    </a:cubicBezTo>
                    <a:cubicBezTo>
                      <a:pt x="13" y="292"/>
                      <a:pt x="13" y="292"/>
                      <a:pt x="13" y="292"/>
                    </a:cubicBezTo>
                    <a:cubicBezTo>
                      <a:pt x="11" y="293"/>
                      <a:pt x="10" y="295"/>
                      <a:pt x="9" y="297"/>
                    </a:cubicBezTo>
                    <a:cubicBezTo>
                      <a:pt x="9" y="297"/>
                      <a:pt x="9" y="297"/>
                      <a:pt x="9" y="297"/>
                    </a:cubicBezTo>
                    <a:cubicBezTo>
                      <a:pt x="8" y="299"/>
                      <a:pt x="7" y="300"/>
                      <a:pt x="6" y="302"/>
                    </a:cubicBezTo>
                    <a:cubicBezTo>
                      <a:pt x="6" y="302"/>
                      <a:pt x="6" y="302"/>
                      <a:pt x="6" y="302"/>
                    </a:cubicBezTo>
                    <a:cubicBezTo>
                      <a:pt x="4" y="305"/>
                      <a:pt x="3" y="309"/>
                      <a:pt x="2" y="313"/>
                    </a:cubicBezTo>
                    <a:cubicBezTo>
                      <a:pt x="2" y="312"/>
                      <a:pt x="2" y="312"/>
                      <a:pt x="2" y="312"/>
                    </a:cubicBezTo>
                    <a:cubicBezTo>
                      <a:pt x="0" y="317"/>
                      <a:pt x="0" y="317"/>
                      <a:pt x="0" y="317"/>
                    </a:cubicBezTo>
                    <a:cubicBezTo>
                      <a:pt x="0" y="452"/>
                      <a:pt x="0" y="452"/>
                      <a:pt x="0" y="452"/>
                    </a:cubicBezTo>
                    <a:cubicBezTo>
                      <a:pt x="0" y="454"/>
                      <a:pt x="0" y="455"/>
                      <a:pt x="1" y="457"/>
                    </a:cubicBezTo>
                    <a:cubicBezTo>
                      <a:pt x="1" y="457"/>
                      <a:pt x="1" y="458"/>
                      <a:pt x="1" y="458"/>
                    </a:cubicBezTo>
                    <a:cubicBezTo>
                      <a:pt x="1" y="460"/>
                      <a:pt x="1" y="461"/>
                      <a:pt x="1" y="462"/>
                    </a:cubicBezTo>
                    <a:cubicBezTo>
                      <a:pt x="2" y="462"/>
                      <a:pt x="2" y="463"/>
                      <a:pt x="2" y="464"/>
                    </a:cubicBezTo>
                    <a:cubicBezTo>
                      <a:pt x="2" y="465"/>
                      <a:pt x="3" y="466"/>
                      <a:pt x="3" y="468"/>
                    </a:cubicBezTo>
                    <a:cubicBezTo>
                      <a:pt x="3" y="469"/>
                      <a:pt x="4" y="469"/>
                      <a:pt x="4" y="470"/>
                    </a:cubicBezTo>
                    <a:cubicBezTo>
                      <a:pt x="4" y="471"/>
                      <a:pt x="5" y="471"/>
                      <a:pt x="5" y="472"/>
                    </a:cubicBezTo>
                    <a:cubicBezTo>
                      <a:pt x="6" y="475"/>
                      <a:pt x="9" y="479"/>
                      <a:pt x="11" y="482"/>
                    </a:cubicBezTo>
                    <a:cubicBezTo>
                      <a:pt x="10" y="484"/>
                      <a:pt x="9" y="486"/>
                      <a:pt x="8" y="487"/>
                    </a:cubicBezTo>
                    <a:cubicBezTo>
                      <a:pt x="8" y="487"/>
                      <a:pt x="8" y="487"/>
                      <a:pt x="8" y="487"/>
                    </a:cubicBezTo>
                    <a:cubicBezTo>
                      <a:pt x="7" y="489"/>
                      <a:pt x="6" y="491"/>
                      <a:pt x="5" y="493"/>
                    </a:cubicBezTo>
                    <a:cubicBezTo>
                      <a:pt x="5" y="493"/>
                      <a:pt x="5" y="493"/>
                      <a:pt x="5" y="493"/>
                    </a:cubicBezTo>
                    <a:cubicBezTo>
                      <a:pt x="4" y="495"/>
                      <a:pt x="3" y="496"/>
                      <a:pt x="3" y="498"/>
                    </a:cubicBezTo>
                    <a:cubicBezTo>
                      <a:pt x="3" y="498"/>
                      <a:pt x="3" y="498"/>
                      <a:pt x="3" y="498"/>
                    </a:cubicBezTo>
                    <a:cubicBezTo>
                      <a:pt x="2" y="500"/>
                      <a:pt x="2" y="502"/>
                      <a:pt x="1" y="504"/>
                    </a:cubicBezTo>
                    <a:cubicBezTo>
                      <a:pt x="1" y="504"/>
                      <a:pt x="1" y="504"/>
                      <a:pt x="1" y="504"/>
                    </a:cubicBezTo>
                    <a:cubicBezTo>
                      <a:pt x="0" y="508"/>
                      <a:pt x="0" y="508"/>
                      <a:pt x="0" y="508"/>
                    </a:cubicBezTo>
                    <a:cubicBezTo>
                      <a:pt x="0" y="662"/>
                      <a:pt x="0" y="662"/>
                      <a:pt x="0" y="662"/>
                    </a:cubicBezTo>
                    <a:cubicBezTo>
                      <a:pt x="0" y="722"/>
                      <a:pt x="120" y="770"/>
                      <a:pt x="267" y="770"/>
                    </a:cubicBezTo>
                    <a:cubicBezTo>
                      <a:pt x="415" y="770"/>
                      <a:pt x="534" y="722"/>
                      <a:pt x="534" y="662"/>
                    </a:cubicBezTo>
                    <a:cubicBezTo>
                      <a:pt x="534" y="507"/>
                      <a:pt x="534" y="507"/>
                      <a:pt x="534" y="507"/>
                    </a:cubicBezTo>
                    <a:cubicBezTo>
                      <a:pt x="534" y="506"/>
                      <a:pt x="534" y="504"/>
                      <a:pt x="533" y="503"/>
                    </a:cubicBezTo>
                    <a:cubicBezTo>
                      <a:pt x="533" y="504"/>
                      <a:pt x="533" y="504"/>
                      <a:pt x="533" y="504"/>
                    </a:cubicBezTo>
                    <a:cubicBezTo>
                      <a:pt x="533" y="504"/>
                      <a:pt x="533" y="504"/>
                      <a:pt x="533" y="504"/>
                    </a:cubicBezTo>
                    <a:cubicBezTo>
                      <a:pt x="533" y="502"/>
                      <a:pt x="532" y="500"/>
                      <a:pt x="532" y="498"/>
                    </a:cubicBezTo>
                    <a:cubicBezTo>
                      <a:pt x="532" y="498"/>
                      <a:pt x="532" y="498"/>
                      <a:pt x="532" y="498"/>
                    </a:cubicBezTo>
                    <a:cubicBezTo>
                      <a:pt x="531" y="496"/>
                      <a:pt x="531" y="495"/>
                      <a:pt x="530" y="493"/>
                    </a:cubicBezTo>
                    <a:cubicBezTo>
                      <a:pt x="530" y="493"/>
                      <a:pt x="530" y="493"/>
                      <a:pt x="530" y="493"/>
                    </a:cubicBezTo>
                    <a:cubicBezTo>
                      <a:pt x="529" y="491"/>
                      <a:pt x="528" y="489"/>
                      <a:pt x="527" y="487"/>
                    </a:cubicBezTo>
                    <a:cubicBezTo>
                      <a:pt x="527" y="487"/>
                      <a:pt x="527" y="487"/>
                      <a:pt x="527" y="487"/>
                    </a:cubicBezTo>
                    <a:cubicBezTo>
                      <a:pt x="526" y="486"/>
                      <a:pt x="525" y="484"/>
                      <a:pt x="524" y="482"/>
                    </a:cubicBezTo>
                    <a:cubicBezTo>
                      <a:pt x="526" y="479"/>
                      <a:pt x="528" y="475"/>
                      <a:pt x="530" y="472"/>
                    </a:cubicBezTo>
                    <a:cubicBezTo>
                      <a:pt x="530" y="471"/>
                      <a:pt x="530" y="471"/>
                      <a:pt x="530" y="470"/>
                    </a:cubicBezTo>
                    <a:cubicBezTo>
                      <a:pt x="531" y="469"/>
                      <a:pt x="531" y="469"/>
                      <a:pt x="531" y="468"/>
                    </a:cubicBezTo>
                    <a:cubicBezTo>
                      <a:pt x="532" y="466"/>
                      <a:pt x="532" y="465"/>
                      <a:pt x="533" y="464"/>
                    </a:cubicBezTo>
                    <a:cubicBezTo>
                      <a:pt x="533" y="463"/>
                      <a:pt x="533" y="462"/>
                      <a:pt x="533" y="462"/>
                    </a:cubicBezTo>
                    <a:cubicBezTo>
                      <a:pt x="533" y="461"/>
                      <a:pt x="533" y="460"/>
                      <a:pt x="534" y="458"/>
                    </a:cubicBezTo>
                    <a:cubicBezTo>
                      <a:pt x="534" y="458"/>
                      <a:pt x="534" y="457"/>
                      <a:pt x="534" y="457"/>
                    </a:cubicBezTo>
                    <a:cubicBezTo>
                      <a:pt x="534" y="455"/>
                      <a:pt x="534" y="454"/>
                      <a:pt x="534" y="452"/>
                    </a:cubicBezTo>
                    <a:cubicBezTo>
                      <a:pt x="534" y="317"/>
                      <a:pt x="534" y="317"/>
                      <a:pt x="534" y="317"/>
                    </a:cubicBezTo>
                    <a:cubicBezTo>
                      <a:pt x="533" y="312"/>
                      <a:pt x="533" y="312"/>
                      <a:pt x="533" y="312"/>
                    </a:cubicBezTo>
                    <a:cubicBezTo>
                      <a:pt x="533" y="312"/>
                      <a:pt x="533" y="313"/>
                      <a:pt x="533" y="313"/>
                    </a:cubicBezTo>
                    <a:cubicBezTo>
                      <a:pt x="532" y="309"/>
                      <a:pt x="530" y="305"/>
                      <a:pt x="529" y="302"/>
                    </a:cubicBezTo>
                    <a:cubicBezTo>
                      <a:pt x="528" y="302"/>
                      <a:pt x="528" y="302"/>
                      <a:pt x="528" y="302"/>
                    </a:cubicBezTo>
                    <a:cubicBezTo>
                      <a:pt x="528" y="300"/>
                      <a:pt x="527" y="299"/>
                      <a:pt x="526" y="297"/>
                    </a:cubicBezTo>
                    <a:cubicBezTo>
                      <a:pt x="526" y="297"/>
                      <a:pt x="526" y="297"/>
                      <a:pt x="525" y="297"/>
                    </a:cubicBezTo>
                    <a:cubicBezTo>
                      <a:pt x="524" y="295"/>
                      <a:pt x="523" y="293"/>
                      <a:pt x="522" y="292"/>
                    </a:cubicBezTo>
                    <a:cubicBezTo>
                      <a:pt x="522" y="291"/>
                      <a:pt x="523" y="290"/>
                      <a:pt x="523" y="290"/>
                    </a:cubicBezTo>
                    <a:cubicBezTo>
                      <a:pt x="524" y="289"/>
                      <a:pt x="525" y="288"/>
                      <a:pt x="525" y="287"/>
                    </a:cubicBezTo>
                    <a:close/>
                    <a:moveTo>
                      <a:pt x="267" y="154"/>
                    </a:moveTo>
                    <a:cubicBezTo>
                      <a:pt x="159" y="154"/>
                      <a:pt x="71" y="128"/>
                      <a:pt x="71" y="95"/>
                    </a:cubicBezTo>
                    <a:cubicBezTo>
                      <a:pt x="71" y="63"/>
                      <a:pt x="159" y="36"/>
                      <a:pt x="267" y="36"/>
                    </a:cubicBezTo>
                    <a:cubicBezTo>
                      <a:pt x="376" y="36"/>
                      <a:pt x="463" y="63"/>
                      <a:pt x="463" y="95"/>
                    </a:cubicBezTo>
                    <a:cubicBezTo>
                      <a:pt x="463" y="128"/>
                      <a:pt x="376" y="154"/>
                      <a:pt x="267" y="154"/>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ndParaRPr>
              </a:p>
            </p:txBody>
          </p:sp>
          <p:sp>
            <p:nvSpPr>
              <p:cNvPr id="100" name="U-Turn Arrow 99"/>
              <p:cNvSpPr/>
              <p:nvPr/>
            </p:nvSpPr>
            <p:spPr>
              <a:xfrm>
                <a:off x="2864220" y="2941403"/>
                <a:ext cx="228525" cy="282810"/>
              </a:xfrm>
              <a:prstGeom prst="uturnArrow">
                <a:avLst>
                  <a:gd name="adj1" fmla="val 25000"/>
                  <a:gd name="adj2" fmla="val 25000"/>
                  <a:gd name="adj3" fmla="val 25000"/>
                  <a:gd name="adj4" fmla="val 43750"/>
                  <a:gd name="adj5" fmla="val 5816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ndParaRPr>
              </a:p>
            </p:txBody>
          </p:sp>
          <p:sp>
            <p:nvSpPr>
              <p:cNvPr id="101" name="Freeform 18"/>
              <p:cNvSpPr>
                <a:spLocks noEditPoints="1"/>
              </p:cNvSpPr>
              <p:nvPr/>
            </p:nvSpPr>
            <p:spPr bwMode="black">
              <a:xfrm>
                <a:off x="7231963" y="2941404"/>
                <a:ext cx="376409" cy="459216"/>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2293" tIns="41147" rIns="82293" bIns="41147"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ndParaRPr>
              </a:p>
            </p:txBody>
          </p:sp>
          <p:grpSp>
            <p:nvGrpSpPr>
              <p:cNvPr id="102" name="Group 101"/>
              <p:cNvGrpSpPr/>
              <p:nvPr/>
            </p:nvGrpSpPr>
            <p:grpSpPr bwMode="black">
              <a:xfrm>
                <a:off x="5001934" y="2946909"/>
                <a:ext cx="183415" cy="448206"/>
                <a:chOff x="3233738" y="168276"/>
                <a:chExt cx="2651125" cy="6480174"/>
              </a:xfrm>
            </p:grpSpPr>
            <p:sp>
              <p:nvSpPr>
                <p:cNvPr id="103" name="Freeform 212"/>
                <p:cNvSpPr>
                  <a:spLocks/>
                </p:cNvSpPr>
                <p:nvPr/>
              </p:nvSpPr>
              <p:spPr bwMode="black">
                <a:xfrm>
                  <a:off x="3679825" y="5110163"/>
                  <a:ext cx="2028825" cy="1538287"/>
                </a:xfrm>
                <a:custGeom>
                  <a:avLst/>
                  <a:gdLst>
                    <a:gd name="T0" fmla="*/ 422 w 541"/>
                    <a:gd name="T1" fmla="*/ 196 h 410"/>
                    <a:gd name="T2" fmla="*/ 536 w 541"/>
                    <a:gd name="T3" fmla="*/ 14 h 410"/>
                    <a:gd name="T4" fmla="*/ 528 w 541"/>
                    <a:gd name="T5" fmla="*/ 0 h 410"/>
                    <a:gd name="T6" fmla="*/ 12 w 541"/>
                    <a:gd name="T7" fmla="*/ 0 h 410"/>
                    <a:gd name="T8" fmla="*/ 5 w 541"/>
                    <a:gd name="T9" fmla="*/ 14 h 410"/>
                    <a:gd name="T10" fmla="*/ 138 w 541"/>
                    <a:gd name="T11" fmla="*/ 197 h 410"/>
                    <a:gd name="T12" fmla="*/ 149 w 541"/>
                    <a:gd name="T13" fmla="*/ 206 h 410"/>
                    <a:gd name="T14" fmla="*/ 142 w 541"/>
                    <a:gd name="T15" fmla="*/ 229 h 410"/>
                    <a:gd name="T16" fmla="*/ 152 w 541"/>
                    <a:gd name="T17" fmla="*/ 256 h 410"/>
                    <a:gd name="T18" fmla="*/ 142 w 541"/>
                    <a:gd name="T19" fmla="*/ 282 h 410"/>
                    <a:gd name="T20" fmla="*/ 152 w 541"/>
                    <a:gd name="T21" fmla="*/ 309 h 410"/>
                    <a:gd name="T22" fmla="*/ 142 w 541"/>
                    <a:gd name="T23" fmla="*/ 336 h 410"/>
                    <a:gd name="T24" fmla="*/ 184 w 541"/>
                    <a:gd name="T25" fmla="*/ 377 h 410"/>
                    <a:gd name="T26" fmla="*/ 212 w 541"/>
                    <a:gd name="T27" fmla="*/ 377 h 410"/>
                    <a:gd name="T28" fmla="*/ 234 w 541"/>
                    <a:gd name="T29" fmla="*/ 407 h 410"/>
                    <a:gd name="T30" fmla="*/ 240 w 541"/>
                    <a:gd name="T31" fmla="*/ 410 h 410"/>
                    <a:gd name="T32" fmla="*/ 335 w 541"/>
                    <a:gd name="T33" fmla="*/ 410 h 410"/>
                    <a:gd name="T34" fmla="*/ 341 w 541"/>
                    <a:gd name="T35" fmla="*/ 407 h 410"/>
                    <a:gd name="T36" fmla="*/ 360 w 541"/>
                    <a:gd name="T37" fmla="*/ 377 h 410"/>
                    <a:gd name="T38" fmla="*/ 384 w 541"/>
                    <a:gd name="T39" fmla="*/ 377 h 410"/>
                    <a:gd name="T40" fmla="*/ 425 w 541"/>
                    <a:gd name="T41" fmla="*/ 336 h 410"/>
                    <a:gd name="T42" fmla="*/ 415 w 541"/>
                    <a:gd name="T43" fmla="*/ 309 h 410"/>
                    <a:gd name="T44" fmla="*/ 425 w 541"/>
                    <a:gd name="T45" fmla="*/ 282 h 410"/>
                    <a:gd name="T46" fmla="*/ 415 w 541"/>
                    <a:gd name="T47" fmla="*/ 256 h 410"/>
                    <a:gd name="T48" fmla="*/ 425 w 541"/>
                    <a:gd name="T49" fmla="*/ 229 h 410"/>
                    <a:gd name="T50" fmla="*/ 416 w 541"/>
                    <a:gd name="T51" fmla="*/ 203 h 410"/>
                    <a:gd name="T52" fmla="*/ 422 w 541"/>
                    <a:gd name="T53" fmla="*/ 196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1" h="410">
                      <a:moveTo>
                        <a:pt x="422" y="196"/>
                      </a:moveTo>
                      <a:cubicBezTo>
                        <a:pt x="536" y="14"/>
                        <a:pt x="536" y="14"/>
                        <a:pt x="536" y="14"/>
                      </a:cubicBezTo>
                      <a:cubicBezTo>
                        <a:pt x="541" y="7"/>
                        <a:pt x="537" y="0"/>
                        <a:pt x="528" y="0"/>
                      </a:cubicBezTo>
                      <a:cubicBezTo>
                        <a:pt x="12" y="0"/>
                        <a:pt x="12" y="0"/>
                        <a:pt x="12" y="0"/>
                      </a:cubicBezTo>
                      <a:cubicBezTo>
                        <a:pt x="3" y="0"/>
                        <a:pt x="0" y="6"/>
                        <a:pt x="5" y="14"/>
                      </a:cubicBezTo>
                      <a:cubicBezTo>
                        <a:pt x="138" y="197"/>
                        <a:pt x="138" y="197"/>
                        <a:pt x="138" y="197"/>
                      </a:cubicBezTo>
                      <a:cubicBezTo>
                        <a:pt x="140" y="201"/>
                        <a:pt x="145" y="204"/>
                        <a:pt x="149" y="206"/>
                      </a:cubicBezTo>
                      <a:cubicBezTo>
                        <a:pt x="145" y="213"/>
                        <a:pt x="142" y="221"/>
                        <a:pt x="142" y="229"/>
                      </a:cubicBezTo>
                      <a:cubicBezTo>
                        <a:pt x="142" y="239"/>
                        <a:pt x="146" y="248"/>
                        <a:pt x="152" y="256"/>
                      </a:cubicBezTo>
                      <a:cubicBezTo>
                        <a:pt x="146" y="263"/>
                        <a:pt x="142" y="272"/>
                        <a:pt x="142" y="282"/>
                      </a:cubicBezTo>
                      <a:cubicBezTo>
                        <a:pt x="142" y="293"/>
                        <a:pt x="146" y="302"/>
                        <a:pt x="152" y="309"/>
                      </a:cubicBezTo>
                      <a:cubicBezTo>
                        <a:pt x="146" y="316"/>
                        <a:pt x="142" y="326"/>
                        <a:pt x="142" y="336"/>
                      </a:cubicBezTo>
                      <a:cubicBezTo>
                        <a:pt x="142" y="359"/>
                        <a:pt x="161" y="377"/>
                        <a:pt x="184" y="377"/>
                      </a:cubicBezTo>
                      <a:cubicBezTo>
                        <a:pt x="212" y="377"/>
                        <a:pt x="212" y="377"/>
                        <a:pt x="212" y="377"/>
                      </a:cubicBezTo>
                      <a:cubicBezTo>
                        <a:pt x="234" y="407"/>
                        <a:pt x="234" y="407"/>
                        <a:pt x="234" y="407"/>
                      </a:cubicBezTo>
                      <a:cubicBezTo>
                        <a:pt x="235" y="409"/>
                        <a:pt x="238" y="410"/>
                        <a:pt x="240" y="410"/>
                      </a:cubicBezTo>
                      <a:cubicBezTo>
                        <a:pt x="335" y="410"/>
                        <a:pt x="335" y="410"/>
                        <a:pt x="335" y="410"/>
                      </a:cubicBezTo>
                      <a:cubicBezTo>
                        <a:pt x="337" y="410"/>
                        <a:pt x="340" y="409"/>
                        <a:pt x="341" y="407"/>
                      </a:cubicBezTo>
                      <a:cubicBezTo>
                        <a:pt x="360" y="377"/>
                        <a:pt x="360" y="377"/>
                        <a:pt x="360" y="377"/>
                      </a:cubicBezTo>
                      <a:cubicBezTo>
                        <a:pt x="384" y="377"/>
                        <a:pt x="384" y="377"/>
                        <a:pt x="384" y="377"/>
                      </a:cubicBezTo>
                      <a:cubicBezTo>
                        <a:pt x="407" y="377"/>
                        <a:pt x="425" y="359"/>
                        <a:pt x="425" y="336"/>
                      </a:cubicBezTo>
                      <a:cubicBezTo>
                        <a:pt x="425" y="326"/>
                        <a:pt x="421" y="316"/>
                        <a:pt x="415" y="309"/>
                      </a:cubicBezTo>
                      <a:cubicBezTo>
                        <a:pt x="421" y="302"/>
                        <a:pt x="425" y="293"/>
                        <a:pt x="425" y="282"/>
                      </a:cubicBezTo>
                      <a:cubicBezTo>
                        <a:pt x="425" y="272"/>
                        <a:pt x="421" y="263"/>
                        <a:pt x="415" y="256"/>
                      </a:cubicBezTo>
                      <a:cubicBezTo>
                        <a:pt x="421" y="248"/>
                        <a:pt x="425" y="239"/>
                        <a:pt x="425" y="229"/>
                      </a:cubicBezTo>
                      <a:cubicBezTo>
                        <a:pt x="425" y="219"/>
                        <a:pt x="421" y="210"/>
                        <a:pt x="416" y="203"/>
                      </a:cubicBezTo>
                      <a:cubicBezTo>
                        <a:pt x="418" y="201"/>
                        <a:pt x="420" y="198"/>
                        <a:pt x="422" y="19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Calibri" panose="020F0502020204030204"/>
                  </a:endParaRPr>
                </a:p>
              </p:txBody>
            </p:sp>
            <p:sp>
              <p:nvSpPr>
                <p:cNvPr id="104" name="Freeform 213"/>
                <p:cNvSpPr>
                  <a:spLocks noEditPoints="1"/>
                </p:cNvSpPr>
                <p:nvPr/>
              </p:nvSpPr>
              <p:spPr bwMode="black">
                <a:xfrm>
                  <a:off x="3233738" y="168276"/>
                  <a:ext cx="2651125" cy="4124325"/>
                </a:xfrm>
                <a:custGeom>
                  <a:avLst/>
                  <a:gdLst>
                    <a:gd name="T0" fmla="*/ 122 w 707"/>
                    <a:gd name="T1" fmla="*/ 705 h 1100"/>
                    <a:gd name="T2" fmla="*/ 642 w 707"/>
                    <a:gd name="T3" fmla="*/ 515 h 1100"/>
                    <a:gd name="T4" fmla="*/ 691 w 707"/>
                    <a:gd name="T5" fmla="*/ 408 h 1100"/>
                    <a:gd name="T6" fmla="*/ 584 w 707"/>
                    <a:gd name="T7" fmla="*/ 359 h 1100"/>
                    <a:gd name="T8" fmla="*/ 65 w 707"/>
                    <a:gd name="T9" fmla="*/ 548 h 1100"/>
                    <a:gd name="T10" fmla="*/ 15 w 707"/>
                    <a:gd name="T11" fmla="*/ 655 h 1100"/>
                    <a:gd name="T12" fmla="*/ 122 w 707"/>
                    <a:gd name="T13" fmla="*/ 705 h 1100"/>
                    <a:gd name="T14" fmla="*/ 652 w 707"/>
                    <a:gd name="T15" fmla="*/ 714 h 1100"/>
                    <a:gd name="T16" fmla="*/ 706 w 707"/>
                    <a:gd name="T17" fmla="*/ 636 h 1100"/>
                    <a:gd name="T18" fmla="*/ 701 w 707"/>
                    <a:gd name="T19" fmla="*/ 608 h 1100"/>
                    <a:gd name="T20" fmla="*/ 594 w 707"/>
                    <a:gd name="T21" fmla="*/ 558 h 1100"/>
                    <a:gd name="T22" fmla="*/ 75 w 707"/>
                    <a:gd name="T23" fmla="*/ 748 h 1100"/>
                    <a:gd name="T24" fmla="*/ 20 w 707"/>
                    <a:gd name="T25" fmla="*/ 825 h 1100"/>
                    <a:gd name="T26" fmla="*/ 20 w 707"/>
                    <a:gd name="T27" fmla="*/ 826 h 1100"/>
                    <a:gd name="T28" fmla="*/ 73 w 707"/>
                    <a:gd name="T29" fmla="*/ 904 h 1100"/>
                    <a:gd name="T30" fmla="*/ 190 w 707"/>
                    <a:gd name="T31" fmla="*/ 951 h 1100"/>
                    <a:gd name="T32" fmla="*/ 190 w 707"/>
                    <a:gd name="T33" fmla="*/ 1014 h 1100"/>
                    <a:gd name="T34" fmla="*/ 191 w 707"/>
                    <a:gd name="T35" fmla="*/ 1023 h 1100"/>
                    <a:gd name="T36" fmla="*/ 132 w 707"/>
                    <a:gd name="T37" fmla="*/ 1023 h 1100"/>
                    <a:gd name="T38" fmla="*/ 115 w 707"/>
                    <a:gd name="T39" fmla="*/ 1040 h 1100"/>
                    <a:gd name="T40" fmla="*/ 115 w 707"/>
                    <a:gd name="T41" fmla="*/ 1083 h 1100"/>
                    <a:gd name="T42" fmla="*/ 132 w 707"/>
                    <a:gd name="T43" fmla="*/ 1100 h 1100"/>
                    <a:gd name="T44" fmla="*/ 648 w 707"/>
                    <a:gd name="T45" fmla="*/ 1100 h 1100"/>
                    <a:gd name="T46" fmla="*/ 664 w 707"/>
                    <a:gd name="T47" fmla="*/ 1083 h 1100"/>
                    <a:gd name="T48" fmla="*/ 664 w 707"/>
                    <a:gd name="T49" fmla="*/ 1040 h 1100"/>
                    <a:gd name="T50" fmla="*/ 648 w 707"/>
                    <a:gd name="T51" fmla="*/ 1023 h 1100"/>
                    <a:gd name="T52" fmla="*/ 622 w 707"/>
                    <a:gd name="T53" fmla="*/ 1023 h 1100"/>
                    <a:gd name="T54" fmla="*/ 622 w 707"/>
                    <a:gd name="T55" fmla="*/ 1013 h 1100"/>
                    <a:gd name="T56" fmla="*/ 622 w 707"/>
                    <a:gd name="T57" fmla="*/ 873 h 1100"/>
                    <a:gd name="T58" fmla="*/ 539 w 707"/>
                    <a:gd name="T59" fmla="*/ 790 h 1100"/>
                    <a:gd name="T60" fmla="*/ 456 w 707"/>
                    <a:gd name="T61" fmla="*/ 873 h 1100"/>
                    <a:gd name="T62" fmla="*/ 456 w 707"/>
                    <a:gd name="T63" fmla="*/ 1013 h 1100"/>
                    <a:gd name="T64" fmla="*/ 457 w 707"/>
                    <a:gd name="T65" fmla="*/ 1023 h 1100"/>
                    <a:gd name="T66" fmla="*/ 355 w 707"/>
                    <a:gd name="T67" fmla="*/ 1023 h 1100"/>
                    <a:gd name="T68" fmla="*/ 356 w 707"/>
                    <a:gd name="T69" fmla="*/ 1014 h 1100"/>
                    <a:gd name="T70" fmla="*/ 357 w 707"/>
                    <a:gd name="T71" fmla="*/ 895 h 1100"/>
                    <a:gd name="T72" fmla="*/ 346 w 707"/>
                    <a:gd name="T73" fmla="*/ 855 h 1100"/>
                    <a:gd name="T74" fmla="*/ 161 w 707"/>
                    <a:gd name="T75" fmla="*/ 885 h 1100"/>
                    <a:gd name="T76" fmla="*/ 348 w 707"/>
                    <a:gd name="T77" fmla="*/ 826 h 1100"/>
                    <a:gd name="T78" fmla="*/ 652 w 707"/>
                    <a:gd name="T79" fmla="*/ 714 h 1100"/>
                    <a:gd name="T80" fmla="*/ 122 w 707"/>
                    <a:gd name="T81" fmla="*/ 500 h 1100"/>
                    <a:gd name="T82" fmla="*/ 642 w 707"/>
                    <a:gd name="T83" fmla="*/ 310 h 1100"/>
                    <a:gd name="T84" fmla="*/ 696 w 707"/>
                    <a:gd name="T85" fmla="*/ 232 h 1100"/>
                    <a:gd name="T86" fmla="*/ 695 w 707"/>
                    <a:gd name="T87" fmla="*/ 223 h 1100"/>
                    <a:gd name="T88" fmla="*/ 624 w 707"/>
                    <a:gd name="T89" fmla="*/ 149 h 1100"/>
                    <a:gd name="T90" fmla="*/ 499 w 707"/>
                    <a:gd name="T91" fmla="*/ 132 h 1100"/>
                    <a:gd name="T92" fmla="*/ 509 w 707"/>
                    <a:gd name="T93" fmla="*/ 93 h 1100"/>
                    <a:gd name="T94" fmla="*/ 504 w 707"/>
                    <a:gd name="T95" fmla="*/ 66 h 1100"/>
                    <a:gd name="T96" fmla="*/ 398 w 707"/>
                    <a:gd name="T97" fmla="*/ 15 h 1100"/>
                    <a:gd name="T98" fmla="*/ 166 w 707"/>
                    <a:gd name="T99" fmla="*/ 96 h 1100"/>
                    <a:gd name="T100" fmla="*/ 110 w 707"/>
                    <a:gd name="T101" fmla="*/ 175 h 1100"/>
                    <a:gd name="T102" fmla="*/ 111 w 707"/>
                    <a:gd name="T103" fmla="*/ 184 h 1100"/>
                    <a:gd name="T104" fmla="*/ 182 w 707"/>
                    <a:gd name="T105" fmla="*/ 257 h 1100"/>
                    <a:gd name="T106" fmla="*/ 243 w 707"/>
                    <a:gd name="T107" fmla="*/ 266 h 1100"/>
                    <a:gd name="T108" fmla="*/ 439 w 707"/>
                    <a:gd name="T109" fmla="*/ 213 h 1100"/>
                    <a:gd name="T110" fmla="*/ 225 w 707"/>
                    <a:gd name="T111" fmla="*/ 285 h 1100"/>
                    <a:gd name="T112" fmla="*/ 65 w 707"/>
                    <a:gd name="T113" fmla="*/ 343 h 1100"/>
                    <a:gd name="T114" fmla="*/ 11 w 707"/>
                    <a:gd name="T115" fmla="*/ 422 h 1100"/>
                    <a:gd name="T116" fmla="*/ 15 w 707"/>
                    <a:gd name="T117" fmla="*/ 451 h 1100"/>
                    <a:gd name="T118" fmla="*/ 122 w 707"/>
                    <a:gd name="T119" fmla="*/ 5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7" h="1100">
                      <a:moveTo>
                        <a:pt x="122" y="705"/>
                      </a:moveTo>
                      <a:cubicBezTo>
                        <a:pt x="642" y="515"/>
                        <a:pt x="642" y="515"/>
                        <a:pt x="642" y="515"/>
                      </a:cubicBezTo>
                      <a:cubicBezTo>
                        <a:pt x="684" y="499"/>
                        <a:pt x="707" y="451"/>
                        <a:pt x="691" y="408"/>
                      </a:cubicBezTo>
                      <a:cubicBezTo>
                        <a:pt x="675" y="365"/>
                        <a:pt x="627" y="343"/>
                        <a:pt x="584" y="359"/>
                      </a:cubicBezTo>
                      <a:cubicBezTo>
                        <a:pt x="65" y="548"/>
                        <a:pt x="65" y="548"/>
                        <a:pt x="65" y="548"/>
                      </a:cubicBezTo>
                      <a:cubicBezTo>
                        <a:pt x="22" y="564"/>
                        <a:pt x="0" y="612"/>
                        <a:pt x="15" y="655"/>
                      </a:cubicBezTo>
                      <a:cubicBezTo>
                        <a:pt x="31" y="698"/>
                        <a:pt x="79" y="721"/>
                        <a:pt x="122" y="705"/>
                      </a:cubicBezTo>
                      <a:close/>
                      <a:moveTo>
                        <a:pt x="652" y="714"/>
                      </a:moveTo>
                      <a:cubicBezTo>
                        <a:pt x="685" y="702"/>
                        <a:pt x="706" y="671"/>
                        <a:pt x="706" y="636"/>
                      </a:cubicBezTo>
                      <a:cubicBezTo>
                        <a:pt x="706" y="627"/>
                        <a:pt x="704" y="617"/>
                        <a:pt x="701" y="608"/>
                      </a:cubicBezTo>
                      <a:cubicBezTo>
                        <a:pt x="685" y="565"/>
                        <a:pt x="637" y="543"/>
                        <a:pt x="594" y="558"/>
                      </a:cubicBezTo>
                      <a:cubicBezTo>
                        <a:pt x="75" y="748"/>
                        <a:pt x="75" y="748"/>
                        <a:pt x="75" y="748"/>
                      </a:cubicBezTo>
                      <a:cubicBezTo>
                        <a:pt x="43" y="760"/>
                        <a:pt x="21" y="790"/>
                        <a:pt x="20" y="825"/>
                      </a:cubicBezTo>
                      <a:cubicBezTo>
                        <a:pt x="20" y="826"/>
                        <a:pt x="20" y="826"/>
                        <a:pt x="20" y="826"/>
                      </a:cubicBezTo>
                      <a:cubicBezTo>
                        <a:pt x="20" y="860"/>
                        <a:pt x="41" y="891"/>
                        <a:pt x="73" y="904"/>
                      </a:cubicBezTo>
                      <a:cubicBezTo>
                        <a:pt x="73" y="904"/>
                        <a:pt x="140" y="931"/>
                        <a:pt x="190" y="951"/>
                      </a:cubicBezTo>
                      <a:cubicBezTo>
                        <a:pt x="190" y="982"/>
                        <a:pt x="190" y="1014"/>
                        <a:pt x="190" y="1014"/>
                      </a:cubicBezTo>
                      <a:cubicBezTo>
                        <a:pt x="190" y="1017"/>
                        <a:pt x="190" y="1020"/>
                        <a:pt x="191" y="1023"/>
                      </a:cubicBezTo>
                      <a:cubicBezTo>
                        <a:pt x="132" y="1023"/>
                        <a:pt x="132" y="1023"/>
                        <a:pt x="132" y="1023"/>
                      </a:cubicBezTo>
                      <a:cubicBezTo>
                        <a:pt x="122" y="1023"/>
                        <a:pt x="115" y="1030"/>
                        <a:pt x="115" y="1040"/>
                      </a:cubicBezTo>
                      <a:cubicBezTo>
                        <a:pt x="115" y="1083"/>
                        <a:pt x="115" y="1083"/>
                        <a:pt x="115" y="1083"/>
                      </a:cubicBezTo>
                      <a:cubicBezTo>
                        <a:pt x="115" y="1093"/>
                        <a:pt x="122" y="1100"/>
                        <a:pt x="132" y="1100"/>
                      </a:cubicBezTo>
                      <a:cubicBezTo>
                        <a:pt x="648" y="1100"/>
                        <a:pt x="648" y="1100"/>
                        <a:pt x="648" y="1100"/>
                      </a:cubicBezTo>
                      <a:cubicBezTo>
                        <a:pt x="657" y="1100"/>
                        <a:pt x="664" y="1093"/>
                        <a:pt x="664" y="1083"/>
                      </a:cubicBezTo>
                      <a:cubicBezTo>
                        <a:pt x="664" y="1040"/>
                        <a:pt x="664" y="1040"/>
                        <a:pt x="664" y="1040"/>
                      </a:cubicBezTo>
                      <a:cubicBezTo>
                        <a:pt x="664" y="1030"/>
                        <a:pt x="657" y="1023"/>
                        <a:pt x="648" y="1023"/>
                      </a:cubicBezTo>
                      <a:cubicBezTo>
                        <a:pt x="622" y="1023"/>
                        <a:pt x="622" y="1023"/>
                        <a:pt x="622" y="1023"/>
                      </a:cubicBezTo>
                      <a:cubicBezTo>
                        <a:pt x="622" y="1020"/>
                        <a:pt x="622" y="1017"/>
                        <a:pt x="622" y="1013"/>
                      </a:cubicBezTo>
                      <a:cubicBezTo>
                        <a:pt x="622" y="873"/>
                        <a:pt x="622" y="873"/>
                        <a:pt x="622" y="873"/>
                      </a:cubicBezTo>
                      <a:cubicBezTo>
                        <a:pt x="622" y="827"/>
                        <a:pt x="585" y="790"/>
                        <a:pt x="539" y="790"/>
                      </a:cubicBezTo>
                      <a:cubicBezTo>
                        <a:pt x="493" y="790"/>
                        <a:pt x="456" y="827"/>
                        <a:pt x="456" y="873"/>
                      </a:cubicBezTo>
                      <a:cubicBezTo>
                        <a:pt x="456" y="1013"/>
                        <a:pt x="456" y="1013"/>
                        <a:pt x="456" y="1013"/>
                      </a:cubicBezTo>
                      <a:cubicBezTo>
                        <a:pt x="456" y="1017"/>
                        <a:pt x="456" y="1020"/>
                        <a:pt x="457" y="1023"/>
                      </a:cubicBezTo>
                      <a:cubicBezTo>
                        <a:pt x="355" y="1023"/>
                        <a:pt x="355" y="1023"/>
                        <a:pt x="355" y="1023"/>
                      </a:cubicBezTo>
                      <a:cubicBezTo>
                        <a:pt x="356" y="1020"/>
                        <a:pt x="356" y="1017"/>
                        <a:pt x="356" y="1014"/>
                      </a:cubicBezTo>
                      <a:cubicBezTo>
                        <a:pt x="357" y="895"/>
                        <a:pt x="357" y="895"/>
                        <a:pt x="357" y="895"/>
                      </a:cubicBezTo>
                      <a:cubicBezTo>
                        <a:pt x="357" y="880"/>
                        <a:pt x="353" y="867"/>
                        <a:pt x="346" y="855"/>
                      </a:cubicBezTo>
                      <a:cubicBezTo>
                        <a:pt x="161" y="885"/>
                        <a:pt x="161" y="885"/>
                        <a:pt x="161" y="885"/>
                      </a:cubicBezTo>
                      <a:cubicBezTo>
                        <a:pt x="348" y="826"/>
                        <a:pt x="348" y="826"/>
                        <a:pt x="348" y="826"/>
                      </a:cubicBezTo>
                      <a:cubicBezTo>
                        <a:pt x="495" y="772"/>
                        <a:pt x="652" y="714"/>
                        <a:pt x="652" y="714"/>
                      </a:cubicBezTo>
                      <a:close/>
                      <a:moveTo>
                        <a:pt x="122" y="500"/>
                      </a:moveTo>
                      <a:cubicBezTo>
                        <a:pt x="642" y="310"/>
                        <a:pt x="642" y="310"/>
                        <a:pt x="642" y="310"/>
                      </a:cubicBezTo>
                      <a:cubicBezTo>
                        <a:pt x="675" y="298"/>
                        <a:pt x="696" y="267"/>
                        <a:pt x="696" y="232"/>
                      </a:cubicBezTo>
                      <a:cubicBezTo>
                        <a:pt x="696" y="229"/>
                        <a:pt x="696" y="226"/>
                        <a:pt x="695" y="223"/>
                      </a:cubicBezTo>
                      <a:cubicBezTo>
                        <a:pt x="691" y="185"/>
                        <a:pt x="662" y="155"/>
                        <a:pt x="624" y="149"/>
                      </a:cubicBezTo>
                      <a:cubicBezTo>
                        <a:pt x="624" y="149"/>
                        <a:pt x="551" y="139"/>
                        <a:pt x="499" y="132"/>
                      </a:cubicBezTo>
                      <a:cubicBezTo>
                        <a:pt x="505" y="120"/>
                        <a:pt x="509" y="107"/>
                        <a:pt x="509" y="93"/>
                      </a:cubicBezTo>
                      <a:cubicBezTo>
                        <a:pt x="509" y="84"/>
                        <a:pt x="508" y="75"/>
                        <a:pt x="504" y="66"/>
                      </a:cubicBezTo>
                      <a:cubicBezTo>
                        <a:pt x="489" y="22"/>
                        <a:pt x="441" y="0"/>
                        <a:pt x="398" y="15"/>
                      </a:cubicBezTo>
                      <a:cubicBezTo>
                        <a:pt x="166" y="96"/>
                        <a:pt x="166" y="96"/>
                        <a:pt x="166" y="96"/>
                      </a:cubicBezTo>
                      <a:cubicBezTo>
                        <a:pt x="132" y="109"/>
                        <a:pt x="110" y="140"/>
                        <a:pt x="110" y="175"/>
                      </a:cubicBezTo>
                      <a:cubicBezTo>
                        <a:pt x="110" y="178"/>
                        <a:pt x="110" y="181"/>
                        <a:pt x="111" y="184"/>
                      </a:cubicBezTo>
                      <a:cubicBezTo>
                        <a:pt x="115" y="222"/>
                        <a:pt x="145" y="253"/>
                        <a:pt x="182" y="257"/>
                      </a:cubicBezTo>
                      <a:cubicBezTo>
                        <a:pt x="182" y="257"/>
                        <a:pt x="215" y="262"/>
                        <a:pt x="243" y="266"/>
                      </a:cubicBezTo>
                      <a:cubicBezTo>
                        <a:pt x="439" y="213"/>
                        <a:pt x="439" y="213"/>
                        <a:pt x="439" y="213"/>
                      </a:cubicBezTo>
                      <a:cubicBezTo>
                        <a:pt x="225" y="285"/>
                        <a:pt x="225" y="285"/>
                        <a:pt x="225" y="285"/>
                      </a:cubicBezTo>
                      <a:cubicBezTo>
                        <a:pt x="142" y="315"/>
                        <a:pt x="65" y="343"/>
                        <a:pt x="65" y="343"/>
                      </a:cubicBezTo>
                      <a:cubicBezTo>
                        <a:pt x="31" y="356"/>
                        <a:pt x="11" y="388"/>
                        <a:pt x="11" y="422"/>
                      </a:cubicBezTo>
                      <a:cubicBezTo>
                        <a:pt x="11" y="431"/>
                        <a:pt x="12" y="441"/>
                        <a:pt x="15" y="451"/>
                      </a:cubicBezTo>
                      <a:cubicBezTo>
                        <a:pt x="31" y="494"/>
                        <a:pt x="79" y="516"/>
                        <a:pt x="122" y="5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Calibri" panose="020F0502020204030204"/>
                  </a:endParaRPr>
                </a:p>
              </p:txBody>
            </p:sp>
            <p:sp>
              <p:nvSpPr>
                <p:cNvPr id="105" name="Freeform 214"/>
                <p:cNvSpPr>
                  <a:spLocks/>
                </p:cNvSpPr>
                <p:nvPr/>
              </p:nvSpPr>
              <p:spPr bwMode="black">
                <a:xfrm>
                  <a:off x="3657600" y="4476750"/>
                  <a:ext cx="2057400" cy="460375"/>
                </a:xfrm>
                <a:custGeom>
                  <a:avLst/>
                  <a:gdLst>
                    <a:gd name="T0" fmla="*/ 549 w 549"/>
                    <a:gd name="T1" fmla="*/ 10 h 123"/>
                    <a:gd name="T2" fmla="*/ 535 w 549"/>
                    <a:gd name="T3" fmla="*/ 0 h 123"/>
                    <a:gd name="T4" fmla="*/ 17 w 549"/>
                    <a:gd name="T5" fmla="*/ 0 h 123"/>
                    <a:gd name="T6" fmla="*/ 0 w 549"/>
                    <a:gd name="T7" fmla="*/ 17 h 123"/>
                    <a:gd name="T8" fmla="*/ 0 w 549"/>
                    <a:gd name="T9" fmla="*/ 106 h 123"/>
                    <a:gd name="T10" fmla="*/ 17 w 549"/>
                    <a:gd name="T11" fmla="*/ 123 h 123"/>
                    <a:gd name="T12" fmla="*/ 535 w 549"/>
                    <a:gd name="T13" fmla="*/ 123 h 123"/>
                    <a:gd name="T14" fmla="*/ 549 w 549"/>
                    <a:gd name="T15" fmla="*/ 113 h 123"/>
                    <a:gd name="T16" fmla="*/ 549 w 549"/>
                    <a:gd name="T17"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9" h="123">
                      <a:moveTo>
                        <a:pt x="549" y="10"/>
                      </a:moveTo>
                      <a:cubicBezTo>
                        <a:pt x="547" y="4"/>
                        <a:pt x="541" y="0"/>
                        <a:pt x="535" y="0"/>
                      </a:cubicBezTo>
                      <a:cubicBezTo>
                        <a:pt x="17" y="0"/>
                        <a:pt x="17" y="0"/>
                        <a:pt x="17" y="0"/>
                      </a:cubicBezTo>
                      <a:cubicBezTo>
                        <a:pt x="8" y="0"/>
                        <a:pt x="0" y="7"/>
                        <a:pt x="0" y="17"/>
                      </a:cubicBezTo>
                      <a:cubicBezTo>
                        <a:pt x="0" y="106"/>
                        <a:pt x="0" y="106"/>
                        <a:pt x="0" y="106"/>
                      </a:cubicBezTo>
                      <a:cubicBezTo>
                        <a:pt x="0" y="115"/>
                        <a:pt x="8" y="123"/>
                        <a:pt x="17" y="123"/>
                      </a:cubicBezTo>
                      <a:cubicBezTo>
                        <a:pt x="535" y="123"/>
                        <a:pt x="535" y="123"/>
                        <a:pt x="535" y="123"/>
                      </a:cubicBezTo>
                      <a:cubicBezTo>
                        <a:pt x="541" y="123"/>
                        <a:pt x="547" y="118"/>
                        <a:pt x="549" y="113"/>
                      </a:cubicBezTo>
                      <a:cubicBezTo>
                        <a:pt x="549" y="10"/>
                        <a:pt x="549" y="10"/>
                        <a:pt x="549"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Calibri" panose="020F0502020204030204"/>
                  </a:endParaRPr>
                </a:p>
              </p:txBody>
            </p:sp>
          </p:grpSp>
        </p:grpSp>
        <p:grpSp>
          <p:nvGrpSpPr>
            <p:cNvPr id="297" name="Group 296"/>
            <p:cNvGrpSpPr/>
            <p:nvPr/>
          </p:nvGrpSpPr>
          <p:grpSpPr>
            <a:xfrm>
              <a:off x="1672191" y="1690206"/>
              <a:ext cx="8847618" cy="833583"/>
              <a:chOff x="463585" y="1689959"/>
              <a:chExt cx="8848873" cy="833701"/>
            </a:xfrm>
          </p:grpSpPr>
          <p:sp>
            <p:nvSpPr>
              <p:cNvPr id="8" name="Rectangle 7"/>
              <p:cNvSpPr/>
              <p:nvPr/>
            </p:nvSpPr>
            <p:spPr>
              <a:xfrm>
                <a:off x="463585" y="1689959"/>
                <a:ext cx="1738172" cy="833701"/>
              </a:xfrm>
              <a:prstGeom prst="rect">
                <a:avLst/>
              </a:prstGeom>
              <a:solidFill>
                <a:srgbClr val="1724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Self-service</a:t>
                </a:r>
              </a:p>
            </p:txBody>
          </p:sp>
          <p:sp>
            <p:nvSpPr>
              <p:cNvPr id="13" name="Rectangle 12"/>
              <p:cNvSpPr/>
              <p:nvPr/>
            </p:nvSpPr>
            <p:spPr>
              <a:xfrm>
                <a:off x="2241261" y="1689959"/>
                <a:ext cx="1738172" cy="833701"/>
              </a:xfrm>
              <a:prstGeom prst="rect">
                <a:avLst/>
              </a:prstGeom>
              <a:solidFill>
                <a:srgbClr val="1724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Corporate</a:t>
                </a:r>
              </a:p>
            </p:txBody>
          </p:sp>
          <p:sp>
            <p:nvSpPr>
              <p:cNvPr id="14" name="Rectangle 13"/>
              <p:cNvSpPr/>
              <p:nvPr/>
            </p:nvSpPr>
            <p:spPr>
              <a:xfrm>
                <a:off x="4018937" y="1689959"/>
                <a:ext cx="1738172" cy="833701"/>
              </a:xfrm>
              <a:prstGeom prst="rect">
                <a:avLst/>
              </a:prstGeom>
              <a:solidFill>
                <a:srgbClr val="1724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Collaboration</a:t>
                </a:r>
              </a:p>
            </p:txBody>
          </p:sp>
          <p:sp>
            <p:nvSpPr>
              <p:cNvPr id="15" name="Rectangle 14"/>
              <p:cNvSpPr/>
              <p:nvPr/>
            </p:nvSpPr>
            <p:spPr>
              <a:xfrm>
                <a:off x="5796614" y="1689959"/>
                <a:ext cx="1738172" cy="8337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Mobile</a:t>
                </a:r>
              </a:p>
            </p:txBody>
          </p:sp>
          <p:sp>
            <p:nvSpPr>
              <p:cNvPr id="16" name="Rectangle 15"/>
              <p:cNvSpPr/>
              <p:nvPr/>
            </p:nvSpPr>
            <p:spPr>
              <a:xfrm>
                <a:off x="7574286" y="1689959"/>
                <a:ext cx="1738172" cy="8337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Predictive</a:t>
                </a:r>
              </a:p>
            </p:txBody>
          </p:sp>
          <p:grpSp>
            <p:nvGrpSpPr>
              <p:cNvPr id="35" name="Group 4"/>
              <p:cNvGrpSpPr>
                <a:grpSpLocks noChangeAspect="1"/>
              </p:cNvGrpSpPr>
              <p:nvPr/>
            </p:nvGrpSpPr>
            <p:grpSpPr bwMode="auto">
              <a:xfrm>
                <a:off x="571993" y="1781062"/>
                <a:ext cx="253701" cy="441287"/>
                <a:chOff x="1458" y="2166"/>
                <a:chExt cx="330" cy="574"/>
              </a:xfrm>
              <a:solidFill>
                <a:schemeClr val="bg1"/>
              </a:solidFill>
            </p:grpSpPr>
            <p:sp>
              <p:nvSpPr>
                <p:cNvPr id="37" name="Freeform 6"/>
                <p:cNvSpPr>
                  <a:spLocks noEditPoints="1"/>
                </p:cNvSpPr>
                <p:nvPr/>
              </p:nvSpPr>
              <p:spPr bwMode="auto">
                <a:xfrm>
                  <a:off x="1506" y="2205"/>
                  <a:ext cx="123" cy="125"/>
                </a:xfrm>
                <a:custGeom>
                  <a:avLst/>
                  <a:gdLst>
                    <a:gd name="T0" fmla="*/ 34 w 69"/>
                    <a:gd name="T1" fmla="*/ 70 h 70"/>
                    <a:gd name="T2" fmla="*/ 0 w 69"/>
                    <a:gd name="T3" fmla="*/ 35 h 70"/>
                    <a:gd name="T4" fmla="*/ 34 w 69"/>
                    <a:gd name="T5" fmla="*/ 0 h 70"/>
                    <a:gd name="T6" fmla="*/ 69 w 69"/>
                    <a:gd name="T7" fmla="*/ 35 h 70"/>
                    <a:gd name="T8" fmla="*/ 34 w 69"/>
                    <a:gd name="T9" fmla="*/ 70 h 70"/>
                    <a:gd name="T10" fmla="*/ 34 w 69"/>
                    <a:gd name="T11" fmla="*/ 4 h 70"/>
                    <a:gd name="T12" fmla="*/ 3 w 69"/>
                    <a:gd name="T13" fmla="*/ 35 h 70"/>
                    <a:gd name="T14" fmla="*/ 34 w 69"/>
                    <a:gd name="T15" fmla="*/ 66 h 70"/>
                    <a:gd name="T16" fmla="*/ 65 w 69"/>
                    <a:gd name="T17" fmla="*/ 35 h 70"/>
                    <a:gd name="T18" fmla="*/ 34 w 69"/>
                    <a:gd name="T19" fmla="*/ 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70">
                      <a:moveTo>
                        <a:pt x="34" y="70"/>
                      </a:moveTo>
                      <a:cubicBezTo>
                        <a:pt x="15" y="70"/>
                        <a:pt x="0" y="54"/>
                        <a:pt x="0" y="35"/>
                      </a:cubicBezTo>
                      <a:cubicBezTo>
                        <a:pt x="0" y="16"/>
                        <a:pt x="15" y="0"/>
                        <a:pt x="34" y="0"/>
                      </a:cubicBezTo>
                      <a:cubicBezTo>
                        <a:pt x="53" y="0"/>
                        <a:pt x="69" y="16"/>
                        <a:pt x="69" y="35"/>
                      </a:cubicBezTo>
                      <a:cubicBezTo>
                        <a:pt x="69" y="54"/>
                        <a:pt x="53" y="70"/>
                        <a:pt x="34" y="70"/>
                      </a:cubicBezTo>
                      <a:close/>
                      <a:moveTo>
                        <a:pt x="34" y="4"/>
                      </a:moveTo>
                      <a:cubicBezTo>
                        <a:pt x="17" y="4"/>
                        <a:pt x="3" y="18"/>
                        <a:pt x="3" y="35"/>
                      </a:cubicBezTo>
                      <a:cubicBezTo>
                        <a:pt x="3" y="52"/>
                        <a:pt x="17" y="66"/>
                        <a:pt x="34" y="66"/>
                      </a:cubicBezTo>
                      <a:cubicBezTo>
                        <a:pt x="51" y="66"/>
                        <a:pt x="65" y="52"/>
                        <a:pt x="65" y="35"/>
                      </a:cubicBezTo>
                      <a:cubicBezTo>
                        <a:pt x="65" y="18"/>
                        <a:pt x="51" y="4"/>
                        <a:pt x="34" y="4"/>
                      </a:cubicBezTo>
                      <a:close/>
                    </a:path>
                  </a:pathLst>
                </a:custGeom>
                <a:grpFill/>
                <a:ln w="9525">
                  <a:noFill/>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ndParaRPr>
                </a:p>
              </p:txBody>
            </p:sp>
            <p:sp>
              <p:nvSpPr>
                <p:cNvPr id="38" name="Freeform 7"/>
                <p:cNvSpPr>
                  <a:spLocks noEditPoints="1"/>
                </p:cNvSpPr>
                <p:nvPr/>
              </p:nvSpPr>
              <p:spPr bwMode="auto">
                <a:xfrm>
                  <a:off x="1465" y="2166"/>
                  <a:ext cx="205" cy="203"/>
                </a:xfrm>
                <a:custGeom>
                  <a:avLst/>
                  <a:gdLst>
                    <a:gd name="T0" fmla="*/ 57 w 115"/>
                    <a:gd name="T1" fmla="*/ 114 h 114"/>
                    <a:gd name="T2" fmla="*/ 0 w 115"/>
                    <a:gd name="T3" fmla="*/ 57 h 114"/>
                    <a:gd name="T4" fmla="*/ 57 w 115"/>
                    <a:gd name="T5" fmla="*/ 0 h 114"/>
                    <a:gd name="T6" fmla="*/ 115 w 115"/>
                    <a:gd name="T7" fmla="*/ 57 h 114"/>
                    <a:gd name="T8" fmla="*/ 57 w 115"/>
                    <a:gd name="T9" fmla="*/ 114 h 114"/>
                    <a:gd name="T10" fmla="*/ 57 w 115"/>
                    <a:gd name="T11" fmla="*/ 3 h 114"/>
                    <a:gd name="T12" fmla="*/ 3 w 115"/>
                    <a:gd name="T13" fmla="*/ 57 h 114"/>
                    <a:gd name="T14" fmla="*/ 57 w 115"/>
                    <a:gd name="T15" fmla="*/ 111 h 114"/>
                    <a:gd name="T16" fmla="*/ 111 w 115"/>
                    <a:gd name="T17" fmla="*/ 57 h 114"/>
                    <a:gd name="T18" fmla="*/ 57 w 115"/>
                    <a:gd name="T19" fmla="*/ 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14">
                      <a:moveTo>
                        <a:pt x="57" y="114"/>
                      </a:moveTo>
                      <a:cubicBezTo>
                        <a:pt x="26" y="114"/>
                        <a:pt x="0" y="89"/>
                        <a:pt x="0" y="57"/>
                      </a:cubicBezTo>
                      <a:cubicBezTo>
                        <a:pt x="0" y="25"/>
                        <a:pt x="26" y="0"/>
                        <a:pt x="57" y="0"/>
                      </a:cubicBezTo>
                      <a:cubicBezTo>
                        <a:pt x="89" y="0"/>
                        <a:pt x="115" y="25"/>
                        <a:pt x="115" y="57"/>
                      </a:cubicBezTo>
                      <a:cubicBezTo>
                        <a:pt x="115" y="89"/>
                        <a:pt x="89" y="114"/>
                        <a:pt x="57" y="114"/>
                      </a:cubicBezTo>
                      <a:close/>
                      <a:moveTo>
                        <a:pt x="57" y="3"/>
                      </a:moveTo>
                      <a:cubicBezTo>
                        <a:pt x="28" y="3"/>
                        <a:pt x="3" y="27"/>
                        <a:pt x="3" y="57"/>
                      </a:cubicBezTo>
                      <a:cubicBezTo>
                        <a:pt x="3" y="87"/>
                        <a:pt x="28" y="111"/>
                        <a:pt x="57" y="111"/>
                      </a:cubicBezTo>
                      <a:cubicBezTo>
                        <a:pt x="87" y="111"/>
                        <a:pt x="111" y="87"/>
                        <a:pt x="111" y="57"/>
                      </a:cubicBezTo>
                      <a:cubicBezTo>
                        <a:pt x="111" y="27"/>
                        <a:pt x="87" y="3"/>
                        <a:pt x="57" y="3"/>
                      </a:cubicBezTo>
                      <a:close/>
                    </a:path>
                  </a:pathLst>
                </a:custGeom>
                <a:grpFill/>
                <a:ln w="9525">
                  <a:noFill/>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ndParaRPr>
                </a:p>
              </p:txBody>
            </p:sp>
            <p:sp>
              <p:nvSpPr>
                <p:cNvPr id="39" name="Freeform 8"/>
                <p:cNvSpPr>
                  <a:spLocks/>
                </p:cNvSpPr>
                <p:nvPr/>
              </p:nvSpPr>
              <p:spPr bwMode="auto">
                <a:xfrm>
                  <a:off x="1458" y="2239"/>
                  <a:ext cx="330" cy="501"/>
                </a:xfrm>
                <a:custGeom>
                  <a:avLst/>
                  <a:gdLst>
                    <a:gd name="T0" fmla="*/ 184 w 185"/>
                    <a:gd name="T1" fmla="*/ 196 h 281"/>
                    <a:gd name="T2" fmla="*/ 185 w 185"/>
                    <a:gd name="T3" fmla="*/ 189 h 281"/>
                    <a:gd name="T4" fmla="*/ 184 w 185"/>
                    <a:gd name="T5" fmla="*/ 189 h 281"/>
                    <a:gd name="T6" fmla="*/ 184 w 185"/>
                    <a:gd name="T7" fmla="*/ 159 h 281"/>
                    <a:gd name="T8" fmla="*/ 184 w 185"/>
                    <a:gd name="T9" fmla="*/ 121 h 281"/>
                    <a:gd name="T10" fmla="*/ 184 w 185"/>
                    <a:gd name="T11" fmla="*/ 121 h 281"/>
                    <a:gd name="T12" fmla="*/ 167 w 185"/>
                    <a:gd name="T13" fmla="*/ 103 h 281"/>
                    <a:gd name="T14" fmla="*/ 149 w 185"/>
                    <a:gd name="T15" fmla="*/ 121 h 281"/>
                    <a:gd name="T16" fmla="*/ 149 w 185"/>
                    <a:gd name="T17" fmla="*/ 112 h 281"/>
                    <a:gd name="T18" fmla="*/ 131 w 185"/>
                    <a:gd name="T19" fmla="*/ 94 h 281"/>
                    <a:gd name="T20" fmla="*/ 114 w 185"/>
                    <a:gd name="T21" fmla="*/ 112 h 281"/>
                    <a:gd name="T22" fmla="*/ 114 w 185"/>
                    <a:gd name="T23" fmla="*/ 103 h 281"/>
                    <a:gd name="T24" fmla="*/ 96 w 185"/>
                    <a:gd name="T25" fmla="*/ 85 h 281"/>
                    <a:gd name="T26" fmla="*/ 78 w 185"/>
                    <a:gd name="T27" fmla="*/ 103 h 281"/>
                    <a:gd name="T28" fmla="*/ 78 w 185"/>
                    <a:gd name="T29" fmla="*/ 17 h 281"/>
                    <a:gd name="T30" fmla="*/ 61 w 185"/>
                    <a:gd name="T31" fmla="*/ 0 h 281"/>
                    <a:gd name="T32" fmla="*/ 43 w 185"/>
                    <a:gd name="T33" fmla="*/ 17 h 281"/>
                    <a:gd name="T34" fmla="*/ 43 w 185"/>
                    <a:gd name="T35" fmla="*/ 121 h 281"/>
                    <a:gd name="T36" fmla="*/ 43 w 185"/>
                    <a:gd name="T37" fmla="*/ 171 h 281"/>
                    <a:gd name="T38" fmla="*/ 35 w 185"/>
                    <a:gd name="T39" fmla="*/ 180 h 281"/>
                    <a:gd name="T40" fmla="*/ 35 w 185"/>
                    <a:gd name="T41" fmla="*/ 137 h 281"/>
                    <a:gd name="T42" fmla="*/ 18 w 185"/>
                    <a:gd name="T43" fmla="*/ 119 h 281"/>
                    <a:gd name="T44" fmla="*/ 0 w 185"/>
                    <a:gd name="T45" fmla="*/ 119 h 281"/>
                    <a:gd name="T46" fmla="*/ 0 w 185"/>
                    <a:gd name="T47" fmla="*/ 137 h 281"/>
                    <a:gd name="T48" fmla="*/ 0 w 185"/>
                    <a:gd name="T49" fmla="*/ 189 h 281"/>
                    <a:gd name="T50" fmla="*/ 0 w 185"/>
                    <a:gd name="T51" fmla="*/ 189 h 281"/>
                    <a:gd name="T52" fmla="*/ 0 w 185"/>
                    <a:gd name="T53" fmla="*/ 189 h 281"/>
                    <a:gd name="T54" fmla="*/ 92 w 185"/>
                    <a:gd name="T55" fmla="*/ 281 h 281"/>
                    <a:gd name="T56" fmla="*/ 184 w 185"/>
                    <a:gd name="T57" fmla="*/ 199 h 281"/>
                    <a:gd name="T58" fmla="*/ 184 w 185"/>
                    <a:gd name="T59" fmla="*/ 199 h 281"/>
                    <a:gd name="T60" fmla="*/ 184 w 185"/>
                    <a:gd name="T61" fmla="*/ 196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5" h="281">
                      <a:moveTo>
                        <a:pt x="184" y="196"/>
                      </a:moveTo>
                      <a:cubicBezTo>
                        <a:pt x="185" y="194"/>
                        <a:pt x="185" y="191"/>
                        <a:pt x="185" y="189"/>
                      </a:cubicBezTo>
                      <a:cubicBezTo>
                        <a:pt x="184" y="189"/>
                        <a:pt x="184" y="189"/>
                        <a:pt x="184" y="189"/>
                      </a:cubicBezTo>
                      <a:cubicBezTo>
                        <a:pt x="184" y="159"/>
                        <a:pt x="184" y="159"/>
                        <a:pt x="184" y="159"/>
                      </a:cubicBezTo>
                      <a:cubicBezTo>
                        <a:pt x="184" y="121"/>
                        <a:pt x="184" y="121"/>
                        <a:pt x="184" y="121"/>
                      </a:cubicBezTo>
                      <a:cubicBezTo>
                        <a:pt x="184" y="121"/>
                        <a:pt x="184" y="121"/>
                        <a:pt x="184" y="121"/>
                      </a:cubicBezTo>
                      <a:cubicBezTo>
                        <a:pt x="184" y="111"/>
                        <a:pt x="177" y="103"/>
                        <a:pt x="167" y="103"/>
                      </a:cubicBezTo>
                      <a:cubicBezTo>
                        <a:pt x="157" y="103"/>
                        <a:pt x="149" y="111"/>
                        <a:pt x="149" y="121"/>
                      </a:cubicBezTo>
                      <a:cubicBezTo>
                        <a:pt x="149" y="112"/>
                        <a:pt x="149" y="112"/>
                        <a:pt x="149" y="112"/>
                      </a:cubicBezTo>
                      <a:cubicBezTo>
                        <a:pt x="149" y="102"/>
                        <a:pt x="141" y="94"/>
                        <a:pt x="131" y="94"/>
                      </a:cubicBezTo>
                      <a:cubicBezTo>
                        <a:pt x="122" y="94"/>
                        <a:pt x="114" y="102"/>
                        <a:pt x="114" y="112"/>
                      </a:cubicBezTo>
                      <a:cubicBezTo>
                        <a:pt x="114" y="103"/>
                        <a:pt x="114" y="103"/>
                        <a:pt x="114" y="103"/>
                      </a:cubicBezTo>
                      <a:cubicBezTo>
                        <a:pt x="114" y="93"/>
                        <a:pt x="106" y="85"/>
                        <a:pt x="96" y="85"/>
                      </a:cubicBezTo>
                      <a:cubicBezTo>
                        <a:pt x="86" y="85"/>
                        <a:pt x="78" y="93"/>
                        <a:pt x="78" y="103"/>
                      </a:cubicBezTo>
                      <a:cubicBezTo>
                        <a:pt x="78" y="17"/>
                        <a:pt x="78" y="17"/>
                        <a:pt x="78" y="17"/>
                      </a:cubicBezTo>
                      <a:cubicBezTo>
                        <a:pt x="78" y="8"/>
                        <a:pt x="70" y="0"/>
                        <a:pt x="61" y="0"/>
                      </a:cubicBezTo>
                      <a:cubicBezTo>
                        <a:pt x="51" y="0"/>
                        <a:pt x="43" y="8"/>
                        <a:pt x="43" y="17"/>
                      </a:cubicBezTo>
                      <a:cubicBezTo>
                        <a:pt x="43" y="121"/>
                        <a:pt x="43" y="121"/>
                        <a:pt x="43" y="121"/>
                      </a:cubicBezTo>
                      <a:cubicBezTo>
                        <a:pt x="43" y="171"/>
                        <a:pt x="43" y="171"/>
                        <a:pt x="43" y="171"/>
                      </a:cubicBezTo>
                      <a:cubicBezTo>
                        <a:pt x="43" y="175"/>
                        <a:pt x="41" y="180"/>
                        <a:pt x="35" y="180"/>
                      </a:cubicBezTo>
                      <a:cubicBezTo>
                        <a:pt x="35" y="137"/>
                        <a:pt x="35" y="137"/>
                        <a:pt x="35" y="137"/>
                      </a:cubicBezTo>
                      <a:cubicBezTo>
                        <a:pt x="35" y="127"/>
                        <a:pt x="28" y="119"/>
                        <a:pt x="18" y="119"/>
                      </a:cubicBezTo>
                      <a:cubicBezTo>
                        <a:pt x="0" y="119"/>
                        <a:pt x="0" y="119"/>
                        <a:pt x="0" y="119"/>
                      </a:cubicBezTo>
                      <a:cubicBezTo>
                        <a:pt x="0" y="137"/>
                        <a:pt x="0" y="137"/>
                        <a:pt x="0" y="137"/>
                      </a:cubicBezTo>
                      <a:cubicBezTo>
                        <a:pt x="0" y="189"/>
                        <a:pt x="0" y="189"/>
                        <a:pt x="0" y="189"/>
                      </a:cubicBezTo>
                      <a:cubicBezTo>
                        <a:pt x="0" y="189"/>
                        <a:pt x="0" y="189"/>
                        <a:pt x="0" y="189"/>
                      </a:cubicBezTo>
                      <a:cubicBezTo>
                        <a:pt x="0" y="189"/>
                        <a:pt x="0" y="189"/>
                        <a:pt x="0" y="189"/>
                      </a:cubicBezTo>
                      <a:cubicBezTo>
                        <a:pt x="0" y="240"/>
                        <a:pt x="41" y="281"/>
                        <a:pt x="92" y="281"/>
                      </a:cubicBezTo>
                      <a:cubicBezTo>
                        <a:pt x="140" y="281"/>
                        <a:pt x="179" y="245"/>
                        <a:pt x="184" y="199"/>
                      </a:cubicBezTo>
                      <a:cubicBezTo>
                        <a:pt x="184" y="199"/>
                        <a:pt x="184" y="199"/>
                        <a:pt x="184" y="199"/>
                      </a:cubicBezTo>
                      <a:lnTo>
                        <a:pt x="184"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ndParaRPr>
                </a:p>
              </p:txBody>
            </p:sp>
          </p:grpSp>
          <p:sp>
            <p:nvSpPr>
              <p:cNvPr id="64" name="Freeform 24"/>
              <p:cNvSpPr>
                <a:spLocks noEditPoints="1"/>
              </p:cNvSpPr>
              <p:nvPr/>
            </p:nvSpPr>
            <p:spPr bwMode="auto">
              <a:xfrm>
                <a:off x="2350222" y="1781062"/>
                <a:ext cx="351900" cy="438157"/>
              </a:xfrm>
              <a:custGeom>
                <a:avLst/>
                <a:gdLst>
                  <a:gd name="T0" fmla="*/ 329 w 461"/>
                  <a:gd name="T1" fmla="*/ 0 h 574"/>
                  <a:gd name="T2" fmla="*/ 0 w 461"/>
                  <a:gd name="T3" fmla="*/ 0 h 574"/>
                  <a:gd name="T4" fmla="*/ 0 w 461"/>
                  <a:gd name="T5" fmla="*/ 574 h 574"/>
                  <a:gd name="T6" fmla="*/ 150 w 461"/>
                  <a:gd name="T7" fmla="*/ 574 h 574"/>
                  <a:gd name="T8" fmla="*/ 150 w 461"/>
                  <a:gd name="T9" fmla="*/ 458 h 574"/>
                  <a:gd name="T10" fmla="*/ 209 w 461"/>
                  <a:gd name="T11" fmla="*/ 458 h 574"/>
                  <a:gd name="T12" fmla="*/ 209 w 461"/>
                  <a:gd name="T13" fmla="*/ 574 h 574"/>
                  <a:gd name="T14" fmla="*/ 253 w 461"/>
                  <a:gd name="T15" fmla="*/ 574 h 574"/>
                  <a:gd name="T16" fmla="*/ 253 w 461"/>
                  <a:gd name="T17" fmla="*/ 458 h 574"/>
                  <a:gd name="T18" fmla="*/ 313 w 461"/>
                  <a:gd name="T19" fmla="*/ 458 h 574"/>
                  <a:gd name="T20" fmla="*/ 313 w 461"/>
                  <a:gd name="T21" fmla="*/ 574 h 574"/>
                  <a:gd name="T22" fmla="*/ 461 w 461"/>
                  <a:gd name="T23" fmla="*/ 574 h 574"/>
                  <a:gd name="T24" fmla="*/ 461 w 461"/>
                  <a:gd name="T25" fmla="*/ 421 h 574"/>
                  <a:gd name="T26" fmla="*/ 461 w 461"/>
                  <a:gd name="T27" fmla="*/ 361 h 574"/>
                  <a:gd name="T28" fmla="*/ 461 w 461"/>
                  <a:gd name="T29" fmla="*/ 318 h 574"/>
                  <a:gd name="T30" fmla="*/ 461 w 461"/>
                  <a:gd name="T31" fmla="*/ 260 h 574"/>
                  <a:gd name="T32" fmla="*/ 461 w 461"/>
                  <a:gd name="T33" fmla="*/ 215 h 574"/>
                  <a:gd name="T34" fmla="*/ 461 w 461"/>
                  <a:gd name="T35" fmla="*/ 155 h 574"/>
                  <a:gd name="T36" fmla="*/ 461 w 461"/>
                  <a:gd name="T37" fmla="*/ 112 h 574"/>
                  <a:gd name="T38" fmla="*/ 461 w 461"/>
                  <a:gd name="T39" fmla="*/ 52 h 574"/>
                  <a:gd name="T40" fmla="*/ 461 w 461"/>
                  <a:gd name="T41" fmla="*/ 8 h 574"/>
                  <a:gd name="T42" fmla="*/ 461 w 461"/>
                  <a:gd name="T43" fmla="*/ 0 h 574"/>
                  <a:gd name="T44" fmla="*/ 329 w 461"/>
                  <a:gd name="T45" fmla="*/ 0 h 574"/>
                  <a:gd name="T46" fmla="*/ 416 w 461"/>
                  <a:gd name="T47" fmla="*/ 421 h 574"/>
                  <a:gd name="T48" fmla="*/ 46 w 461"/>
                  <a:gd name="T49" fmla="*/ 421 h 574"/>
                  <a:gd name="T50" fmla="*/ 46 w 461"/>
                  <a:gd name="T51" fmla="*/ 361 h 574"/>
                  <a:gd name="T52" fmla="*/ 416 w 461"/>
                  <a:gd name="T53" fmla="*/ 361 h 574"/>
                  <a:gd name="T54" fmla="*/ 416 w 461"/>
                  <a:gd name="T55" fmla="*/ 421 h 574"/>
                  <a:gd name="T56" fmla="*/ 416 w 461"/>
                  <a:gd name="T57" fmla="*/ 318 h 574"/>
                  <a:gd name="T58" fmla="*/ 46 w 461"/>
                  <a:gd name="T59" fmla="*/ 318 h 574"/>
                  <a:gd name="T60" fmla="*/ 46 w 461"/>
                  <a:gd name="T61" fmla="*/ 260 h 574"/>
                  <a:gd name="T62" fmla="*/ 416 w 461"/>
                  <a:gd name="T63" fmla="*/ 260 h 574"/>
                  <a:gd name="T64" fmla="*/ 416 w 461"/>
                  <a:gd name="T65" fmla="*/ 318 h 574"/>
                  <a:gd name="T66" fmla="*/ 416 w 461"/>
                  <a:gd name="T67" fmla="*/ 215 h 574"/>
                  <a:gd name="T68" fmla="*/ 46 w 461"/>
                  <a:gd name="T69" fmla="*/ 215 h 574"/>
                  <a:gd name="T70" fmla="*/ 46 w 461"/>
                  <a:gd name="T71" fmla="*/ 155 h 574"/>
                  <a:gd name="T72" fmla="*/ 416 w 461"/>
                  <a:gd name="T73" fmla="*/ 155 h 574"/>
                  <a:gd name="T74" fmla="*/ 416 w 461"/>
                  <a:gd name="T75" fmla="*/ 215 h 574"/>
                  <a:gd name="T76" fmla="*/ 416 w 461"/>
                  <a:gd name="T77" fmla="*/ 112 h 574"/>
                  <a:gd name="T78" fmla="*/ 46 w 461"/>
                  <a:gd name="T79" fmla="*/ 112 h 574"/>
                  <a:gd name="T80" fmla="*/ 46 w 461"/>
                  <a:gd name="T81" fmla="*/ 52 h 574"/>
                  <a:gd name="T82" fmla="*/ 416 w 461"/>
                  <a:gd name="T83" fmla="*/ 52 h 574"/>
                  <a:gd name="T84" fmla="*/ 416 w 461"/>
                  <a:gd name="T85" fmla="*/ 112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61" h="574">
                    <a:moveTo>
                      <a:pt x="329" y="0"/>
                    </a:moveTo>
                    <a:lnTo>
                      <a:pt x="0" y="0"/>
                    </a:lnTo>
                    <a:lnTo>
                      <a:pt x="0" y="574"/>
                    </a:lnTo>
                    <a:lnTo>
                      <a:pt x="150" y="574"/>
                    </a:lnTo>
                    <a:lnTo>
                      <a:pt x="150" y="458"/>
                    </a:lnTo>
                    <a:lnTo>
                      <a:pt x="209" y="458"/>
                    </a:lnTo>
                    <a:lnTo>
                      <a:pt x="209" y="574"/>
                    </a:lnTo>
                    <a:lnTo>
                      <a:pt x="253" y="574"/>
                    </a:lnTo>
                    <a:lnTo>
                      <a:pt x="253" y="458"/>
                    </a:lnTo>
                    <a:lnTo>
                      <a:pt x="313" y="458"/>
                    </a:lnTo>
                    <a:lnTo>
                      <a:pt x="313" y="574"/>
                    </a:lnTo>
                    <a:lnTo>
                      <a:pt x="461" y="574"/>
                    </a:lnTo>
                    <a:lnTo>
                      <a:pt x="461" y="421"/>
                    </a:lnTo>
                    <a:lnTo>
                      <a:pt x="461" y="361"/>
                    </a:lnTo>
                    <a:lnTo>
                      <a:pt x="461" y="318"/>
                    </a:lnTo>
                    <a:lnTo>
                      <a:pt x="461" y="260"/>
                    </a:lnTo>
                    <a:lnTo>
                      <a:pt x="461" y="215"/>
                    </a:lnTo>
                    <a:lnTo>
                      <a:pt x="461" y="155"/>
                    </a:lnTo>
                    <a:lnTo>
                      <a:pt x="461" y="112"/>
                    </a:lnTo>
                    <a:lnTo>
                      <a:pt x="461" y="52"/>
                    </a:lnTo>
                    <a:lnTo>
                      <a:pt x="461" y="8"/>
                    </a:lnTo>
                    <a:lnTo>
                      <a:pt x="461" y="0"/>
                    </a:lnTo>
                    <a:lnTo>
                      <a:pt x="329" y="0"/>
                    </a:lnTo>
                    <a:close/>
                    <a:moveTo>
                      <a:pt x="416" y="421"/>
                    </a:moveTo>
                    <a:lnTo>
                      <a:pt x="46" y="421"/>
                    </a:lnTo>
                    <a:lnTo>
                      <a:pt x="46" y="361"/>
                    </a:lnTo>
                    <a:lnTo>
                      <a:pt x="416" y="361"/>
                    </a:lnTo>
                    <a:lnTo>
                      <a:pt x="416" y="421"/>
                    </a:lnTo>
                    <a:close/>
                    <a:moveTo>
                      <a:pt x="416" y="318"/>
                    </a:moveTo>
                    <a:lnTo>
                      <a:pt x="46" y="318"/>
                    </a:lnTo>
                    <a:lnTo>
                      <a:pt x="46" y="260"/>
                    </a:lnTo>
                    <a:lnTo>
                      <a:pt x="416" y="260"/>
                    </a:lnTo>
                    <a:lnTo>
                      <a:pt x="416" y="318"/>
                    </a:lnTo>
                    <a:close/>
                    <a:moveTo>
                      <a:pt x="416" y="215"/>
                    </a:moveTo>
                    <a:lnTo>
                      <a:pt x="46" y="215"/>
                    </a:lnTo>
                    <a:lnTo>
                      <a:pt x="46" y="155"/>
                    </a:lnTo>
                    <a:lnTo>
                      <a:pt x="416" y="155"/>
                    </a:lnTo>
                    <a:lnTo>
                      <a:pt x="416" y="215"/>
                    </a:lnTo>
                    <a:close/>
                    <a:moveTo>
                      <a:pt x="416" y="112"/>
                    </a:moveTo>
                    <a:lnTo>
                      <a:pt x="46" y="112"/>
                    </a:lnTo>
                    <a:lnTo>
                      <a:pt x="46" y="52"/>
                    </a:lnTo>
                    <a:lnTo>
                      <a:pt x="416" y="52"/>
                    </a:lnTo>
                    <a:lnTo>
                      <a:pt x="416" y="11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ndParaRPr>
              </a:p>
            </p:txBody>
          </p:sp>
          <p:grpSp>
            <p:nvGrpSpPr>
              <p:cNvPr id="66" name="Group 27"/>
              <p:cNvGrpSpPr>
                <a:grpSpLocks noChangeAspect="1"/>
              </p:cNvGrpSpPr>
              <p:nvPr/>
            </p:nvGrpSpPr>
            <p:grpSpPr bwMode="auto">
              <a:xfrm>
                <a:off x="4113099" y="1801671"/>
                <a:ext cx="578113" cy="403417"/>
                <a:chOff x="3291" y="972"/>
                <a:chExt cx="824" cy="575"/>
              </a:xfrm>
            </p:grpSpPr>
            <p:sp>
              <p:nvSpPr>
                <p:cNvPr id="68" name="Freeform 28"/>
                <p:cNvSpPr>
                  <a:spLocks/>
                </p:cNvSpPr>
                <p:nvPr/>
              </p:nvSpPr>
              <p:spPr bwMode="auto">
                <a:xfrm>
                  <a:off x="3545" y="1053"/>
                  <a:ext cx="570" cy="405"/>
                </a:xfrm>
                <a:custGeom>
                  <a:avLst/>
                  <a:gdLst>
                    <a:gd name="T0" fmla="*/ 1459 w 1574"/>
                    <a:gd name="T1" fmla="*/ 441 h 1116"/>
                    <a:gd name="T2" fmla="*/ 1291 w 1574"/>
                    <a:gd name="T3" fmla="*/ 474 h 1116"/>
                    <a:gd name="T4" fmla="*/ 1240 w 1574"/>
                    <a:gd name="T5" fmla="*/ 378 h 1116"/>
                    <a:gd name="T6" fmla="*/ 1272 w 1574"/>
                    <a:gd name="T7" fmla="*/ 98 h 1116"/>
                    <a:gd name="T8" fmla="*/ 945 w 1574"/>
                    <a:gd name="T9" fmla="*/ 28 h 1116"/>
                    <a:gd name="T10" fmla="*/ 933 w 1574"/>
                    <a:gd name="T11" fmla="*/ 152 h 1116"/>
                    <a:gd name="T12" fmla="*/ 710 w 1574"/>
                    <a:gd name="T13" fmla="*/ 378 h 1116"/>
                    <a:gd name="T14" fmla="*/ 644 w 1574"/>
                    <a:gd name="T15" fmla="*/ 203 h 1116"/>
                    <a:gd name="T16" fmla="*/ 641 w 1574"/>
                    <a:gd name="T17" fmla="*/ 51 h 1116"/>
                    <a:gd name="T18" fmla="*/ 303 w 1574"/>
                    <a:gd name="T19" fmla="*/ 110 h 1116"/>
                    <a:gd name="T20" fmla="*/ 283 w 1574"/>
                    <a:gd name="T21" fmla="*/ 151 h 1116"/>
                    <a:gd name="T22" fmla="*/ 297 w 1574"/>
                    <a:gd name="T23" fmla="*/ 182 h 1116"/>
                    <a:gd name="T24" fmla="*/ 354 w 1574"/>
                    <a:gd name="T25" fmla="*/ 351 h 1116"/>
                    <a:gd name="T26" fmla="*/ 334 w 1574"/>
                    <a:gd name="T27" fmla="*/ 479 h 1116"/>
                    <a:gd name="T28" fmla="*/ 313 w 1574"/>
                    <a:gd name="T29" fmla="*/ 488 h 1116"/>
                    <a:gd name="T30" fmla="*/ 282 w 1574"/>
                    <a:gd name="T31" fmla="*/ 475 h 1116"/>
                    <a:gd name="T32" fmla="*/ 140 w 1574"/>
                    <a:gd name="T33" fmla="*/ 417 h 1116"/>
                    <a:gd name="T34" fmla="*/ 0 w 1574"/>
                    <a:gd name="T35" fmla="*/ 534 h 1116"/>
                    <a:gd name="T36" fmla="*/ 91 w 1574"/>
                    <a:gd name="T37" fmla="*/ 717 h 1116"/>
                    <a:gd name="T38" fmla="*/ 143 w 1574"/>
                    <a:gd name="T39" fmla="*/ 725 h 1116"/>
                    <a:gd name="T40" fmla="*/ 220 w 1574"/>
                    <a:gd name="T41" fmla="*/ 713 h 1116"/>
                    <a:gd name="T42" fmla="*/ 250 w 1574"/>
                    <a:gd name="T43" fmla="*/ 700 h 1116"/>
                    <a:gd name="T44" fmla="*/ 308 w 1574"/>
                    <a:gd name="T45" fmla="*/ 679 h 1116"/>
                    <a:gd name="T46" fmla="*/ 313 w 1574"/>
                    <a:gd name="T47" fmla="*/ 679 h 1116"/>
                    <a:gd name="T48" fmla="*/ 364 w 1574"/>
                    <a:gd name="T49" fmla="*/ 825 h 1116"/>
                    <a:gd name="T50" fmla="*/ 353 w 1574"/>
                    <a:gd name="T51" fmla="*/ 906 h 1116"/>
                    <a:gd name="T52" fmla="*/ 349 w 1574"/>
                    <a:gd name="T53" fmla="*/ 921 h 1116"/>
                    <a:gd name="T54" fmla="*/ 325 w 1574"/>
                    <a:gd name="T55" fmla="*/ 1020 h 1116"/>
                    <a:gd name="T56" fmla="*/ 320 w 1574"/>
                    <a:gd name="T57" fmla="*/ 1038 h 1116"/>
                    <a:gd name="T58" fmla="*/ 315 w 1574"/>
                    <a:gd name="T59" fmla="*/ 1048 h 1116"/>
                    <a:gd name="T60" fmla="*/ 311 w 1574"/>
                    <a:gd name="T61" fmla="*/ 1048 h 1116"/>
                    <a:gd name="T62" fmla="*/ 310 w 1574"/>
                    <a:gd name="T63" fmla="*/ 1048 h 1116"/>
                    <a:gd name="T64" fmla="*/ 322 w 1574"/>
                    <a:gd name="T65" fmla="*/ 1070 h 1116"/>
                    <a:gd name="T66" fmla="*/ 622 w 1574"/>
                    <a:gd name="T67" fmla="*/ 1113 h 1116"/>
                    <a:gd name="T68" fmla="*/ 708 w 1574"/>
                    <a:gd name="T69" fmla="*/ 1064 h 1116"/>
                    <a:gd name="T70" fmla="*/ 666 w 1574"/>
                    <a:gd name="T71" fmla="*/ 972 h 1116"/>
                    <a:gd name="T72" fmla="*/ 723 w 1574"/>
                    <a:gd name="T73" fmla="*/ 779 h 1116"/>
                    <a:gd name="T74" fmla="*/ 945 w 1574"/>
                    <a:gd name="T75" fmla="*/ 915 h 1116"/>
                    <a:gd name="T76" fmla="*/ 968 w 1574"/>
                    <a:gd name="T77" fmla="*/ 1113 h 1116"/>
                    <a:gd name="T78" fmla="*/ 1279 w 1574"/>
                    <a:gd name="T79" fmla="*/ 1032 h 1116"/>
                    <a:gd name="T80" fmla="*/ 1232 w 1574"/>
                    <a:gd name="T81" fmla="*/ 739 h 1116"/>
                    <a:gd name="T82" fmla="*/ 1416 w 1574"/>
                    <a:gd name="T83" fmla="*/ 719 h 1116"/>
                    <a:gd name="T84" fmla="*/ 1567 w 1574"/>
                    <a:gd name="T85" fmla="*/ 584 h 1116"/>
                    <a:gd name="T86" fmla="*/ 1459 w 1574"/>
                    <a:gd name="T87" fmla="*/ 441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74" h="1116">
                      <a:moveTo>
                        <a:pt x="1459" y="441"/>
                      </a:moveTo>
                      <a:cubicBezTo>
                        <a:pt x="1399" y="429"/>
                        <a:pt x="1350" y="497"/>
                        <a:pt x="1291" y="474"/>
                      </a:cubicBezTo>
                      <a:cubicBezTo>
                        <a:pt x="1252" y="459"/>
                        <a:pt x="1244" y="415"/>
                        <a:pt x="1240" y="378"/>
                      </a:cubicBezTo>
                      <a:cubicBezTo>
                        <a:pt x="1229" y="284"/>
                        <a:pt x="1258" y="190"/>
                        <a:pt x="1272" y="98"/>
                      </a:cubicBezTo>
                      <a:cubicBezTo>
                        <a:pt x="1272" y="98"/>
                        <a:pt x="945" y="28"/>
                        <a:pt x="945" y="28"/>
                      </a:cubicBezTo>
                      <a:cubicBezTo>
                        <a:pt x="898" y="40"/>
                        <a:pt x="914" y="121"/>
                        <a:pt x="933" y="152"/>
                      </a:cubicBezTo>
                      <a:cubicBezTo>
                        <a:pt x="1020" y="291"/>
                        <a:pt x="851" y="471"/>
                        <a:pt x="710" y="378"/>
                      </a:cubicBezTo>
                      <a:cubicBezTo>
                        <a:pt x="655" y="343"/>
                        <a:pt x="625" y="266"/>
                        <a:pt x="644" y="203"/>
                      </a:cubicBezTo>
                      <a:cubicBezTo>
                        <a:pt x="661" y="144"/>
                        <a:pt x="713" y="101"/>
                        <a:pt x="641" y="51"/>
                      </a:cubicBezTo>
                      <a:cubicBezTo>
                        <a:pt x="566" y="0"/>
                        <a:pt x="368" y="59"/>
                        <a:pt x="303" y="110"/>
                      </a:cubicBezTo>
                      <a:cubicBezTo>
                        <a:pt x="290" y="120"/>
                        <a:pt x="284" y="134"/>
                        <a:pt x="283" y="151"/>
                      </a:cubicBezTo>
                      <a:cubicBezTo>
                        <a:pt x="288" y="161"/>
                        <a:pt x="292" y="172"/>
                        <a:pt x="297" y="182"/>
                      </a:cubicBezTo>
                      <a:cubicBezTo>
                        <a:pt x="321" y="235"/>
                        <a:pt x="348" y="294"/>
                        <a:pt x="354" y="351"/>
                      </a:cubicBezTo>
                      <a:cubicBezTo>
                        <a:pt x="356" y="378"/>
                        <a:pt x="358" y="452"/>
                        <a:pt x="334" y="479"/>
                      </a:cubicBezTo>
                      <a:cubicBezTo>
                        <a:pt x="328" y="485"/>
                        <a:pt x="321" y="488"/>
                        <a:pt x="313" y="488"/>
                      </a:cubicBezTo>
                      <a:cubicBezTo>
                        <a:pt x="304" y="488"/>
                        <a:pt x="293" y="484"/>
                        <a:pt x="282" y="475"/>
                      </a:cubicBezTo>
                      <a:cubicBezTo>
                        <a:pt x="209" y="417"/>
                        <a:pt x="183" y="417"/>
                        <a:pt x="140" y="417"/>
                      </a:cubicBezTo>
                      <a:cubicBezTo>
                        <a:pt x="99" y="417"/>
                        <a:pt x="0" y="478"/>
                        <a:pt x="0" y="534"/>
                      </a:cubicBezTo>
                      <a:cubicBezTo>
                        <a:pt x="0" y="591"/>
                        <a:pt x="0" y="686"/>
                        <a:pt x="91" y="717"/>
                      </a:cubicBezTo>
                      <a:cubicBezTo>
                        <a:pt x="107" y="722"/>
                        <a:pt x="124" y="725"/>
                        <a:pt x="143" y="725"/>
                      </a:cubicBezTo>
                      <a:cubicBezTo>
                        <a:pt x="166" y="725"/>
                        <a:pt x="190" y="721"/>
                        <a:pt x="220" y="713"/>
                      </a:cubicBezTo>
                      <a:cubicBezTo>
                        <a:pt x="227" y="711"/>
                        <a:pt x="238" y="705"/>
                        <a:pt x="250" y="700"/>
                      </a:cubicBezTo>
                      <a:cubicBezTo>
                        <a:pt x="270" y="690"/>
                        <a:pt x="293" y="679"/>
                        <a:pt x="308" y="679"/>
                      </a:cubicBezTo>
                      <a:cubicBezTo>
                        <a:pt x="310" y="679"/>
                        <a:pt x="312" y="679"/>
                        <a:pt x="313" y="679"/>
                      </a:cubicBezTo>
                      <a:cubicBezTo>
                        <a:pt x="365" y="689"/>
                        <a:pt x="367" y="775"/>
                        <a:pt x="364" y="825"/>
                      </a:cubicBezTo>
                      <a:cubicBezTo>
                        <a:pt x="360" y="855"/>
                        <a:pt x="356" y="882"/>
                        <a:pt x="353" y="906"/>
                      </a:cubicBezTo>
                      <a:cubicBezTo>
                        <a:pt x="351" y="912"/>
                        <a:pt x="350" y="917"/>
                        <a:pt x="349" y="921"/>
                      </a:cubicBezTo>
                      <a:cubicBezTo>
                        <a:pt x="347" y="927"/>
                        <a:pt x="333" y="988"/>
                        <a:pt x="325" y="1020"/>
                      </a:cubicBezTo>
                      <a:cubicBezTo>
                        <a:pt x="320" y="1038"/>
                        <a:pt x="320" y="1038"/>
                        <a:pt x="320" y="1038"/>
                      </a:cubicBezTo>
                      <a:cubicBezTo>
                        <a:pt x="318" y="1048"/>
                        <a:pt x="318" y="1048"/>
                        <a:pt x="315" y="1048"/>
                      </a:cubicBezTo>
                      <a:cubicBezTo>
                        <a:pt x="314" y="1048"/>
                        <a:pt x="312" y="1048"/>
                        <a:pt x="311" y="1048"/>
                      </a:cubicBezTo>
                      <a:cubicBezTo>
                        <a:pt x="311" y="1048"/>
                        <a:pt x="311" y="1048"/>
                        <a:pt x="310" y="1048"/>
                      </a:cubicBezTo>
                      <a:cubicBezTo>
                        <a:pt x="312" y="1058"/>
                        <a:pt x="315" y="1066"/>
                        <a:pt x="322" y="1070"/>
                      </a:cubicBezTo>
                      <a:cubicBezTo>
                        <a:pt x="395" y="1116"/>
                        <a:pt x="539" y="1106"/>
                        <a:pt x="622" y="1113"/>
                      </a:cubicBezTo>
                      <a:cubicBezTo>
                        <a:pt x="652" y="1116"/>
                        <a:pt x="702" y="1098"/>
                        <a:pt x="708" y="1064"/>
                      </a:cubicBezTo>
                      <a:cubicBezTo>
                        <a:pt x="714" y="1033"/>
                        <a:pt x="676" y="1002"/>
                        <a:pt x="666" y="972"/>
                      </a:cubicBezTo>
                      <a:cubicBezTo>
                        <a:pt x="647" y="914"/>
                        <a:pt x="654" y="802"/>
                        <a:pt x="723" y="779"/>
                      </a:cubicBezTo>
                      <a:cubicBezTo>
                        <a:pt x="726" y="778"/>
                        <a:pt x="937" y="706"/>
                        <a:pt x="945" y="915"/>
                      </a:cubicBezTo>
                      <a:cubicBezTo>
                        <a:pt x="832" y="1098"/>
                        <a:pt x="968" y="1113"/>
                        <a:pt x="968" y="1113"/>
                      </a:cubicBezTo>
                      <a:cubicBezTo>
                        <a:pt x="968" y="1113"/>
                        <a:pt x="1279" y="1032"/>
                        <a:pt x="1279" y="1032"/>
                      </a:cubicBezTo>
                      <a:cubicBezTo>
                        <a:pt x="1273" y="1033"/>
                        <a:pt x="1226" y="765"/>
                        <a:pt x="1232" y="739"/>
                      </a:cubicBezTo>
                      <a:cubicBezTo>
                        <a:pt x="1261" y="611"/>
                        <a:pt x="1343" y="713"/>
                        <a:pt x="1416" y="719"/>
                      </a:cubicBezTo>
                      <a:cubicBezTo>
                        <a:pt x="1500" y="725"/>
                        <a:pt x="1558" y="661"/>
                        <a:pt x="1567" y="584"/>
                      </a:cubicBezTo>
                      <a:cubicBezTo>
                        <a:pt x="1574" y="523"/>
                        <a:pt x="1520" y="453"/>
                        <a:pt x="1459" y="44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ndParaRPr>
                </a:p>
              </p:txBody>
            </p:sp>
            <p:sp>
              <p:nvSpPr>
                <p:cNvPr id="69" name="Freeform 29"/>
                <p:cNvSpPr>
                  <a:spLocks/>
                </p:cNvSpPr>
                <p:nvPr/>
              </p:nvSpPr>
              <p:spPr bwMode="auto">
                <a:xfrm>
                  <a:off x="3291" y="972"/>
                  <a:ext cx="387" cy="575"/>
                </a:xfrm>
                <a:custGeom>
                  <a:avLst/>
                  <a:gdLst>
                    <a:gd name="T0" fmla="*/ 542 w 1068"/>
                    <a:gd name="T1" fmla="*/ 1583 h 1584"/>
                    <a:gd name="T2" fmla="*/ 450 w 1068"/>
                    <a:gd name="T3" fmla="*/ 1324 h 1584"/>
                    <a:gd name="T4" fmla="*/ 363 w 1068"/>
                    <a:gd name="T5" fmla="*/ 1245 h 1584"/>
                    <a:gd name="T6" fmla="*/ 94 w 1068"/>
                    <a:gd name="T7" fmla="*/ 1295 h 1584"/>
                    <a:gd name="T8" fmla="*/ 19 w 1068"/>
                    <a:gd name="T9" fmla="*/ 950 h 1584"/>
                    <a:gd name="T10" fmla="*/ 165 w 1068"/>
                    <a:gd name="T11" fmla="*/ 931 h 1584"/>
                    <a:gd name="T12" fmla="*/ 244 w 1068"/>
                    <a:gd name="T13" fmla="*/ 954 h 1584"/>
                    <a:gd name="T14" fmla="*/ 344 w 1068"/>
                    <a:gd name="T15" fmla="*/ 878 h 1584"/>
                    <a:gd name="T16" fmla="*/ 211 w 1068"/>
                    <a:gd name="T17" fmla="*/ 680 h 1584"/>
                    <a:gd name="T18" fmla="*/ 125 w 1068"/>
                    <a:gd name="T19" fmla="*/ 704 h 1584"/>
                    <a:gd name="T20" fmla="*/ 76 w 1068"/>
                    <a:gd name="T21" fmla="*/ 723 h 1584"/>
                    <a:gd name="T22" fmla="*/ 9 w 1068"/>
                    <a:gd name="T23" fmla="*/ 633 h 1584"/>
                    <a:gd name="T24" fmla="*/ 33 w 1068"/>
                    <a:gd name="T25" fmla="*/ 417 h 1584"/>
                    <a:gd name="T26" fmla="*/ 115 w 1068"/>
                    <a:gd name="T27" fmla="*/ 313 h 1584"/>
                    <a:gd name="T28" fmla="*/ 235 w 1068"/>
                    <a:gd name="T29" fmla="*/ 342 h 1584"/>
                    <a:gd name="T30" fmla="*/ 363 w 1068"/>
                    <a:gd name="T31" fmla="*/ 369 h 1584"/>
                    <a:gd name="T32" fmla="*/ 417 w 1068"/>
                    <a:gd name="T33" fmla="*/ 248 h 1584"/>
                    <a:gd name="T34" fmla="*/ 402 w 1068"/>
                    <a:gd name="T35" fmla="*/ 96 h 1584"/>
                    <a:gd name="T36" fmla="*/ 550 w 1068"/>
                    <a:gd name="T37" fmla="*/ 0 h 1584"/>
                    <a:gd name="T38" fmla="*/ 658 w 1068"/>
                    <a:gd name="T39" fmla="*/ 294 h 1584"/>
                    <a:gd name="T40" fmla="*/ 761 w 1068"/>
                    <a:gd name="T41" fmla="*/ 370 h 1584"/>
                    <a:gd name="T42" fmla="*/ 846 w 1068"/>
                    <a:gd name="T43" fmla="*/ 334 h 1584"/>
                    <a:gd name="T44" fmla="*/ 982 w 1068"/>
                    <a:gd name="T45" fmla="*/ 368 h 1584"/>
                    <a:gd name="T46" fmla="*/ 1055 w 1068"/>
                    <a:gd name="T47" fmla="*/ 572 h 1584"/>
                    <a:gd name="T48" fmla="*/ 1014 w 1068"/>
                    <a:gd name="T49" fmla="*/ 709 h 1584"/>
                    <a:gd name="T50" fmla="*/ 841 w 1068"/>
                    <a:gd name="T51" fmla="*/ 638 h 1584"/>
                    <a:gd name="T52" fmla="*/ 792 w 1068"/>
                    <a:gd name="T53" fmla="*/ 938 h 1584"/>
                    <a:gd name="T54" fmla="*/ 921 w 1068"/>
                    <a:gd name="T55" fmla="*/ 934 h 1584"/>
                    <a:gd name="T56" fmla="*/ 1009 w 1068"/>
                    <a:gd name="T57" fmla="*/ 900 h 1584"/>
                    <a:gd name="T58" fmla="*/ 1065 w 1068"/>
                    <a:gd name="T59" fmla="*/ 1046 h 1584"/>
                    <a:gd name="T60" fmla="*/ 1050 w 1068"/>
                    <a:gd name="T61" fmla="*/ 1142 h 1584"/>
                    <a:gd name="T62" fmla="*/ 1021 w 1068"/>
                    <a:gd name="T63" fmla="*/ 1259 h 1584"/>
                    <a:gd name="T64" fmla="*/ 1012 w 1068"/>
                    <a:gd name="T65" fmla="*/ 1269 h 1584"/>
                    <a:gd name="T66" fmla="*/ 790 w 1068"/>
                    <a:gd name="T67" fmla="*/ 1249 h 1584"/>
                    <a:gd name="T68" fmla="*/ 659 w 1068"/>
                    <a:gd name="T69" fmla="*/ 1360 h 1584"/>
                    <a:gd name="T70" fmla="*/ 674 w 1068"/>
                    <a:gd name="T71" fmla="*/ 1507 h 1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68" h="1584">
                      <a:moveTo>
                        <a:pt x="553" y="1584"/>
                      </a:moveTo>
                      <a:cubicBezTo>
                        <a:pt x="549" y="1584"/>
                        <a:pt x="545" y="1584"/>
                        <a:pt x="542" y="1583"/>
                      </a:cubicBezTo>
                      <a:cubicBezTo>
                        <a:pt x="473" y="1575"/>
                        <a:pt x="402" y="1531"/>
                        <a:pt x="402" y="1470"/>
                      </a:cubicBezTo>
                      <a:cubicBezTo>
                        <a:pt x="402" y="1409"/>
                        <a:pt x="418" y="1359"/>
                        <a:pt x="450" y="1324"/>
                      </a:cubicBezTo>
                      <a:cubicBezTo>
                        <a:pt x="456" y="1316"/>
                        <a:pt x="457" y="1307"/>
                        <a:pt x="453" y="1297"/>
                      </a:cubicBezTo>
                      <a:cubicBezTo>
                        <a:pt x="441" y="1270"/>
                        <a:pt x="392" y="1245"/>
                        <a:pt x="363" y="1245"/>
                      </a:cubicBezTo>
                      <a:cubicBezTo>
                        <a:pt x="321" y="1245"/>
                        <a:pt x="98" y="1295"/>
                        <a:pt x="96" y="1295"/>
                      </a:cubicBezTo>
                      <a:cubicBezTo>
                        <a:pt x="95" y="1295"/>
                        <a:pt x="95" y="1295"/>
                        <a:pt x="94" y="1295"/>
                      </a:cubicBezTo>
                      <a:cubicBezTo>
                        <a:pt x="92" y="1295"/>
                        <a:pt x="90" y="1293"/>
                        <a:pt x="89" y="1291"/>
                      </a:cubicBezTo>
                      <a:cubicBezTo>
                        <a:pt x="70" y="1262"/>
                        <a:pt x="0" y="988"/>
                        <a:pt x="19" y="950"/>
                      </a:cubicBezTo>
                      <a:cubicBezTo>
                        <a:pt x="33" y="921"/>
                        <a:pt x="54" y="907"/>
                        <a:pt x="82" y="907"/>
                      </a:cubicBezTo>
                      <a:cubicBezTo>
                        <a:pt x="108" y="907"/>
                        <a:pt x="137" y="919"/>
                        <a:pt x="165" y="931"/>
                      </a:cubicBezTo>
                      <a:cubicBezTo>
                        <a:pt x="192" y="942"/>
                        <a:pt x="220" y="954"/>
                        <a:pt x="243" y="954"/>
                      </a:cubicBezTo>
                      <a:cubicBezTo>
                        <a:pt x="244" y="954"/>
                        <a:pt x="244" y="954"/>
                        <a:pt x="244" y="954"/>
                      </a:cubicBezTo>
                      <a:cubicBezTo>
                        <a:pt x="246" y="954"/>
                        <a:pt x="248" y="954"/>
                        <a:pt x="251" y="953"/>
                      </a:cubicBezTo>
                      <a:cubicBezTo>
                        <a:pt x="289" y="949"/>
                        <a:pt x="323" y="922"/>
                        <a:pt x="344" y="878"/>
                      </a:cubicBezTo>
                      <a:cubicBezTo>
                        <a:pt x="367" y="829"/>
                        <a:pt x="367" y="774"/>
                        <a:pt x="344" y="737"/>
                      </a:cubicBezTo>
                      <a:cubicBezTo>
                        <a:pt x="321" y="701"/>
                        <a:pt x="272" y="680"/>
                        <a:pt x="211" y="680"/>
                      </a:cubicBezTo>
                      <a:cubicBezTo>
                        <a:pt x="193" y="680"/>
                        <a:pt x="176" y="682"/>
                        <a:pt x="160" y="686"/>
                      </a:cubicBezTo>
                      <a:cubicBezTo>
                        <a:pt x="149" y="689"/>
                        <a:pt x="137" y="696"/>
                        <a:pt x="125" y="704"/>
                      </a:cubicBezTo>
                      <a:cubicBezTo>
                        <a:pt x="110" y="712"/>
                        <a:pt x="95" y="722"/>
                        <a:pt x="81" y="723"/>
                      </a:cubicBezTo>
                      <a:cubicBezTo>
                        <a:pt x="79" y="723"/>
                        <a:pt x="78" y="723"/>
                        <a:pt x="76" y="723"/>
                      </a:cubicBezTo>
                      <a:cubicBezTo>
                        <a:pt x="59" y="723"/>
                        <a:pt x="43" y="716"/>
                        <a:pt x="31" y="702"/>
                      </a:cubicBezTo>
                      <a:cubicBezTo>
                        <a:pt x="15" y="685"/>
                        <a:pt x="7" y="659"/>
                        <a:pt x="9" y="633"/>
                      </a:cubicBezTo>
                      <a:cubicBezTo>
                        <a:pt x="12" y="605"/>
                        <a:pt x="16" y="575"/>
                        <a:pt x="19" y="547"/>
                      </a:cubicBezTo>
                      <a:cubicBezTo>
                        <a:pt x="25" y="504"/>
                        <a:pt x="31" y="460"/>
                        <a:pt x="33" y="417"/>
                      </a:cubicBezTo>
                      <a:cubicBezTo>
                        <a:pt x="33" y="395"/>
                        <a:pt x="34" y="369"/>
                        <a:pt x="46" y="348"/>
                      </a:cubicBezTo>
                      <a:cubicBezTo>
                        <a:pt x="60" y="325"/>
                        <a:pt x="83" y="313"/>
                        <a:pt x="115" y="313"/>
                      </a:cubicBezTo>
                      <a:cubicBezTo>
                        <a:pt x="149" y="313"/>
                        <a:pt x="186" y="326"/>
                        <a:pt x="216" y="336"/>
                      </a:cubicBezTo>
                      <a:cubicBezTo>
                        <a:pt x="223" y="338"/>
                        <a:pt x="230" y="340"/>
                        <a:pt x="235" y="342"/>
                      </a:cubicBezTo>
                      <a:cubicBezTo>
                        <a:pt x="240" y="344"/>
                        <a:pt x="240" y="344"/>
                        <a:pt x="240" y="344"/>
                      </a:cubicBezTo>
                      <a:cubicBezTo>
                        <a:pt x="268" y="353"/>
                        <a:pt x="319" y="369"/>
                        <a:pt x="363" y="369"/>
                      </a:cubicBezTo>
                      <a:cubicBezTo>
                        <a:pt x="405" y="369"/>
                        <a:pt x="429" y="354"/>
                        <a:pt x="435" y="323"/>
                      </a:cubicBezTo>
                      <a:cubicBezTo>
                        <a:pt x="439" y="303"/>
                        <a:pt x="428" y="274"/>
                        <a:pt x="417" y="248"/>
                      </a:cubicBezTo>
                      <a:cubicBezTo>
                        <a:pt x="413" y="237"/>
                        <a:pt x="408" y="226"/>
                        <a:pt x="406" y="217"/>
                      </a:cubicBezTo>
                      <a:cubicBezTo>
                        <a:pt x="396" y="183"/>
                        <a:pt x="387" y="138"/>
                        <a:pt x="402" y="96"/>
                      </a:cubicBezTo>
                      <a:cubicBezTo>
                        <a:pt x="404" y="89"/>
                        <a:pt x="407" y="83"/>
                        <a:pt x="410" y="77"/>
                      </a:cubicBezTo>
                      <a:cubicBezTo>
                        <a:pt x="436" y="28"/>
                        <a:pt x="489" y="0"/>
                        <a:pt x="550" y="0"/>
                      </a:cubicBezTo>
                      <a:cubicBezTo>
                        <a:pt x="631" y="0"/>
                        <a:pt x="717" y="51"/>
                        <a:pt x="717" y="148"/>
                      </a:cubicBezTo>
                      <a:cubicBezTo>
                        <a:pt x="717" y="191"/>
                        <a:pt x="717" y="219"/>
                        <a:pt x="658" y="294"/>
                      </a:cubicBezTo>
                      <a:cubicBezTo>
                        <a:pt x="648" y="307"/>
                        <a:pt x="645" y="318"/>
                        <a:pt x="650" y="329"/>
                      </a:cubicBezTo>
                      <a:cubicBezTo>
                        <a:pt x="663" y="355"/>
                        <a:pt x="723" y="370"/>
                        <a:pt x="761" y="370"/>
                      </a:cubicBezTo>
                      <a:cubicBezTo>
                        <a:pt x="766" y="370"/>
                        <a:pt x="771" y="369"/>
                        <a:pt x="775" y="369"/>
                      </a:cubicBezTo>
                      <a:cubicBezTo>
                        <a:pt x="800" y="365"/>
                        <a:pt x="824" y="349"/>
                        <a:pt x="846" y="334"/>
                      </a:cubicBezTo>
                      <a:cubicBezTo>
                        <a:pt x="870" y="318"/>
                        <a:pt x="893" y="303"/>
                        <a:pt x="915" y="303"/>
                      </a:cubicBezTo>
                      <a:cubicBezTo>
                        <a:pt x="941" y="303"/>
                        <a:pt x="963" y="324"/>
                        <a:pt x="982" y="368"/>
                      </a:cubicBezTo>
                      <a:cubicBezTo>
                        <a:pt x="987" y="380"/>
                        <a:pt x="993" y="391"/>
                        <a:pt x="998" y="403"/>
                      </a:cubicBezTo>
                      <a:cubicBezTo>
                        <a:pt x="1022" y="456"/>
                        <a:pt x="1049" y="515"/>
                        <a:pt x="1055" y="572"/>
                      </a:cubicBezTo>
                      <a:cubicBezTo>
                        <a:pt x="1057" y="599"/>
                        <a:pt x="1059" y="673"/>
                        <a:pt x="1035" y="700"/>
                      </a:cubicBezTo>
                      <a:cubicBezTo>
                        <a:pt x="1029" y="706"/>
                        <a:pt x="1022" y="709"/>
                        <a:pt x="1014" y="709"/>
                      </a:cubicBezTo>
                      <a:cubicBezTo>
                        <a:pt x="1005" y="709"/>
                        <a:pt x="994" y="705"/>
                        <a:pt x="983" y="696"/>
                      </a:cubicBezTo>
                      <a:cubicBezTo>
                        <a:pt x="910" y="638"/>
                        <a:pt x="884" y="638"/>
                        <a:pt x="841" y="638"/>
                      </a:cubicBezTo>
                      <a:cubicBezTo>
                        <a:pt x="800" y="638"/>
                        <a:pt x="701" y="699"/>
                        <a:pt x="701" y="755"/>
                      </a:cubicBezTo>
                      <a:cubicBezTo>
                        <a:pt x="701" y="812"/>
                        <a:pt x="701" y="907"/>
                        <a:pt x="792" y="938"/>
                      </a:cubicBezTo>
                      <a:cubicBezTo>
                        <a:pt x="808" y="943"/>
                        <a:pt x="825" y="946"/>
                        <a:pt x="844" y="946"/>
                      </a:cubicBezTo>
                      <a:cubicBezTo>
                        <a:pt x="867" y="946"/>
                        <a:pt x="891" y="942"/>
                        <a:pt x="921" y="934"/>
                      </a:cubicBezTo>
                      <a:cubicBezTo>
                        <a:pt x="928" y="932"/>
                        <a:pt x="939" y="926"/>
                        <a:pt x="951" y="921"/>
                      </a:cubicBezTo>
                      <a:cubicBezTo>
                        <a:pt x="971" y="911"/>
                        <a:pt x="994" y="900"/>
                        <a:pt x="1009" y="900"/>
                      </a:cubicBezTo>
                      <a:cubicBezTo>
                        <a:pt x="1011" y="900"/>
                        <a:pt x="1013" y="900"/>
                        <a:pt x="1014" y="900"/>
                      </a:cubicBezTo>
                      <a:cubicBezTo>
                        <a:pt x="1066" y="910"/>
                        <a:pt x="1068" y="996"/>
                        <a:pt x="1065" y="1046"/>
                      </a:cubicBezTo>
                      <a:cubicBezTo>
                        <a:pt x="1061" y="1076"/>
                        <a:pt x="1057" y="1103"/>
                        <a:pt x="1054" y="1127"/>
                      </a:cubicBezTo>
                      <a:cubicBezTo>
                        <a:pt x="1052" y="1133"/>
                        <a:pt x="1051" y="1138"/>
                        <a:pt x="1050" y="1142"/>
                      </a:cubicBezTo>
                      <a:cubicBezTo>
                        <a:pt x="1048" y="1148"/>
                        <a:pt x="1034" y="1209"/>
                        <a:pt x="1026" y="1241"/>
                      </a:cubicBezTo>
                      <a:cubicBezTo>
                        <a:pt x="1021" y="1259"/>
                        <a:pt x="1021" y="1259"/>
                        <a:pt x="1021" y="1259"/>
                      </a:cubicBezTo>
                      <a:cubicBezTo>
                        <a:pt x="1019" y="1269"/>
                        <a:pt x="1019" y="1269"/>
                        <a:pt x="1016" y="1269"/>
                      </a:cubicBezTo>
                      <a:cubicBezTo>
                        <a:pt x="1015" y="1269"/>
                        <a:pt x="1013" y="1269"/>
                        <a:pt x="1012" y="1269"/>
                      </a:cubicBezTo>
                      <a:cubicBezTo>
                        <a:pt x="995" y="1269"/>
                        <a:pt x="967" y="1266"/>
                        <a:pt x="936" y="1262"/>
                      </a:cubicBezTo>
                      <a:cubicBezTo>
                        <a:pt x="893" y="1256"/>
                        <a:pt x="838" y="1249"/>
                        <a:pt x="790" y="1249"/>
                      </a:cubicBezTo>
                      <a:cubicBezTo>
                        <a:pt x="724" y="1249"/>
                        <a:pt x="682" y="1262"/>
                        <a:pt x="664" y="1287"/>
                      </a:cubicBezTo>
                      <a:cubicBezTo>
                        <a:pt x="651" y="1304"/>
                        <a:pt x="649" y="1329"/>
                        <a:pt x="659" y="1360"/>
                      </a:cubicBezTo>
                      <a:cubicBezTo>
                        <a:pt x="663" y="1374"/>
                        <a:pt x="668" y="1386"/>
                        <a:pt x="673" y="1398"/>
                      </a:cubicBezTo>
                      <a:cubicBezTo>
                        <a:pt x="688" y="1431"/>
                        <a:pt x="700" y="1460"/>
                        <a:pt x="674" y="1507"/>
                      </a:cubicBezTo>
                      <a:cubicBezTo>
                        <a:pt x="649" y="1552"/>
                        <a:pt x="599" y="1584"/>
                        <a:pt x="553" y="1584"/>
                      </a:cubicBez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dirty="0">
                    <a:ln>
                      <a:noFill/>
                    </a:ln>
                    <a:solidFill>
                      <a:srgbClr val="000000"/>
                    </a:solidFill>
                    <a:effectLst/>
                    <a:uLnTx/>
                    <a:uFillTx/>
                    <a:latin typeface="Calibri" panose="020F0502020204030204"/>
                  </a:endParaRPr>
                </a:p>
              </p:txBody>
            </p:sp>
          </p:grpSp>
          <p:grpSp>
            <p:nvGrpSpPr>
              <p:cNvPr id="71" name="Group 32"/>
              <p:cNvGrpSpPr>
                <a:grpSpLocks noChangeAspect="1"/>
              </p:cNvGrpSpPr>
              <p:nvPr/>
            </p:nvGrpSpPr>
            <p:grpSpPr bwMode="auto">
              <a:xfrm>
                <a:off x="5899407" y="1796551"/>
                <a:ext cx="247576" cy="422668"/>
                <a:chOff x="8372" y="3529"/>
                <a:chExt cx="526" cy="898"/>
              </a:xfrm>
            </p:grpSpPr>
            <p:sp>
              <p:nvSpPr>
                <p:cNvPr id="73" name="Freeform 33"/>
                <p:cNvSpPr>
                  <a:spLocks noEditPoints="1"/>
                </p:cNvSpPr>
                <p:nvPr/>
              </p:nvSpPr>
              <p:spPr bwMode="auto">
                <a:xfrm>
                  <a:off x="8372" y="3529"/>
                  <a:ext cx="526" cy="898"/>
                </a:xfrm>
                <a:custGeom>
                  <a:avLst/>
                  <a:gdLst>
                    <a:gd name="T0" fmla="*/ 206 w 220"/>
                    <a:gd name="T1" fmla="*/ 0 h 377"/>
                    <a:gd name="T2" fmla="*/ 15 w 220"/>
                    <a:gd name="T3" fmla="*/ 0 h 377"/>
                    <a:gd name="T4" fmla="*/ 0 w 220"/>
                    <a:gd name="T5" fmla="*/ 14 h 377"/>
                    <a:gd name="T6" fmla="*/ 0 w 220"/>
                    <a:gd name="T7" fmla="*/ 362 h 377"/>
                    <a:gd name="T8" fmla="*/ 15 w 220"/>
                    <a:gd name="T9" fmla="*/ 377 h 377"/>
                    <a:gd name="T10" fmla="*/ 206 w 220"/>
                    <a:gd name="T11" fmla="*/ 377 h 377"/>
                    <a:gd name="T12" fmla="*/ 220 w 220"/>
                    <a:gd name="T13" fmla="*/ 362 h 377"/>
                    <a:gd name="T14" fmla="*/ 220 w 220"/>
                    <a:gd name="T15" fmla="*/ 14 h 377"/>
                    <a:gd name="T16" fmla="*/ 206 w 220"/>
                    <a:gd name="T17" fmla="*/ 0 h 377"/>
                    <a:gd name="T18" fmla="*/ 198 w 220"/>
                    <a:gd name="T19" fmla="*/ 318 h 377"/>
                    <a:gd name="T20" fmla="*/ 22 w 220"/>
                    <a:gd name="T21" fmla="*/ 318 h 377"/>
                    <a:gd name="T22" fmla="*/ 22 w 220"/>
                    <a:gd name="T23" fmla="*/ 21 h 377"/>
                    <a:gd name="T24" fmla="*/ 198 w 220"/>
                    <a:gd name="T25" fmla="*/ 21 h 377"/>
                    <a:gd name="T26" fmla="*/ 198 w 220"/>
                    <a:gd name="T27" fmla="*/ 318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0" h="377">
                      <a:moveTo>
                        <a:pt x="206" y="0"/>
                      </a:moveTo>
                      <a:cubicBezTo>
                        <a:pt x="15" y="0"/>
                        <a:pt x="15" y="0"/>
                        <a:pt x="15" y="0"/>
                      </a:cubicBezTo>
                      <a:cubicBezTo>
                        <a:pt x="8" y="0"/>
                        <a:pt x="0" y="6"/>
                        <a:pt x="0" y="14"/>
                      </a:cubicBezTo>
                      <a:cubicBezTo>
                        <a:pt x="0" y="362"/>
                        <a:pt x="0" y="362"/>
                        <a:pt x="0" y="362"/>
                      </a:cubicBezTo>
                      <a:cubicBezTo>
                        <a:pt x="0" y="370"/>
                        <a:pt x="8" y="377"/>
                        <a:pt x="15" y="377"/>
                      </a:cubicBezTo>
                      <a:cubicBezTo>
                        <a:pt x="206" y="377"/>
                        <a:pt x="206" y="377"/>
                        <a:pt x="206" y="377"/>
                      </a:cubicBezTo>
                      <a:cubicBezTo>
                        <a:pt x="213" y="377"/>
                        <a:pt x="220" y="370"/>
                        <a:pt x="220" y="362"/>
                      </a:cubicBezTo>
                      <a:cubicBezTo>
                        <a:pt x="220" y="14"/>
                        <a:pt x="220" y="14"/>
                        <a:pt x="220" y="14"/>
                      </a:cubicBezTo>
                      <a:cubicBezTo>
                        <a:pt x="220" y="6"/>
                        <a:pt x="213" y="0"/>
                        <a:pt x="206" y="0"/>
                      </a:cubicBezTo>
                      <a:close/>
                      <a:moveTo>
                        <a:pt x="198" y="318"/>
                      </a:moveTo>
                      <a:cubicBezTo>
                        <a:pt x="22" y="318"/>
                        <a:pt x="22" y="318"/>
                        <a:pt x="22" y="318"/>
                      </a:cubicBezTo>
                      <a:cubicBezTo>
                        <a:pt x="22" y="21"/>
                        <a:pt x="22" y="21"/>
                        <a:pt x="22" y="21"/>
                      </a:cubicBezTo>
                      <a:cubicBezTo>
                        <a:pt x="198" y="21"/>
                        <a:pt x="198" y="21"/>
                        <a:pt x="198" y="21"/>
                      </a:cubicBezTo>
                      <a:lnTo>
                        <a:pt x="198" y="31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ndParaRPr>
                </a:p>
              </p:txBody>
            </p:sp>
            <p:sp>
              <p:nvSpPr>
                <p:cNvPr id="74" name="Oval 34"/>
                <p:cNvSpPr>
                  <a:spLocks noChangeArrowheads="1"/>
                </p:cNvSpPr>
                <p:nvPr/>
              </p:nvSpPr>
              <p:spPr bwMode="auto">
                <a:xfrm>
                  <a:off x="8619" y="4331"/>
                  <a:ext cx="35" cy="36"/>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ndParaRPr>
                </a:p>
              </p:txBody>
            </p:sp>
            <p:sp>
              <p:nvSpPr>
                <p:cNvPr id="75" name="Oval 35"/>
                <p:cNvSpPr>
                  <a:spLocks noChangeArrowheads="1"/>
                </p:cNvSpPr>
                <p:nvPr/>
              </p:nvSpPr>
              <p:spPr bwMode="auto">
                <a:xfrm>
                  <a:off x="8702" y="4336"/>
                  <a:ext cx="27" cy="26"/>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ndParaRPr>
                </a:p>
              </p:txBody>
            </p:sp>
            <p:sp>
              <p:nvSpPr>
                <p:cNvPr id="76" name="Oval 36"/>
                <p:cNvSpPr>
                  <a:spLocks noChangeArrowheads="1"/>
                </p:cNvSpPr>
                <p:nvPr/>
              </p:nvSpPr>
              <p:spPr bwMode="auto">
                <a:xfrm>
                  <a:off x="8542" y="4336"/>
                  <a:ext cx="26" cy="26"/>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ndParaRPr>
                </a:p>
              </p:txBody>
            </p:sp>
            <p:sp>
              <p:nvSpPr>
                <p:cNvPr id="77" name="Rectangle 37"/>
                <p:cNvSpPr>
                  <a:spLocks noChangeArrowheads="1"/>
                </p:cNvSpPr>
                <p:nvPr/>
              </p:nvSpPr>
              <p:spPr bwMode="auto">
                <a:xfrm>
                  <a:off x="8464" y="3617"/>
                  <a:ext cx="212" cy="2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ndParaRPr>
                </a:p>
              </p:txBody>
            </p:sp>
            <p:sp>
              <p:nvSpPr>
                <p:cNvPr id="78" name="Rectangle 38"/>
                <p:cNvSpPr>
                  <a:spLocks noChangeArrowheads="1"/>
                </p:cNvSpPr>
                <p:nvPr/>
              </p:nvSpPr>
              <p:spPr bwMode="auto">
                <a:xfrm>
                  <a:off x="8717" y="3617"/>
                  <a:ext cx="97" cy="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ndParaRPr>
                </a:p>
              </p:txBody>
            </p:sp>
            <p:sp>
              <p:nvSpPr>
                <p:cNvPr id="85" name="Rectangle 37"/>
                <p:cNvSpPr>
                  <a:spLocks noChangeArrowheads="1"/>
                </p:cNvSpPr>
                <p:nvPr/>
              </p:nvSpPr>
              <p:spPr bwMode="auto">
                <a:xfrm>
                  <a:off x="8464" y="3875"/>
                  <a:ext cx="348" cy="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ndParaRPr>
                </a:p>
              </p:txBody>
            </p:sp>
            <p:sp>
              <p:nvSpPr>
                <p:cNvPr id="86" name="Rectangle 37"/>
                <p:cNvSpPr>
                  <a:spLocks noChangeArrowheads="1"/>
                </p:cNvSpPr>
                <p:nvPr/>
              </p:nvSpPr>
              <p:spPr bwMode="auto">
                <a:xfrm>
                  <a:off x="8464" y="4144"/>
                  <a:ext cx="348" cy="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ndParaRPr>
                </a:p>
              </p:txBody>
            </p:sp>
            <p:sp>
              <p:nvSpPr>
                <p:cNvPr id="87" name="Rectangle 37"/>
                <p:cNvSpPr>
                  <a:spLocks noChangeArrowheads="1"/>
                </p:cNvSpPr>
                <p:nvPr/>
              </p:nvSpPr>
              <p:spPr bwMode="auto">
                <a:xfrm>
                  <a:off x="8464" y="4007"/>
                  <a:ext cx="348" cy="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ndParaRPr>
                </a:p>
              </p:txBody>
            </p:sp>
            <p:sp>
              <p:nvSpPr>
                <p:cNvPr id="88" name="Rectangle 38"/>
                <p:cNvSpPr>
                  <a:spLocks noChangeArrowheads="1"/>
                </p:cNvSpPr>
                <p:nvPr/>
              </p:nvSpPr>
              <p:spPr bwMode="auto">
                <a:xfrm>
                  <a:off x="8717" y="3738"/>
                  <a:ext cx="97" cy="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ndParaRPr>
                </a:p>
              </p:txBody>
            </p:sp>
          </p:grpSp>
          <p:sp>
            <p:nvSpPr>
              <p:cNvPr id="92" name="Freeform 48"/>
              <p:cNvSpPr>
                <a:spLocks noEditPoints="1"/>
              </p:cNvSpPr>
              <p:nvPr/>
            </p:nvSpPr>
            <p:spPr bwMode="auto">
              <a:xfrm rot="16200000">
                <a:off x="7679743" y="1792685"/>
                <a:ext cx="425244" cy="425859"/>
              </a:xfrm>
              <a:custGeom>
                <a:avLst/>
                <a:gdLst>
                  <a:gd name="T0" fmla="*/ 518 w 582"/>
                  <a:gd name="T1" fmla="*/ 64 h 583"/>
                  <a:gd name="T2" fmla="*/ 287 w 582"/>
                  <a:gd name="T3" fmla="*/ 64 h 583"/>
                  <a:gd name="T4" fmla="*/ 286 w 582"/>
                  <a:gd name="T5" fmla="*/ 65 h 583"/>
                  <a:gd name="T6" fmla="*/ 285 w 582"/>
                  <a:gd name="T7" fmla="*/ 66 h 583"/>
                  <a:gd name="T8" fmla="*/ 272 w 582"/>
                  <a:gd name="T9" fmla="*/ 282 h 583"/>
                  <a:gd name="T10" fmla="*/ 263 w 582"/>
                  <a:gd name="T11" fmla="*/ 291 h 583"/>
                  <a:gd name="T12" fmla="*/ 256 w 582"/>
                  <a:gd name="T13" fmla="*/ 284 h 583"/>
                  <a:gd name="T14" fmla="*/ 256 w 582"/>
                  <a:gd name="T15" fmla="*/ 284 h 583"/>
                  <a:gd name="T16" fmla="*/ 256 w 582"/>
                  <a:gd name="T17" fmla="*/ 284 h 583"/>
                  <a:gd name="T18" fmla="*/ 3 w 582"/>
                  <a:gd name="T19" fmla="*/ 536 h 583"/>
                  <a:gd name="T20" fmla="*/ 3 w 582"/>
                  <a:gd name="T21" fmla="*/ 536 h 583"/>
                  <a:gd name="T22" fmla="*/ 3 w 582"/>
                  <a:gd name="T23" fmla="*/ 536 h 583"/>
                  <a:gd name="T24" fmla="*/ 7 w 582"/>
                  <a:gd name="T25" fmla="*/ 540 h 583"/>
                  <a:gd name="T26" fmla="*/ 0 w 582"/>
                  <a:gd name="T27" fmla="*/ 558 h 583"/>
                  <a:gd name="T28" fmla="*/ 25 w 582"/>
                  <a:gd name="T29" fmla="*/ 583 h 583"/>
                  <a:gd name="T30" fmla="*/ 43 w 582"/>
                  <a:gd name="T31" fmla="*/ 576 h 583"/>
                  <a:gd name="T32" fmla="*/ 45 w 582"/>
                  <a:gd name="T33" fmla="*/ 578 h 583"/>
                  <a:gd name="T34" fmla="*/ 295 w 582"/>
                  <a:gd name="T35" fmla="*/ 328 h 583"/>
                  <a:gd name="T36" fmla="*/ 295 w 582"/>
                  <a:gd name="T37" fmla="*/ 328 h 583"/>
                  <a:gd name="T38" fmla="*/ 298 w 582"/>
                  <a:gd name="T39" fmla="*/ 326 h 583"/>
                  <a:gd name="T40" fmla="*/ 290 w 582"/>
                  <a:gd name="T41" fmla="*/ 318 h 583"/>
                  <a:gd name="T42" fmla="*/ 299 w 582"/>
                  <a:gd name="T43" fmla="*/ 309 h 583"/>
                  <a:gd name="T44" fmla="*/ 516 w 582"/>
                  <a:gd name="T45" fmla="*/ 297 h 583"/>
                  <a:gd name="T46" fmla="*/ 517 w 582"/>
                  <a:gd name="T47" fmla="*/ 295 h 583"/>
                  <a:gd name="T48" fmla="*/ 518 w 582"/>
                  <a:gd name="T49" fmla="*/ 294 h 583"/>
                  <a:gd name="T50" fmla="*/ 518 w 582"/>
                  <a:gd name="T51" fmla="*/ 64 h 583"/>
                  <a:gd name="T52" fmla="*/ 315 w 582"/>
                  <a:gd name="T53" fmla="*/ 267 h 583"/>
                  <a:gd name="T54" fmla="*/ 310 w 582"/>
                  <a:gd name="T55" fmla="*/ 262 h 583"/>
                  <a:gd name="T56" fmla="*/ 315 w 582"/>
                  <a:gd name="T57" fmla="*/ 91 h 583"/>
                  <a:gd name="T58" fmla="*/ 491 w 582"/>
                  <a:gd name="T59" fmla="*/ 91 h 583"/>
                  <a:gd name="T60" fmla="*/ 491 w 582"/>
                  <a:gd name="T61" fmla="*/ 267 h 583"/>
                  <a:gd name="T62" fmla="*/ 315 w 582"/>
                  <a:gd name="T63" fmla="*/ 267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82" h="583">
                    <a:moveTo>
                      <a:pt x="518" y="64"/>
                    </a:moveTo>
                    <a:cubicBezTo>
                      <a:pt x="454" y="0"/>
                      <a:pt x="351" y="0"/>
                      <a:pt x="287" y="64"/>
                    </a:cubicBezTo>
                    <a:cubicBezTo>
                      <a:pt x="287" y="64"/>
                      <a:pt x="287" y="65"/>
                      <a:pt x="286" y="65"/>
                    </a:cubicBezTo>
                    <a:cubicBezTo>
                      <a:pt x="286" y="65"/>
                      <a:pt x="285" y="66"/>
                      <a:pt x="285" y="66"/>
                    </a:cubicBezTo>
                    <a:cubicBezTo>
                      <a:pt x="226" y="125"/>
                      <a:pt x="222" y="218"/>
                      <a:pt x="272" y="282"/>
                    </a:cubicBezTo>
                    <a:cubicBezTo>
                      <a:pt x="263" y="291"/>
                      <a:pt x="263" y="291"/>
                      <a:pt x="263" y="291"/>
                    </a:cubicBezTo>
                    <a:cubicBezTo>
                      <a:pt x="256" y="284"/>
                      <a:pt x="256" y="284"/>
                      <a:pt x="256" y="284"/>
                    </a:cubicBezTo>
                    <a:cubicBezTo>
                      <a:pt x="256" y="284"/>
                      <a:pt x="256" y="284"/>
                      <a:pt x="256" y="284"/>
                    </a:cubicBezTo>
                    <a:cubicBezTo>
                      <a:pt x="256" y="284"/>
                      <a:pt x="256" y="284"/>
                      <a:pt x="256" y="284"/>
                    </a:cubicBezTo>
                    <a:cubicBezTo>
                      <a:pt x="3" y="536"/>
                      <a:pt x="3" y="536"/>
                      <a:pt x="3" y="536"/>
                    </a:cubicBezTo>
                    <a:cubicBezTo>
                      <a:pt x="3" y="536"/>
                      <a:pt x="3" y="536"/>
                      <a:pt x="3" y="536"/>
                    </a:cubicBezTo>
                    <a:cubicBezTo>
                      <a:pt x="3" y="536"/>
                      <a:pt x="3" y="536"/>
                      <a:pt x="3" y="536"/>
                    </a:cubicBezTo>
                    <a:cubicBezTo>
                      <a:pt x="7" y="540"/>
                      <a:pt x="7" y="540"/>
                      <a:pt x="7" y="540"/>
                    </a:cubicBezTo>
                    <a:cubicBezTo>
                      <a:pt x="3" y="545"/>
                      <a:pt x="0" y="551"/>
                      <a:pt x="0" y="558"/>
                    </a:cubicBezTo>
                    <a:cubicBezTo>
                      <a:pt x="0" y="572"/>
                      <a:pt x="11" y="583"/>
                      <a:pt x="25" y="583"/>
                    </a:cubicBezTo>
                    <a:cubicBezTo>
                      <a:pt x="32" y="583"/>
                      <a:pt x="38" y="581"/>
                      <a:pt x="43" y="576"/>
                    </a:cubicBezTo>
                    <a:cubicBezTo>
                      <a:pt x="45" y="578"/>
                      <a:pt x="45" y="578"/>
                      <a:pt x="45" y="578"/>
                    </a:cubicBezTo>
                    <a:cubicBezTo>
                      <a:pt x="295" y="328"/>
                      <a:pt x="295" y="328"/>
                      <a:pt x="295" y="328"/>
                    </a:cubicBezTo>
                    <a:cubicBezTo>
                      <a:pt x="295" y="328"/>
                      <a:pt x="295" y="328"/>
                      <a:pt x="295" y="328"/>
                    </a:cubicBezTo>
                    <a:cubicBezTo>
                      <a:pt x="298" y="326"/>
                      <a:pt x="298" y="326"/>
                      <a:pt x="298" y="326"/>
                    </a:cubicBezTo>
                    <a:cubicBezTo>
                      <a:pt x="290" y="318"/>
                      <a:pt x="290" y="318"/>
                      <a:pt x="290" y="318"/>
                    </a:cubicBezTo>
                    <a:cubicBezTo>
                      <a:pt x="299" y="309"/>
                      <a:pt x="299" y="309"/>
                      <a:pt x="299" y="309"/>
                    </a:cubicBezTo>
                    <a:cubicBezTo>
                      <a:pt x="363" y="360"/>
                      <a:pt x="456" y="356"/>
                      <a:pt x="516" y="297"/>
                    </a:cubicBezTo>
                    <a:cubicBezTo>
                      <a:pt x="516" y="296"/>
                      <a:pt x="516" y="296"/>
                      <a:pt x="517" y="295"/>
                    </a:cubicBezTo>
                    <a:cubicBezTo>
                      <a:pt x="517" y="295"/>
                      <a:pt x="518" y="295"/>
                      <a:pt x="518" y="294"/>
                    </a:cubicBezTo>
                    <a:cubicBezTo>
                      <a:pt x="582" y="231"/>
                      <a:pt x="582" y="127"/>
                      <a:pt x="518" y="64"/>
                    </a:cubicBezTo>
                    <a:close/>
                    <a:moveTo>
                      <a:pt x="315" y="267"/>
                    </a:moveTo>
                    <a:cubicBezTo>
                      <a:pt x="313" y="265"/>
                      <a:pt x="311" y="264"/>
                      <a:pt x="310" y="262"/>
                    </a:cubicBezTo>
                    <a:cubicBezTo>
                      <a:pt x="266" y="213"/>
                      <a:pt x="268" y="138"/>
                      <a:pt x="315" y="91"/>
                    </a:cubicBezTo>
                    <a:cubicBezTo>
                      <a:pt x="363" y="42"/>
                      <a:pt x="442" y="42"/>
                      <a:pt x="491" y="91"/>
                    </a:cubicBezTo>
                    <a:cubicBezTo>
                      <a:pt x="539" y="140"/>
                      <a:pt x="539" y="218"/>
                      <a:pt x="491" y="267"/>
                    </a:cubicBezTo>
                    <a:cubicBezTo>
                      <a:pt x="442" y="316"/>
                      <a:pt x="363" y="316"/>
                      <a:pt x="315" y="267"/>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ndParaRPr>
              </a:p>
            </p:txBody>
          </p:sp>
        </p:grpSp>
        <p:sp>
          <p:nvSpPr>
            <p:cNvPr id="5" name="Rectangle 4"/>
            <p:cNvSpPr/>
            <p:nvPr/>
          </p:nvSpPr>
          <p:spPr>
            <a:xfrm>
              <a:off x="1672190" y="1397858"/>
              <a:ext cx="8847621" cy="2601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427" tIns="0" rIns="0" bIns="0" rtlCol="0" anchor="ct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BI AND ANALYTICS </a:t>
              </a:r>
            </a:p>
          </p:txBody>
        </p:sp>
        <p:sp>
          <p:nvSpPr>
            <p:cNvPr id="9" name="Rectangle 8"/>
            <p:cNvSpPr/>
            <p:nvPr/>
          </p:nvSpPr>
          <p:spPr>
            <a:xfrm>
              <a:off x="1672190" y="2563741"/>
              <a:ext cx="8847621" cy="2601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427" tIns="0" rIns="0" bIns="0" rtlCol="0" anchor="ct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DATA ENRICHMENT AND FEDERATED QUERY</a:t>
              </a:r>
            </a:p>
          </p:txBody>
        </p:sp>
        <p:sp>
          <p:nvSpPr>
            <p:cNvPr id="10" name="Rectangle 9"/>
            <p:cNvSpPr/>
            <p:nvPr/>
          </p:nvSpPr>
          <p:spPr>
            <a:xfrm>
              <a:off x="1672190" y="3732537"/>
              <a:ext cx="8847621" cy="2601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427" tIns="0" rIns="0" bIns="0" rtlCol="0" anchor="ct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DATA MANAGEMENT AND PROCESSING</a:t>
              </a:r>
            </a:p>
          </p:txBody>
        </p:sp>
      </p:grpSp>
      <p:sp>
        <p:nvSpPr>
          <p:cNvPr id="2" name="Title 1"/>
          <p:cNvSpPr>
            <a:spLocks noGrp="1"/>
          </p:cNvSpPr>
          <p:nvPr>
            <p:ph type="title"/>
          </p:nvPr>
        </p:nvSpPr>
        <p:spPr/>
        <p:txBody>
          <a:bodyPr/>
          <a:lstStyle/>
          <a:p>
            <a:r>
              <a:rPr lang="en-US" dirty="0"/>
              <a:t>The Microsoft Data Platform delivers everywhere</a:t>
            </a:r>
          </a:p>
        </p:txBody>
      </p:sp>
    </p:spTree>
    <p:extLst>
      <p:ext uri="{BB962C8B-B14F-4D97-AF65-F5344CB8AC3E}">
        <p14:creationId xmlns:p14="http://schemas.microsoft.com/office/powerpoint/2010/main" val="2239616300"/>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241" y="289957"/>
            <a:ext cx="6723184" cy="899537"/>
          </a:xfrm>
        </p:spPr>
        <p:txBody>
          <a:bodyPr/>
          <a:lstStyle/>
          <a:p>
            <a:r>
              <a:rPr lang="en-US" dirty="0"/>
              <a:t>Guidance: hash and joins</a:t>
            </a:r>
          </a:p>
        </p:txBody>
      </p:sp>
      <p:sp>
        <p:nvSpPr>
          <p:cNvPr id="6" name="Text Placeholder 5"/>
          <p:cNvSpPr>
            <a:spLocks noGrp="1"/>
          </p:cNvSpPr>
          <p:nvPr>
            <p:ph type="body" sz="quarter" idx="10"/>
          </p:nvPr>
        </p:nvSpPr>
        <p:spPr>
          <a:xfrm>
            <a:off x="269240" y="2009660"/>
            <a:ext cx="8441333" cy="4375032"/>
          </a:xfrm>
        </p:spPr>
        <p:txBody>
          <a:bodyPr/>
          <a:lstStyle/>
          <a:p>
            <a:r>
              <a:rPr lang="en-US" dirty="0"/>
              <a:t>Hash distributed columns</a:t>
            </a:r>
          </a:p>
          <a:p>
            <a:pPr lvl="1"/>
            <a:r>
              <a:rPr lang="en-US" dirty="0"/>
              <a:t>Identify columns used frequently in joins and group by aggregations</a:t>
            </a:r>
          </a:p>
          <a:p>
            <a:pPr lvl="1"/>
            <a:r>
              <a:rPr lang="en-US" dirty="0"/>
              <a:t>Avoid columns used in the where clause</a:t>
            </a:r>
          </a:p>
          <a:p>
            <a:r>
              <a:rPr lang="en-US" dirty="0"/>
              <a:t>Join compatibility</a:t>
            </a:r>
          </a:p>
          <a:p>
            <a:pPr lvl="1"/>
            <a:r>
              <a:rPr lang="en-US" dirty="0"/>
              <a:t>Shared distribution key</a:t>
            </a:r>
          </a:p>
          <a:p>
            <a:pPr lvl="1"/>
            <a:r>
              <a:rPr lang="en-US" dirty="0"/>
              <a:t>Must be an </a:t>
            </a:r>
            <a:r>
              <a:rPr lang="en-US" dirty="0" err="1"/>
              <a:t>equi</a:t>
            </a:r>
            <a:r>
              <a:rPr lang="en-US" dirty="0"/>
              <a:t>-join (=)</a:t>
            </a:r>
          </a:p>
          <a:p>
            <a:pPr lvl="1"/>
            <a:r>
              <a:rPr lang="en-US" dirty="0"/>
              <a:t>Distribution keys must have the same data type</a:t>
            </a:r>
          </a:p>
          <a:p>
            <a:r>
              <a:rPr lang="en-US" dirty="0"/>
              <a:t>Aggregation compatibility</a:t>
            </a:r>
          </a:p>
          <a:p>
            <a:pPr lvl="1"/>
            <a:r>
              <a:rPr lang="en-US" dirty="0"/>
              <a:t>Compatible = distribution key in group by clause</a:t>
            </a:r>
          </a:p>
          <a:p>
            <a:pPr lvl="1"/>
            <a:r>
              <a:rPr lang="en-US" dirty="0"/>
              <a:t>Incompatible = no group by clause or distribution key not present</a:t>
            </a:r>
          </a:p>
        </p:txBody>
      </p:sp>
    </p:spTree>
    <p:extLst>
      <p:ext uri="{BB962C8B-B14F-4D97-AF65-F5344CB8AC3E}">
        <p14:creationId xmlns:p14="http://schemas.microsoft.com/office/powerpoint/2010/main" val="3436106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Row &amp; Column Store &amp; Partition</a:t>
            </a:r>
            <a:br>
              <a:rPr lang="en-GB" dirty="0"/>
            </a:br>
            <a:endParaRPr lang="en-GB" dirty="0"/>
          </a:p>
        </p:txBody>
      </p:sp>
      <p:grpSp>
        <p:nvGrpSpPr>
          <p:cNvPr id="12" name="Group 11"/>
          <p:cNvGrpSpPr/>
          <p:nvPr/>
        </p:nvGrpSpPr>
        <p:grpSpPr>
          <a:xfrm>
            <a:off x="864741" y="1328252"/>
            <a:ext cx="4799320" cy="4799320"/>
            <a:chOff x="300507" y="995966"/>
            <a:chExt cx="3600000" cy="3600000"/>
          </a:xfrm>
        </p:grpSpPr>
        <p:sp>
          <p:nvSpPr>
            <p:cNvPr id="3" name="Rectangle 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5" name="Rectangle 4"/>
            <p:cNvSpPr/>
            <p:nvPr/>
          </p:nvSpPr>
          <p:spPr>
            <a:xfrm>
              <a:off x="660507" y="1212451"/>
              <a:ext cx="288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6" name="Rectangle 5"/>
            <p:cNvSpPr/>
            <p:nvPr/>
          </p:nvSpPr>
          <p:spPr>
            <a:xfrm>
              <a:off x="660507" y="1772900"/>
              <a:ext cx="288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7" name="Rectangle 6"/>
            <p:cNvSpPr/>
            <p:nvPr/>
          </p:nvSpPr>
          <p:spPr>
            <a:xfrm>
              <a:off x="660507" y="2333349"/>
              <a:ext cx="288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8" name="Rectangle 7"/>
            <p:cNvSpPr/>
            <p:nvPr/>
          </p:nvSpPr>
          <p:spPr>
            <a:xfrm>
              <a:off x="660507" y="2893798"/>
              <a:ext cx="288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9" name="Rectangle 8"/>
            <p:cNvSpPr/>
            <p:nvPr/>
          </p:nvSpPr>
          <p:spPr>
            <a:xfrm>
              <a:off x="660507" y="3454247"/>
              <a:ext cx="288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10" name="Rectangle 9"/>
            <p:cNvSpPr/>
            <p:nvPr/>
          </p:nvSpPr>
          <p:spPr>
            <a:xfrm>
              <a:off x="660507" y="4014694"/>
              <a:ext cx="288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grpSp>
      <p:grpSp>
        <p:nvGrpSpPr>
          <p:cNvPr id="29" name="Group 28"/>
          <p:cNvGrpSpPr/>
          <p:nvPr/>
        </p:nvGrpSpPr>
        <p:grpSpPr>
          <a:xfrm>
            <a:off x="6527939" y="1328252"/>
            <a:ext cx="4799320" cy="4799320"/>
            <a:chOff x="6528000" y="1327955"/>
            <a:chExt cx="4800000" cy="4800000"/>
          </a:xfrm>
        </p:grpSpPr>
        <p:grpSp>
          <p:nvGrpSpPr>
            <p:cNvPr id="13" name="Group 12"/>
            <p:cNvGrpSpPr/>
            <p:nvPr/>
          </p:nvGrpSpPr>
          <p:grpSpPr>
            <a:xfrm rot="5400000">
              <a:off x="6528000" y="1327955"/>
              <a:ext cx="4800000" cy="4800000"/>
              <a:chOff x="300507" y="995966"/>
              <a:chExt cx="3600000" cy="3600000"/>
            </a:xfrm>
          </p:grpSpPr>
          <p:sp>
            <p:nvSpPr>
              <p:cNvPr id="14" name="Rectangle 1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896386"/>
                <a:endParaRPr lang="en-GB" sz="2400" kern="0">
                  <a:solidFill>
                    <a:sysClr val="windowText" lastClr="000000"/>
                  </a:solidFill>
                </a:endParaRPr>
              </a:p>
            </p:txBody>
          </p:sp>
          <p:sp>
            <p:nvSpPr>
              <p:cNvPr id="15" name="Rectangle 14"/>
              <p:cNvSpPr/>
              <p:nvPr/>
            </p:nvSpPr>
            <p:spPr>
              <a:xfrm>
                <a:off x="660508" y="1212452"/>
                <a:ext cx="846321"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16" name="Rectangle 15"/>
              <p:cNvSpPr/>
              <p:nvPr/>
            </p:nvSpPr>
            <p:spPr>
              <a:xfrm>
                <a:off x="660508" y="1772901"/>
                <a:ext cx="1337382"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17" name="Rectangle 16"/>
              <p:cNvSpPr/>
              <p:nvPr/>
            </p:nvSpPr>
            <p:spPr>
              <a:xfrm>
                <a:off x="660508" y="2333350"/>
                <a:ext cx="1284203"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18" name="Rectangle 17"/>
              <p:cNvSpPr/>
              <p:nvPr/>
            </p:nvSpPr>
            <p:spPr>
              <a:xfrm>
                <a:off x="660507" y="2893798"/>
                <a:ext cx="309702"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19" name="Rectangle 18"/>
              <p:cNvSpPr/>
              <p:nvPr/>
            </p:nvSpPr>
            <p:spPr>
              <a:xfrm>
                <a:off x="660507" y="3454247"/>
                <a:ext cx="776934"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20" name="Rectangle 19"/>
              <p:cNvSpPr/>
              <p:nvPr/>
            </p:nvSpPr>
            <p:spPr>
              <a:xfrm>
                <a:off x="660507" y="4014695"/>
                <a:ext cx="640259"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grpSp>
        <p:sp>
          <p:nvSpPr>
            <p:cNvPr id="21" name="Rectangle 20"/>
            <p:cNvSpPr/>
            <p:nvPr/>
          </p:nvSpPr>
          <p:spPr>
            <a:xfrm rot="5400000">
              <a:off x="10235138" y="4182612"/>
              <a:ext cx="1128428" cy="48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22" name="Rectangle 21"/>
            <p:cNvSpPr/>
            <p:nvPr/>
          </p:nvSpPr>
          <p:spPr>
            <a:xfrm rot="5400000">
              <a:off x="9075749" y="4594736"/>
              <a:ext cx="1952676" cy="48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23" name="Rectangle 22"/>
            <p:cNvSpPr/>
            <p:nvPr/>
          </p:nvSpPr>
          <p:spPr>
            <a:xfrm rot="5400000">
              <a:off x="8448686" y="4474533"/>
              <a:ext cx="1712271" cy="48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24" name="Rectangle 23"/>
            <p:cNvSpPr/>
            <p:nvPr/>
          </p:nvSpPr>
          <p:spPr>
            <a:xfrm rot="5400000">
              <a:off x="8351088" y="3824864"/>
              <a:ext cx="412936" cy="48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25" name="Rectangle 24"/>
            <p:cNvSpPr/>
            <p:nvPr/>
          </p:nvSpPr>
          <p:spPr>
            <a:xfrm rot="5400000">
              <a:off x="7292335" y="4136352"/>
              <a:ext cx="1035912" cy="48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sp>
          <p:nvSpPr>
            <p:cNvPr id="26" name="Rectangle 25"/>
            <p:cNvSpPr/>
            <p:nvPr/>
          </p:nvSpPr>
          <p:spPr>
            <a:xfrm rot="5400000">
              <a:off x="6636189" y="4045236"/>
              <a:ext cx="853679" cy="48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a:solidFill>
                  <a:sysClr val="windowText" lastClr="000000"/>
                </a:solidFill>
              </a:endParaRPr>
            </a:p>
          </p:txBody>
        </p:sp>
      </p:grpSp>
      <p:cxnSp>
        <p:nvCxnSpPr>
          <p:cNvPr id="11" name="Straight Connector 10"/>
          <p:cNvCxnSpPr/>
          <p:nvPr/>
        </p:nvCxnSpPr>
        <p:spPr>
          <a:xfrm>
            <a:off x="6360219" y="3721713"/>
            <a:ext cx="5135271" cy="0"/>
          </a:xfrm>
          <a:prstGeom prst="line">
            <a:avLst/>
          </a:prstGeom>
          <a:ln w="381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p:cNvCxnSpPr>
          <p:nvPr/>
        </p:nvCxnSpPr>
        <p:spPr>
          <a:xfrm>
            <a:off x="691458" y="3721713"/>
            <a:ext cx="5135271" cy="0"/>
          </a:xfrm>
          <a:prstGeom prst="line">
            <a:avLst/>
          </a:prstGeom>
          <a:ln w="381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0248841"/>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Guidance: Partitioning</a:t>
            </a:r>
          </a:p>
        </p:txBody>
      </p:sp>
      <p:sp>
        <p:nvSpPr>
          <p:cNvPr id="4" name="Text Placeholder 3"/>
          <p:cNvSpPr>
            <a:spLocks noGrp="1"/>
          </p:cNvSpPr>
          <p:nvPr>
            <p:ph type="body" sz="quarter" idx="10"/>
          </p:nvPr>
        </p:nvSpPr>
        <p:spPr>
          <a:xfrm>
            <a:off x="269240" y="2032016"/>
            <a:ext cx="7320802" cy="3047436"/>
          </a:xfrm>
        </p:spPr>
        <p:txBody>
          <a:bodyPr/>
          <a:lstStyle/>
          <a:p>
            <a:r>
              <a:rPr lang="en-GB" dirty="0"/>
              <a:t>Don’t over partition</a:t>
            </a:r>
          </a:p>
          <a:p>
            <a:pPr lvl="1"/>
            <a:r>
              <a:rPr lang="en-GB" dirty="0">
                <a:solidFill>
                  <a:schemeClr val="accent6"/>
                </a:solidFill>
              </a:rPr>
              <a:t>Partitioning granularity likely to differ to SQL Server</a:t>
            </a:r>
          </a:p>
          <a:p>
            <a:pPr lvl="1"/>
            <a:r>
              <a:rPr lang="en-GB" dirty="0">
                <a:solidFill>
                  <a:schemeClr val="accent6"/>
                </a:solidFill>
              </a:rPr>
              <a:t>Data is already spread across 60 distributions</a:t>
            </a:r>
          </a:p>
          <a:p>
            <a:pPr lvl="1"/>
            <a:r>
              <a:rPr lang="en-GB" dirty="0" err="1">
                <a:solidFill>
                  <a:schemeClr val="accent6"/>
                </a:solidFill>
              </a:rPr>
              <a:t>Columnstore</a:t>
            </a:r>
            <a:r>
              <a:rPr lang="en-GB" dirty="0">
                <a:solidFill>
                  <a:schemeClr val="accent6"/>
                </a:solidFill>
              </a:rPr>
              <a:t> index row groups up to 1,048,576 rows</a:t>
            </a:r>
          </a:p>
          <a:p>
            <a:r>
              <a:rPr lang="en-GB" dirty="0"/>
              <a:t>Partition for data management</a:t>
            </a:r>
          </a:p>
          <a:p>
            <a:pPr lvl="1"/>
            <a:r>
              <a:rPr lang="en-GB" dirty="0">
                <a:solidFill>
                  <a:schemeClr val="accent6"/>
                </a:solidFill>
              </a:rPr>
              <a:t>Sliding window development</a:t>
            </a:r>
          </a:p>
          <a:p>
            <a:pPr lvl="1"/>
            <a:r>
              <a:rPr lang="en-GB" dirty="0">
                <a:solidFill>
                  <a:schemeClr val="accent6"/>
                </a:solidFill>
              </a:rPr>
              <a:t>Targeted index rebuilds</a:t>
            </a:r>
          </a:p>
        </p:txBody>
      </p:sp>
    </p:spTree>
    <p:extLst>
      <p:ext uri="{BB962C8B-B14F-4D97-AF65-F5344CB8AC3E}">
        <p14:creationId xmlns:p14="http://schemas.microsoft.com/office/powerpoint/2010/main" val="2696357361"/>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Migration</a:t>
            </a:r>
          </a:p>
        </p:txBody>
      </p:sp>
    </p:spTree>
    <p:extLst>
      <p:ext uri="{BB962C8B-B14F-4D97-AF65-F5344CB8AC3E}">
        <p14:creationId xmlns:p14="http://schemas.microsoft.com/office/powerpoint/2010/main" val="893132409"/>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27" tIns="45713" rIns="91427" bIns="45713" rtlCol="0" anchor="ctr">
            <a:normAutofit/>
          </a:bodyPr>
          <a:lstStyle/>
          <a:p>
            <a:r>
              <a:rPr lang="en-US" sz="3600" dirty="0">
                <a:latin typeface="Source Sans Pro" charset="0"/>
                <a:ea typeface="Source Sans Pro" charset="0"/>
                <a:cs typeface="Source Sans Pro" charset="0"/>
              </a:rPr>
              <a:t>Challenges of a Conventional Cloud Migration</a:t>
            </a:r>
          </a:p>
        </p:txBody>
      </p:sp>
      <p:sp>
        <p:nvSpPr>
          <p:cNvPr id="3" name="Content Placeholder 2"/>
          <p:cNvSpPr>
            <a:spLocks noGrp="1"/>
          </p:cNvSpPr>
          <p:nvPr>
            <p:ph idx="1"/>
          </p:nvPr>
        </p:nvSpPr>
        <p:spPr>
          <a:xfrm>
            <a:off x="772695" y="1958354"/>
            <a:ext cx="4173579" cy="4350721"/>
          </a:xfrm>
        </p:spPr>
        <p:txBody>
          <a:bodyPr>
            <a:normAutofit/>
          </a:bodyPr>
          <a:lstStyle/>
          <a:p>
            <a:r>
              <a:rPr lang="en-US" sz="2400" dirty="0"/>
              <a:t>Conventional rip-and-replace requires modification or refactoring of all applications</a:t>
            </a:r>
          </a:p>
          <a:p>
            <a:endParaRPr lang="en-US" sz="2400" dirty="0"/>
          </a:p>
          <a:p>
            <a:r>
              <a:rPr lang="en-US" sz="2400" dirty="0">
                <a:solidFill>
                  <a:srgbClr val="FFC000"/>
                </a:solidFill>
              </a:rPr>
              <a:t>Time-consuming</a:t>
            </a:r>
          </a:p>
          <a:p>
            <a:r>
              <a:rPr lang="en-US" sz="2400" dirty="0">
                <a:solidFill>
                  <a:srgbClr val="FFC000"/>
                </a:solidFill>
              </a:rPr>
              <a:t>High risk</a:t>
            </a:r>
          </a:p>
          <a:p>
            <a:r>
              <a:rPr lang="en-US" sz="2400" dirty="0">
                <a:solidFill>
                  <a:srgbClr val="FFC000"/>
                </a:solidFill>
              </a:rPr>
              <a:t>Massive disruption to the business</a:t>
            </a:r>
          </a:p>
          <a:p>
            <a:r>
              <a:rPr lang="en-US" sz="2400" dirty="0">
                <a:solidFill>
                  <a:srgbClr val="FFC000"/>
                </a:solidFill>
              </a:rPr>
              <a:t>Inaccurate results</a:t>
            </a:r>
          </a:p>
        </p:txBody>
      </p:sp>
      <p:grpSp>
        <p:nvGrpSpPr>
          <p:cNvPr id="8" name="Group 7"/>
          <p:cNvGrpSpPr/>
          <p:nvPr/>
        </p:nvGrpSpPr>
        <p:grpSpPr>
          <a:xfrm>
            <a:off x="4869206" y="1980483"/>
            <a:ext cx="6623380" cy="4160040"/>
            <a:chOff x="4869031" y="1980277"/>
            <a:chExt cx="6624320" cy="4160630"/>
          </a:xfrm>
        </p:grpSpPr>
        <p:sp>
          <p:nvSpPr>
            <p:cNvPr id="17" name="TextBox 16"/>
            <p:cNvSpPr txBox="1"/>
            <p:nvPr/>
          </p:nvSpPr>
          <p:spPr>
            <a:xfrm>
              <a:off x="9144817" y="5250244"/>
              <a:ext cx="859531" cy="312073"/>
            </a:xfrm>
            <a:prstGeom prst="rect">
              <a:avLst/>
            </a:prstGeom>
            <a:noFill/>
          </p:spPr>
          <p:txBody>
            <a:bodyPr wrap="none" rtlCol="0">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ource Sans Pro" charset="0"/>
                  <a:ea typeface="Source Sans Pro" charset="0"/>
                  <a:cs typeface="Source Sans Pro" charset="0"/>
                </a:rPr>
                <a:t>New DB</a:t>
              </a:r>
            </a:p>
          </p:txBody>
        </p:sp>
        <p:sp>
          <p:nvSpPr>
            <p:cNvPr id="7" name="Rectangle 6"/>
            <p:cNvSpPr/>
            <p:nvPr/>
          </p:nvSpPr>
          <p:spPr>
            <a:xfrm>
              <a:off x="4869031" y="1980277"/>
              <a:ext cx="6624320" cy="4160630"/>
            </a:xfrm>
            <a:prstGeom prst="rect">
              <a:avLst/>
            </a:prstGeom>
            <a:solidFill>
              <a:schemeClr val="tx1">
                <a:lumMod val="65000"/>
                <a:lumOff val="3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pic>
          <p:nvPicPr>
            <p:cNvPr id="16" name="Picture 15"/>
            <p:cNvPicPr>
              <a:picLocks noChangeAspect="1"/>
            </p:cNvPicPr>
            <p:nvPr/>
          </p:nvPicPr>
          <p:blipFill>
            <a:blip r:embed="rId3" cstate="email">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9073177" y="4758057"/>
              <a:ext cx="963725" cy="473767"/>
            </a:xfrm>
            <a:prstGeom prst="rect">
              <a:avLst/>
            </a:prstGeom>
          </p:spPr>
        </p:pic>
        <p:sp>
          <p:nvSpPr>
            <p:cNvPr id="6" name="Striped Right Arrow 5"/>
            <p:cNvSpPr/>
            <p:nvPr/>
          </p:nvSpPr>
          <p:spPr>
            <a:xfrm>
              <a:off x="7471144" y="3221225"/>
              <a:ext cx="1140237" cy="369008"/>
            </a:xfrm>
            <a:prstGeom prst="stripedRightArrow">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pic>
          <p:nvPicPr>
            <p:cNvPr id="34" name="Picture 33"/>
            <p:cNvPicPr>
              <a:picLocks noChangeAspect="1"/>
            </p:cNvPicPr>
            <p:nvPr/>
          </p:nvPicPr>
          <p:blipFill>
            <a:blip r:embed="rId4" cstate="email">
              <a:duotone>
                <a:prstClr val="black"/>
                <a:schemeClr val="tx2">
                  <a:tint val="45000"/>
                  <a:satMod val="400000"/>
                </a:schemeClr>
              </a:duotone>
              <a:extLst>
                <a:ext uri="{BEBA8EAE-BF5A-486C-A8C5-ECC9F3942E4B}">
                  <a14:imgProps xmlns:a14="http://schemas.microsoft.com/office/drawing/2010/main">
                    <a14:imgLayer r:embed="rId5">
                      <a14:imgEffect>
                        <a14:colorTemperature colorTemp="1500"/>
                      </a14:imgEffect>
                    </a14:imgLayer>
                  </a14:imgProps>
                </a:ext>
                <a:ext uri="{28A0092B-C50C-407E-A947-70E740481C1C}">
                  <a14:useLocalDpi xmlns:a14="http://schemas.microsoft.com/office/drawing/2010/main"/>
                </a:ext>
              </a:extLst>
            </a:blip>
            <a:stretch>
              <a:fillRect/>
            </a:stretch>
          </p:blipFill>
          <p:spPr>
            <a:xfrm>
              <a:off x="6241242" y="4750913"/>
              <a:ext cx="652223" cy="418689"/>
            </a:xfrm>
            <a:prstGeom prst="rect">
              <a:avLst/>
            </a:prstGeom>
          </p:spPr>
        </p:pic>
        <p:sp>
          <p:nvSpPr>
            <p:cNvPr id="35" name="TextBox 34"/>
            <p:cNvSpPr txBox="1"/>
            <p:nvPr/>
          </p:nvSpPr>
          <p:spPr>
            <a:xfrm>
              <a:off x="6251846" y="5218800"/>
              <a:ext cx="643216" cy="307821"/>
            </a:xfrm>
            <a:prstGeom prst="rect">
              <a:avLst/>
            </a:prstGeom>
            <a:noFill/>
          </p:spPr>
          <p:txBody>
            <a:bodyPr wrap="none" rtlCol="0">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Old DB</a:t>
              </a:r>
            </a:p>
          </p:txBody>
        </p:sp>
        <p:cxnSp>
          <p:nvCxnSpPr>
            <p:cNvPr id="36" name="Straight Connector 22"/>
            <p:cNvCxnSpPr/>
            <p:nvPr/>
          </p:nvCxnSpPr>
          <p:spPr>
            <a:xfrm>
              <a:off x="6563643" y="3952033"/>
              <a:ext cx="0" cy="536147"/>
            </a:xfrm>
            <a:prstGeom prst="straightConnector1">
              <a:avLst/>
            </a:prstGeom>
            <a:ln w="38100" cap="rnd">
              <a:solidFill>
                <a:schemeClr val="bg1">
                  <a:lumMod val="75000"/>
                </a:schemeClr>
              </a:solidFill>
              <a:prstDash val="solid"/>
              <a:headEnd type="triangle" w="sm" len="sm"/>
              <a:tailEnd type="triangle" w="sm" len="sm"/>
            </a:ln>
          </p:spPr>
          <p:style>
            <a:lnRef idx="2">
              <a:schemeClr val="accent1"/>
            </a:lnRef>
            <a:fillRef idx="0">
              <a:schemeClr val="accent1"/>
            </a:fillRef>
            <a:effectRef idx="1">
              <a:schemeClr val="accent1"/>
            </a:effectRef>
            <a:fontRef idx="minor">
              <a:schemeClr val="tx1"/>
            </a:fontRef>
          </p:style>
        </p:cxnSp>
        <p:pic>
          <p:nvPicPr>
            <p:cNvPr id="38" name="Picture 37"/>
            <p:cNvPicPr>
              <a:picLocks noChangeAspect="1"/>
            </p:cNvPicPr>
            <p:nvPr/>
          </p:nvPicPr>
          <p:blipFill>
            <a:blip r:embed="rId6" cstate="email">
              <a:duotone>
                <a:prstClr val="black"/>
                <a:schemeClr val="tx2">
                  <a:tint val="45000"/>
                  <a:satMod val="400000"/>
                </a:schemeClr>
              </a:duotone>
              <a:extLst>
                <a:ext uri="{BEBA8EAE-BF5A-486C-A8C5-ECC9F3942E4B}">
                  <a14:imgProps xmlns:a14="http://schemas.microsoft.com/office/drawing/2010/main">
                    <a14:imgLayer r:embed="rId7">
                      <a14:imgEffect>
                        <a14:colorTemperature colorTemp="1500"/>
                      </a14:imgEffect>
                    </a14:imgLayer>
                  </a14:imgProps>
                </a:ext>
                <a:ext uri="{28A0092B-C50C-407E-A947-70E740481C1C}">
                  <a14:useLocalDpi xmlns:a14="http://schemas.microsoft.com/office/drawing/2010/main"/>
                </a:ext>
              </a:extLst>
            </a:blip>
            <a:stretch>
              <a:fillRect/>
            </a:stretch>
          </p:blipFill>
          <p:spPr>
            <a:xfrm>
              <a:off x="6207198" y="3236876"/>
              <a:ext cx="255719" cy="239770"/>
            </a:xfrm>
            <a:prstGeom prst="rect">
              <a:avLst/>
            </a:prstGeom>
          </p:spPr>
        </p:pic>
        <p:sp>
          <p:nvSpPr>
            <p:cNvPr id="39" name="TextBox 38"/>
            <p:cNvSpPr txBox="1"/>
            <p:nvPr/>
          </p:nvSpPr>
          <p:spPr>
            <a:xfrm>
              <a:off x="5942714" y="3460423"/>
              <a:ext cx="1160895" cy="343492"/>
            </a:xfrm>
            <a:prstGeom prst="rect">
              <a:avLst/>
            </a:prstGeom>
            <a:noFill/>
          </p:spPr>
          <p:txBody>
            <a:bodyPr wrap="none" rtlCol="0">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ource Sans Pro" charset="0"/>
                  <a:ea typeface="Source Sans Pro" charset="0"/>
                  <a:cs typeface="Source Sans Pro" charset="0"/>
                </a:rPr>
                <a:t>App (orig.)</a:t>
              </a:r>
            </a:p>
          </p:txBody>
        </p:sp>
        <p:pic>
          <p:nvPicPr>
            <p:cNvPr id="40" name="Picture 39"/>
            <p:cNvPicPr>
              <a:picLocks noChangeAspect="1"/>
            </p:cNvPicPr>
            <p:nvPr/>
          </p:nvPicPr>
          <p:blipFill>
            <a:blip r:embed="rId6" cstate="email">
              <a:duotone>
                <a:prstClr val="black"/>
                <a:schemeClr val="tx2">
                  <a:tint val="45000"/>
                  <a:satMod val="400000"/>
                </a:schemeClr>
              </a:duotone>
              <a:extLst>
                <a:ext uri="{BEBA8EAE-BF5A-486C-A8C5-ECC9F3942E4B}">
                  <a14:imgProps xmlns:a14="http://schemas.microsoft.com/office/drawing/2010/main">
                    <a14:imgLayer r:embed="rId7">
                      <a14:imgEffect>
                        <a14:colorTemperature colorTemp="1500"/>
                      </a14:imgEffect>
                    </a14:imgLayer>
                  </a14:imgProps>
                </a:ext>
                <a:ext uri="{28A0092B-C50C-407E-A947-70E740481C1C}">
                  <a14:useLocalDpi xmlns:a14="http://schemas.microsoft.com/office/drawing/2010/main"/>
                </a:ext>
              </a:extLst>
            </a:blip>
            <a:stretch>
              <a:fillRect/>
            </a:stretch>
          </p:blipFill>
          <p:spPr>
            <a:xfrm>
              <a:off x="6596332" y="3236876"/>
              <a:ext cx="255719" cy="239770"/>
            </a:xfrm>
            <a:prstGeom prst="rect">
              <a:avLst/>
            </a:prstGeom>
          </p:spPr>
        </p:pic>
        <p:pic>
          <p:nvPicPr>
            <p:cNvPr id="41" name="Picture 40"/>
            <p:cNvPicPr>
              <a:picLocks noChangeAspect="1"/>
            </p:cNvPicPr>
            <p:nvPr/>
          </p:nvPicPr>
          <p:blipFill>
            <a:blip r:embed="rId6" cstate="email">
              <a:duotone>
                <a:prstClr val="black"/>
                <a:schemeClr val="tx2">
                  <a:tint val="45000"/>
                  <a:satMod val="400000"/>
                </a:schemeClr>
              </a:duotone>
              <a:extLst>
                <a:ext uri="{BEBA8EAE-BF5A-486C-A8C5-ECC9F3942E4B}">
                  <a14:imgProps xmlns:a14="http://schemas.microsoft.com/office/drawing/2010/main">
                    <a14:imgLayer r:embed="rId7">
                      <a14:imgEffect>
                        <a14:colorTemperature colorTemp="1500"/>
                      </a14:imgEffect>
                    </a14:imgLayer>
                  </a14:imgProps>
                </a:ext>
                <a:ext uri="{28A0092B-C50C-407E-A947-70E740481C1C}">
                  <a14:useLocalDpi xmlns:a14="http://schemas.microsoft.com/office/drawing/2010/main"/>
                </a:ext>
              </a:extLst>
            </a:blip>
            <a:stretch>
              <a:fillRect/>
            </a:stretch>
          </p:blipFill>
          <p:spPr>
            <a:xfrm>
              <a:off x="6409505" y="2944028"/>
              <a:ext cx="255719" cy="239770"/>
            </a:xfrm>
            <a:prstGeom prst="rect">
              <a:avLst/>
            </a:prstGeom>
          </p:spPr>
        </p:pic>
        <p:sp>
          <p:nvSpPr>
            <p:cNvPr id="42" name="TextBox 41"/>
            <p:cNvSpPr txBox="1"/>
            <p:nvPr/>
          </p:nvSpPr>
          <p:spPr>
            <a:xfrm>
              <a:off x="5799412" y="2277886"/>
              <a:ext cx="1475904" cy="374846"/>
            </a:xfrm>
            <a:prstGeom prst="rect">
              <a:avLst/>
            </a:prstGeom>
            <a:solidFill>
              <a:schemeClr val="bg2">
                <a:lumMod val="50000"/>
              </a:schemeClr>
            </a:solid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ource Sans Pro" charset="0"/>
                  <a:ea typeface="Source Sans Pro" charset="0"/>
                  <a:cs typeface="Source Sans Pro" charset="0"/>
                </a:rPr>
                <a:t>Old Stack </a:t>
              </a:r>
            </a:p>
          </p:txBody>
        </p:sp>
        <p:sp>
          <p:nvSpPr>
            <p:cNvPr id="43" name="Striped Right Arrow 42"/>
            <p:cNvSpPr/>
            <p:nvPr/>
          </p:nvSpPr>
          <p:spPr>
            <a:xfrm>
              <a:off x="7471144" y="4861765"/>
              <a:ext cx="1143000" cy="368940"/>
            </a:xfrm>
            <a:prstGeom prst="stripedRightArrow">
              <a:avLst/>
            </a:prstGeom>
            <a:solidFill>
              <a:schemeClr val="bg1">
                <a:lumMod val="6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pic>
          <p:nvPicPr>
            <p:cNvPr id="45" name="Picture 44"/>
            <p:cNvPicPr>
              <a:picLocks noChangeAspect="1"/>
            </p:cNvPicPr>
            <p:nvPr/>
          </p:nvPicPr>
          <p:blipFill>
            <a:blip r:embed="rId6" cstate="email">
              <a:duotone>
                <a:prstClr val="black"/>
                <a:schemeClr val="accent4">
                  <a:tint val="45000"/>
                  <a:satMod val="400000"/>
                </a:schemeClr>
              </a:duotone>
              <a:extLst>
                <a:ext uri="{BEBA8EAE-BF5A-486C-A8C5-ECC9F3942E4B}">
                  <a14:imgProps xmlns:a14="http://schemas.microsoft.com/office/drawing/2010/main">
                    <a14:imgLayer r:embed="rId7">
                      <a14:imgEffect>
                        <a14:colorTemperature colorTemp="1500"/>
                      </a14:imgEffect>
                    </a14:imgLayer>
                  </a14:imgProps>
                </a:ext>
                <a:ext uri="{28A0092B-C50C-407E-A947-70E740481C1C}">
                  <a14:useLocalDpi xmlns:a14="http://schemas.microsoft.com/office/drawing/2010/main"/>
                </a:ext>
              </a:extLst>
            </a:blip>
            <a:stretch>
              <a:fillRect/>
            </a:stretch>
          </p:blipFill>
          <p:spPr>
            <a:xfrm>
              <a:off x="9230966" y="3236879"/>
              <a:ext cx="255719" cy="239770"/>
            </a:xfrm>
            <a:prstGeom prst="rect">
              <a:avLst/>
            </a:prstGeom>
          </p:spPr>
        </p:pic>
        <p:sp>
          <p:nvSpPr>
            <p:cNvPr id="46" name="TextBox 45"/>
            <p:cNvSpPr txBox="1"/>
            <p:nvPr/>
          </p:nvSpPr>
          <p:spPr>
            <a:xfrm>
              <a:off x="8895952" y="3460426"/>
              <a:ext cx="1301959" cy="343492"/>
            </a:xfrm>
            <a:prstGeom prst="rect">
              <a:avLst/>
            </a:prstGeom>
            <a:noFill/>
          </p:spPr>
          <p:txBody>
            <a:bodyPr wrap="none" rtlCol="0">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C000"/>
                  </a:solidFill>
                  <a:effectLst/>
                  <a:uLnTx/>
                  <a:uFillTx/>
                  <a:latin typeface="Source Sans Pro" charset="0"/>
                  <a:ea typeface="Source Sans Pro" charset="0"/>
                  <a:cs typeface="Source Sans Pro" charset="0"/>
                </a:rPr>
                <a:t>App (mod*.)</a:t>
              </a:r>
            </a:p>
          </p:txBody>
        </p:sp>
        <p:pic>
          <p:nvPicPr>
            <p:cNvPr id="47" name="Picture 46"/>
            <p:cNvPicPr>
              <a:picLocks noChangeAspect="1"/>
            </p:cNvPicPr>
            <p:nvPr/>
          </p:nvPicPr>
          <p:blipFill>
            <a:blip r:embed="rId6" cstate="email">
              <a:duotone>
                <a:prstClr val="black"/>
                <a:schemeClr val="accent4">
                  <a:tint val="45000"/>
                  <a:satMod val="400000"/>
                </a:schemeClr>
              </a:duotone>
              <a:extLst>
                <a:ext uri="{BEBA8EAE-BF5A-486C-A8C5-ECC9F3942E4B}">
                  <a14:imgProps xmlns:a14="http://schemas.microsoft.com/office/drawing/2010/main">
                    <a14:imgLayer r:embed="rId7">
                      <a14:imgEffect>
                        <a14:colorTemperature colorTemp="1500"/>
                      </a14:imgEffect>
                    </a14:imgLayer>
                  </a14:imgProps>
                </a:ext>
                <a:ext uri="{28A0092B-C50C-407E-A947-70E740481C1C}">
                  <a14:useLocalDpi xmlns:a14="http://schemas.microsoft.com/office/drawing/2010/main"/>
                </a:ext>
              </a:extLst>
            </a:blip>
            <a:stretch>
              <a:fillRect/>
            </a:stretch>
          </p:blipFill>
          <p:spPr>
            <a:xfrm>
              <a:off x="9620100" y="3236879"/>
              <a:ext cx="255719" cy="239770"/>
            </a:xfrm>
            <a:prstGeom prst="rect">
              <a:avLst/>
            </a:prstGeom>
          </p:spPr>
        </p:pic>
        <p:pic>
          <p:nvPicPr>
            <p:cNvPr id="48" name="Picture 47"/>
            <p:cNvPicPr>
              <a:picLocks noChangeAspect="1"/>
            </p:cNvPicPr>
            <p:nvPr/>
          </p:nvPicPr>
          <p:blipFill>
            <a:blip r:embed="rId6" cstate="email">
              <a:duotone>
                <a:prstClr val="black"/>
                <a:schemeClr val="accent4">
                  <a:tint val="45000"/>
                  <a:satMod val="400000"/>
                </a:schemeClr>
              </a:duotone>
              <a:extLst>
                <a:ext uri="{BEBA8EAE-BF5A-486C-A8C5-ECC9F3942E4B}">
                  <a14:imgProps xmlns:a14="http://schemas.microsoft.com/office/drawing/2010/main">
                    <a14:imgLayer r:embed="rId7">
                      <a14:imgEffect>
                        <a14:colorTemperature colorTemp="1500"/>
                      </a14:imgEffect>
                    </a14:imgLayer>
                  </a14:imgProps>
                </a:ext>
                <a:ext uri="{28A0092B-C50C-407E-A947-70E740481C1C}">
                  <a14:useLocalDpi xmlns:a14="http://schemas.microsoft.com/office/drawing/2010/main"/>
                </a:ext>
              </a:extLst>
            </a:blip>
            <a:stretch>
              <a:fillRect/>
            </a:stretch>
          </p:blipFill>
          <p:spPr>
            <a:xfrm>
              <a:off x="9433273" y="2944031"/>
              <a:ext cx="255719" cy="239770"/>
            </a:xfrm>
            <a:prstGeom prst="rect">
              <a:avLst/>
            </a:prstGeom>
          </p:spPr>
        </p:pic>
        <p:sp>
          <p:nvSpPr>
            <p:cNvPr id="49" name="TextBox 48"/>
            <p:cNvSpPr txBox="1"/>
            <p:nvPr/>
          </p:nvSpPr>
          <p:spPr>
            <a:xfrm>
              <a:off x="8809787" y="2277886"/>
              <a:ext cx="1475904" cy="374846"/>
            </a:xfrm>
            <a:prstGeom prst="rect">
              <a:avLst/>
            </a:prstGeom>
            <a:solidFill>
              <a:schemeClr val="bg2">
                <a:lumMod val="50000"/>
              </a:schemeClr>
            </a:solid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ource Sans Pro" charset="0"/>
                  <a:ea typeface="Source Sans Pro" charset="0"/>
                  <a:cs typeface="Source Sans Pro" charset="0"/>
                </a:rPr>
                <a:t>New Stack </a:t>
              </a:r>
            </a:p>
          </p:txBody>
        </p:sp>
        <p:sp>
          <p:nvSpPr>
            <p:cNvPr id="51" name="TextBox 50"/>
            <p:cNvSpPr txBox="1"/>
            <p:nvPr/>
          </p:nvSpPr>
          <p:spPr>
            <a:xfrm>
              <a:off x="7100649" y="3493443"/>
              <a:ext cx="1720679" cy="751552"/>
            </a:xfrm>
            <a:prstGeom prst="rect">
              <a:avLst/>
            </a:prstGeom>
            <a:noFill/>
          </p:spPr>
          <p:txBody>
            <a:bodyPr wrap="square" rtlCol="0">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ource Sans Pro" charset="0"/>
                  <a:ea typeface="Source Sans Pro" charset="0"/>
                  <a:cs typeface="Source Sans Pro" charset="0"/>
                </a:rPr>
                <a:t>Application Migration</a:t>
              </a:r>
            </a:p>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ource Sans Pro" charset="0"/>
                  <a:ea typeface="Source Sans Pro" charset="0"/>
                  <a:cs typeface="Source Sans Pro" charset="0"/>
                </a:rPr>
                <a:t>(3 – 5 years)</a:t>
              </a:r>
            </a:p>
          </p:txBody>
        </p:sp>
        <p:sp>
          <p:nvSpPr>
            <p:cNvPr id="52" name="TextBox 51"/>
            <p:cNvSpPr txBox="1"/>
            <p:nvPr/>
          </p:nvSpPr>
          <p:spPr>
            <a:xfrm>
              <a:off x="7171952" y="5162478"/>
              <a:ext cx="1720679" cy="751552"/>
            </a:xfrm>
            <a:prstGeom prst="rect">
              <a:avLst/>
            </a:prstGeom>
            <a:noFill/>
          </p:spPr>
          <p:txBody>
            <a:bodyPr wrap="square" rtlCol="0">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ource Sans Pro" charset="0"/>
                  <a:ea typeface="Source Sans Pro" charset="0"/>
                  <a:cs typeface="Source Sans Pro" charset="0"/>
                </a:rPr>
                <a:t>Data &amp; Schema</a:t>
              </a:r>
            </a:p>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ource Sans Pro" charset="0"/>
                  <a:ea typeface="Source Sans Pro" charset="0"/>
                  <a:cs typeface="Source Sans Pro" charset="0"/>
                </a:rPr>
                <a:t>Migration</a:t>
              </a:r>
            </a:p>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ource Sans Pro" charset="0"/>
                  <a:ea typeface="Source Sans Pro" charset="0"/>
                  <a:cs typeface="Source Sans Pro" charset="0"/>
                </a:rPr>
                <a:t>(1 – 3 months)</a:t>
              </a:r>
            </a:p>
          </p:txBody>
        </p:sp>
        <p:sp>
          <p:nvSpPr>
            <p:cNvPr id="53" name="TextBox 52"/>
            <p:cNvSpPr txBox="1"/>
            <p:nvPr/>
          </p:nvSpPr>
          <p:spPr>
            <a:xfrm>
              <a:off x="7155031" y="2953163"/>
              <a:ext cx="1720679" cy="312073"/>
            </a:xfrm>
            <a:prstGeom prst="rect">
              <a:avLst/>
            </a:prstGeom>
            <a:noFill/>
          </p:spPr>
          <p:txBody>
            <a:bodyPr wrap="square" rtlCol="0">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ource Sans Pro" charset="0"/>
                  <a:ea typeface="Source Sans Pro" charset="0"/>
                  <a:cs typeface="Source Sans Pro" charset="0"/>
                </a:rPr>
                <a:t>DIFFICULT</a:t>
              </a:r>
            </a:p>
          </p:txBody>
        </p:sp>
        <p:sp>
          <p:nvSpPr>
            <p:cNvPr id="54" name="TextBox 53"/>
            <p:cNvSpPr txBox="1"/>
            <p:nvPr/>
          </p:nvSpPr>
          <p:spPr>
            <a:xfrm>
              <a:off x="7155031" y="4603068"/>
              <a:ext cx="1720679" cy="312073"/>
            </a:xfrm>
            <a:prstGeom prst="rect">
              <a:avLst/>
            </a:prstGeom>
            <a:noFill/>
          </p:spPr>
          <p:txBody>
            <a:bodyPr wrap="square" rtlCol="0">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ource Sans Pro" charset="0"/>
                  <a:ea typeface="Source Sans Pro" charset="0"/>
                  <a:cs typeface="Source Sans Pro" charset="0"/>
                </a:rPr>
                <a:t>EASY</a:t>
              </a:r>
            </a:p>
          </p:txBody>
        </p:sp>
        <p:cxnSp>
          <p:nvCxnSpPr>
            <p:cNvPr id="55" name="Straight Connector 22"/>
            <p:cNvCxnSpPr/>
            <p:nvPr/>
          </p:nvCxnSpPr>
          <p:spPr>
            <a:xfrm>
              <a:off x="9552007" y="3971913"/>
              <a:ext cx="0" cy="536147"/>
            </a:xfrm>
            <a:prstGeom prst="straightConnector1">
              <a:avLst/>
            </a:prstGeom>
            <a:ln w="38100" cap="rnd">
              <a:solidFill>
                <a:schemeClr val="bg1">
                  <a:lumMod val="75000"/>
                </a:schemeClr>
              </a:solidFill>
              <a:prstDash val="solid"/>
              <a:headEnd type="triangle" w="sm" len="sm"/>
              <a:tailEnd type="triangle" w="sm" len="sm"/>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9145162" y="5268664"/>
              <a:ext cx="803540" cy="307821"/>
            </a:xfrm>
            <a:prstGeom prst="rect">
              <a:avLst/>
            </a:prstGeom>
            <a:noFill/>
          </p:spPr>
          <p:txBody>
            <a:bodyPr wrap="none" rtlCol="0">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Cloud DB</a:t>
              </a:r>
            </a:p>
          </p:txBody>
        </p:sp>
      </p:grpSp>
      <p:sp>
        <p:nvSpPr>
          <p:cNvPr id="9" name="TextBox 8"/>
          <p:cNvSpPr txBox="1"/>
          <p:nvPr/>
        </p:nvSpPr>
        <p:spPr>
          <a:xfrm>
            <a:off x="4869206" y="6176573"/>
            <a:ext cx="6623380" cy="280678"/>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rPr>
              <a:t>*Application needs to be modified during a conventional migration</a:t>
            </a:r>
          </a:p>
        </p:txBody>
      </p:sp>
    </p:spTree>
    <p:extLst>
      <p:ext uri="{BB962C8B-B14F-4D97-AF65-F5344CB8AC3E}">
        <p14:creationId xmlns:p14="http://schemas.microsoft.com/office/powerpoint/2010/main" val="15219017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6281503" y="1643223"/>
            <a:ext cx="4756857" cy="4572802"/>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pic>
        <p:nvPicPr>
          <p:cNvPr id="45" name="Picture 44"/>
          <p:cNvPicPr>
            <a:picLocks noChangeAspect="1"/>
          </p:cNvPicPr>
          <p:nvPr/>
        </p:nvPicPr>
        <p:blipFill>
          <a:blip r:embed="rId3" cstate="email">
            <a:duotone>
              <a:prstClr val="black"/>
              <a:schemeClr val="tx2">
                <a:tint val="45000"/>
                <a:satMod val="400000"/>
              </a:schemeClr>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tretch>
            <a:fillRect/>
          </a:stretch>
        </p:blipFill>
        <p:spPr>
          <a:xfrm>
            <a:off x="8598008" y="3057105"/>
            <a:ext cx="255683" cy="239736"/>
          </a:xfrm>
          <a:prstGeom prst="rect">
            <a:avLst/>
          </a:prstGeom>
        </p:spPr>
      </p:pic>
      <p:sp>
        <p:nvSpPr>
          <p:cNvPr id="46" name="TextBox 45"/>
          <p:cNvSpPr txBox="1"/>
          <p:nvPr/>
        </p:nvSpPr>
        <p:spPr>
          <a:xfrm>
            <a:off x="7112229" y="2655964"/>
            <a:ext cx="3200739" cy="971154"/>
          </a:xfrm>
          <a:prstGeom prst="rect">
            <a:avLst/>
          </a:prstGeom>
          <a:noFill/>
          <a:ln>
            <a:solidFill>
              <a:schemeClr val="bg1"/>
            </a:solidFill>
          </a:ln>
        </p:spPr>
        <p:txBody>
          <a:bodyPr wrap="square" rtlCol="0">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Source Sans Pro" charset="0"/>
                <a:ea typeface="Source Sans Pro" charset="0"/>
                <a:cs typeface="Source Sans Pro" charset="0"/>
              </a:rPr>
              <a:t>Teradata Clients</a:t>
            </a:r>
          </a:p>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ource Sans Pro" charset="0"/>
              <a:ea typeface="Source Sans Pro" charset="0"/>
              <a:cs typeface="Source Sans Pro" charset="0"/>
            </a:endParaRPr>
          </a:p>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ource Sans Pro" charset="0"/>
              <a:ea typeface="Source Sans Pro" charset="0"/>
              <a:cs typeface="Source Sans Pro" charset="0"/>
            </a:endParaRPr>
          </a:p>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ource Sans Pro" charset="0"/>
              <a:ea typeface="Source Sans Pro" charset="0"/>
              <a:cs typeface="Source Sans Pro" charset="0"/>
            </a:endParaRPr>
          </a:p>
        </p:txBody>
      </p:sp>
      <p:pic>
        <p:nvPicPr>
          <p:cNvPr id="47" name="Picture 46"/>
          <p:cNvPicPr>
            <a:picLocks noChangeAspect="1"/>
          </p:cNvPicPr>
          <p:nvPr/>
        </p:nvPicPr>
        <p:blipFill>
          <a:blip r:embed="rId3" cstate="email">
            <a:duotone>
              <a:prstClr val="black"/>
              <a:schemeClr val="tx2">
                <a:tint val="45000"/>
                <a:satMod val="400000"/>
              </a:schemeClr>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tretch>
            <a:fillRect/>
          </a:stretch>
        </p:blipFill>
        <p:spPr>
          <a:xfrm>
            <a:off x="9545047" y="3046217"/>
            <a:ext cx="255683" cy="239736"/>
          </a:xfrm>
          <a:prstGeom prst="rect">
            <a:avLst/>
          </a:prstGeom>
        </p:spPr>
      </p:pic>
      <p:pic>
        <p:nvPicPr>
          <p:cNvPr id="48" name="Picture 47"/>
          <p:cNvPicPr>
            <a:picLocks noChangeAspect="1"/>
          </p:cNvPicPr>
          <p:nvPr/>
        </p:nvPicPr>
        <p:blipFill>
          <a:blip r:embed="rId3" cstate="email">
            <a:duotone>
              <a:prstClr val="black"/>
              <a:schemeClr val="tx2">
                <a:tint val="45000"/>
                <a:satMod val="400000"/>
              </a:schemeClr>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tretch>
            <a:fillRect/>
          </a:stretch>
        </p:blipFill>
        <p:spPr>
          <a:xfrm>
            <a:off x="7709065" y="3053479"/>
            <a:ext cx="255683" cy="239736"/>
          </a:xfrm>
          <a:prstGeom prst="rect">
            <a:avLst/>
          </a:prstGeom>
        </p:spPr>
      </p:pic>
      <p:sp>
        <p:nvSpPr>
          <p:cNvPr id="49" name="TextBox 48"/>
          <p:cNvSpPr txBox="1"/>
          <p:nvPr/>
        </p:nvSpPr>
        <p:spPr>
          <a:xfrm>
            <a:off x="6281504" y="1745942"/>
            <a:ext cx="4756858" cy="374793"/>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C000"/>
                </a:solidFill>
                <a:effectLst/>
                <a:uLnTx/>
                <a:uFillTx/>
                <a:latin typeface="Source Sans Pro" charset="0"/>
                <a:ea typeface="Source Sans Pro" charset="0"/>
                <a:cs typeface="Source Sans Pro" charset="0"/>
              </a:rPr>
              <a:t>Teradata Re-Platforming Scenario</a:t>
            </a:r>
          </a:p>
        </p:txBody>
      </p:sp>
      <p:pic>
        <p:nvPicPr>
          <p:cNvPr id="32" name="Picture 3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408758" y="5742847"/>
            <a:ext cx="267794" cy="302608"/>
          </a:xfrm>
          <a:prstGeom prst="rect">
            <a:avLst/>
          </a:prstGeom>
          <a:noFill/>
        </p:spPr>
      </p:pic>
      <p:cxnSp>
        <p:nvCxnSpPr>
          <p:cNvPr id="44" name="Straight Connector 22"/>
          <p:cNvCxnSpPr/>
          <p:nvPr/>
        </p:nvCxnSpPr>
        <p:spPr>
          <a:xfrm>
            <a:off x="8712599" y="3698427"/>
            <a:ext cx="0" cy="1162127"/>
          </a:xfrm>
          <a:prstGeom prst="straightConnector1">
            <a:avLst/>
          </a:prstGeom>
          <a:ln w="38100" cap="rnd">
            <a:solidFill>
              <a:schemeClr val="bg1">
                <a:lumMod val="75000"/>
              </a:schemeClr>
            </a:solidFill>
            <a:prstDash val="solid"/>
            <a:headEnd type="triangle" w="sm" len="sm"/>
            <a:tailEnd type="triangle" w="sm" len="sm"/>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96975" y="553440"/>
            <a:ext cx="11322263" cy="657331"/>
          </a:xfrm>
          <a:noFill/>
        </p:spPr>
        <p:txBody>
          <a:bodyPr vert="horz" wrap="none" lIns="182854" tIns="0" rIns="182854" bIns="91427" rtlCol="0" anchor="ctr">
            <a:spAutoFit/>
          </a:bodyPr>
          <a:lstStyle/>
          <a:p>
            <a:pPr>
              <a:lnSpc>
                <a:spcPct val="100000"/>
              </a:lnSpc>
            </a:pPr>
            <a:r>
              <a:rPr lang="en-US" sz="3600" dirty="0"/>
              <a:t>Datometry Enabled Cloud-Shift to Azure SQL DW</a:t>
            </a:r>
          </a:p>
        </p:txBody>
      </p:sp>
      <p:sp>
        <p:nvSpPr>
          <p:cNvPr id="50" name="Content Placeholder 2"/>
          <p:cNvSpPr txBox="1">
            <a:spLocks/>
          </p:cNvSpPr>
          <p:nvPr/>
        </p:nvSpPr>
        <p:spPr>
          <a:xfrm>
            <a:off x="838947" y="1613851"/>
            <a:ext cx="5146298" cy="4813032"/>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Helvetica Neue" charset="0"/>
                <a:ea typeface="Helvetica Neue" charset="0"/>
                <a:cs typeface="Helvetica Neue" charset="0"/>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Helvetica Neue" charset="0"/>
                <a:ea typeface="Helvetica Neue" charset="0"/>
                <a:cs typeface="Helvetica Neue" charset="0"/>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Helvetica Neue" charset="0"/>
                <a:ea typeface="Helvetica Neue" charset="0"/>
                <a:cs typeface="Helvetica Neue" charset="0"/>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Helvetica Neue" charset="0"/>
                <a:ea typeface="Helvetica Neue" charset="0"/>
                <a:cs typeface="Helvetica Neue" charset="0"/>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Helvetica Neue" charset="0"/>
                <a:ea typeface="Helvetica Neue" charset="0"/>
                <a:cs typeface="Helvetica Ne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225" rtl="0" eaLnBrk="1" fontAlgn="auto" latinLnBrk="0" hangingPunct="1">
              <a:lnSpc>
                <a:spcPct val="110000"/>
              </a:lnSpc>
              <a:spcBef>
                <a:spcPts val="0"/>
              </a:spcBef>
              <a:spcAft>
                <a:spcPts val="0"/>
              </a:spcAft>
              <a:buClrTx/>
              <a:buSzTx/>
              <a:buFont typeface="Arial"/>
              <a:buNone/>
              <a:tabLst/>
              <a:defRPr/>
            </a:pPr>
            <a:r>
              <a:rPr kumimoji="0" lang="en-US" sz="2000" b="1" i="0" u="none" strike="noStrike" kern="1200" cap="none" spc="0" normalizeH="0" baseline="0" noProof="0" dirty="0">
                <a:ln>
                  <a:noFill/>
                </a:ln>
                <a:solidFill>
                  <a:srgbClr val="FFC000"/>
                </a:solidFill>
                <a:effectLst/>
                <a:uLnTx/>
                <a:uFillTx/>
                <a:latin typeface="Helvetica Neue" charset="0"/>
                <a:ea typeface="Helvetica Neue" charset="0"/>
                <a:cs typeface="Helvetica Neue" charset="0"/>
              </a:rPr>
              <a:t>Hyper Q - Cross Translator Technology</a:t>
            </a:r>
          </a:p>
          <a:p>
            <a:pPr marL="228556" marR="0" lvl="0" indent="-228556" algn="l" defTabSz="914225" rtl="0" eaLnBrk="1" fontAlgn="auto" latinLnBrk="0" hangingPunct="1">
              <a:lnSpc>
                <a:spcPct val="11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prstClr val="white"/>
                </a:solidFill>
                <a:effectLst/>
                <a:uLnTx/>
                <a:uFillTx/>
                <a:latin typeface="Helvetica Neue" charset="0"/>
                <a:ea typeface="Helvetica Neue" charset="0"/>
                <a:cs typeface="Helvetica Neue" charset="0"/>
              </a:rPr>
              <a:t>Fully transparent to applications </a:t>
            </a:r>
          </a:p>
          <a:p>
            <a:pPr marL="228556" marR="0" lvl="0" indent="-228556" algn="l" defTabSz="914225" rtl="0" eaLnBrk="1" fontAlgn="auto" latinLnBrk="0" hangingPunct="1">
              <a:lnSpc>
                <a:spcPct val="11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prstClr val="white"/>
                </a:solidFill>
                <a:effectLst/>
                <a:uLnTx/>
                <a:uFillTx/>
                <a:latin typeface="Helvetica Neue" charset="0"/>
                <a:ea typeface="Helvetica Neue" charset="0"/>
                <a:cs typeface="Helvetica Neue" charset="0"/>
              </a:rPr>
              <a:t>Lets Teradata applications run natively on Azure SQL DW</a:t>
            </a:r>
          </a:p>
          <a:p>
            <a:pPr marL="228556" marR="0" lvl="0" indent="-228556" algn="l" defTabSz="914225" rtl="0" eaLnBrk="1" fontAlgn="auto" latinLnBrk="0" hangingPunct="1">
              <a:lnSpc>
                <a:spcPct val="11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prstClr val="white"/>
                </a:solidFill>
                <a:effectLst/>
                <a:uLnTx/>
                <a:uFillTx/>
                <a:latin typeface="Helvetica Neue" charset="0"/>
                <a:ea typeface="Helvetica Neue" charset="0"/>
                <a:cs typeface="Helvetica Neue" charset="0"/>
              </a:rPr>
              <a:t>Translates SQL Language and Teradata protocol</a:t>
            </a:r>
          </a:p>
          <a:p>
            <a:pPr marL="228556" marR="0" lvl="0" indent="-228556" algn="l" defTabSz="914225" rtl="0" eaLnBrk="1" fontAlgn="auto" latinLnBrk="0" hangingPunct="1">
              <a:lnSpc>
                <a:spcPct val="110000"/>
              </a:lnSpc>
              <a:spcBef>
                <a:spcPts val="0"/>
              </a:spcBef>
              <a:spcAft>
                <a:spcPts val="0"/>
              </a:spcAft>
              <a:buClrTx/>
              <a:buSzTx/>
              <a:buFont typeface="Arial"/>
              <a:buChar char="•"/>
              <a:tabLst/>
              <a:defRPr/>
            </a:pPr>
            <a:endParaRPr kumimoji="0" lang="en-US" sz="2000" b="0" i="0" u="none" strike="noStrike" kern="1200" cap="none" spc="0" normalizeH="0" baseline="0" noProof="0" dirty="0">
              <a:ln>
                <a:noFill/>
              </a:ln>
              <a:solidFill>
                <a:prstClr val="white"/>
              </a:solidFill>
              <a:effectLst/>
              <a:uLnTx/>
              <a:uFillTx/>
              <a:latin typeface="Helvetica Neue" charset="0"/>
              <a:ea typeface="Helvetica Neue" charset="0"/>
              <a:cs typeface="Helvetica Neue" charset="0"/>
            </a:endParaRPr>
          </a:p>
          <a:p>
            <a:pPr marL="0" marR="0" lvl="0" indent="0" algn="l" defTabSz="914225" rtl="0" eaLnBrk="1" fontAlgn="auto" latinLnBrk="0" hangingPunct="1">
              <a:lnSpc>
                <a:spcPct val="110000"/>
              </a:lnSpc>
              <a:spcBef>
                <a:spcPts val="0"/>
              </a:spcBef>
              <a:spcAft>
                <a:spcPts val="0"/>
              </a:spcAft>
              <a:buClrTx/>
              <a:buSzTx/>
              <a:buFont typeface="Arial"/>
              <a:buNone/>
              <a:tabLst/>
              <a:defRPr/>
            </a:pPr>
            <a:r>
              <a:rPr kumimoji="0" lang="en-US" sz="2000" b="1" i="0" u="none" strike="noStrike" kern="1200" cap="none" spc="0" normalizeH="0" baseline="0" noProof="0" dirty="0">
                <a:ln>
                  <a:noFill/>
                </a:ln>
                <a:solidFill>
                  <a:srgbClr val="FFC000"/>
                </a:solidFill>
                <a:effectLst/>
                <a:uLnTx/>
                <a:uFillTx/>
                <a:latin typeface="Helvetica Neue" charset="0"/>
                <a:ea typeface="Helvetica Neue" charset="0"/>
                <a:cs typeface="Helvetica Neue" charset="0"/>
              </a:rPr>
              <a:t>Benefits</a:t>
            </a:r>
          </a:p>
          <a:p>
            <a:pPr marL="228556" marR="0" lvl="0" indent="-228556" algn="l" defTabSz="914225" rtl="0" eaLnBrk="1" fontAlgn="auto" latinLnBrk="0" hangingPunct="1">
              <a:lnSpc>
                <a:spcPct val="11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prstClr val="white"/>
                </a:solidFill>
                <a:effectLst/>
                <a:uLnTx/>
                <a:uFillTx/>
                <a:latin typeface="Helvetica Neue" charset="0"/>
                <a:ea typeface="Helvetica Neue" charset="0"/>
                <a:cs typeface="Helvetica Neue" charset="0"/>
              </a:rPr>
              <a:t>Replace Teradata with cost effective Azure SQL DW for most workloads</a:t>
            </a:r>
          </a:p>
          <a:p>
            <a:pPr marL="228556" marR="0" lvl="0" indent="-228556" algn="l" defTabSz="914225" rtl="0" eaLnBrk="1" fontAlgn="auto" latinLnBrk="0" hangingPunct="1">
              <a:lnSpc>
                <a:spcPct val="11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prstClr val="white"/>
                </a:solidFill>
                <a:effectLst/>
                <a:uLnTx/>
                <a:uFillTx/>
                <a:latin typeface="Helvetica Neue" charset="0"/>
                <a:ea typeface="Helvetica Neue" charset="0"/>
                <a:cs typeface="Helvetica Neue" charset="0"/>
              </a:rPr>
              <a:t>Eliminate risk associated with conventional migration</a:t>
            </a:r>
          </a:p>
          <a:p>
            <a:pPr marL="228556" marR="0" lvl="0" indent="-228556" algn="l" defTabSz="914225" rtl="0" eaLnBrk="1" fontAlgn="auto" latinLnBrk="0" hangingPunct="1">
              <a:lnSpc>
                <a:spcPct val="11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prstClr val="white"/>
                </a:solidFill>
                <a:effectLst/>
                <a:uLnTx/>
                <a:uFillTx/>
                <a:latin typeface="Helvetica Neue" charset="0"/>
                <a:ea typeface="Helvetica Neue" charset="0"/>
                <a:cs typeface="Helvetica Neue" charset="0"/>
              </a:rPr>
              <a:t>Best of both worlds – Teradata applications and Microsoft applications on the same stack</a:t>
            </a:r>
          </a:p>
        </p:txBody>
      </p:sp>
      <p:sp>
        <p:nvSpPr>
          <p:cNvPr id="59" name="TextBox 58"/>
          <p:cNvSpPr txBox="1"/>
          <p:nvPr/>
        </p:nvSpPr>
        <p:spPr>
          <a:xfrm>
            <a:off x="8424562" y="3293216"/>
            <a:ext cx="917109" cy="312029"/>
          </a:xfrm>
          <a:prstGeom prst="rect">
            <a:avLst/>
          </a:prstGeom>
          <a:noFill/>
        </p:spPr>
        <p:txBody>
          <a:bodyPr wrap="none" rtlCol="0">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ource Sans Pro" charset="0"/>
                <a:ea typeface="Source Sans Pro" charset="0"/>
                <a:cs typeface="Source Sans Pro" charset="0"/>
              </a:rPr>
              <a:t>Analytics</a:t>
            </a:r>
          </a:p>
        </p:txBody>
      </p:sp>
      <p:sp>
        <p:nvSpPr>
          <p:cNvPr id="60" name="TextBox 59"/>
          <p:cNvSpPr txBox="1"/>
          <p:nvPr/>
        </p:nvSpPr>
        <p:spPr>
          <a:xfrm>
            <a:off x="7249914" y="3306206"/>
            <a:ext cx="1180131" cy="307777"/>
          </a:xfrm>
          <a:prstGeom prst="rect">
            <a:avLst/>
          </a:prstGeom>
          <a:noFill/>
        </p:spPr>
        <p:txBody>
          <a:bodyPr wrap="none" rtlCol="0">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ource Sans Pro" charset="0"/>
                <a:ea typeface="Source Sans Pro" charset="0"/>
                <a:cs typeface="Source Sans Pro" charset="0"/>
              </a:rPr>
              <a:t>Reporting/BI</a:t>
            </a:r>
          </a:p>
        </p:txBody>
      </p:sp>
      <p:sp>
        <p:nvSpPr>
          <p:cNvPr id="61" name="TextBox 60"/>
          <p:cNvSpPr txBox="1"/>
          <p:nvPr/>
        </p:nvSpPr>
        <p:spPr>
          <a:xfrm>
            <a:off x="9248383" y="3280115"/>
            <a:ext cx="895504" cy="312029"/>
          </a:xfrm>
          <a:prstGeom prst="rect">
            <a:avLst/>
          </a:prstGeom>
          <a:noFill/>
        </p:spPr>
        <p:txBody>
          <a:bodyPr wrap="none" rtlCol="0">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ource Sans Pro" charset="0"/>
                <a:ea typeface="Source Sans Pro" charset="0"/>
                <a:cs typeface="Source Sans Pro" charset="0"/>
              </a:rPr>
              <a:t>ETL/ELT</a:t>
            </a:r>
          </a:p>
        </p:txBody>
      </p:sp>
      <p:pic>
        <p:nvPicPr>
          <p:cNvPr id="21" name="Picture 20"/>
          <p:cNvPicPr>
            <a:picLocks noChangeAspect="1"/>
          </p:cNvPicPr>
          <p:nvPr/>
        </p:nvPicPr>
        <p:blipFill>
          <a:blip r:embed="rId6" cstate="email">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8012867" y="4965088"/>
            <a:ext cx="1330531" cy="633399"/>
          </a:xfrm>
          <a:prstGeom prst="rect">
            <a:avLst/>
          </a:prstGeom>
        </p:spPr>
      </p:pic>
      <p:pic>
        <p:nvPicPr>
          <p:cNvPr id="22" name="Picture 21"/>
          <p:cNvPicPr>
            <a:picLocks noChangeAspect="1"/>
          </p:cNvPicPr>
          <p:nvPr/>
        </p:nvPicPr>
        <p:blipFill>
          <a:blip r:embed="rId7" cstate="email">
            <a:biLevel thresh="75000"/>
            <a:extLst>
              <a:ext uri="{28A0092B-C50C-407E-A947-70E740481C1C}">
                <a14:useLocalDpi xmlns:a14="http://schemas.microsoft.com/office/drawing/2010/main"/>
              </a:ext>
            </a:extLst>
          </a:blip>
          <a:stretch>
            <a:fillRect/>
          </a:stretch>
        </p:blipFill>
        <p:spPr>
          <a:xfrm>
            <a:off x="8318586" y="5293288"/>
            <a:ext cx="870455" cy="271187"/>
          </a:xfrm>
          <a:prstGeom prst="rect">
            <a:avLst/>
          </a:prstGeom>
        </p:spPr>
      </p:pic>
      <p:sp>
        <p:nvSpPr>
          <p:cNvPr id="24" name="TextBox 23"/>
          <p:cNvSpPr txBox="1"/>
          <p:nvPr/>
        </p:nvSpPr>
        <p:spPr>
          <a:xfrm>
            <a:off x="7034294" y="4174984"/>
            <a:ext cx="1926015" cy="469037"/>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dirty="0">
                <a:ln>
                  <a:noFill/>
                </a:ln>
                <a:solidFill>
                  <a:srgbClr val="E7E6E6">
                    <a:lumMod val="75000"/>
                  </a:srgbClr>
                </a:solidFill>
                <a:effectLst/>
                <a:uLnTx/>
                <a:uFillTx/>
                <a:latin typeface="Source Sans Pro" charset="0"/>
                <a:ea typeface="Source Sans Pro" charset="0"/>
                <a:cs typeface="Source Sans Pro" charset="0"/>
              </a:rPr>
              <a:t>Teradata ODBC/JDBC/</a:t>
            </a:r>
          </a:p>
          <a:p>
            <a:pPr marL="0" marR="0" lvl="0" indent="0" defTabSz="914225"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dirty="0">
                <a:ln>
                  <a:noFill/>
                </a:ln>
                <a:solidFill>
                  <a:srgbClr val="E7E6E6">
                    <a:lumMod val="75000"/>
                  </a:srgbClr>
                </a:solidFill>
                <a:effectLst/>
                <a:uLnTx/>
                <a:uFillTx/>
                <a:latin typeface="Source Sans Pro" charset="0"/>
                <a:ea typeface="Source Sans Pro" charset="0"/>
                <a:cs typeface="Source Sans Pro" charset="0"/>
              </a:rPr>
              <a:t>CLIv2 Connectors</a:t>
            </a:r>
          </a:p>
        </p:txBody>
      </p:sp>
      <p:sp>
        <p:nvSpPr>
          <p:cNvPr id="25" name="TextBox 24"/>
          <p:cNvSpPr txBox="1"/>
          <p:nvPr/>
        </p:nvSpPr>
        <p:spPr>
          <a:xfrm>
            <a:off x="7685551" y="5682888"/>
            <a:ext cx="936475" cy="405239"/>
          </a:xfrm>
          <a:prstGeom prst="rect">
            <a:avLst/>
          </a:prstGeom>
          <a:noFill/>
        </p:spPr>
        <p:txBody>
          <a:bodyPr wrap="non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lumMod val="85000"/>
                  </a:prstClr>
                </a:solidFill>
                <a:effectLst/>
                <a:uLnTx/>
                <a:uFillTx/>
                <a:latin typeface="Euro Caps" charset="0"/>
                <a:ea typeface="Euro Caps" charset="0"/>
                <a:cs typeface="Euro Caps" charset="0"/>
              </a:rPr>
              <a:t>Datometry </a:t>
            </a:r>
          </a:p>
          <a:p>
            <a:pPr marL="0" marR="0" lvl="0" indent="0" defTabSz="914225" eaLnBrk="1" fontAlgn="auto" latinLnBrk="0" hangingPunct="1">
              <a:lnSpc>
                <a:spcPts val="1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lumMod val="85000"/>
                  </a:prstClr>
                </a:solidFill>
                <a:effectLst/>
                <a:uLnTx/>
                <a:uFillTx/>
                <a:latin typeface="Euro Caps" charset="0"/>
                <a:ea typeface="Euro Caps" charset="0"/>
                <a:cs typeface="Euro Caps" charset="0"/>
              </a:rPr>
              <a:t>Hyper-Q</a:t>
            </a:r>
          </a:p>
        </p:txBody>
      </p:sp>
      <p:sp>
        <p:nvSpPr>
          <p:cNvPr id="27" name="TextBox 26"/>
          <p:cNvSpPr txBox="1"/>
          <p:nvPr/>
        </p:nvSpPr>
        <p:spPr>
          <a:xfrm>
            <a:off x="8543678" y="5690908"/>
            <a:ext cx="304892" cy="338554"/>
          </a:xfrm>
          <a:prstGeom prst="rect">
            <a:avLst/>
          </a:prstGeom>
          <a:noFill/>
        </p:spPr>
        <p:txBody>
          <a:bodyPr wrap="non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lumMod val="85000"/>
                  </a:prstClr>
                </a:solidFill>
                <a:effectLst/>
                <a:uLnTx/>
                <a:uFillTx/>
                <a:latin typeface="Euro Caps" charset="0"/>
                <a:ea typeface="Euro Caps" charset="0"/>
                <a:cs typeface="Euro Caps" charset="0"/>
              </a:rPr>
              <a:t>+</a:t>
            </a:r>
          </a:p>
        </p:txBody>
      </p:sp>
      <p:pic>
        <p:nvPicPr>
          <p:cNvPr id="7" name="Picture 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866547" y="5715341"/>
            <a:ext cx="382188" cy="372634"/>
          </a:xfrm>
          <a:prstGeom prst="rect">
            <a:avLst/>
          </a:prstGeom>
        </p:spPr>
      </p:pic>
      <p:sp>
        <p:nvSpPr>
          <p:cNvPr id="29" name="TextBox 28"/>
          <p:cNvSpPr txBox="1"/>
          <p:nvPr/>
        </p:nvSpPr>
        <p:spPr>
          <a:xfrm>
            <a:off x="9249433" y="5755068"/>
            <a:ext cx="1236236" cy="276999"/>
          </a:xfrm>
          <a:prstGeom prst="rect">
            <a:avLst/>
          </a:prstGeom>
          <a:noFill/>
        </p:spPr>
        <p:txBody>
          <a:bodyPr wrap="non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lumMod val="85000"/>
                  </a:prstClr>
                </a:solidFill>
                <a:effectLst/>
                <a:uLnTx/>
                <a:uFillTx/>
                <a:latin typeface="Euro Caps" charset="0"/>
                <a:ea typeface="Euro Caps" charset="0"/>
                <a:cs typeface="Euro Caps" charset="0"/>
              </a:rPr>
              <a:t>Azure SQL DW</a:t>
            </a:r>
            <a:endParaRPr kumimoji="0" lang="en-US" sz="1200" b="0" i="0" u="none" strike="noStrike" kern="0" cap="none" spc="0" normalizeH="0" baseline="0" noProof="0" dirty="0">
              <a:ln>
                <a:noFill/>
              </a:ln>
              <a:solidFill>
                <a:prstClr val="white">
                  <a:lumMod val="85000"/>
                </a:prstClr>
              </a:solidFill>
              <a:effectLst/>
              <a:uLnTx/>
              <a:uFillTx/>
              <a:latin typeface="Euro Caps" charset="0"/>
              <a:ea typeface="Euro Caps" charset="0"/>
              <a:cs typeface="Euro Caps" charset="0"/>
            </a:endParaRPr>
          </a:p>
        </p:txBody>
      </p:sp>
      <p:sp>
        <p:nvSpPr>
          <p:cNvPr id="8" name="TextBox 7"/>
          <p:cNvSpPr txBox="1"/>
          <p:nvPr/>
        </p:nvSpPr>
        <p:spPr>
          <a:xfrm>
            <a:off x="6281501" y="6384340"/>
            <a:ext cx="4756859" cy="280678"/>
          </a:xfrm>
          <a:prstGeom prst="rect">
            <a:avLst/>
          </a:prstGeom>
          <a:noFill/>
        </p:spPr>
        <p:txBody>
          <a:bodyPr wrap="square" rtlCol="0">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rPr>
              <a:t>Note: Oracle to Azure SQL </a:t>
            </a:r>
            <a:r>
              <a:rPr kumimoji="0" lang="en-US" sz="1200" b="0" i="0" u="none" strike="noStrike" kern="0" cap="none" spc="0" normalizeH="0" baseline="0" noProof="0">
                <a:ln>
                  <a:noFill/>
                </a:ln>
                <a:solidFill>
                  <a:prstClr val="white"/>
                </a:solidFill>
                <a:effectLst/>
                <a:uLnTx/>
                <a:uFillTx/>
                <a:latin typeface="Calibri" panose="020F0502020204030204"/>
              </a:rPr>
              <a:t>DW coming November 2016</a:t>
            </a:r>
          </a:p>
        </p:txBody>
      </p:sp>
    </p:spTree>
    <p:extLst>
      <p:ext uri="{BB962C8B-B14F-4D97-AF65-F5344CB8AC3E}">
        <p14:creationId xmlns:p14="http://schemas.microsoft.com/office/powerpoint/2010/main" val="21800361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txBox="1">
            <a:spLocks/>
          </p:cNvSpPr>
          <p:nvPr/>
        </p:nvSpPr>
        <p:spPr>
          <a:xfrm>
            <a:off x="6417906" y="4084090"/>
            <a:ext cx="3503238" cy="3643072"/>
          </a:xfrm>
          <a:prstGeom prst="rect">
            <a:avLst/>
          </a:prstGeom>
        </p:spPr>
        <p:txBody>
          <a:bodyPr vert="horz" lIns="68570" tIns="34286" rIns="68570" bIns="34286"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 typeface="Arial"/>
              <a:buNone/>
              <a:tabLst/>
              <a:defRPr/>
            </a:pPr>
            <a:endParaRPr kumimoji="0" lang="en-US" sz="19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Content Placeholder 1"/>
          <p:cNvSpPr txBox="1">
            <a:spLocks/>
          </p:cNvSpPr>
          <p:nvPr/>
        </p:nvSpPr>
        <p:spPr>
          <a:xfrm>
            <a:off x="983372" y="855971"/>
            <a:ext cx="7477721" cy="4387655"/>
          </a:xfrm>
          <a:prstGeom prst="rect">
            <a:avLst/>
          </a:prstGeom>
          <a:noFill/>
        </p:spPr>
        <p:txBody>
          <a:bodyPr vert="horz" wrap="square" lIns="274281" tIns="365708" rIns="274281" bIns="365708" rtlCol="0" anchor="t">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 typeface="Arial"/>
              <a:buNone/>
              <a:tabLst/>
              <a:defRPr/>
            </a:pPr>
            <a:r>
              <a:rPr kumimoji="0" lang="en-US" sz="2800" b="1" i="0" u="none" strike="noStrike" kern="1200" cap="none" spc="0" normalizeH="0" baseline="0" noProof="0" dirty="0">
                <a:ln>
                  <a:noFill/>
                </a:ln>
                <a:solidFill>
                  <a:prstClr val="white"/>
                </a:solidFill>
                <a:effectLst/>
                <a:uLnTx/>
                <a:uFillTx/>
                <a:latin typeface="Source Sans Pro" charset="0"/>
                <a:ea typeface="Source Sans Pro" charset="0"/>
                <a:cs typeface="Source Sans Pro" charset="0"/>
              </a:rPr>
              <a:t>In Numbers</a:t>
            </a:r>
            <a:endParaRPr kumimoji="0" lang="en-US" sz="2800" b="0" i="0" u="none" strike="noStrike" kern="1200" cap="none" spc="0" normalizeH="0" baseline="0" noProof="0" dirty="0">
              <a:ln>
                <a:noFill/>
              </a:ln>
              <a:solidFill>
                <a:prstClr val="white"/>
              </a:solidFill>
              <a:effectLst/>
              <a:uLnTx/>
              <a:uFillTx/>
              <a:latin typeface="Source Sans Pro" charset="0"/>
              <a:ea typeface="Source Sans Pro" charset="0"/>
              <a:cs typeface="Source Sans Pro" charset="0"/>
            </a:endParaRPr>
          </a:p>
          <a:p>
            <a:pPr marL="228556" marR="0" lvl="0" indent="-228556" algn="l" defTabSz="914225" rtl="0" eaLnBrk="1" fontAlgn="auto" latinLnBrk="0" hangingPunct="1">
              <a:lnSpc>
                <a:spcPct val="100000"/>
              </a:lnSpc>
              <a:spcBef>
                <a:spcPts val="0"/>
              </a:spcBef>
              <a:spcAft>
                <a:spcPts val="0"/>
              </a:spcAft>
              <a:buClrTx/>
              <a:buSzTx/>
              <a:buFont typeface="Arial" charset="0"/>
              <a:buChar char="•"/>
              <a:tabLst/>
              <a:defRPr/>
            </a:pPr>
            <a:r>
              <a:rPr kumimoji="0" lang="en-US" sz="2800" b="0" i="0" u="none" strike="noStrike" kern="1200" cap="none" spc="0" normalizeH="0" baseline="0" noProof="0" dirty="0">
                <a:ln>
                  <a:noFill/>
                </a:ln>
                <a:solidFill>
                  <a:prstClr val="white"/>
                </a:solidFill>
                <a:effectLst/>
                <a:uLnTx/>
                <a:uFillTx/>
                <a:latin typeface="Source Sans Pro" charset="0"/>
                <a:ea typeface="Source Sans Pro" charset="0"/>
                <a:cs typeface="Source Sans Pro" charset="0"/>
              </a:rPr>
              <a:t>17,364 Queries</a:t>
            </a:r>
          </a:p>
          <a:p>
            <a:pPr marL="685668" marR="0" lvl="1" indent="-228556" algn="l" defTabSz="914225" rtl="0" eaLnBrk="1" fontAlgn="auto" latinLnBrk="0" hangingPunct="1">
              <a:lnSpc>
                <a:spcPct val="100000"/>
              </a:lnSpc>
              <a:spcBef>
                <a:spcPts val="0"/>
              </a:spcBef>
              <a:spcAft>
                <a:spcPts val="0"/>
              </a:spcAft>
              <a:buClrTx/>
              <a:buSzTx/>
              <a:buFont typeface="Arial" charset="0"/>
              <a:buChar char="•"/>
              <a:tabLst/>
              <a:defRPr/>
            </a:pPr>
            <a:r>
              <a:rPr kumimoji="0" lang="en-US" sz="2400" b="0" i="0" u="none" strike="noStrike" kern="1200" cap="none" spc="0" normalizeH="0" baseline="0" noProof="0" dirty="0">
                <a:ln>
                  <a:noFill/>
                </a:ln>
                <a:solidFill>
                  <a:prstClr val="white"/>
                </a:solidFill>
                <a:effectLst/>
                <a:uLnTx/>
                <a:uFillTx/>
                <a:latin typeface="Source Sans Pro" charset="0"/>
                <a:ea typeface="Source Sans Pro" charset="0"/>
                <a:cs typeface="Source Sans Pro" charset="0"/>
              </a:rPr>
              <a:t>4,359 GB Ordinal </a:t>
            </a:r>
          </a:p>
          <a:p>
            <a:pPr marL="685668" marR="0" lvl="1" indent="-228556" algn="l" defTabSz="914225" rtl="0" eaLnBrk="1" fontAlgn="auto" latinLnBrk="0" hangingPunct="1">
              <a:lnSpc>
                <a:spcPct val="100000"/>
              </a:lnSpc>
              <a:spcBef>
                <a:spcPts val="0"/>
              </a:spcBef>
              <a:spcAft>
                <a:spcPts val="0"/>
              </a:spcAft>
              <a:buClrTx/>
              <a:buSzTx/>
              <a:buFont typeface="Arial" charset="0"/>
              <a:buChar char="•"/>
              <a:tabLst/>
              <a:defRPr/>
            </a:pPr>
            <a:r>
              <a:rPr kumimoji="0" lang="en-US" sz="2400" b="0" i="0" u="none" strike="noStrike" kern="1200" cap="none" spc="0" normalizeH="0" baseline="0" noProof="0" dirty="0">
                <a:ln>
                  <a:noFill/>
                </a:ln>
                <a:solidFill>
                  <a:prstClr val="white"/>
                </a:solidFill>
                <a:effectLst/>
                <a:uLnTx/>
                <a:uFillTx/>
                <a:latin typeface="Source Sans Pro" charset="0"/>
                <a:ea typeface="Source Sans Pro" charset="0"/>
                <a:cs typeface="Source Sans Pro" charset="0"/>
              </a:rPr>
              <a:t>9,449 Cast</a:t>
            </a:r>
          </a:p>
          <a:p>
            <a:pPr marL="685668" marR="0" lvl="1" indent="-228556" algn="l" defTabSz="914225" rtl="0" eaLnBrk="1" fontAlgn="auto" latinLnBrk="0" hangingPunct="1">
              <a:lnSpc>
                <a:spcPct val="100000"/>
              </a:lnSpc>
              <a:spcBef>
                <a:spcPts val="0"/>
              </a:spcBef>
              <a:spcAft>
                <a:spcPts val="0"/>
              </a:spcAft>
              <a:buClrTx/>
              <a:buSzTx/>
              <a:buFont typeface="Arial" charset="0"/>
              <a:buChar char="•"/>
              <a:tabLst/>
              <a:defRPr/>
            </a:pPr>
            <a:r>
              <a:rPr kumimoji="0" lang="en-US" sz="2400" b="0" i="0" u="none" strike="noStrike" kern="1200" cap="none" spc="0" normalizeH="0" baseline="0" noProof="0" dirty="0">
                <a:ln>
                  <a:noFill/>
                </a:ln>
                <a:solidFill>
                  <a:prstClr val="white"/>
                </a:solidFill>
                <a:effectLst/>
                <a:uLnTx/>
                <a:uFillTx/>
                <a:latin typeface="Source Sans Pro" charset="0"/>
                <a:ea typeface="Source Sans Pro" charset="0"/>
                <a:cs typeface="Source Sans Pro" charset="0"/>
              </a:rPr>
              <a:t>500 Keywords</a:t>
            </a:r>
          </a:p>
          <a:p>
            <a:pPr marL="685668" marR="0" lvl="1" indent="-228556" algn="l" defTabSz="914225" rtl="0" eaLnBrk="1" fontAlgn="auto" latinLnBrk="0" hangingPunct="1">
              <a:lnSpc>
                <a:spcPct val="100000"/>
              </a:lnSpc>
              <a:spcBef>
                <a:spcPts val="0"/>
              </a:spcBef>
              <a:spcAft>
                <a:spcPts val="0"/>
              </a:spcAft>
              <a:buClrTx/>
              <a:buSzTx/>
              <a:buFont typeface="Arial" charset="0"/>
              <a:buChar char="•"/>
              <a:tabLst/>
              <a:defRPr/>
            </a:pPr>
            <a:r>
              <a:rPr kumimoji="0" lang="en-US" sz="2400" b="0" i="0" u="none" strike="noStrike" kern="1200" cap="none" spc="0" normalizeH="0" baseline="0" noProof="0" dirty="0">
                <a:ln>
                  <a:noFill/>
                </a:ln>
                <a:solidFill>
                  <a:prstClr val="white"/>
                </a:solidFill>
                <a:effectLst/>
                <a:uLnTx/>
                <a:uFillTx/>
                <a:latin typeface="Source Sans Pro" charset="0"/>
                <a:ea typeface="Source Sans Pro" charset="0"/>
                <a:cs typeface="Source Sans Pro" charset="0"/>
              </a:rPr>
              <a:t>Locking Hint</a:t>
            </a:r>
          </a:p>
          <a:p>
            <a:pPr marL="685668" marR="0" lvl="1" indent="-228556" algn="l" defTabSz="914225" rtl="0" eaLnBrk="1" fontAlgn="auto" latinLnBrk="0" hangingPunct="1">
              <a:lnSpc>
                <a:spcPct val="100000"/>
              </a:lnSpc>
              <a:spcBef>
                <a:spcPts val="0"/>
              </a:spcBef>
              <a:spcAft>
                <a:spcPts val="0"/>
              </a:spcAft>
              <a:buClrTx/>
              <a:buSzTx/>
              <a:buFont typeface="Arial" charset="0"/>
              <a:buChar char="•"/>
              <a:tabLst/>
              <a:defRPr/>
            </a:pPr>
            <a:endParaRPr kumimoji="0" lang="en-US" sz="2800" b="0" i="0" u="none" strike="noStrike" kern="1200" cap="none" spc="0" normalizeH="0" baseline="0" noProof="0" dirty="0">
              <a:ln>
                <a:noFill/>
              </a:ln>
              <a:solidFill>
                <a:prstClr val="white"/>
              </a:solidFill>
              <a:effectLst/>
              <a:uLnTx/>
              <a:uFillTx/>
              <a:latin typeface="Source Sans Pro" charset="0"/>
              <a:ea typeface="Source Sans Pro" charset="0"/>
              <a:cs typeface="Source Sans Pro" charset="0"/>
            </a:endParaRPr>
          </a:p>
          <a:p>
            <a:pPr marL="0" marR="0" lvl="0" indent="0" algn="l" defTabSz="914225" rtl="0" eaLnBrk="1" fontAlgn="auto" latinLnBrk="0" hangingPunct="1">
              <a:lnSpc>
                <a:spcPct val="100000"/>
              </a:lnSpc>
              <a:spcBef>
                <a:spcPts val="0"/>
              </a:spcBef>
              <a:spcAft>
                <a:spcPts val="0"/>
              </a:spcAft>
              <a:buClrTx/>
              <a:buSzTx/>
              <a:buFont typeface="Arial"/>
              <a:buNone/>
              <a:tabLst/>
              <a:defRPr/>
            </a:pPr>
            <a:r>
              <a:rPr kumimoji="0" lang="en-US" sz="2800" b="1" i="0" u="none" strike="noStrike" kern="1200" cap="none" spc="0" normalizeH="0" baseline="0" noProof="0" dirty="0">
                <a:ln>
                  <a:noFill/>
                </a:ln>
                <a:solidFill>
                  <a:prstClr val="white"/>
                </a:solidFill>
                <a:effectLst/>
                <a:uLnTx/>
                <a:uFillTx/>
                <a:latin typeface="Source Sans Pro" charset="0"/>
                <a:ea typeface="Source Sans Pro" charset="0"/>
                <a:cs typeface="Source Sans Pro" charset="0"/>
              </a:rPr>
              <a:t>Complexities</a:t>
            </a:r>
          </a:p>
          <a:p>
            <a:pPr marL="228556" marR="0" lvl="0" indent="-228556" algn="l" defTabSz="914225" rtl="0" eaLnBrk="1" fontAlgn="auto" latinLnBrk="0" hangingPunct="1">
              <a:lnSpc>
                <a:spcPct val="100000"/>
              </a:lnSpc>
              <a:spcBef>
                <a:spcPts val="0"/>
              </a:spcBef>
              <a:spcAft>
                <a:spcPts val="0"/>
              </a:spcAft>
              <a:buClrTx/>
              <a:buSzTx/>
              <a:buFont typeface="Arial" charset="0"/>
              <a:buChar char="•"/>
              <a:tabLst/>
              <a:defRPr/>
            </a:pPr>
            <a:r>
              <a:rPr kumimoji="0" lang="en-US" sz="2800" b="0" i="0" u="none" strike="noStrike" kern="1200" cap="none" spc="0" normalizeH="0" baseline="0" noProof="0" dirty="0">
                <a:ln>
                  <a:noFill/>
                </a:ln>
                <a:solidFill>
                  <a:prstClr val="white"/>
                </a:solidFill>
                <a:effectLst/>
                <a:uLnTx/>
                <a:uFillTx/>
                <a:latin typeface="Source Sans Pro" charset="0"/>
                <a:ea typeface="Source Sans Pro" charset="0"/>
                <a:cs typeface="Source Sans Pro" charset="0"/>
              </a:rPr>
              <a:t>“Locking” on all queries </a:t>
            </a:r>
            <a:endParaRPr kumimoji="0" lang="en-US" sz="2800" b="0" i="0" u="none" strike="noStrike" kern="1200" cap="none" spc="0" normalizeH="0" baseline="0" noProof="0" dirty="0">
              <a:ln>
                <a:noFill/>
              </a:ln>
              <a:solidFill>
                <a:srgbClr val="FFC000"/>
              </a:solidFill>
              <a:effectLst/>
              <a:uLnTx/>
              <a:uFillTx/>
              <a:latin typeface="Source Sans Pro" charset="0"/>
              <a:ea typeface="Source Sans Pro" charset="0"/>
              <a:cs typeface="Source Sans Pro" charset="0"/>
            </a:endParaRPr>
          </a:p>
          <a:p>
            <a:pPr marL="228556" marR="0" lvl="0" indent="-228556" algn="l" defTabSz="914225" rtl="0" eaLnBrk="1" fontAlgn="auto" latinLnBrk="0" hangingPunct="1">
              <a:lnSpc>
                <a:spcPct val="100000"/>
              </a:lnSpc>
              <a:spcBef>
                <a:spcPts val="0"/>
              </a:spcBef>
              <a:spcAft>
                <a:spcPts val="0"/>
              </a:spcAft>
              <a:buClrTx/>
              <a:buSzTx/>
              <a:buFont typeface="Arial" charset="0"/>
              <a:buChar char="•"/>
              <a:tabLst/>
              <a:defRPr/>
            </a:pPr>
            <a:r>
              <a:rPr kumimoji="0" lang="en-US" sz="2800" b="0" i="0" u="none" strike="noStrike" kern="1200" cap="none" spc="0" normalizeH="0" baseline="0" noProof="0" dirty="0">
                <a:ln>
                  <a:noFill/>
                </a:ln>
                <a:solidFill>
                  <a:srgbClr val="FFC000"/>
                </a:solidFill>
                <a:effectLst/>
                <a:uLnTx/>
                <a:uFillTx/>
                <a:latin typeface="Source Sans Pro" charset="0"/>
                <a:ea typeface="Source Sans Pro" charset="0"/>
                <a:cs typeface="Source Sans Pro" charset="0"/>
              </a:rPr>
              <a:t>None </a:t>
            </a:r>
            <a:r>
              <a:rPr kumimoji="0" lang="en-US" sz="2800" b="0" i="0" u="none" strike="noStrike" kern="1200" cap="none" spc="0" normalizeH="0" baseline="0" noProof="0" dirty="0">
                <a:ln>
                  <a:noFill/>
                </a:ln>
                <a:solidFill>
                  <a:prstClr val="white"/>
                </a:solidFill>
                <a:effectLst/>
                <a:uLnTx/>
                <a:uFillTx/>
                <a:latin typeface="Source Sans Pro" charset="0"/>
                <a:ea typeface="Source Sans Pro" charset="0"/>
                <a:cs typeface="Source Sans Pro" charset="0"/>
              </a:rPr>
              <a:t>run on ADW natively </a:t>
            </a:r>
            <a:endParaRPr kumimoji="0" lang="en-US" sz="2800" b="0" i="0" u="none" strike="noStrike" kern="1200" cap="none" spc="0" normalizeH="0" baseline="0" noProof="0" dirty="0">
              <a:ln>
                <a:noFill/>
              </a:ln>
              <a:solidFill>
                <a:srgbClr val="FFC000"/>
              </a:solidFill>
              <a:effectLst/>
              <a:uLnTx/>
              <a:uFillTx/>
              <a:latin typeface="Source Sans Pro" charset="0"/>
              <a:ea typeface="Source Sans Pro" charset="0"/>
              <a:cs typeface="Source Sans Pro" charset="0"/>
            </a:endParaRPr>
          </a:p>
        </p:txBody>
      </p:sp>
      <p:sp>
        <p:nvSpPr>
          <p:cNvPr id="11" name="TextBox 10"/>
          <p:cNvSpPr txBox="1"/>
          <p:nvPr/>
        </p:nvSpPr>
        <p:spPr>
          <a:xfrm>
            <a:off x="584699" y="155028"/>
            <a:ext cx="11907661" cy="610208"/>
          </a:xfrm>
          <a:prstGeom prst="rect">
            <a:avLst/>
          </a:prstGeom>
          <a:noFill/>
        </p:spPr>
        <p:txBody>
          <a:bodyPr wrap="none" lIns="182854" tIns="0" rIns="182854" bIns="91427" rtlCol="0">
            <a:spAutoFit/>
          </a:bodyPr>
          <a:lstStyle>
            <a:defPPr>
              <a:defRPr lang="en-US"/>
            </a:defPPr>
            <a:lvl1pPr>
              <a:lnSpc>
                <a:spcPct val="100000"/>
              </a:lnSpc>
              <a:defRPr sz="3300" b="1">
                <a:solidFill>
                  <a:schemeClr val="bg1"/>
                </a:solidFill>
                <a:latin typeface="Source Sans Pro" charset="0"/>
                <a:ea typeface="Source Sans Pro" charset="0"/>
                <a:cs typeface="Source Sans Pro" charset="0"/>
              </a:defRPr>
            </a:lvl1p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3300" b="1" i="0" u="none" strike="noStrike" kern="0" cap="none" spc="0" normalizeH="0" baseline="0" noProof="0" dirty="0">
                <a:ln>
                  <a:noFill/>
                </a:ln>
                <a:solidFill>
                  <a:prstClr val="white"/>
                </a:solidFill>
                <a:effectLst/>
                <a:uLnTx/>
                <a:uFillTx/>
                <a:latin typeface="Source Sans Pro" charset="0"/>
                <a:ea typeface="Source Sans Pro" charset="0"/>
                <a:cs typeface="Source Sans Pro" charset="0"/>
              </a:rPr>
              <a:t>Use Case: Teradata Queries – Microsoft Global Account </a:t>
            </a:r>
          </a:p>
        </p:txBody>
      </p:sp>
      <p:sp>
        <p:nvSpPr>
          <p:cNvPr id="7" name="TextBox 6"/>
          <p:cNvSpPr txBox="1"/>
          <p:nvPr/>
        </p:nvSpPr>
        <p:spPr>
          <a:xfrm>
            <a:off x="584699" y="5821698"/>
            <a:ext cx="10548399" cy="830997"/>
          </a:xfrm>
          <a:prstGeom prst="rect">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defPPr>
              <a:defRPr lang="en-US"/>
            </a:defPPr>
            <a:lvl1pPr algn="ctr">
              <a:defRPr sz="2400" b="1">
                <a:solidFill>
                  <a:schemeClr val="tx1"/>
                </a:solidFill>
              </a:defRPr>
            </a:lvl1p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Calibri" panose="020F0502020204030204"/>
              </a:rPr>
              <a:t>ADW does not support Teradata proprietary extensions to the SQL language today</a:t>
            </a:r>
          </a:p>
        </p:txBody>
      </p:sp>
      <p:pic>
        <p:nvPicPr>
          <p:cNvPr id="9" name="Picture 8"/>
          <p:cNvPicPr>
            <a:picLocks noChangeAspect="1"/>
          </p:cNvPicPr>
          <p:nvPr/>
        </p:nvPicPr>
        <p:blipFill>
          <a:blip r:embed="rId3" cstate="email">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8472996" y="4584829"/>
            <a:ext cx="1212342" cy="651972"/>
          </a:xfrm>
          <a:prstGeom prst="rect">
            <a:avLst/>
          </a:prstGeom>
        </p:spPr>
      </p:pic>
      <p:pic>
        <p:nvPicPr>
          <p:cNvPr id="10" name="Picture 9"/>
          <p:cNvPicPr>
            <a:picLocks noChangeAspect="1"/>
          </p:cNvPicPr>
          <p:nvPr/>
        </p:nvPicPr>
        <p:blipFill>
          <a:blip r:embed="rId4" cstate="email">
            <a:duotone>
              <a:prstClr val="black"/>
              <a:schemeClr val="tx2">
                <a:tint val="45000"/>
                <a:satMod val="400000"/>
              </a:schemeClr>
            </a:duotone>
            <a:extLst>
              <a:ext uri="{BEBA8EAE-BF5A-486C-A8C5-ECC9F3942E4B}">
                <a14:imgProps xmlns:a14="http://schemas.microsoft.com/office/drawing/2010/main">
                  <a14:imgLayer r:embed="rId5">
                    <a14:imgEffect>
                      <a14:colorTemperature colorTemp="1500"/>
                    </a14:imgEffect>
                  </a14:imgLayer>
                </a14:imgProps>
              </a:ext>
              <a:ext uri="{28A0092B-C50C-407E-A947-70E740481C1C}">
                <a14:useLocalDpi xmlns:a14="http://schemas.microsoft.com/office/drawing/2010/main"/>
              </a:ext>
            </a:extLst>
          </a:blip>
          <a:stretch>
            <a:fillRect/>
          </a:stretch>
        </p:blipFill>
        <p:spPr>
          <a:xfrm>
            <a:off x="8736764" y="2472797"/>
            <a:ext cx="255683" cy="239736"/>
          </a:xfrm>
          <a:prstGeom prst="rect">
            <a:avLst/>
          </a:prstGeom>
        </p:spPr>
      </p:pic>
      <p:sp>
        <p:nvSpPr>
          <p:cNvPr id="12" name="TextBox 11"/>
          <p:cNvSpPr txBox="1"/>
          <p:nvPr/>
        </p:nvSpPr>
        <p:spPr>
          <a:xfrm>
            <a:off x="8472322" y="2696312"/>
            <a:ext cx="1160730" cy="343443"/>
          </a:xfrm>
          <a:prstGeom prst="rect">
            <a:avLst/>
          </a:prstGeom>
          <a:noFill/>
        </p:spPr>
        <p:txBody>
          <a:bodyPr wrap="none" rtlCol="0">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C000"/>
                </a:solidFill>
                <a:effectLst/>
                <a:uLnTx/>
                <a:uFillTx/>
                <a:latin typeface="Source Sans Pro" charset="0"/>
                <a:ea typeface="Source Sans Pro" charset="0"/>
                <a:cs typeface="Source Sans Pro" charset="0"/>
              </a:rPr>
              <a:t>App (orig.)</a:t>
            </a:r>
          </a:p>
        </p:txBody>
      </p:sp>
      <p:pic>
        <p:nvPicPr>
          <p:cNvPr id="13" name="Picture 12"/>
          <p:cNvPicPr>
            <a:picLocks noChangeAspect="1"/>
          </p:cNvPicPr>
          <p:nvPr/>
        </p:nvPicPr>
        <p:blipFill>
          <a:blip r:embed="rId4" cstate="email">
            <a:duotone>
              <a:prstClr val="black"/>
              <a:schemeClr val="tx2">
                <a:tint val="45000"/>
                <a:satMod val="400000"/>
              </a:schemeClr>
            </a:duotone>
            <a:extLst>
              <a:ext uri="{BEBA8EAE-BF5A-486C-A8C5-ECC9F3942E4B}">
                <a14:imgProps xmlns:a14="http://schemas.microsoft.com/office/drawing/2010/main">
                  <a14:imgLayer r:embed="rId5">
                    <a14:imgEffect>
                      <a14:colorTemperature colorTemp="1500"/>
                    </a14:imgEffect>
                  </a14:imgLayer>
                </a14:imgProps>
              </a:ext>
              <a:ext uri="{28A0092B-C50C-407E-A947-70E740481C1C}">
                <a14:useLocalDpi xmlns:a14="http://schemas.microsoft.com/office/drawing/2010/main"/>
              </a:ext>
            </a:extLst>
          </a:blip>
          <a:stretch>
            <a:fillRect/>
          </a:stretch>
        </p:blipFill>
        <p:spPr>
          <a:xfrm>
            <a:off x="9125843" y="2472797"/>
            <a:ext cx="255683" cy="239736"/>
          </a:xfrm>
          <a:prstGeom prst="rect">
            <a:avLst/>
          </a:prstGeom>
        </p:spPr>
      </p:pic>
      <p:pic>
        <p:nvPicPr>
          <p:cNvPr id="14" name="Picture 13"/>
          <p:cNvPicPr>
            <a:picLocks noChangeAspect="1"/>
          </p:cNvPicPr>
          <p:nvPr/>
        </p:nvPicPr>
        <p:blipFill>
          <a:blip r:embed="rId4" cstate="email">
            <a:duotone>
              <a:prstClr val="black"/>
              <a:schemeClr val="tx2">
                <a:tint val="45000"/>
                <a:satMod val="400000"/>
              </a:schemeClr>
            </a:duotone>
            <a:extLst>
              <a:ext uri="{BEBA8EAE-BF5A-486C-A8C5-ECC9F3942E4B}">
                <a14:imgProps xmlns:a14="http://schemas.microsoft.com/office/drawing/2010/main">
                  <a14:imgLayer r:embed="rId5">
                    <a14:imgEffect>
                      <a14:colorTemperature colorTemp="1500"/>
                    </a14:imgEffect>
                  </a14:imgLayer>
                </a14:imgProps>
              </a:ext>
              <a:ext uri="{28A0092B-C50C-407E-A947-70E740481C1C}">
                <a14:useLocalDpi xmlns:a14="http://schemas.microsoft.com/office/drawing/2010/main"/>
              </a:ext>
            </a:extLst>
          </a:blip>
          <a:stretch>
            <a:fillRect/>
          </a:stretch>
        </p:blipFill>
        <p:spPr>
          <a:xfrm>
            <a:off x="8939042" y="2179991"/>
            <a:ext cx="255683" cy="239736"/>
          </a:xfrm>
          <a:prstGeom prst="rect">
            <a:avLst/>
          </a:prstGeom>
        </p:spPr>
      </p:pic>
      <p:sp>
        <p:nvSpPr>
          <p:cNvPr id="15" name="TextBox 14"/>
          <p:cNvSpPr txBox="1"/>
          <p:nvPr/>
        </p:nvSpPr>
        <p:spPr>
          <a:xfrm>
            <a:off x="8187326" y="1513939"/>
            <a:ext cx="1769982" cy="374793"/>
          </a:xfrm>
          <a:prstGeom prst="rect">
            <a:avLst/>
          </a:prstGeom>
          <a:solidFill>
            <a:schemeClr val="bg2">
              <a:lumMod val="50000"/>
            </a:schemeClr>
          </a:solid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ource Sans Pro" charset="0"/>
                <a:ea typeface="Source Sans Pro" charset="0"/>
                <a:cs typeface="Source Sans Pro" charset="0"/>
              </a:rPr>
              <a:t>New Stack</a:t>
            </a:r>
          </a:p>
        </p:txBody>
      </p:sp>
      <p:pic>
        <p:nvPicPr>
          <p:cNvPr id="16" name="Picture 1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898076" y="3573695"/>
            <a:ext cx="337614" cy="381505"/>
          </a:xfrm>
          <a:prstGeom prst="rect">
            <a:avLst/>
          </a:prstGeom>
          <a:noFill/>
        </p:spPr>
      </p:pic>
      <p:sp>
        <p:nvSpPr>
          <p:cNvPr id="17" name="TextBox 16"/>
          <p:cNvSpPr txBox="1"/>
          <p:nvPr/>
        </p:nvSpPr>
        <p:spPr>
          <a:xfrm>
            <a:off x="9253684" y="3549082"/>
            <a:ext cx="936475" cy="405239"/>
          </a:xfrm>
          <a:prstGeom prst="rect">
            <a:avLst/>
          </a:prstGeom>
          <a:noFill/>
        </p:spPr>
        <p:txBody>
          <a:bodyPr wrap="non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lumMod val="85000"/>
                  </a:prstClr>
                </a:solidFill>
                <a:effectLst/>
                <a:uLnTx/>
                <a:uFillTx/>
                <a:latin typeface="Euro Caps" charset="0"/>
                <a:ea typeface="Euro Caps" charset="0"/>
                <a:cs typeface="Euro Caps" charset="0"/>
              </a:rPr>
              <a:t>Datometry </a:t>
            </a:r>
          </a:p>
          <a:p>
            <a:pPr marL="0" marR="0" lvl="0" indent="0" defTabSz="914225" eaLnBrk="1" fontAlgn="auto" latinLnBrk="0" hangingPunct="1">
              <a:lnSpc>
                <a:spcPts val="1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lumMod val="85000"/>
                  </a:prstClr>
                </a:solidFill>
                <a:effectLst/>
                <a:uLnTx/>
                <a:uFillTx/>
                <a:latin typeface="Euro Caps" charset="0"/>
                <a:ea typeface="Euro Caps" charset="0"/>
                <a:cs typeface="Euro Caps" charset="0"/>
              </a:rPr>
              <a:t>Hyper-Q</a:t>
            </a:r>
          </a:p>
        </p:txBody>
      </p:sp>
      <p:cxnSp>
        <p:nvCxnSpPr>
          <p:cNvPr id="18" name="Straight Connector 22"/>
          <p:cNvCxnSpPr/>
          <p:nvPr/>
        </p:nvCxnSpPr>
        <p:spPr>
          <a:xfrm>
            <a:off x="9052684" y="3134889"/>
            <a:ext cx="0" cy="352875"/>
          </a:xfrm>
          <a:prstGeom prst="straightConnector1">
            <a:avLst/>
          </a:prstGeom>
          <a:ln w="38100" cap="rnd">
            <a:solidFill>
              <a:schemeClr val="bg1">
                <a:lumMod val="75000"/>
              </a:schemeClr>
            </a:solidFill>
            <a:prstDash val="solid"/>
            <a:headEnd type="triangle" w="sm" len="sm"/>
            <a:tailEnd type="triangle" w="sm" len="sm"/>
          </a:ln>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a:blip r:embed="rId7" cstate="email">
            <a:biLevel thresh="75000"/>
            <a:extLst>
              <a:ext uri="{28A0092B-C50C-407E-A947-70E740481C1C}">
                <a14:useLocalDpi xmlns:a14="http://schemas.microsoft.com/office/drawing/2010/main"/>
              </a:ext>
            </a:extLst>
          </a:blip>
          <a:stretch>
            <a:fillRect/>
          </a:stretch>
        </p:blipFill>
        <p:spPr>
          <a:xfrm>
            <a:off x="8773994" y="4960225"/>
            <a:ext cx="703697" cy="250817"/>
          </a:xfrm>
          <a:prstGeom prst="rect">
            <a:avLst/>
          </a:prstGeom>
        </p:spPr>
      </p:pic>
      <p:cxnSp>
        <p:nvCxnSpPr>
          <p:cNvPr id="20" name="Straight Connector 22"/>
          <p:cNvCxnSpPr/>
          <p:nvPr/>
        </p:nvCxnSpPr>
        <p:spPr>
          <a:xfrm>
            <a:off x="9066284" y="4083675"/>
            <a:ext cx="0" cy="352875"/>
          </a:xfrm>
          <a:prstGeom prst="straightConnector1">
            <a:avLst/>
          </a:prstGeom>
          <a:ln w="38100" cap="rnd">
            <a:solidFill>
              <a:schemeClr val="bg1">
                <a:lumMod val="75000"/>
              </a:schemeClr>
            </a:solidFill>
            <a:prstDash val="solid"/>
            <a:headEnd type="triangle" w="sm" len="sm"/>
            <a:tailEnd type="triangle" w="sm" len="sm"/>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5863127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Platform Studio: SQL Server&gt;SQLDW</a:t>
            </a:r>
          </a:p>
        </p:txBody>
      </p:sp>
      <p:sp>
        <p:nvSpPr>
          <p:cNvPr id="3" name="Content Placeholder 2"/>
          <p:cNvSpPr>
            <a:spLocks noGrp="1"/>
          </p:cNvSpPr>
          <p:nvPr>
            <p:ph idx="1"/>
          </p:nvPr>
        </p:nvSpPr>
        <p:spPr>
          <a:xfrm>
            <a:off x="838946" y="2090247"/>
            <a:ext cx="6880681" cy="4086327"/>
          </a:xfrm>
        </p:spPr>
        <p:txBody>
          <a:bodyPr>
            <a:normAutofit/>
          </a:bodyPr>
          <a:lstStyle/>
          <a:p>
            <a:r>
              <a:rPr lang="en-US" sz="2600" dirty="0"/>
              <a:t>Automated migration from SQL Server to SQL Data Warehouse</a:t>
            </a:r>
          </a:p>
          <a:p>
            <a:r>
              <a:rPr lang="en-US" sz="2600" dirty="0"/>
              <a:t>Parallelized extraction, upload and ingestion</a:t>
            </a:r>
          </a:p>
          <a:p>
            <a:r>
              <a:rPr lang="en-US" sz="2600" dirty="0"/>
              <a:t>Opinionated data and schema compatibility</a:t>
            </a:r>
          </a:p>
          <a:p>
            <a:r>
              <a:rPr lang="en-US" sz="2600" dirty="0"/>
              <a:t>Data never leaves the user’s estate</a:t>
            </a:r>
          </a:p>
          <a:p>
            <a:r>
              <a:rPr lang="en-US" sz="2600" dirty="0"/>
              <a:t>Free to use for one-off migrations</a:t>
            </a:r>
          </a:p>
          <a:p>
            <a:endParaRPr lang="en-US" sz="1200" dirty="0"/>
          </a:p>
          <a:p>
            <a:endParaRPr lang="en-US" sz="1200" dirty="0"/>
          </a:p>
        </p:txBody>
      </p:sp>
      <p:pic>
        <p:nvPicPr>
          <p:cNvPr id="1028" name="Picture 4" descr="illustration of the network &gt; gateway &gt; azure blob/dw architecture"/>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790220" y="1690936"/>
            <a:ext cx="3633271" cy="45560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45218" y="1229335"/>
            <a:ext cx="3072841" cy="374793"/>
          </a:xfrm>
          <a:prstGeom prst="rect">
            <a:avLst/>
          </a:prstGeom>
          <a:noFill/>
        </p:spPr>
        <p:txBody>
          <a:bodyPr wrap="non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www.dataplatformstudio.com</a:t>
            </a:r>
            <a:endParaRPr kumimoji="0" lang="en-US" sz="24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141414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GB" dirty="0"/>
              <a:t>Data Platform Studio Video</a:t>
            </a:r>
          </a:p>
        </p:txBody>
      </p:sp>
      <p:pic>
        <p:nvPicPr>
          <p:cNvPr id="6" name="IR9HNvnU46s"/>
          <p:cNvPicPr>
            <a:picLocks noRot="1" noChangeAspect="1"/>
          </p:cNvPicPr>
          <p:nvPr>
            <a:videoFile r:link="rId1"/>
          </p:nvPr>
        </p:nvPicPr>
        <p:blipFill>
          <a:blip r:embed="rId3"/>
          <a:stretch>
            <a:fillRect/>
          </a:stretch>
        </p:blipFill>
        <p:spPr>
          <a:xfrm>
            <a:off x="919794" y="487"/>
            <a:ext cx="10352413" cy="5823232"/>
          </a:xfrm>
          <a:prstGeom prst="rect">
            <a:avLst/>
          </a:prstGeom>
        </p:spPr>
      </p:pic>
    </p:spTree>
    <p:extLst>
      <p:ext uri="{BB962C8B-B14F-4D97-AF65-F5344CB8AC3E}">
        <p14:creationId xmlns:p14="http://schemas.microsoft.com/office/powerpoint/2010/main" val="10436817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Partner Ecosystem</a:t>
            </a:r>
          </a:p>
        </p:txBody>
      </p:sp>
    </p:spTree>
    <p:extLst>
      <p:ext uri="{BB962C8B-B14F-4D97-AF65-F5344CB8AC3E}">
        <p14:creationId xmlns:p14="http://schemas.microsoft.com/office/powerpoint/2010/main" val="299992995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bwMode="auto">
          <a:xfrm>
            <a:off x="265366" y="1407886"/>
            <a:ext cx="11655033" cy="50654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7" name="Group 16"/>
          <p:cNvGrpSpPr/>
          <p:nvPr/>
        </p:nvGrpSpPr>
        <p:grpSpPr>
          <a:xfrm>
            <a:off x="10555198" y="2132789"/>
            <a:ext cx="462044" cy="2133123"/>
            <a:chOff x="10611830" y="3082745"/>
            <a:chExt cx="471376" cy="2176206"/>
          </a:xfrm>
          <a:solidFill>
            <a:schemeClr val="tx1"/>
          </a:solidFill>
        </p:grpSpPr>
        <p:cxnSp>
          <p:nvCxnSpPr>
            <p:cNvPr id="104" name="Straight Connector 103"/>
            <p:cNvCxnSpPr/>
            <p:nvPr/>
          </p:nvCxnSpPr>
          <p:spPr>
            <a:xfrm>
              <a:off x="10826434" y="3082745"/>
              <a:ext cx="6378" cy="2169658"/>
            </a:xfrm>
            <a:prstGeom prst="line">
              <a:avLst/>
            </a:prstGeom>
            <a:grpFill/>
            <a:ln w="22225"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0611830" y="3082745"/>
              <a:ext cx="214604" cy="1"/>
            </a:xfrm>
            <a:prstGeom prst="line">
              <a:avLst/>
            </a:prstGeom>
            <a:grpFill/>
            <a:ln w="22225"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611830" y="5258632"/>
              <a:ext cx="214604" cy="319"/>
            </a:xfrm>
            <a:prstGeom prst="line">
              <a:avLst/>
            </a:prstGeom>
            <a:grpFill/>
            <a:ln w="22225"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65" idx="3"/>
            </p:cNvCxnSpPr>
            <p:nvPr/>
          </p:nvCxnSpPr>
          <p:spPr>
            <a:xfrm flipV="1">
              <a:off x="10682778" y="4104000"/>
              <a:ext cx="400428" cy="3168"/>
            </a:xfrm>
            <a:prstGeom prst="line">
              <a:avLst/>
            </a:prstGeom>
            <a:grpFill/>
            <a:ln w="22225"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13" name="Straight Connector 112"/>
          <p:cNvCxnSpPr/>
          <p:nvPr/>
        </p:nvCxnSpPr>
        <p:spPr>
          <a:xfrm flipV="1">
            <a:off x="10410223" y="4962801"/>
            <a:ext cx="520125" cy="6390"/>
          </a:xfrm>
          <a:prstGeom prst="line">
            <a:avLst/>
          </a:prstGeom>
          <a:ln w="22225"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bwMode="auto">
          <a:xfrm>
            <a:off x="8369856" y="4816867"/>
            <a:ext cx="2254140" cy="985927"/>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4808" rIns="17920" bIns="89592" numCol="1" spcCol="1270" anchor="t" anchorCtr="0">
            <a:noAutofit/>
          </a:bodyPr>
          <a:lstStyle/>
          <a:p>
            <a:pPr marL="0" marR="0" lvl="0" indent="0" defTabSz="710593" eaLnBrk="1" fontAlgn="auto" latinLnBrk="0" hangingPunct="1">
              <a:lnSpc>
                <a:spcPct val="100000"/>
              </a:lnSpc>
              <a:spcBef>
                <a:spcPct val="0"/>
              </a:spcBef>
              <a:spcAft>
                <a:spcPct val="35000"/>
              </a:spcAft>
              <a:buClrTx/>
              <a:buSzTx/>
              <a:buFontTx/>
              <a:buNone/>
              <a:tabLst/>
              <a:defRPr/>
            </a:pPr>
            <a:r>
              <a:rPr kumimoji="0" lang="en-US" sz="1567"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Business Scenarios</a:t>
            </a:r>
          </a:p>
        </p:txBody>
      </p:sp>
      <p:sp>
        <p:nvSpPr>
          <p:cNvPr id="129" name="Rectangle 128"/>
          <p:cNvSpPr/>
          <p:nvPr/>
        </p:nvSpPr>
        <p:spPr>
          <a:xfrm>
            <a:off x="9023261" y="5128147"/>
            <a:ext cx="1386080" cy="645855"/>
          </a:xfrm>
          <a:prstGeom prst="rect">
            <a:avLst/>
          </a:prstGeom>
        </p:spPr>
        <p:txBody>
          <a:bodyPr wrap="none">
            <a:spAutoFit/>
          </a:bodyPr>
          <a:lstStyle/>
          <a:p>
            <a:pPr marL="0" marR="0" lvl="0" indent="0" defTabSz="914192" eaLnBrk="1" fontAlgn="auto" latinLnBrk="0" hangingPunct="1">
              <a:lnSpc>
                <a:spcPct val="100000"/>
              </a:lnSpc>
              <a:spcBef>
                <a:spcPts val="0"/>
              </a:spcBef>
              <a:spcAft>
                <a:spcPts val="0"/>
              </a:spcAft>
              <a:buClrTx/>
              <a:buSzTx/>
              <a:buFontTx/>
              <a:buNone/>
              <a:tabLst/>
              <a:defRPr/>
            </a:pPr>
            <a:r>
              <a:rPr kumimoji="0" lang="en-US" sz="1175"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Recommendations,</a:t>
            </a:r>
          </a:p>
          <a:p>
            <a:pPr marL="0" marR="0" lvl="0" indent="0" defTabSz="914192" eaLnBrk="1" fontAlgn="auto" latinLnBrk="0" hangingPunct="1">
              <a:lnSpc>
                <a:spcPct val="100000"/>
              </a:lnSpc>
              <a:spcBef>
                <a:spcPts val="0"/>
              </a:spcBef>
              <a:spcAft>
                <a:spcPts val="0"/>
              </a:spcAft>
              <a:buClrTx/>
              <a:buSzTx/>
              <a:buFontTx/>
              <a:buNone/>
              <a:tabLst/>
              <a:defRPr/>
            </a:pPr>
            <a:r>
              <a:rPr kumimoji="0" lang="en-US" sz="1175"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customer churn,</a:t>
            </a:r>
          </a:p>
          <a:p>
            <a:pPr marL="0" marR="0" lvl="0" indent="0" defTabSz="914192" eaLnBrk="1" fontAlgn="auto" latinLnBrk="0" hangingPunct="1">
              <a:lnSpc>
                <a:spcPct val="100000"/>
              </a:lnSpc>
              <a:spcBef>
                <a:spcPts val="0"/>
              </a:spcBef>
              <a:spcAft>
                <a:spcPts val="0"/>
              </a:spcAft>
              <a:buClrTx/>
              <a:buSzTx/>
              <a:buFontTx/>
              <a:buNone/>
              <a:tabLst/>
              <a:defRPr/>
            </a:pPr>
            <a:r>
              <a:rPr kumimoji="0" lang="en-US" sz="1175"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forecasting, etc.</a:t>
            </a:r>
          </a:p>
        </p:txBody>
      </p:sp>
      <p:grpSp>
        <p:nvGrpSpPr>
          <p:cNvPr id="128" name="Group 127"/>
          <p:cNvGrpSpPr/>
          <p:nvPr/>
        </p:nvGrpSpPr>
        <p:grpSpPr>
          <a:xfrm>
            <a:off x="8582431" y="5276783"/>
            <a:ext cx="424729" cy="345808"/>
            <a:chOff x="-2530475" y="305948"/>
            <a:chExt cx="1119187" cy="911226"/>
          </a:xfrm>
          <a:solidFill>
            <a:schemeClr val="bg1"/>
          </a:solidFill>
        </p:grpSpPr>
        <p:sp>
          <p:nvSpPr>
            <p:cNvPr id="154" name="Freeform 31"/>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55" name="Freeform 32"/>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56" name="Freeform 34"/>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57" name="Freeform 35"/>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61" name="Freeform 36"/>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62" name="Freeform 37"/>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endParaRPr>
            </a:p>
          </p:txBody>
        </p:sp>
      </p:grpSp>
      <p:sp>
        <p:nvSpPr>
          <p:cNvPr id="96" name="Rectangle 95"/>
          <p:cNvSpPr/>
          <p:nvPr/>
        </p:nvSpPr>
        <p:spPr bwMode="auto">
          <a:xfrm>
            <a:off x="8369856" y="3725297"/>
            <a:ext cx="2254141" cy="985927"/>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4808" rIns="17920" bIns="89592" numCol="1" spcCol="1270" anchor="t" anchorCtr="0">
            <a:noAutofit/>
          </a:bodyPr>
          <a:lstStyle/>
          <a:p>
            <a:pPr marL="0" marR="0" lvl="0" indent="0" defTabSz="710593" eaLnBrk="1" fontAlgn="auto" latinLnBrk="0" hangingPunct="1">
              <a:lnSpc>
                <a:spcPct val="100000"/>
              </a:lnSpc>
              <a:spcBef>
                <a:spcPct val="0"/>
              </a:spcBef>
              <a:spcAft>
                <a:spcPct val="35000"/>
              </a:spcAft>
              <a:buClrTx/>
              <a:buSzTx/>
              <a:buFontTx/>
              <a:buNone/>
              <a:tabLst/>
              <a:defRPr/>
            </a:pPr>
            <a:r>
              <a:rPr kumimoji="0" lang="en-US" sz="1567"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Perceptual Intelligence</a:t>
            </a:r>
          </a:p>
        </p:txBody>
      </p:sp>
      <p:sp>
        <p:nvSpPr>
          <p:cNvPr id="125" name="Rectangle 124"/>
          <p:cNvSpPr/>
          <p:nvPr/>
        </p:nvSpPr>
        <p:spPr>
          <a:xfrm>
            <a:off x="9023261" y="4110525"/>
            <a:ext cx="886974" cy="276832"/>
          </a:xfrm>
          <a:prstGeom prst="rect">
            <a:avLst/>
          </a:prstGeom>
        </p:spPr>
        <p:txBody>
          <a:bodyPr wrap="none">
            <a:spAutoFit/>
          </a:bodyPr>
          <a:lstStyle/>
          <a:p>
            <a:pPr marL="0" marR="0" lvl="0" indent="0" defTabSz="914192" eaLnBrk="1" fontAlgn="auto" latinLnBrk="0" hangingPunct="1">
              <a:lnSpc>
                <a:spcPct val="100000"/>
              </a:lnSpc>
              <a:spcBef>
                <a:spcPts val="0"/>
              </a:spcBef>
              <a:spcAft>
                <a:spcPts val="0"/>
              </a:spcAft>
              <a:buClrTx/>
              <a:buSzTx/>
              <a:buFontTx/>
              <a:buNone/>
              <a:tabLst/>
              <a:defRPr/>
            </a:pPr>
            <a:r>
              <a:rPr kumimoji="0" lang="en-US" sz="1175"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Face, vision</a:t>
            </a:r>
          </a:p>
        </p:txBody>
      </p:sp>
      <p:sp>
        <p:nvSpPr>
          <p:cNvPr id="126" name="Rectangle 125"/>
          <p:cNvSpPr/>
          <p:nvPr/>
        </p:nvSpPr>
        <p:spPr>
          <a:xfrm>
            <a:off x="9023266" y="4424729"/>
            <a:ext cx="933457" cy="276831"/>
          </a:xfrm>
          <a:prstGeom prst="rect">
            <a:avLst/>
          </a:prstGeom>
        </p:spPr>
        <p:txBody>
          <a:bodyPr wrap="none">
            <a:spAutoFit/>
          </a:bodyPr>
          <a:lstStyle/>
          <a:p>
            <a:pPr marL="0" marR="0" lvl="0" indent="0" defTabSz="914192" eaLnBrk="1" fontAlgn="auto" latinLnBrk="0" hangingPunct="1">
              <a:lnSpc>
                <a:spcPct val="100000"/>
              </a:lnSpc>
              <a:spcBef>
                <a:spcPts val="0"/>
              </a:spcBef>
              <a:spcAft>
                <a:spcPts val="0"/>
              </a:spcAft>
              <a:buClrTx/>
              <a:buSzTx/>
              <a:buFontTx/>
              <a:buNone/>
              <a:tabLst/>
              <a:defRPr/>
            </a:pPr>
            <a:r>
              <a:rPr kumimoji="0" lang="en-US" sz="1175"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Speech, text</a:t>
            </a:r>
          </a:p>
        </p:txBody>
      </p:sp>
      <p:grpSp>
        <p:nvGrpSpPr>
          <p:cNvPr id="95" name="Group 94"/>
          <p:cNvGrpSpPr/>
          <p:nvPr/>
        </p:nvGrpSpPr>
        <p:grpSpPr>
          <a:xfrm>
            <a:off x="8711790" y="4104374"/>
            <a:ext cx="264293" cy="250027"/>
            <a:chOff x="3248025" y="1189989"/>
            <a:chExt cx="5153661" cy="4875531"/>
          </a:xfrm>
          <a:solidFill>
            <a:schemeClr val="bg1"/>
          </a:solidFill>
        </p:grpSpPr>
        <p:sp>
          <p:nvSpPr>
            <p:cNvPr id="99" name="Freeform 98"/>
            <p:cNvSpPr/>
            <p:nvPr/>
          </p:nvSpPr>
          <p:spPr bwMode="auto">
            <a:xfrm>
              <a:off x="4140351" y="2041127"/>
              <a:ext cx="3427810" cy="3427810"/>
            </a:xfrm>
            <a:custGeom>
              <a:avLst/>
              <a:gdLst>
                <a:gd name="connsiteX0" fmla="*/ 1713905 w 3427810"/>
                <a:gd name="connsiteY0" fmla="*/ 0 h 3427810"/>
                <a:gd name="connsiteX1" fmla="*/ 3427810 w 3427810"/>
                <a:gd name="connsiteY1" fmla="*/ 1713905 h 3427810"/>
                <a:gd name="connsiteX2" fmla="*/ 1713905 w 3427810"/>
                <a:gd name="connsiteY2" fmla="*/ 3427810 h 3427810"/>
                <a:gd name="connsiteX3" fmla="*/ 0 w 3427810"/>
                <a:gd name="connsiteY3" fmla="*/ 1713905 h 3427810"/>
                <a:gd name="connsiteX4" fmla="*/ 1713905 w 3427810"/>
                <a:gd name="connsiteY4" fmla="*/ 0 h 3427810"/>
                <a:gd name="connsiteX5" fmla="*/ 1208864 w 3427810"/>
                <a:gd name="connsiteY5" fmla="*/ 1047322 h 3427810"/>
                <a:gd name="connsiteX6" fmla="*/ 996139 w 3427810"/>
                <a:gd name="connsiteY6" fmla="*/ 1260047 h 3427810"/>
                <a:gd name="connsiteX7" fmla="*/ 1208864 w 3427810"/>
                <a:gd name="connsiteY7" fmla="*/ 1472772 h 3427810"/>
                <a:gd name="connsiteX8" fmla="*/ 1421589 w 3427810"/>
                <a:gd name="connsiteY8" fmla="*/ 1260047 h 3427810"/>
                <a:gd name="connsiteX9" fmla="*/ 1208864 w 3427810"/>
                <a:gd name="connsiteY9" fmla="*/ 1047322 h 3427810"/>
                <a:gd name="connsiteX10" fmla="*/ 2115987 w 3427810"/>
                <a:gd name="connsiteY10" fmla="*/ 1047322 h 3427810"/>
                <a:gd name="connsiteX11" fmla="*/ 1903262 w 3427810"/>
                <a:gd name="connsiteY11" fmla="*/ 1260047 h 3427810"/>
                <a:gd name="connsiteX12" fmla="*/ 2115987 w 3427810"/>
                <a:gd name="connsiteY12" fmla="*/ 1472772 h 3427810"/>
                <a:gd name="connsiteX13" fmla="*/ 2328712 w 3427810"/>
                <a:gd name="connsiteY13" fmla="*/ 1260047 h 3427810"/>
                <a:gd name="connsiteX14" fmla="*/ 2115987 w 3427810"/>
                <a:gd name="connsiteY14" fmla="*/ 1047322 h 3427810"/>
                <a:gd name="connsiteX15" fmla="*/ 516914 w 3427810"/>
                <a:gd name="connsiteY15" fmla="*/ 1913335 h 3427810"/>
                <a:gd name="connsiteX16" fmla="*/ 536018 w 3427810"/>
                <a:gd name="connsiteY16" fmla="*/ 1987632 h 3427810"/>
                <a:gd name="connsiteX17" fmla="*/ 1680074 w 3427810"/>
                <a:gd name="connsiteY17" fmla="*/ 2829321 h 3427810"/>
                <a:gd name="connsiteX18" fmla="*/ 2824130 w 3427810"/>
                <a:gd name="connsiteY18" fmla="*/ 1987632 h 3427810"/>
                <a:gd name="connsiteX19" fmla="*/ 2843234 w 3427810"/>
                <a:gd name="connsiteY19" fmla="*/ 1913335 h 3427810"/>
                <a:gd name="connsiteX20" fmla="*/ 2613164 w 3427810"/>
                <a:gd name="connsiteY20" fmla="*/ 1913335 h 3427810"/>
                <a:gd name="connsiteX21" fmla="*/ 2611114 w 3427810"/>
                <a:gd name="connsiteY21" fmla="*/ 1921305 h 3427810"/>
                <a:gd name="connsiteX22" fmla="*/ 1680074 w 3427810"/>
                <a:gd name="connsiteY22" fmla="*/ 2606277 h 3427810"/>
                <a:gd name="connsiteX23" fmla="*/ 749034 w 3427810"/>
                <a:gd name="connsiteY23" fmla="*/ 1921305 h 3427810"/>
                <a:gd name="connsiteX24" fmla="*/ 746985 w 3427810"/>
                <a:gd name="connsiteY24" fmla="*/ 1913335 h 3427810"/>
                <a:gd name="connsiteX25" fmla="*/ 516914 w 3427810"/>
                <a:gd name="connsiteY25" fmla="*/ 1913335 h 342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7810" h="3427810">
                  <a:moveTo>
                    <a:pt x="1713905" y="0"/>
                  </a:moveTo>
                  <a:cubicBezTo>
                    <a:pt x="2660469" y="0"/>
                    <a:pt x="3427810" y="767341"/>
                    <a:pt x="3427810" y="1713905"/>
                  </a:cubicBezTo>
                  <a:cubicBezTo>
                    <a:pt x="3427810" y="2660469"/>
                    <a:pt x="2660469" y="3427810"/>
                    <a:pt x="1713905" y="3427810"/>
                  </a:cubicBezTo>
                  <a:cubicBezTo>
                    <a:pt x="767341" y="3427810"/>
                    <a:pt x="0" y="2660469"/>
                    <a:pt x="0" y="1713905"/>
                  </a:cubicBezTo>
                  <a:cubicBezTo>
                    <a:pt x="0" y="767341"/>
                    <a:pt x="767341" y="0"/>
                    <a:pt x="1713905" y="0"/>
                  </a:cubicBezTo>
                  <a:close/>
                  <a:moveTo>
                    <a:pt x="1208864" y="1047322"/>
                  </a:moveTo>
                  <a:cubicBezTo>
                    <a:pt x="1091379" y="1047322"/>
                    <a:pt x="996139" y="1142562"/>
                    <a:pt x="996139" y="1260047"/>
                  </a:cubicBezTo>
                  <a:cubicBezTo>
                    <a:pt x="996139" y="1377532"/>
                    <a:pt x="1091379" y="1472772"/>
                    <a:pt x="1208864" y="1472772"/>
                  </a:cubicBezTo>
                  <a:cubicBezTo>
                    <a:pt x="1326349" y="1472772"/>
                    <a:pt x="1421589" y="1377532"/>
                    <a:pt x="1421589" y="1260047"/>
                  </a:cubicBezTo>
                  <a:cubicBezTo>
                    <a:pt x="1421589" y="1142562"/>
                    <a:pt x="1326349" y="1047322"/>
                    <a:pt x="1208864" y="1047322"/>
                  </a:cubicBezTo>
                  <a:close/>
                  <a:moveTo>
                    <a:pt x="2115987" y="1047322"/>
                  </a:moveTo>
                  <a:cubicBezTo>
                    <a:pt x="1998502" y="1047322"/>
                    <a:pt x="1903262" y="1142562"/>
                    <a:pt x="1903262" y="1260047"/>
                  </a:cubicBezTo>
                  <a:cubicBezTo>
                    <a:pt x="1903262" y="1377532"/>
                    <a:pt x="1998502" y="1472772"/>
                    <a:pt x="2115987" y="1472772"/>
                  </a:cubicBezTo>
                  <a:cubicBezTo>
                    <a:pt x="2233472" y="1472772"/>
                    <a:pt x="2328712" y="1377532"/>
                    <a:pt x="2328712" y="1260047"/>
                  </a:cubicBezTo>
                  <a:cubicBezTo>
                    <a:pt x="2328712" y="1142562"/>
                    <a:pt x="2233472" y="1047322"/>
                    <a:pt x="2115987" y="1047322"/>
                  </a:cubicBezTo>
                  <a:close/>
                  <a:moveTo>
                    <a:pt x="516914" y="1913335"/>
                  </a:moveTo>
                  <a:lnTo>
                    <a:pt x="536018" y="1987632"/>
                  </a:lnTo>
                  <a:cubicBezTo>
                    <a:pt x="687687" y="2475264"/>
                    <a:pt x="1142533" y="2829321"/>
                    <a:pt x="1680074" y="2829321"/>
                  </a:cubicBezTo>
                  <a:cubicBezTo>
                    <a:pt x="2217615" y="2829321"/>
                    <a:pt x="2672461" y="2475264"/>
                    <a:pt x="2824130" y="1987632"/>
                  </a:cubicBezTo>
                  <a:lnTo>
                    <a:pt x="2843234" y="1913335"/>
                  </a:lnTo>
                  <a:lnTo>
                    <a:pt x="2613164" y="1913335"/>
                  </a:lnTo>
                  <a:lnTo>
                    <a:pt x="2611114" y="1921305"/>
                  </a:lnTo>
                  <a:cubicBezTo>
                    <a:pt x="2487685" y="2318143"/>
                    <a:pt x="2117528" y="2606277"/>
                    <a:pt x="1680074" y="2606277"/>
                  </a:cubicBezTo>
                  <a:cubicBezTo>
                    <a:pt x="1242620" y="2606277"/>
                    <a:pt x="872464" y="2318143"/>
                    <a:pt x="749034" y="1921305"/>
                  </a:cubicBezTo>
                  <a:lnTo>
                    <a:pt x="746985" y="1913335"/>
                  </a:lnTo>
                  <a:lnTo>
                    <a:pt x="516914" y="191333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itchFamily="34" charset="0"/>
              </a:endParaRPr>
            </a:p>
          </p:txBody>
        </p:sp>
        <p:sp>
          <p:nvSpPr>
            <p:cNvPr id="100" name="Freeform 99"/>
            <p:cNvSpPr/>
            <p:nvPr/>
          </p:nvSpPr>
          <p:spPr bwMode="auto">
            <a:xfrm rot="5400000">
              <a:off x="32708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itchFamily="34" charset="0"/>
              </a:endParaRPr>
            </a:p>
          </p:txBody>
        </p:sp>
        <p:sp>
          <p:nvSpPr>
            <p:cNvPr id="101" name="Freeform 100"/>
            <p:cNvSpPr/>
            <p:nvPr/>
          </p:nvSpPr>
          <p:spPr bwMode="auto">
            <a:xfrm rot="10800000">
              <a:off x="73856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itchFamily="34" charset="0"/>
              </a:endParaRPr>
            </a:p>
          </p:txBody>
        </p:sp>
        <p:sp>
          <p:nvSpPr>
            <p:cNvPr id="102" name="Freeform 101"/>
            <p:cNvSpPr/>
            <p:nvPr/>
          </p:nvSpPr>
          <p:spPr bwMode="auto">
            <a:xfrm>
              <a:off x="3248025" y="5033549"/>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itchFamily="34" charset="0"/>
              </a:endParaRPr>
            </a:p>
          </p:txBody>
        </p:sp>
        <p:sp>
          <p:nvSpPr>
            <p:cNvPr id="103" name="Freeform 102"/>
            <p:cNvSpPr/>
            <p:nvPr/>
          </p:nvSpPr>
          <p:spPr bwMode="auto">
            <a:xfrm rot="16200000">
              <a:off x="7377700" y="5041534"/>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itchFamily="34" charset="0"/>
              </a:endParaRPr>
            </a:p>
          </p:txBody>
        </p:sp>
      </p:grpSp>
      <p:grpSp>
        <p:nvGrpSpPr>
          <p:cNvPr id="115" name="Group 114"/>
          <p:cNvGrpSpPr/>
          <p:nvPr/>
        </p:nvGrpSpPr>
        <p:grpSpPr>
          <a:xfrm>
            <a:off x="8683536" y="4449406"/>
            <a:ext cx="280752" cy="237010"/>
            <a:chOff x="4746173" y="1443591"/>
            <a:chExt cx="4626426" cy="3905623"/>
          </a:xfrm>
          <a:solidFill>
            <a:schemeClr val="bg1"/>
          </a:solidFill>
        </p:grpSpPr>
        <p:grpSp>
          <p:nvGrpSpPr>
            <p:cNvPr id="116" name="Group 386"/>
            <p:cNvGrpSpPr>
              <a:grpSpLocks noChangeAspect="1"/>
            </p:cNvGrpSpPr>
            <p:nvPr/>
          </p:nvGrpSpPr>
          <p:grpSpPr bwMode="auto">
            <a:xfrm>
              <a:off x="4746173" y="2973313"/>
              <a:ext cx="1414640" cy="2318440"/>
              <a:chOff x="-1261" y="1888"/>
              <a:chExt cx="576" cy="944"/>
            </a:xfrm>
            <a:grpFill/>
          </p:grpSpPr>
          <p:sp>
            <p:nvSpPr>
              <p:cNvPr id="140"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896178"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41"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896178"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42"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896178"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endParaRPr>
              </a:p>
            </p:txBody>
          </p:sp>
        </p:grpSp>
        <p:grpSp>
          <p:nvGrpSpPr>
            <p:cNvPr id="130" name="Group 129"/>
            <p:cNvGrpSpPr/>
            <p:nvPr/>
          </p:nvGrpSpPr>
          <p:grpSpPr>
            <a:xfrm>
              <a:off x="5345480" y="1443592"/>
              <a:ext cx="1381394" cy="1269128"/>
              <a:chOff x="5345480" y="1443592"/>
              <a:chExt cx="1381394" cy="1269128"/>
            </a:xfrm>
            <a:grpFill/>
          </p:grpSpPr>
          <p:sp>
            <p:nvSpPr>
              <p:cNvPr id="138" name="Bent Arrow 137"/>
              <p:cNvSpPr/>
              <p:nvPr/>
            </p:nvSpPr>
            <p:spPr bwMode="auto">
              <a:xfrm>
                <a:off x="5345480" y="1554480"/>
                <a:ext cx="1222960" cy="1158240"/>
              </a:xfrm>
              <a:prstGeom prst="bentArrow">
                <a:avLst>
                  <a:gd name="adj1" fmla="val 19737"/>
                  <a:gd name="adj2" fmla="val 25000"/>
                  <a:gd name="adj3" fmla="val 26316"/>
                  <a:gd name="adj4" fmla="val 5592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itchFamily="34" charset="0"/>
                </a:endParaRPr>
              </a:p>
            </p:txBody>
          </p:sp>
          <p:sp>
            <p:nvSpPr>
              <p:cNvPr id="139" name="Isosceles Triangle 138"/>
              <p:cNvSpPr/>
              <p:nvPr/>
            </p:nvSpPr>
            <p:spPr bwMode="auto">
              <a:xfrm rot="5400000">
                <a:off x="6110896" y="1589033"/>
                <a:ext cx="761420" cy="470537"/>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itchFamily="34" charset="0"/>
                </a:endParaRPr>
              </a:p>
            </p:txBody>
          </p:sp>
        </p:grpSp>
        <p:grpSp>
          <p:nvGrpSpPr>
            <p:cNvPr id="131" name="Group 130"/>
            <p:cNvGrpSpPr/>
            <p:nvPr/>
          </p:nvGrpSpPr>
          <p:grpSpPr>
            <a:xfrm rot="10800000">
              <a:off x="7049745" y="4080086"/>
              <a:ext cx="1381394" cy="1269128"/>
              <a:chOff x="5345480" y="1443592"/>
              <a:chExt cx="1381394" cy="1269128"/>
            </a:xfrm>
            <a:grpFill/>
          </p:grpSpPr>
          <p:sp>
            <p:nvSpPr>
              <p:cNvPr id="136" name="Bent Arrow 135"/>
              <p:cNvSpPr/>
              <p:nvPr/>
            </p:nvSpPr>
            <p:spPr bwMode="auto">
              <a:xfrm>
                <a:off x="5345480" y="1554480"/>
                <a:ext cx="1222960" cy="1158240"/>
              </a:xfrm>
              <a:prstGeom prst="bentArrow">
                <a:avLst>
                  <a:gd name="adj1" fmla="val 19737"/>
                  <a:gd name="adj2" fmla="val 25000"/>
                  <a:gd name="adj3" fmla="val 26316"/>
                  <a:gd name="adj4" fmla="val 5592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itchFamily="34" charset="0"/>
                </a:endParaRPr>
              </a:p>
            </p:txBody>
          </p:sp>
          <p:sp>
            <p:nvSpPr>
              <p:cNvPr id="137" name="Isosceles Triangle 136"/>
              <p:cNvSpPr/>
              <p:nvPr/>
            </p:nvSpPr>
            <p:spPr bwMode="auto">
              <a:xfrm rot="5400000">
                <a:off x="6110896" y="1589033"/>
                <a:ext cx="761420" cy="470537"/>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itchFamily="34" charset="0"/>
                </a:endParaRPr>
              </a:p>
            </p:txBody>
          </p:sp>
        </p:grpSp>
        <p:sp>
          <p:nvSpPr>
            <p:cNvPr id="132" name="Freeform 131"/>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itchFamily="34" charset="0"/>
              </a:endParaRPr>
            </a:p>
          </p:txBody>
        </p:sp>
        <p:sp>
          <p:nvSpPr>
            <p:cNvPr id="133" name="Rectangle 132"/>
            <p:cNvSpPr/>
            <p:nvPr/>
          </p:nvSpPr>
          <p:spPr bwMode="auto">
            <a:xfrm>
              <a:off x="7711440" y="1981200"/>
              <a:ext cx="1127760" cy="152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itchFamily="34" charset="0"/>
              </a:endParaRPr>
            </a:p>
          </p:txBody>
        </p:sp>
        <p:sp>
          <p:nvSpPr>
            <p:cNvPr id="134" name="Rectangle 133"/>
            <p:cNvSpPr/>
            <p:nvPr/>
          </p:nvSpPr>
          <p:spPr bwMode="auto">
            <a:xfrm>
              <a:off x="7711440" y="2518221"/>
              <a:ext cx="1127760" cy="152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itchFamily="34" charset="0"/>
              </a:endParaRPr>
            </a:p>
          </p:txBody>
        </p:sp>
        <p:sp>
          <p:nvSpPr>
            <p:cNvPr id="135" name="Rectangle 134"/>
            <p:cNvSpPr/>
            <p:nvPr/>
          </p:nvSpPr>
          <p:spPr bwMode="auto">
            <a:xfrm>
              <a:off x="7711440" y="3055242"/>
              <a:ext cx="1127760" cy="152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itchFamily="34" charset="0"/>
              </a:endParaRPr>
            </a:p>
          </p:txBody>
        </p:sp>
      </p:grpSp>
      <p:grpSp>
        <p:nvGrpSpPr>
          <p:cNvPr id="25" name="Group 24"/>
          <p:cNvGrpSpPr/>
          <p:nvPr/>
        </p:nvGrpSpPr>
        <p:grpSpPr>
          <a:xfrm>
            <a:off x="8359952" y="2643967"/>
            <a:ext cx="2264797" cy="985927"/>
            <a:chOff x="8527913" y="2888721"/>
            <a:chExt cx="2147853" cy="1005840"/>
          </a:xfrm>
        </p:grpSpPr>
        <p:sp>
          <p:nvSpPr>
            <p:cNvPr id="165" name="Rectangle 164"/>
            <p:cNvSpPr/>
            <p:nvPr/>
          </p:nvSpPr>
          <p:spPr bwMode="auto">
            <a:xfrm>
              <a:off x="8527913" y="2888721"/>
              <a:ext cx="2147853"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4808" rIns="17920" bIns="89592" numCol="1" spcCol="1270" anchor="t" anchorCtr="0">
              <a:noAutofit/>
            </a:bodyPr>
            <a:lstStyle/>
            <a:p>
              <a:pPr marL="0" marR="0" lvl="0" indent="0" defTabSz="710593" eaLnBrk="1" fontAlgn="auto" latinLnBrk="0" hangingPunct="1">
                <a:lnSpc>
                  <a:spcPct val="100000"/>
                </a:lnSpc>
                <a:spcBef>
                  <a:spcPct val="0"/>
                </a:spcBef>
                <a:spcAft>
                  <a:spcPct val="35000"/>
                </a:spcAft>
                <a:buClrTx/>
                <a:buSzTx/>
                <a:buFontTx/>
                <a:buNone/>
                <a:tabLst/>
                <a:defRPr/>
              </a:pPr>
              <a:r>
                <a:rPr kumimoji="0" lang="en-US" sz="1567"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Personal Digital Assistant</a:t>
              </a:r>
            </a:p>
          </p:txBody>
        </p:sp>
        <p:sp>
          <p:nvSpPr>
            <p:cNvPr id="166" name="Rectangle 165"/>
            <p:cNvSpPr/>
            <p:nvPr/>
          </p:nvSpPr>
          <p:spPr>
            <a:xfrm>
              <a:off x="9194516" y="3376977"/>
              <a:ext cx="693956" cy="282423"/>
            </a:xfrm>
            <a:prstGeom prst="rect">
              <a:avLst/>
            </a:prstGeom>
          </p:spPr>
          <p:txBody>
            <a:bodyPr wrap="none" lIns="91440">
              <a:spAutoFit/>
            </a:bodyPr>
            <a:lstStyle/>
            <a:p>
              <a:pPr marL="0" marR="0" lvl="0" indent="0" defTabSz="914192" eaLnBrk="1" fontAlgn="auto" latinLnBrk="0" hangingPunct="1">
                <a:lnSpc>
                  <a:spcPct val="100000"/>
                </a:lnSpc>
                <a:spcBef>
                  <a:spcPts val="0"/>
                </a:spcBef>
                <a:spcAft>
                  <a:spcPts val="0"/>
                </a:spcAft>
                <a:buClrTx/>
                <a:buSzTx/>
                <a:buFontTx/>
                <a:buNone/>
                <a:tabLst/>
                <a:defRPr/>
              </a:pPr>
              <a:r>
                <a:rPr kumimoji="0" lang="en-US" sz="1175"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Cortana</a:t>
              </a:r>
            </a:p>
          </p:txBody>
        </p:sp>
        <p:pic>
          <p:nvPicPr>
            <p:cNvPr id="192" name="Picture 191" descr="http://winaero.com/blog/wp-content/uploads/2015/01/cortana-icon.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876963" y="3376977"/>
              <a:ext cx="259973" cy="27525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8369856" y="1564722"/>
            <a:ext cx="2254142" cy="985927"/>
            <a:chOff x="8538017" y="1787678"/>
            <a:chExt cx="2137750" cy="1005840"/>
          </a:xfrm>
        </p:grpSpPr>
        <p:sp>
          <p:nvSpPr>
            <p:cNvPr id="44" name="Rectangle 43"/>
            <p:cNvSpPr/>
            <p:nvPr/>
          </p:nvSpPr>
          <p:spPr bwMode="auto">
            <a:xfrm>
              <a:off x="8538017" y="1787678"/>
              <a:ext cx="2137750"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4808" rIns="17920" bIns="89592" numCol="1" spcCol="1270" anchor="t" anchorCtr="0">
              <a:noAutofit/>
            </a:bodyPr>
            <a:lstStyle/>
            <a:p>
              <a:pPr marL="0" marR="0" lvl="0" indent="0" defTabSz="710593" eaLnBrk="1" fontAlgn="auto" latinLnBrk="0" hangingPunct="1">
                <a:lnSpc>
                  <a:spcPct val="100000"/>
                </a:lnSpc>
                <a:spcBef>
                  <a:spcPct val="0"/>
                </a:spcBef>
                <a:spcAft>
                  <a:spcPct val="35000"/>
                </a:spcAft>
                <a:buClrTx/>
                <a:buSzTx/>
                <a:buFontTx/>
                <a:buNone/>
                <a:tabLst/>
                <a:defRPr/>
              </a:pPr>
              <a:r>
                <a:rPr kumimoji="0" lang="en-US" sz="1567"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Dashboards and Visualizations</a:t>
              </a:r>
            </a:p>
          </p:txBody>
        </p:sp>
        <p:grpSp>
          <p:nvGrpSpPr>
            <p:cNvPr id="68" name="Group 67"/>
            <p:cNvGrpSpPr/>
            <p:nvPr/>
          </p:nvGrpSpPr>
          <p:grpSpPr>
            <a:xfrm>
              <a:off x="8847475" y="2434373"/>
              <a:ext cx="399110" cy="255091"/>
              <a:chOff x="4481847" y="2708926"/>
              <a:chExt cx="673103" cy="430214"/>
            </a:xfrm>
            <a:solidFill>
              <a:schemeClr val="bg1"/>
            </a:solidFill>
          </p:grpSpPr>
          <p:sp>
            <p:nvSpPr>
              <p:cNvPr id="69"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bg1"/>
              </a:solidFill>
              <a:ln>
                <a:noFill/>
              </a:ln>
            </p:spPr>
            <p:txBody>
              <a:bodyPr vert="horz" wrap="square" lIns="9144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70"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bg1"/>
              </a:solidFill>
              <a:ln>
                <a:noFill/>
              </a:ln>
            </p:spPr>
            <p:txBody>
              <a:bodyPr vert="horz" wrap="square" lIns="9144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71"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bg1"/>
              </a:solidFill>
              <a:ln>
                <a:noFill/>
              </a:ln>
            </p:spPr>
            <p:txBody>
              <a:bodyPr vert="horz" wrap="square" lIns="9144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latin typeface="Segoe UI" panose="020B0502040204020203" pitchFamily="34" charset="0"/>
                  <a:ea typeface="MS PGothic" panose="020B0600070205080204" pitchFamily="34" charset="-128"/>
                </a:endParaRPr>
              </a:p>
            </p:txBody>
          </p:sp>
          <p:sp>
            <p:nvSpPr>
              <p:cNvPr id="72"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bg1"/>
              </a:solidFill>
              <a:ln>
                <a:noFill/>
              </a:ln>
            </p:spPr>
            <p:txBody>
              <a:bodyPr vert="horz" wrap="square" lIns="9144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73"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bg1"/>
              </a:solidFill>
              <a:ln>
                <a:noFill/>
              </a:ln>
            </p:spPr>
            <p:txBody>
              <a:bodyPr vert="horz" wrap="square" lIns="9144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endParaRPr>
              </a:p>
            </p:txBody>
          </p:sp>
        </p:grpSp>
        <p:sp>
          <p:nvSpPr>
            <p:cNvPr id="86" name="Rectangle 85"/>
            <p:cNvSpPr/>
            <p:nvPr/>
          </p:nvSpPr>
          <p:spPr>
            <a:xfrm>
              <a:off x="9204619" y="2421304"/>
              <a:ext cx="747263" cy="282423"/>
            </a:xfrm>
            <a:prstGeom prst="rect">
              <a:avLst/>
            </a:prstGeom>
          </p:spPr>
          <p:txBody>
            <a:bodyPr wrap="none" lIns="91440">
              <a:spAutoFit/>
            </a:bodyPr>
            <a:lstStyle/>
            <a:p>
              <a:pPr marL="0" marR="0" lvl="0" indent="0" defTabSz="914192" eaLnBrk="1" fontAlgn="auto" latinLnBrk="0" hangingPunct="1">
                <a:lnSpc>
                  <a:spcPct val="100000"/>
                </a:lnSpc>
                <a:spcBef>
                  <a:spcPts val="0"/>
                </a:spcBef>
                <a:spcAft>
                  <a:spcPts val="0"/>
                </a:spcAft>
                <a:buClrTx/>
                <a:buSzTx/>
                <a:buFontTx/>
                <a:buNone/>
                <a:tabLst/>
                <a:defRPr/>
              </a:pPr>
              <a:r>
                <a:rPr kumimoji="0" lang="en-US" sz="1175"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Power BI</a:t>
              </a:r>
            </a:p>
          </p:txBody>
        </p:sp>
      </p:grpSp>
      <p:grpSp>
        <p:nvGrpSpPr>
          <p:cNvPr id="24" name="Group 23"/>
          <p:cNvGrpSpPr/>
          <p:nvPr/>
        </p:nvGrpSpPr>
        <p:grpSpPr>
          <a:xfrm>
            <a:off x="6209960" y="1564721"/>
            <a:ext cx="2323225" cy="4190970"/>
            <a:chOff x="6277916" y="1790395"/>
            <a:chExt cx="2370146" cy="4320099"/>
          </a:xfrm>
        </p:grpSpPr>
        <p:sp>
          <p:nvSpPr>
            <p:cNvPr id="43" name="Rectangle 42"/>
            <p:cNvSpPr/>
            <p:nvPr/>
          </p:nvSpPr>
          <p:spPr bwMode="auto">
            <a:xfrm>
              <a:off x="6277916" y="1790395"/>
              <a:ext cx="2079506" cy="4320099"/>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0" tIns="44808" rIns="17920" bIns="89592" numCol="1" spcCol="1270" anchor="t" anchorCtr="0">
              <a:noAutofit/>
            </a:bodyPr>
            <a:lstStyle/>
            <a:p>
              <a:pPr marL="0" marR="0" lvl="0" indent="0" algn="ctr" defTabSz="710593" eaLnBrk="1" fontAlgn="auto" latinLnBrk="0" hangingPunct="1">
                <a:lnSpc>
                  <a:spcPct val="100000"/>
                </a:lnSpc>
                <a:spcBef>
                  <a:spcPct val="0"/>
                </a:spcBef>
                <a:spcAft>
                  <a:spcPct val="35000"/>
                </a:spcAft>
                <a:buClrTx/>
                <a:buSzTx/>
                <a:buFontTx/>
                <a:buNone/>
                <a:tabLst/>
                <a:defRPr/>
              </a:pPr>
              <a:r>
                <a:rPr kumimoji="0" lang="en-US" sz="1567"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Machine Learning </a:t>
              </a:r>
              <a:br>
                <a:rPr kumimoji="0" lang="en-US" sz="1567"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br>
              <a:r>
                <a:rPr kumimoji="0" lang="en-US" sz="1567"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and Analytics</a:t>
              </a:r>
            </a:p>
          </p:txBody>
        </p:sp>
        <p:pic>
          <p:nvPicPr>
            <p:cNvPr id="74" name="Picture 7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98398" y="2568066"/>
              <a:ext cx="353933" cy="375063"/>
            </a:xfrm>
            <a:prstGeom prst="rect">
              <a:avLst/>
            </a:prstGeom>
          </p:spPr>
        </p:pic>
        <p:pic>
          <p:nvPicPr>
            <p:cNvPr id="75" name="Picture 7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80490" y="3407846"/>
              <a:ext cx="428269" cy="310126"/>
            </a:xfrm>
            <a:prstGeom prst="rect">
              <a:avLst/>
            </a:prstGeom>
          </p:spPr>
        </p:pic>
        <p:pic>
          <p:nvPicPr>
            <p:cNvPr id="76" name="Picture 7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351467" y="4184294"/>
              <a:ext cx="474530" cy="367761"/>
            </a:xfrm>
            <a:prstGeom prst="rect">
              <a:avLst/>
            </a:prstGeom>
          </p:spPr>
        </p:pic>
        <p:sp>
          <p:nvSpPr>
            <p:cNvPr id="83" name="Rectangle 82"/>
            <p:cNvSpPr/>
            <p:nvPr/>
          </p:nvSpPr>
          <p:spPr>
            <a:xfrm>
              <a:off x="6767968" y="2532459"/>
              <a:ext cx="1324142" cy="470660"/>
            </a:xfrm>
            <a:prstGeom prst="rect">
              <a:avLst/>
            </a:prstGeom>
          </p:spPr>
          <p:txBody>
            <a:bodyPr wrap="none">
              <a:spAutoFit/>
            </a:bodyPr>
            <a:lstStyle/>
            <a:p>
              <a:pPr marL="0" marR="0" lvl="0" indent="0" defTabSz="914192" eaLnBrk="1" fontAlgn="auto" latinLnBrk="0" hangingPunct="1">
                <a:lnSpc>
                  <a:spcPct val="100000"/>
                </a:lnSpc>
                <a:spcBef>
                  <a:spcPts val="0"/>
                </a:spcBef>
                <a:spcAft>
                  <a:spcPts val="0"/>
                </a:spcAft>
                <a:buClrTx/>
                <a:buSzTx/>
                <a:buFontTx/>
                <a:buNone/>
                <a:tabLst/>
                <a:defRPr/>
              </a:pPr>
              <a:r>
                <a:rPr kumimoji="0" lang="en-US" sz="1175"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a:t>
              </a:r>
            </a:p>
            <a:p>
              <a:pPr marL="0" marR="0" lvl="0" indent="0" defTabSz="914192" eaLnBrk="1" fontAlgn="auto" latinLnBrk="0" hangingPunct="1">
                <a:lnSpc>
                  <a:spcPct val="100000"/>
                </a:lnSpc>
                <a:spcBef>
                  <a:spcPts val="0"/>
                </a:spcBef>
                <a:spcAft>
                  <a:spcPts val="0"/>
                </a:spcAft>
                <a:buClrTx/>
                <a:buSzTx/>
                <a:buFontTx/>
                <a:buNone/>
                <a:tabLst/>
                <a:defRPr/>
              </a:pPr>
              <a:r>
                <a:rPr kumimoji="0" lang="en-US" sz="1175"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Machine Learning</a:t>
              </a:r>
            </a:p>
          </p:txBody>
        </p:sp>
        <p:sp>
          <p:nvSpPr>
            <p:cNvPr id="84" name="Rectangle 83"/>
            <p:cNvSpPr/>
            <p:nvPr/>
          </p:nvSpPr>
          <p:spPr>
            <a:xfrm>
              <a:off x="6808759" y="3316422"/>
              <a:ext cx="1466727" cy="470660"/>
            </a:xfrm>
            <a:prstGeom prst="rect">
              <a:avLst/>
            </a:prstGeom>
          </p:spPr>
          <p:txBody>
            <a:bodyPr wrap="none">
              <a:spAutoFit/>
            </a:bodyPr>
            <a:lstStyle/>
            <a:p>
              <a:pPr marL="0" marR="0" lvl="0" indent="0" defTabSz="914192" eaLnBrk="1" fontAlgn="auto" latinLnBrk="0" hangingPunct="1">
                <a:lnSpc>
                  <a:spcPct val="100000"/>
                </a:lnSpc>
                <a:spcBef>
                  <a:spcPts val="0"/>
                </a:spcBef>
                <a:spcAft>
                  <a:spcPts val="0"/>
                </a:spcAft>
                <a:buClrTx/>
                <a:buSzTx/>
                <a:buFontTx/>
                <a:buNone/>
                <a:tabLst/>
                <a:defRPr/>
              </a:pPr>
              <a:r>
                <a:rPr kumimoji="0" lang="en-US" sz="1175"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a:t>
              </a:r>
            </a:p>
            <a:p>
              <a:pPr marL="0" marR="0" lvl="0" indent="0" defTabSz="914192" eaLnBrk="1" fontAlgn="auto" latinLnBrk="0" hangingPunct="1">
                <a:lnSpc>
                  <a:spcPct val="100000"/>
                </a:lnSpc>
                <a:spcBef>
                  <a:spcPts val="0"/>
                </a:spcBef>
                <a:spcAft>
                  <a:spcPts val="0"/>
                </a:spcAft>
                <a:buClrTx/>
                <a:buSzTx/>
                <a:buFontTx/>
                <a:buNone/>
                <a:tabLst/>
                <a:defRPr/>
              </a:pPr>
              <a:r>
                <a:rPr kumimoji="0" lang="en-US" sz="1175"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HDInsight (Hadoop)</a:t>
              </a:r>
            </a:p>
          </p:txBody>
        </p:sp>
        <p:sp>
          <p:nvSpPr>
            <p:cNvPr id="85" name="Rectangle 84"/>
            <p:cNvSpPr/>
            <p:nvPr/>
          </p:nvSpPr>
          <p:spPr>
            <a:xfrm>
              <a:off x="6808759" y="4112569"/>
              <a:ext cx="1232574" cy="470660"/>
            </a:xfrm>
            <a:prstGeom prst="rect">
              <a:avLst/>
            </a:prstGeom>
          </p:spPr>
          <p:txBody>
            <a:bodyPr wrap="none">
              <a:spAutoFit/>
            </a:bodyPr>
            <a:lstStyle/>
            <a:p>
              <a:pPr marL="0" marR="0" lvl="0" indent="0" defTabSz="914192" eaLnBrk="1" fontAlgn="auto" latinLnBrk="0" hangingPunct="1">
                <a:lnSpc>
                  <a:spcPct val="100000"/>
                </a:lnSpc>
                <a:spcBef>
                  <a:spcPts val="0"/>
                </a:spcBef>
                <a:spcAft>
                  <a:spcPts val="0"/>
                </a:spcAft>
                <a:buClrTx/>
                <a:buSzTx/>
                <a:buFontTx/>
                <a:buNone/>
                <a:tabLst/>
                <a:defRPr/>
              </a:pPr>
              <a:r>
                <a:rPr kumimoji="0" lang="en-US" sz="1175"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a:t>
              </a:r>
            </a:p>
            <a:p>
              <a:pPr marL="0" marR="0" lvl="0" indent="0" defTabSz="914192" eaLnBrk="1" fontAlgn="auto" latinLnBrk="0" hangingPunct="1">
                <a:lnSpc>
                  <a:spcPct val="100000"/>
                </a:lnSpc>
                <a:spcBef>
                  <a:spcPts val="0"/>
                </a:spcBef>
                <a:spcAft>
                  <a:spcPts val="0"/>
                </a:spcAft>
                <a:buClrTx/>
                <a:buSzTx/>
                <a:buFontTx/>
                <a:buNone/>
                <a:tabLst/>
                <a:defRPr/>
              </a:pPr>
              <a:r>
                <a:rPr kumimoji="0" lang="en-US" sz="1175"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Stream Analytics</a:t>
              </a:r>
            </a:p>
          </p:txBody>
        </p:sp>
        <p:grpSp>
          <p:nvGrpSpPr>
            <p:cNvPr id="148" name="Group 147"/>
            <p:cNvGrpSpPr/>
            <p:nvPr/>
          </p:nvGrpSpPr>
          <p:grpSpPr>
            <a:xfrm>
              <a:off x="8352819" y="2143445"/>
              <a:ext cx="295243" cy="1834529"/>
              <a:chOff x="3832324" y="5254390"/>
              <a:chExt cx="295243" cy="1834529"/>
            </a:xfrm>
          </p:grpSpPr>
          <p:sp>
            <p:nvSpPr>
              <p:cNvPr id="149" name="Isosceles Triangle 148"/>
              <p:cNvSpPr/>
              <p:nvPr/>
            </p:nvSpPr>
            <p:spPr bwMode="auto">
              <a:xfrm rot="5400000">
                <a:off x="3576707" y="5557205"/>
                <a:ext cx="853675" cy="248045"/>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itchFamily="34" charset="0"/>
                </a:endParaRPr>
              </a:p>
            </p:txBody>
          </p:sp>
          <p:sp>
            <p:nvSpPr>
              <p:cNvPr id="150" name="Isosceles Triangle 149"/>
              <p:cNvSpPr/>
              <p:nvPr/>
            </p:nvSpPr>
            <p:spPr bwMode="auto">
              <a:xfrm rot="5400000">
                <a:off x="3529509" y="55572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itchFamily="34" charset="0"/>
                </a:endParaRPr>
              </a:p>
            </p:txBody>
          </p:sp>
          <p:sp>
            <p:nvSpPr>
              <p:cNvPr id="191" name="Isosceles Triangle 190"/>
              <p:cNvSpPr/>
              <p:nvPr/>
            </p:nvSpPr>
            <p:spPr bwMode="auto">
              <a:xfrm rot="5400000">
                <a:off x="3576707" y="6538059"/>
                <a:ext cx="853675" cy="248045"/>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itchFamily="34" charset="0"/>
                </a:endParaRPr>
              </a:p>
            </p:txBody>
          </p:sp>
        </p:grpSp>
        <p:grpSp>
          <p:nvGrpSpPr>
            <p:cNvPr id="151" name="Group 150"/>
            <p:cNvGrpSpPr/>
            <p:nvPr/>
          </p:nvGrpSpPr>
          <p:grpSpPr>
            <a:xfrm>
              <a:off x="8352819" y="4071625"/>
              <a:ext cx="295243" cy="853675"/>
              <a:chOff x="3832324" y="5673490"/>
              <a:chExt cx="295243" cy="853675"/>
            </a:xfrm>
          </p:grpSpPr>
          <p:sp>
            <p:nvSpPr>
              <p:cNvPr id="152" name="Isosceles Triangle 151"/>
              <p:cNvSpPr/>
              <p:nvPr/>
            </p:nvSpPr>
            <p:spPr bwMode="auto">
              <a:xfrm rot="5400000">
                <a:off x="3576707" y="5976305"/>
                <a:ext cx="853675" cy="248045"/>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itchFamily="34" charset="0"/>
                </a:endParaRPr>
              </a:p>
            </p:txBody>
          </p:sp>
          <p:sp>
            <p:nvSpPr>
              <p:cNvPr id="153" name="Isosceles Triangle 152"/>
              <p:cNvSpPr/>
              <p:nvPr/>
            </p:nvSpPr>
            <p:spPr bwMode="auto">
              <a:xfrm rot="5400000">
                <a:off x="3529509" y="59763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itchFamily="34" charset="0"/>
                </a:endParaRPr>
              </a:p>
            </p:txBody>
          </p:sp>
        </p:grpSp>
        <p:grpSp>
          <p:nvGrpSpPr>
            <p:cNvPr id="158" name="Group 157"/>
            <p:cNvGrpSpPr/>
            <p:nvPr/>
          </p:nvGrpSpPr>
          <p:grpSpPr>
            <a:xfrm>
              <a:off x="8352819" y="5171433"/>
              <a:ext cx="295243" cy="853675"/>
              <a:chOff x="3832324" y="5397265"/>
              <a:chExt cx="295243" cy="853675"/>
            </a:xfrm>
          </p:grpSpPr>
          <p:sp>
            <p:nvSpPr>
              <p:cNvPr id="159" name="Isosceles Triangle 158"/>
              <p:cNvSpPr/>
              <p:nvPr/>
            </p:nvSpPr>
            <p:spPr bwMode="auto">
              <a:xfrm rot="5400000">
                <a:off x="3576707" y="5700080"/>
                <a:ext cx="853675" cy="248045"/>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itchFamily="34" charset="0"/>
                </a:endParaRPr>
              </a:p>
            </p:txBody>
          </p:sp>
          <p:sp>
            <p:nvSpPr>
              <p:cNvPr id="160" name="Isosceles Triangle 159"/>
              <p:cNvSpPr/>
              <p:nvPr/>
            </p:nvSpPr>
            <p:spPr bwMode="auto">
              <a:xfrm rot="5400000">
                <a:off x="3529509" y="5700080"/>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itchFamily="34" charset="0"/>
                </a:endParaRPr>
              </a:p>
            </p:txBody>
          </p:sp>
        </p:grpSp>
        <p:sp>
          <p:nvSpPr>
            <p:cNvPr id="190" name="Isosceles Triangle 189"/>
            <p:cNvSpPr/>
            <p:nvPr/>
          </p:nvSpPr>
          <p:spPr bwMode="auto">
            <a:xfrm rot="5400000">
              <a:off x="8050088" y="3428236"/>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itchFamily="34" charset="0"/>
              </a:endParaRPr>
            </a:p>
          </p:txBody>
        </p:sp>
      </p:grpSp>
      <p:sp>
        <p:nvSpPr>
          <p:cNvPr id="183" name="Freeform 389"/>
          <p:cNvSpPr>
            <a:spLocks noEditPoints="1"/>
          </p:cNvSpPr>
          <p:nvPr/>
        </p:nvSpPr>
        <p:spPr bwMode="auto">
          <a:xfrm>
            <a:off x="8886079" y="3194999"/>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896178"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5" name="Title 1"/>
          <p:cNvSpPr>
            <a:spLocks noGrp="1"/>
          </p:cNvSpPr>
          <p:nvPr>
            <p:ph type="title"/>
          </p:nvPr>
        </p:nvSpPr>
        <p:spPr/>
        <p:txBody>
          <a:bodyPr/>
          <a:lstStyle/>
          <a:p>
            <a:r>
              <a:rPr lang="en-US" dirty="0"/>
              <a:t>Cortana Intelligence Suite includes SQL DW</a:t>
            </a:r>
            <a:br>
              <a:rPr lang="en-US" dirty="0"/>
            </a:br>
            <a:endParaRPr lang="en-US" dirty="0"/>
          </a:p>
        </p:txBody>
      </p:sp>
      <p:sp>
        <p:nvSpPr>
          <p:cNvPr id="8" name="Text Placeholder 7"/>
          <p:cNvSpPr>
            <a:spLocks noGrp="1"/>
          </p:cNvSpPr>
          <p:nvPr>
            <p:ph type="body" sz="quarter" idx="11"/>
          </p:nvPr>
        </p:nvSpPr>
        <p:spPr/>
        <p:txBody>
          <a:bodyPr/>
          <a:lstStyle/>
          <a:p>
            <a:r>
              <a:rPr lang="en-US"/>
              <a:t>Transform data into intelligent action</a:t>
            </a:r>
            <a:endParaRPr lang="en-US" dirty="0"/>
          </a:p>
        </p:txBody>
      </p:sp>
      <p:sp>
        <p:nvSpPr>
          <p:cNvPr id="20" name="Rectangle 19"/>
          <p:cNvSpPr/>
          <p:nvPr/>
        </p:nvSpPr>
        <p:spPr>
          <a:xfrm>
            <a:off x="394445" y="5889789"/>
            <a:ext cx="642174" cy="338330"/>
          </a:xfrm>
          <a:prstGeom prst="rect">
            <a:avLst/>
          </a:prstGeom>
          <a:ln>
            <a:noFill/>
          </a:ln>
        </p:spPr>
        <p:txBody>
          <a:bodyPr wrap="none">
            <a:spAutoFit/>
          </a:bodyPr>
          <a:lstStyle/>
          <a:p>
            <a:pPr marL="0" marR="0" lvl="0" indent="0" algn="ctr" defTabSz="710593" eaLnBrk="1" fontAlgn="auto" latinLnBrk="0" hangingPunct="1">
              <a:lnSpc>
                <a:spcPct val="100000"/>
              </a:lnSpc>
              <a:spcBef>
                <a:spcPct val="0"/>
              </a:spcBef>
              <a:spcAft>
                <a:spcPct val="35000"/>
              </a:spcAft>
              <a:buClrTx/>
              <a:buSzTx/>
              <a:buFontTx/>
              <a:buNone/>
              <a:tabLst/>
              <a:defRPr/>
            </a:pPr>
            <a:r>
              <a:rPr kumimoji="0" lang="en-US" sz="1567" b="1" i="0" u="none" strike="noStrike" kern="0" cap="none" spc="-29"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DATA</a:t>
            </a:r>
          </a:p>
        </p:txBody>
      </p:sp>
      <p:grpSp>
        <p:nvGrpSpPr>
          <p:cNvPr id="6" name="Group 5"/>
          <p:cNvGrpSpPr/>
          <p:nvPr/>
        </p:nvGrpSpPr>
        <p:grpSpPr>
          <a:xfrm>
            <a:off x="271628" y="1902914"/>
            <a:ext cx="1520438" cy="3744643"/>
            <a:chOff x="276231" y="2132701"/>
            <a:chExt cx="1551146" cy="3820272"/>
          </a:xfrm>
        </p:grpSpPr>
        <p:cxnSp>
          <p:nvCxnSpPr>
            <p:cNvPr id="87" name="Straight Connector 86"/>
            <p:cNvCxnSpPr/>
            <p:nvPr/>
          </p:nvCxnSpPr>
          <p:spPr>
            <a:xfrm>
              <a:off x="1399592" y="2407298"/>
              <a:ext cx="7864" cy="2729556"/>
            </a:xfrm>
            <a:prstGeom prst="line">
              <a:avLst/>
            </a:prstGeom>
            <a:ln w="22225" cap="sq">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84988" y="2407298"/>
              <a:ext cx="214604" cy="1"/>
            </a:xfrm>
            <a:prstGeom prst="line">
              <a:avLst/>
            </a:prstGeom>
            <a:ln w="22225" cap="sq">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1184988" y="3768264"/>
              <a:ext cx="570278" cy="1"/>
            </a:xfrm>
            <a:prstGeom prst="line">
              <a:avLst/>
            </a:prstGeom>
            <a:ln w="22225" cap="sq">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184988" y="5136854"/>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panose="020B0502040204020203" pitchFamily="34" charset="0"/>
                <a:ea typeface="MS PGothic" panose="020B0600070205080204" pitchFamily="34" charset="-128"/>
              </a:endParaRPr>
            </a:p>
          </p:txBody>
        </p:sp>
        <p:sp>
          <p:nvSpPr>
            <p:cNvPr id="3" name="TextBox 2"/>
            <p:cNvSpPr txBox="1"/>
            <p:nvPr/>
          </p:nvSpPr>
          <p:spPr>
            <a:xfrm>
              <a:off x="290952" y="2519818"/>
              <a:ext cx="1239881" cy="620097"/>
            </a:xfrm>
            <a:prstGeom prst="rect">
              <a:avLst/>
            </a:prstGeom>
            <a:noFill/>
          </p:spPr>
          <p:txBody>
            <a:bodyPr wrap="square" lIns="179234" tIns="143387" rIns="179234" bIns="143387" rtlCol="0">
              <a:spAutoFit/>
            </a:bodyPr>
            <a:lstStyle/>
            <a:p>
              <a:pPr marL="0" marR="0" lvl="0" indent="0" defTabSz="914016" eaLnBrk="1" fontAlgn="auto" latinLnBrk="0" hangingPunct="1">
                <a:lnSpc>
                  <a:spcPct val="90000"/>
                </a:lnSpc>
                <a:spcBef>
                  <a:spcPct val="0"/>
                </a:spcBef>
                <a:spcAft>
                  <a:spcPts val="588"/>
                </a:spcAft>
                <a:buClrTx/>
                <a:buSzTx/>
                <a:buFontTx/>
                <a:buNone/>
                <a:tabLst/>
                <a:defRPr/>
              </a:pPr>
              <a:r>
                <a:rPr kumimoji="0" lang="en-US" sz="1126" b="0" i="0" u="none" strike="noStrike" kern="0" cap="none" spc="-29"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Business </a:t>
              </a:r>
              <a:br>
                <a:rPr kumimoji="0" lang="en-US" sz="1126" b="0" i="0" u="none" strike="noStrike" kern="0" cap="none" spc="-29"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1126" b="0" i="0" u="none" strike="noStrike" kern="0" cap="none" spc="-29"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apps</a:t>
              </a:r>
            </a:p>
          </p:txBody>
        </p:sp>
        <p:sp>
          <p:nvSpPr>
            <p:cNvPr id="106" name="TextBox 105"/>
            <p:cNvSpPr txBox="1"/>
            <p:nvPr/>
          </p:nvSpPr>
          <p:spPr>
            <a:xfrm>
              <a:off x="286638" y="4033285"/>
              <a:ext cx="1239881" cy="620097"/>
            </a:xfrm>
            <a:prstGeom prst="rect">
              <a:avLst/>
            </a:prstGeom>
            <a:noFill/>
          </p:spPr>
          <p:txBody>
            <a:bodyPr wrap="square" lIns="179234" tIns="143387" rIns="179234" bIns="143387" rtlCol="0">
              <a:spAutoFit/>
            </a:bodyPr>
            <a:lstStyle/>
            <a:p>
              <a:pPr marL="0" marR="0" lvl="0" indent="0" defTabSz="914016" eaLnBrk="1" fontAlgn="auto" latinLnBrk="0" hangingPunct="1">
                <a:lnSpc>
                  <a:spcPct val="90000"/>
                </a:lnSpc>
                <a:spcBef>
                  <a:spcPct val="0"/>
                </a:spcBef>
                <a:spcAft>
                  <a:spcPts val="588"/>
                </a:spcAft>
                <a:buClrTx/>
                <a:buSzTx/>
                <a:buFontTx/>
                <a:buNone/>
                <a:tabLst/>
                <a:defRPr/>
              </a:pPr>
              <a:r>
                <a:rPr kumimoji="0" lang="en-US" sz="1126" b="0" i="0" u="none" strike="noStrike" kern="0" cap="none" spc="-29"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Custom </a:t>
              </a:r>
              <a:br>
                <a:rPr kumimoji="0" lang="en-US" sz="1126" b="0" i="0" u="none" strike="noStrike" kern="0" cap="none" spc="-29"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1126" b="0" i="0" u="none" strike="noStrike" kern="0" cap="none" spc="-29"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apps</a:t>
              </a:r>
            </a:p>
          </p:txBody>
        </p:sp>
        <p:sp>
          <p:nvSpPr>
            <p:cNvPr id="107"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panose="020B0502040204020203" pitchFamily="34" charset="0"/>
                <a:ea typeface="MS PGothic" panose="020B0600070205080204" pitchFamily="34" charset="-128"/>
              </a:endParaRPr>
            </a:p>
          </p:txBody>
        </p:sp>
        <p:sp>
          <p:nvSpPr>
            <p:cNvPr id="110" name="TextBox 109"/>
            <p:cNvSpPr txBox="1"/>
            <p:nvPr/>
          </p:nvSpPr>
          <p:spPr>
            <a:xfrm>
              <a:off x="276231" y="5332876"/>
              <a:ext cx="1551146" cy="620097"/>
            </a:xfrm>
            <a:prstGeom prst="rect">
              <a:avLst/>
            </a:prstGeom>
            <a:noFill/>
          </p:spPr>
          <p:txBody>
            <a:bodyPr wrap="square" lIns="179234" tIns="143387" rIns="179234" bIns="143387" rtlCol="0">
              <a:spAutoFit/>
            </a:bodyPr>
            <a:lstStyle/>
            <a:p>
              <a:pPr marL="0" marR="0" lvl="0" indent="0" defTabSz="914016" eaLnBrk="1" fontAlgn="auto" latinLnBrk="0" hangingPunct="1">
                <a:lnSpc>
                  <a:spcPct val="90000"/>
                </a:lnSpc>
                <a:spcBef>
                  <a:spcPct val="0"/>
                </a:spcBef>
                <a:spcAft>
                  <a:spcPts val="588"/>
                </a:spcAft>
                <a:buClrTx/>
                <a:buSzTx/>
                <a:buFontTx/>
                <a:buNone/>
                <a:tabLst/>
                <a:defRPr/>
              </a:pPr>
              <a:r>
                <a:rPr kumimoji="0" lang="en-US" sz="1126" b="0" i="0" u="none" strike="noStrike" kern="0" cap="none" spc="-29"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Sensors </a:t>
              </a:r>
              <a:br>
                <a:rPr kumimoji="0" lang="en-US" sz="1126" b="0" i="0" u="none" strike="noStrike" kern="0" cap="none" spc="-29"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1126" b="0" i="0" u="none" strike="noStrike" kern="0" cap="none" spc="-29"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and devices</a:t>
              </a:r>
            </a:p>
          </p:txBody>
        </p:sp>
        <p:sp>
          <p:nvSpPr>
            <p:cNvPr id="111"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panose="020B0502040204020203" pitchFamily="34" charset="0"/>
                <a:ea typeface="MS PGothic" panose="020B0600070205080204" pitchFamily="34" charset="-128"/>
              </a:endParaRPr>
            </a:p>
          </p:txBody>
        </p:sp>
      </p:grpSp>
      <p:sp>
        <p:nvSpPr>
          <p:cNvPr id="21" name="Rectangle 20"/>
          <p:cNvSpPr/>
          <p:nvPr/>
        </p:nvSpPr>
        <p:spPr>
          <a:xfrm>
            <a:off x="5123539" y="5889789"/>
            <a:ext cx="1407679" cy="338330"/>
          </a:xfrm>
          <a:prstGeom prst="rect">
            <a:avLst/>
          </a:prstGeom>
          <a:ln>
            <a:noFill/>
          </a:ln>
        </p:spPr>
        <p:txBody>
          <a:bodyPr wrap="none">
            <a:spAutoFit/>
          </a:bodyPr>
          <a:lstStyle/>
          <a:p>
            <a:pPr marL="0" marR="0" lvl="0" indent="0" algn="ctr" defTabSz="710593" eaLnBrk="1" fontAlgn="auto" latinLnBrk="0" hangingPunct="1">
              <a:lnSpc>
                <a:spcPct val="100000"/>
              </a:lnSpc>
              <a:spcBef>
                <a:spcPct val="0"/>
              </a:spcBef>
              <a:spcAft>
                <a:spcPct val="35000"/>
              </a:spcAft>
              <a:buClrTx/>
              <a:buSzTx/>
              <a:buFontTx/>
              <a:buNone/>
              <a:tabLst/>
              <a:defRPr/>
            </a:pPr>
            <a:r>
              <a:rPr kumimoji="0" lang="en-US" sz="1567" b="1" i="0" u="none" strike="noStrike" kern="0" cap="none" spc="-29"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INTELLIGENCE</a:t>
            </a:r>
          </a:p>
        </p:txBody>
      </p:sp>
      <p:sp>
        <p:nvSpPr>
          <p:cNvPr id="2" name="Right Arrow 1"/>
          <p:cNvSpPr/>
          <p:nvPr/>
        </p:nvSpPr>
        <p:spPr bwMode="auto">
          <a:xfrm>
            <a:off x="1721384" y="5928453"/>
            <a:ext cx="3415991" cy="25447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chemeClr val="tx1"/>
              </a:solidFill>
              <a:effectLst/>
              <a:uLnTx/>
              <a:uFillTx/>
              <a:latin typeface="Segoe UI" panose="020B0502040204020203" pitchFamily="34" charset="0"/>
              <a:ea typeface="Segoe UI" pitchFamily="34" charset="0"/>
              <a:cs typeface="Segoe UI" pitchFamily="34" charset="0"/>
            </a:endParaRPr>
          </a:p>
        </p:txBody>
      </p:sp>
      <p:sp>
        <p:nvSpPr>
          <p:cNvPr id="22" name="Rectangle 21"/>
          <p:cNvSpPr/>
          <p:nvPr/>
        </p:nvSpPr>
        <p:spPr>
          <a:xfrm>
            <a:off x="10914762" y="5889789"/>
            <a:ext cx="876788" cy="338330"/>
          </a:xfrm>
          <a:prstGeom prst="rect">
            <a:avLst/>
          </a:prstGeom>
          <a:noFill/>
          <a:ln>
            <a:noFill/>
          </a:ln>
        </p:spPr>
        <p:txBody>
          <a:bodyPr wrap="none">
            <a:spAutoFit/>
          </a:bodyPr>
          <a:lstStyle/>
          <a:p>
            <a:pPr marL="0" marR="0" lvl="0" indent="0" algn="ctr" defTabSz="710593" eaLnBrk="1" fontAlgn="auto" latinLnBrk="0" hangingPunct="1">
              <a:lnSpc>
                <a:spcPct val="100000"/>
              </a:lnSpc>
              <a:spcBef>
                <a:spcPct val="0"/>
              </a:spcBef>
              <a:spcAft>
                <a:spcPct val="35000"/>
              </a:spcAft>
              <a:buClrTx/>
              <a:buSzTx/>
              <a:buFontTx/>
              <a:buNone/>
              <a:tabLst/>
              <a:defRPr/>
            </a:pPr>
            <a:r>
              <a:rPr kumimoji="0" lang="en-US" sz="1567" b="1" i="0" u="none" strike="noStrike" kern="0" cap="none" spc="-29"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ACTION</a:t>
            </a:r>
          </a:p>
        </p:txBody>
      </p:sp>
      <p:grpSp>
        <p:nvGrpSpPr>
          <p:cNvPr id="18" name="Group 17"/>
          <p:cNvGrpSpPr/>
          <p:nvPr/>
        </p:nvGrpSpPr>
        <p:grpSpPr>
          <a:xfrm>
            <a:off x="10705063" y="2827711"/>
            <a:ext cx="1215336" cy="1033541"/>
            <a:chOff x="10920388" y="2780901"/>
            <a:chExt cx="1239881" cy="1054416"/>
          </a:xfrm>
          <a:solidFill>
            <a:schemeClr val="tx1"/>
          </a:solidFill>
        </p:grpSpPr>
        <p:grpSp>
          <p:nvGrpSpPr>
            <p:cNvPr id="9" name="Group 8"/>
            <p:cNvGrpSpPr/>
            <p:nvPr/>
          </p:nvGrpSpPr>
          <p:grpSpPr>
            <a:xfrm>
              <a:off x="11311238" y="2780901"/>
              <a:ext cx="458181" cy="590870"/>
              <a:chOff x="8824650" y="2294433"/>
              <a:chExt cx="368737" cy="475523"/>
            </a:xfrm>
            <a:grpFill/>
          </p:grpSpPr>
          <p:sp>
            <p:nvSpPr>
              <p:cNvPr id="117"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2"/>
              </a:solidFill>
              <a:ln>
                <a:noFill/>
              </a:ln>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panose="020B0502040204020203" pitchFamily="34" charset="0"/>
                  <a:ea typeface="MS PGothic" panose="020B0600070205080204" pitchFamily="34" charset="-128"/>
                </a:endParaRPr>
              </a:p>
            </p:txBody>
          </p:sp>
          <p:sp>
            <p:nvSpPr>
              <p:cNvPr id="118"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2"/>
              </a:solidFill>
              <a:ln>
                <a:noFill/>
              </a:ln>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panose="020B0502040204020203" pitchFamily="34" charset="0"/>
                  <a:ea typeface="MS PGothic" panose="020B0600070205080204" pitchFamily="34" charset="-128"/>
                </a:endParaRPr>
              </a:p>
            </p:txBody>
          </p:sp>
        </p:grpSp>
        <p:sp>
          <p:nvSpPr>
            <p:cNvPr id="119" name="TextBox 118"/>
            <p:cNvSpPr txBox="1"/>
            <p:nvPr/>
          </p:nvSpPr>
          <p:spPr>
            <a:xfrm>
              <a:off x="10920388" y="3380620"/>
              <a:ext cx="1239881" cy="454697"/>
            </a:xfrm>
            <a:prstGeom prst="rect">
              <a:avLst/>
            </a:prstGeom>
            <a:noFill/>
            <a:ln>
              <a:noFill/>
            </a:ln>
          </p:spPr>
          <p:txBody>
            <a:bodyPr wrap="square" lIns="179234" tIns="143387" rIns="179234" bIns="143387" rtlCol="0">
              <a:spAutoFit/>
            </a:bodyPr>
            <a:lstStyle/>
            <a:p>
              <a:pPr marL="0" marR="0" lvl="0" indent="0" algn="ctr" defTabSz="914016" eaLnBrk="1" fontAlgn="auto" latinLnBrk="0" hangingPunct="1">
                <a:lnSpc>
                  <a:spcPct val="90000"/>
                </a:lnSpc>
                <a:spcBef>
                  <a:spcPct val="0"/>
                </a:spcBef>
                <a:spcAft>
                  <a:spcPts val="588"/>
                </a:spcAft>
                <a:buClrTx/>
                <a:buSzTx/>
                <a:buFontTx/>
                <a:buNone/>
                <a:tabLst/>
                <a:defRPr/>
              </a:pPr>
              <a:r>
                <a:rPr kumimoji="0" lang="en-US" sz="1126" b="0" i="0" u="none" strike="noStrike" kern="0" cap="none" spc="-29" normalizeH="0" baseline="0" noProof="0" dirty="0">
                  <a:ln>
                    <a:noFill/>
                  </a:ln>
                  <a:solidFill>
                    <a:schemeClr val="tx2"/>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People</a:t>
              </a:r>
            </a:p>
          </p:txBody>
        </p:sp>
      </p:grpSp>
      <p:grpSp>
        <p:nvGrpSpPr>
          <p:cNvPr id="19" name="Group 18"/>
          <p:cNvGrpSpPr/>
          <p:nvPr/>
        </p:nvGrpSpPr>
        <p:grpSpPr>
          <a:xfrm>
            <a:off x="10950475" y="4478897"/>
            <a:ext cx="701795" cy="1157996"/>
            <a:chOff x="11170753" y="4760710"/>
            <a:chExt cx="715968" cy="1181383"/>
          </a:xfrm>
          <a:solidFill>
            <a:schemeClr val="tx1"/>
          </a:solidFill>
        </p:grpSpPr>
        <p:grpSp>
          <p:nvGrpSpPr>
            <p:cNvPr id="10" name="Group 9"/>
            <p:cNvGrpSpPr/>
            <p:nvPr/>
          </p:nvGrpSpPr>
          <p:grpSpPr>
            <a:xfrm>
              <a:off x="11311897" y="4760710"/>
              <a:ext cx="503712" cy="783392"/>
              <a:chOff x="8597110" y="4718972"/>
              <a:chExt cx="361215" cy="561776"/>
            </a:xfrm>
            <a:grpFill/>
          </p:grpSpPr>
          <p:sp>
            <p:nvSpPr>
              <p:cNvPr id="12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2"/>
              </a:solidFill>
              <a:ln>
                <a:noFill/>
              </a:ln>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panose="020B0502040204020203" pitchFamily="34" charset="0"/>
                  <a:ea typeface="MS PGothic" panose="020B0600070205080204" pitchFamily="34" charset="-128"/>
                </a:endParaRPr>
              </a:p>
            </p:txBody>
          </p:sp>
          <p:sp>
            <p:nvSpPr>
              <p:cNvPr id="12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2"/>
              </a:solidFill>
              <a:ln>
                <a:noFill/>
              </a:ln>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panose="020B0502040204020203" pitchFamily="34" charset="0"/>
                  <a:ea typeface="MS PGothic" panose="020B0600070205080204" pitchFamily="34" charset="-128"/>
                </a:endParaRPr>
              </a:p>
            </p:txBody>
          </p:sp>
          <p:sp>
            <p:nvSpPr>
              <p:cNvPr id="12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2"/>
              </a:solidFill>
              <a:ln>
                <a:noFill/>
              </a:ln>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panose="020B0502040204020203" pitchFamily="34" charset="0"/>
                  <a:ea typeface="MS PGothic" panose="020B0600070205080204" pitchFamily="34" charset="-128"/>
                </a:endParaRPr>
              </a:p>
            </p:txBody>
          </p:sp>
        </p:grpSp>
        <p:sp>
          <p:nvSpPr>
            <p:cNvPr id="124" name="TextBox 123"/>
            <p:cNvSpPr txBox="1"/>
            <p:nvPr/>
          </p:nvSpPr>
          <p:spPr>
            <a:xfrm>
              <a:off x="11170753" y="5623914"/>
              <a:ext cx="715968" cy="318179"/>
            </a:xfrm>
            <a:prstGeom prst="rect">
              <a:avLst/>
            </a:prstGeom>
            <a:noFill/>
            <a:ln>
              <a:noFill/>
            </a:ln>
          </p:spPr>
          <p:txBody>
            <a:bodyPr wrap="none" lIns="0" tIns="0" rIns="0" bIns="0" rtlCol="0">
              <a:spAutoFit/>
            </a:bodyPr>
            <a:lstStyle/>
            <a:p>
              <a:pPr marL="0" marR="0" lvl="0" indent="0" defTabSz="914016" eaLnBrk="1" fontAlgn="auto" latinLnBrk="0" hangingPunct="1">
                <a:lnSpc>
                  <a:spcPct val="90000"/>
                </a:lnSpc>
                <a:spcBef>
                  <a:spcPct val="0"/>
                </a:spcBef>
                <a:spcAft>
                  <a:spcPts val="588"/>
                </a:spcAft>
                <a:buClrTx/>
                <a:buSzTx/>
                <a:buFontTx/>
                <a:buNone/>
                <a:tabLst/>
                <a:defRPr/>
              </a:pPr>
              <a:r>
                <a:rPr kumimoji="0" lang="en-US" sz="1126" b="0" i="0" u="none" strike="noStrike" kern="0" cap="none" spc="-29" normalizeH="0" baseline="0" noProof="0" dirty="0">
                  <a:ln>
                    <a:noFill/>
                  </a:ln>
                  <a:solidFill>
                    <a:schemeClr val="tx2"/>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Automated </a:t>
              </a:r>
              <a:br>
                <a:rPr kumimoji="0" lang="en-US" sz="1126" b="0" i="0" u="none" strike="noStrike" kern="0" cap="none" spc="-29" normalizeH="0" baseline="0" noProof="0" dirty="0">
                  <a:ln>
                    <a:noFill/>
                  </a:ln>
                  <a:solidFill>
                    <a:schemeClr val="tx2"/>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1126" b="0" i="0" u="none" strike="noStrike" kern="0" cap="none" spc="-29" normalizeH="0" baseline="0" noProof="0" dirty="0">
                  <a:ln>
                    <a:noFill/>
                  </a:ln>
                  <a:solidFill>
                    <a:schemeClr val="tx2"/>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Systems</a:t>
              </a:r>
            </a:p>
          </p:txBody>
        </p:sp>
      </p:grpSp>
      <p:sp>
        <p:nvSpPr>
          <p:cNvPr id="37" name="Right Arrow 36"/>
          <p:cNvSpPr/>
          <p:nvPr/>
        </p:nvSpPr>
        <p:spPr bwMode="auto">
          <a:xfrm>
            <a:off x="6651262" y="5928453"/>
            <a:ext cx="3750322" cy="25447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chemeClr val="tx1"/>
              </a:solidFill>
              <a:effectLst/>
              <a:uLnTx/>
              <a:uFillTx/>
              <a:latin typeface="Segoe UI" panose="020B0502040204020203" pitchFamily="34" charset="0"/>
              <a:ea typeface="Segoe UI" pitchFamily="34" charset="0"/>
              <a:cs typeface="Segoe UI" pitchFamily="34" charset="0"/>
            </a:endParaRPr>
          </a:p>
        </p:txBody>
      </p:sp>
      <p:sp>
        <p:nvSpPr>
          <p:cNvPr id="164" name="Rectangle 163"/>
          <p:cNvSpPr/>
          <p:nvPr/>
        </p:nvSpPr>
        <p:spPr>
          <a:xfrm>
            <a:off x="6800057" y="4552284"/>
            <a:ext cx="1380951" cy="461342"/>
          </a:xfrm>
          <a:prstGeom prst="rect">
            <a:avLst/>
          </a:prstGeom>
        </p:spPr>
        <p:txBody>
          <a:bodyPr wrap="none">
            <a:spAutoFit/>
          </a:bodyPr>
          <a:lstStyle/>
          <a:p>
            <a:pPr marL="0" marR="0" lvl="0" indent="0" defTabSz="914192" eaLnBrk="1" fontAlgn="auto" latinLnBrk="0" hangingPunct="1">
              <a:lnSpc>
                <a:spcPct val="100000"/>
              </a:lnSpc>
              <a:spcBef>
                <a:spcPts val="0"/>
              </a:spcBef>
              <a:spcAft>
                <a:spcPts val="0"/>
              </a:spcAft>
              <a:buClrTx/>
              <a:buSzTx/>
              <a:buFontTx/>
              <a:buNone/>
              <a:tabLst/>
              <a:defRPr/>
            </a:pPr>
            <a:r>
              <a:rPr kumimoji="0" lang="en-US" sz="1175"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a:t>
            </a:r>
          </a:p>
          <a:p>
            <a:pPr marL="0" marR="0" lvl="0" indent="0" defTabSz="914192" eaLnBrk="1" fontAlgn="auto" latinLnBrk="0" hangingPunct="1">
              <a:lnSpc>
                <a:spcPct val="100000"/>
              </a:lnSpc>
              <a:spcBef>
                <a:spcPts val="0"/>
              </a:spcBef>
              <a:spcAft>
                <a:spcPts val="0"/>
              </a:spcAft>
              <a:buClrTx/>
              <a:buSzTx/>
              <a:buFontTx/>
              <a:buNone/>
              <a:tabLst/>
              <a:defRPr/>
            </a:pPr>
            <a:r>
              <a:rPr kumimoji="0" lang="en-US" sz="1175"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Data Lake Analytics</a:t>
            </a:r>
          </a:p>
        </p:txBody>
      </p:sp>
      <p:sp>
        <p:nvSpPr>
          <p:cNvPr id="171" name="Rectangle 170"/>
          <p:cNvSpPr/>
          <p:nvPr/>
        </p:nvSpPr>
        <p:spPr bwMode="auto">
          <a:xfrm>
            <a:off x="3905764" y="1577110"/>
            <a:ext cx="2170995" cy="4222467"/>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3177" tIns="32950" rIns="13177" bIns="65882" numCol="1" spcCol="1270" anchor="t" anchorCtr="0">
            <a:noAutofit/>
          </a:bodyPr>
          <a:lstStyle/>
          <a:p>
            <a:pPr marL="0" marR="0" lvl="0" indent="0" algn="ctr" defTabSz="522599" eaLnBrk="1" fontAlgn="auto" latinLnBrk="0" hangingPunct="1">
              <a:lnSpc>
                <a:spcPct val="100000"/>
              </a:lnSpc>
              <a:spcBef>
                <a:spcPct val="0"/>
              </a:spcBef>
              <a:spcAft>
                <a:spcPct val="35000"/>
              </a:spcAft>
              <a:buClrTx/>
              <a:buSzTx/>
              <a:buFontTx/>
              <a:buNone/>
              <a:tabLst/>
              <a:defRPr/>
            </a:pPr>
            <a:r>
              <a:rPr kumimoji="0" lang="en-US" sz="1568" b="1" i="0" u="none" strike="noStrike" kern="0" cap="none" spc="-22"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Big Data Stores</a:t>
            </a:r>
          </a:p>
        </p:txBody>
      </p:sp>
      <p:sp>
        <p:nvSpPr>
          <p:cNvPr id="23" name="Rectangle 22"/>
          <p:cNvSpPr/>
          <p:nvPr/>
        </p:nvSpPr>
        <p:spPr bwMode="auto">
          <a:xfrm>
            <a:off x="3905764" y="3501727"/>
            <a:ext cx="2170995" cy="74210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3" name="Group 12"/>
          <p:cNvGrpSpPr/>
          <p:nvPr/>
        </p:nvGrpSpPr>
        <p:grpSpPr>
          <a:xfrm>
            <a:off x="4046076" y="2556159"/>
            <a:ext cx="1171336" cy="454227"/>
            <a:chOff x="4046076" y="3103741"/>
            <a:chExt cx="1171336" cy="454227"/>
          </a:xfrm>
        </p:grpSpPr>
        <p:sp>
          <p:nvSpPr>
            <p:cNvPr id="173" name="Rounded Rectangle 172"/>
            <p:cNvSpPr/>
            <p:nvPr/>
          </p:nvSpPr>
          <p:spPr bwMode="auto">
            <a:xfrm>
              <a:off x="4046076" y="3180393"/>
              <a:ext cx="346056" cy="32398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eaLnBrk="1" fontAlgn="base" latinLnBrk="0" hangingPunct="1">
                <a:lnSpc>
                  <a:spcPct val="90000"/>
                </a:lnSpc>
                <a:spcBef>
                  <a:spcPct val="0"/>
                </a:spcBef>
                <a:spcAft>
                  <a:spcPct val="0"/>
                </a:spcAft>
                <a:buClrTx/>
                <a:buSzTx/>
                <a:buFontTx/>
                <a:buNone/>
                <a:tabLst/>
                <a:defRPr/>
              </a:pPr>
              <a:endParaRPr kumimoji="0" lang="en-US" sz="173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4" name="Rectangle 173"/>
            <p:cNvSpPr/>
            <p:nvPr/>
          </p:nvSpPr>
          <p:spPr bwMode="auto">
            <a:xfrm>
              <a:off x="4086925" y="3217627"/>
              <a:ext cx="46443" cy="4348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eaLnBrk="1" fontAlgn="base" latinLnBrk="0" hangingPunct="1">
                <a:lnSpc>
                  <a:spcPct val="90000"/>
                </a:lnSpc>
                <a:spcBef>
                  <a:spcPct val="0"/>
                </a:spcBef>
                <a:spcAft>
                  <a:spcPct val="0"/>
                </a:spcAft>
                <a:buClrTx/>
                <a:buSzTx/>
                <a:buFontTx/>
                <a:buNone/>
                <a:tabLst/>
                <a:defRPr/>
              </a:pPr>
              <a:endParaRPr kumimoji="0" lang="en-US" sz="173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5" name="Rectangle 174"/>
            <p:cNvSpPr/>
            <p:nvPr/>
          </p:nvSpPr>
          <p:spPr bwMode="auto">
            <a:xfrm>
              <a:off x="4235327" y="3217627"/>
              <a:ext cx="46443" cy="4348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eaLnBrk="1" fontAlgn="base" latinLnBrk="0" hangingPunct="1">
                <a:lnSpc>
                  <a:spcPct val="90000"/>
                </a:lnSpc>
                <a:spcBef>
                  <a:spcPct val="0"/>
                </a:spcBef>
                <a:spcAft>
                  <a:spcPct val="0"/>
                </a:spcAft>
                <a:buClrTx/>
                <a:buSzTx/>
                <a:buFontTx/>
                <a:buNone/>
                <a:tabLst/>
                <a:defRPr/>
              </a:pPr>
              <a:endParaRPr kumimoji="0" lang="en-US" sz="173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6" name="Oval 175"/>
            <p:cNvSpPr/>
            <p:nvPr/>
          </p:nvSpPr>
          <p:spPr bwMode="auto">
            <a:xfrm>
              <a:off x="4159419" y="3218014"/>
              <a:ext cx="49855" cy="4667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eaLnBrk="1" fontAlgn="base" latinLnBrk="0" hangingPunct="1">
                <a:lnSpc>
                  <a:spcPct val="90000"/>
                </a:lnSpc>
                <a:spcBef>
                  <a:spcPct val="0"/>
                </a:spcBef>
                <a:spcAft>
                  <a:spcPct val="0"/>
                </a:spcAft>
                <a:buClrTx/>
                <a:buSzTx/>
                <a:buFontTx/>
                <a:buNone/>
                <a:tabLst/>
                <a:defRPr/>
              </a:pPr>
              <a:endParaRPr kumimoji="0" lang="en-US" sz="173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7" name="Oval 176"/>
            <p:cNvSpPr/>
            <p:nvPr/>
          </p:nvSpPr>
          <p:spPr bwMode="auto">
            <a:xfrm>
              <a:off x="4307821" y="3218014"/>
              <a:ext cx="49855" cy="4667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eaLnBrk="1" fontAlgn="base" latinLnBrk="0" hangingPunct="1">
                <a:lnSpc>
                  <a:spcPct val="90000"/>
                </a:lnSpc>
                <a:spcBef>
                  <a:spcPct val="0"/>
                </a:spcBef>
                <a:spcAft>
                  <a:spcPct val="0"/>
                </a:spcAft>
                <a:buClrTx/>
                <a:buSzTx/>
                <a:buFontTx/>
                <a:buNone/>
                <a:tabLst/>
                <a:defRPr/>
              </a:pPr>
              <a:endParaRPr kumimoji="0" lang="en-US" sz="173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8" name="Rectangle 177"/>
            <p:cNvSpPr/>
            <p:nvPr/>
          </p:nvSpPr>
          <p:spPr bwMode="auto">
            <a:xfrm>
              <a:off x="4086925" y="3366355"/>
              <a:ext cx="46443" cy="4348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eaLnBrk="1" fontAlgn="base" latinLnBrk="0" hangingPunct="1">
                <a:lnSpc>
                  <a:spcPct val="90000"/>
                </a:lnSpc>
                <a:spcBef>
                  <a:spcPct val="0"/>
                </a:spcBef>
                <a:spcAft>
                  <a:spcPct val="0"/>
                </a:spcAft>
                <a:buClrTx/>
                <a:buSzTx/>
                <a:buFontTx/>
                <a:buNone/>
                <a:tabLst/>
                <a:defRPr/>
              </a:pPr>
              <a:endParaRPr kumimoji="0" lang="en-US" sz="173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9" name="Rectangle 178"/>
            <p:cNvSpPr/>
            <p:nvPr/>
          </p:nvSpPr>
          <p:spPr bwMode="auto">
            <a:xfrm>
              <a:off x="4235327" y="3366355"/>
              <a:ext cx="46443" cy="4348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eaLnBrk="1" fontAlgn="base" latinLnBrk="0" hangingPunct="1">
                <a:lnSpc>
                  <a:spcPct val="90000"/>
                </a:lnSpc>
                <a:spcBef>
                  <a:spcPct val="0"/>
                </a:spcBef>
                <a:spcAft>
                  <a:spcPct val="0"/>
                </a:spcAft>
                <a:buClrTx/>
                <a:buSzTx/>
                <a:buFontTx/>
                <a:buNone/>
                <a:tabLst/>
                <a:defRPr/>
              </a:pPr>
              <a:endParaRPr kumimoji="0" lang="en-US" sz="173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0" name="Oval 179"/>
            <p:cNvSpPr/>
            <p:nvPr/>
          </p:nvSpPr>
          <p:spPr bwMode="auto">
            <a:xfrm>
              <a:off x="4159419" y="3366742"/>
              <a:ext cx="49855" cy="4667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eaLnBrk="1" fontAlgn="base" latinLnBrk="0" hangingPunct="1">
                <a:lnSpc>
                  <a:spcPct val="90000"/>
                </a:lnSpc>
                <a:spcBef>
                  <a:spcPct val="0"/>
                </a:spcBef>
                <a:spcAft>
                  <a:spcPct val="0"/>
                </a:spcAft>
                <a:buClrTx/>
                <a:buSzTx/>
                <a:buFontTx/>
                <a:buNone/>
                <a:tabLst/>
                <a:defRPr/>
              </a:pPr>
              <a:endParaRPr kumimoji="0" lang="en-US" sz="173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1" name="Oval 180"/>
            <p:cNvSpPr/>
            <p:nvPr/>
          </p:nvSpPr>
          <p:spPr bwMode="auto">
            <a:xfrm>
              <a:off x="4307821" y="3366742"/>
              <a:ext cx="49855" cy="4667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eaLnBrk="1" fontAlgn="base" latinLnBrk="0" hangingPunct="1">
                <a:lnSpc>
                  <a:spcPct val="90000"/>
                </a:lnSpc>
                <a:spcBef>
                  <a:spcPct val="0"/>
                </a:spcBef>
                <a:spcAft>
                  <a:spcPct val="0"/>
                </a:spcAft>
                <a:buClrTx/>
                <a:buSzTx/>
                <a:buFontTx/>
                <a:buNone/>
                <a:tabLst/>
                <a:defRPr/>
              </a:pPr>
              <a:endParaRPr kumimoji="0" lang="en-US" sz="173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2" name="Rectangle 181"/>
            <p:cNvSpPr/>
            <p:nvPr/>
          </p:nvSpPr>
          <p:spPr bwMode="auto">
            <a:xfrm>
              <a:off x="4163246" y="3437460"/>
              <a:ext cx="46443" cy="4348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eaLnBrk="1" fontAlgn="base" latinLnBrk="0" hangingPunct="1">
                <a:lnSpc>
                  <a:spcPct val="90000"/>
                </a:lnSpc>
                <a:spcBef>
                  <a:spcPct val="0"/>
                </a:spcBef>
                <a:spcAft>
                  <a:spcPct val="0"/>
                </a:spcAft>
                <a:buClrTx/>
                <a:buSzTx/>
                <a:buFontTx/>
                <a:buNone/>
                <a:tabLst/>
                <a:defRPr/>
              </a:pPr>
              <a:endParaRPr kumimoji="0" lang="en-US" sz="173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4" name="Rectangle 183"/>
            <p:cNvSpPr/>
            <p:nvPr/>
          </p:nvSpPr>
          <p:spPr bwMode="auto">
            <a:xfrm>
              <a:off x="4311647" y="3437460"/>
              <a:ext cx="46443" cy="4348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eaLnBrk="1" fontAlgn="base" latinLnBrk="0" hangingPunct="1">
                <a:lnSpc>
                  <a:spcPct val="90000"/>
                </a:lnSpc>
                <a:spcBef>
                  <a:spcPct val="0"/>
                </a:spcBef>
                <a:spcAft>
                  <a:spcPct val="0"/>
                </a:spcAft>
                <a:buClrTx/>
                <a:buSzTx/>
                <a:buFontTx/>
                <a:buNone/>
                <a:tabLst/>
                <a:defRPr/>
              </a:pPr>
              <a:endParaRPr kumimoji="0" lang="en-US" sz="173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5" name="Oval 184"/>
            <p:cNvSpPr/>
            <p:nvPr/>
          </p:nvSpPr>
          <p:spPr bwMode="auto">
            <a:xfrm>
              <a:off x="4087339" y="3437847"/>
              <a:ext cx="49855" cy="4667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eaLnBrk="1" fontAlgn="base" latinLnBrk="0" hangingPunct="1">
                <a:lnSpc>
                  <a:spcPct val="90000"/>
                </a:lnSpc>
                <a:spcBef>
                  <a:spcPct val="0"/>
                </a:spcBef>
                <a:spcAft>
                  <a:spcPct val="0"/>
                </a:spcAft>
                <a:buClrTx/>
                <a:buSzTx/>
                <a:buFontTx/>
                <a:buNone/>
                <a:tabLst/>
                <a:defRPr/>
              </a:pPr>
              <a:endParaRPr kumimoji="0" lang="en-US" sz="173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6" name="Oval 185"/>
            <p:cNvSpPr/>
            <p:nvPr/>
          </p:nvSpPr>
          <p:spPr bwMode="auto">
            <a:xfrm>
              <a:off x="4235741" y="3437847"/>
              <a:ext cx="49855" cy="4667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eaLnBrk="1" fontAlgn="base" latinLnBrk="0" hangingPunct="1">
                <a:lnSpc>
                  <a:spcPct val="90000"/>
                </a:lnSpc>
                <a:spcBef>
                  <a:spcPct val="0"/>
                </a:spcBef>
                <a:spcAft>
                  <a:spcPct val="0"/>
                </a:spcAft>
                <a:buClrTx/>
                <a:buSzTx/>
                <a:buFontTx/>
                <a:buNone/>
                <a:tabLst/>
                <a:defRPr/>
              </a:pPr>
              <a:endParaRPr kumimoji="0" lang="en-US" sz="173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7" name="Rectangle 186"/>
            <p:cNvSpPr/>
            <p:nvPr/>
          </p:nvSpPr>
          <p:spPr bwMode="auto">
            <a:xfrm>
              <a:off x="4163246" y="3282236"/>
              <a:ext cx="46443" cy="4348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eaLnBrk="1" fontAlgn="base" latinLnBrk="0" hangingPunct="1">
                <a:lnSpc>
                  <a:spcPct val="90000"/>
                </a:lnSpc>
                <a:spcBef>
                  <a:spcPct val="0"/>
                </a:spcBef>
                <a:spcAft>
                  <a:spcPct val="0"/>
                </a:spcAft>
                <a:buClrTx/>
                <a:buSzTx/>
                <a:buFontTx/>
                <a:buNone/>
                <a:tabLst/>
                <a:defRPr/>
              </a:pPr>
              <a:endParaRPr kumimoji="0" lang="en-US" sz="173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8" name="Rectangle 187"/>
            <p:cNvSpPr/>
            <p:nvPr/>
          </p:nvSpPr>
          <p:spPr bwMode="auto">
            <a:xfrm>
              <a:off x="4311647" y="3282236"/>
              <a:ext cx="46443" cy="4348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eaLnBrk="1" fontAlgn="base" latinLnBrk="0" hangingPunct="1">
                <a:lnSpc>
                  <a:spcPct val="90000"/>
                </a:lnSpc>
                <a:spcBef>
                  <a:spcPct val="0"/>
                </a:spcBef>
                <a:spcAft>
                  <a:spcPct val="0"/>
                </a:spcAft>
                <a:buClrTx/>
                <a:buSzTx/>
                <a:buFontTx/>
                <a:buNone/>
                <a:tabLst/>
                <a:defRPr/>
              </a:pPr>
              <a:endParaRPr kumimoji="0" lang="en-US" sz="173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9" name="Oval 188"/>
            <p:cNvSpPr/>
            <p:nvPr/>
          </p:nvSpPr>
          <p:spPr bwMode="auto">
            <a:xfrm>
              <a:off x="4087339" y="3282624"/>
              <a:ext cx="49855" cy="4667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eaLnBrk="1" fontAlgn="base" latinLnBrk="0" hangingPunct="1">
                <a:lnSpc>
                  <a:spcPct val="90000"/>
                </a:lnSpc>
                <a:spcBef>
                  <a:spcPct val="0"/>
                </a:spcBef>
                <a:spcAft>
                  <a:spcPct val="0"/>
                </a:spcAft>
                <a:buClrTx/>
                <a:buSzTx/>
                <a:buFontTx/>
                <a:buNone/>
                <a:tabLst/>
                <a:defRPr/>
              </a:pPr>
              <a:endParaRPr kumimoji="0" lang="en-US" sz="173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3" name="Oval 192"/>
            <p:cNvSpPr/>
            <p:nvPr/>
          </p:nvSpPr>
          <p:spPr bwMode="auto">
            <a:xfrm>
              <a:off x="4235741" y="3282624"/>
              <a:ext cx="49855" cy="4667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eaLnBrk="1" fontAlgn="base" latinLnBrk="0" hangingPunct="1">
                <a:lnSpc>
                  <a:spcPct val="90000"/>
                </a:lnSpc>
                <a:spcBef>
                  <a:spcPct val="0"/>
                </a:spcBef>
                <a:spcAft>
                  <a:spcPct val="0"/>
                </a:spcAft>
                <a:buClrTx/>
                <a:buSzTx/>
                <a:buFontTx/>
                <a:buNone/>
                <a:tabLst/>
                <a:defRPr/>
              </a:pPr>
              <a:endParaRPr kumimoji="0" lang="en-US" sz="173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4" name="Rectangle 193"/>
            <p:cNvSpPr/>
            <p:nvPr/>
          </p:nvSpPr>
          <p:spPr>
            <a:xfrm>
              <a:off x="4420142" y="3103741"/>
              <a:ext cx="797270" cy="45422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76" b="0" i="0" u="none" strike="noStrike" kern="0" cap="none" spc="-22"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Azure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76" b="0" i="0" u="none" strike="noStrike" kern="0" cap="none" spc="-22"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Data Lake</a:t>
              </a:r>
              <a:endPar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15" name="Group 14"/>
          <p:cNvGrpSpPr/>
          <p:nvPr/>
        </p:nvGrpSpPr>
        <p:grpSpPr>
          <a:xfrm>
            <a:off x="4023414" y="3617081"/>
            <a:ext cx="1891603" cy="462442"/>
            <a:chOff x="4023414" y="4164663"/>
            <a:chExt cx="1891603" cy="462442"/>
          </a:xfrm>
        </p:grpSpPr>
        <p:pic>
          <p:nvPicPr>
            <p:cNvPr id="172" name="Picture 13"/>
            <p:cNvPicPr>
              <a:picLocks noChangeAspect="1"/>
            </p:cNvPicPr>
            <p:nvPr/>
          </p:nvPicPr>
          <p:blipFill>
            <a:blip r:embed="rId7" cstate="email">
              <a:lum bright="100000"/>
              <a:extLst>
                <a:ext uri="{28A0092B-C50C-407E-A947-70E740481C1C}">
                  <a14:useLocalDpi xmlns:a14="http://schemas.microsoft.com/office/drawing/2010/main"/>
                </a:ext>
              </a:extLst>
            </a:blip>
            <a:srcRect/>
            <a:stretch>
              <a:fillRect/>
            </a:stretch>
          </p:blipFill>
          <p:spPr bwMode="auto">
            <a:xfrm>
              <a:off x="4023414" y="4164663"/>
              <a:ext cx="344279" cy="420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 name="Rectangle 194"/>
            <p:cNvSpPr/>
            <p:nvPr/>
          </p:nvSpPr>
          <p:spPr>
            <a:xfrm>
              <a:off x="4400948" y="4172878"/>
              <a:ext cx="1514069" cy="45422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76" b="1" i="0" u="none" strike="noStrike" kern="0" cap="none" spc="-22"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Azure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76" b="1" i="0" u="none" strike="noStrike" kern="0" cap="none" spc="-22"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SQL Data Warehouse</a:t>
              </a:r>
              <a:endParaRPr kumimoji="0" lang="en-US" sz="1176" b="1" i="0" u="none" strike="noStrike" kern="0" cap="none" spc="0" normalizeH="0" baseline="0" noProof="0" dirty="0">
                <a:ln>
                  <a:noFill/>
                </a:ln>
                <a:solidFill>
                  <a:schemeClr val="bg1"/>
                </a:solidFill>
                <a:effectLst/>
                <a:uLnTx/>
                <a:uFillTx/>
              </a:endParaRPr>
            </a:p>
          </p:txBody>
        </p:sp>
      </p:grpSp>
      <p:grpSp>
        <p:nvGrpSpPr>
          <p:cNvPr id="196" name="Group 195"/>
          <p:cNvGrpSpPr/>
          <p:nvPr/>
        </p:nvGrpSpPr>
        <p:grpSpPr>
          <a:xfrm>
            <a:off x="6076759" y="4962821"/>
            <a:ext cx="308232" cy="834382"/>
            <a:chOff x="3832324" y="5254390"/>
            <a:chExt cx="295243" cy="853675"/>
          </a:xfrm>
        </p:grpSpPr>
        <p:sp>
          <p:nvSpPr>
            <p:cNvPr id="197" name="Isosceles Triangle 196"/>
            <p:cNvSpPr/>
            <p:nvPr/>
          </p:nvSpPr>
          <p:spPr bwMode="auto">
            <a:xfrm rot="5400000">
              <a:off x="3576707" y="5557205"/>
              <a:ext cx="853675" cy="248045"/>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eaLnBrk="1" fontAlgn="base" latinLnBrk="0" hangingPunct="1">
                <a:lnSpc>
                  <a:spcPct val="90000"/>
                </a:lnSpc>
                <a:spcBef>
                  <a:spcPct val="0"/>
                </a:spcBef>
                <a:spcAft>
                  <a:spcPct val="0"/>
                </a:spcAft>
                <a:buClrTx/>
                <a:buSzTx/>
                <a:buFontTx/>
                <a:buNone/>
                <a:tabLst/>
                <a:defRPr/>
              </a:pPr>
              <a:endParaRPr kumimoji="0" lang="en-US" sz="173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8" name="Isosceles Triangle 197"/>
            <p:cNvSpPr/>
            <p:nvPr/>
          </p:nvSpPr>
          <p:spPr bwMode="auto">
            <a:xfrm rot="5400000">
              <a:off x="3529509" y="5557205"/>
              <a:ext cx="853675" cy="248045"/>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eaLnBrk="1" fontAlgn="base" latinLnBrk="0" hangingPunct="1">
                <a:lnSpc>
                  <a:spcPct val="90000"/>
                </a:lnSpc>
                <a:spcBef>
                  <a:spcPct val="0"/>
                </a:spcBef>
                <a:spcAft>
                  <a:spcPct val="0"/>
                </a:spcAft>
                <a:buClrTx/>
                <a:buSzTx/>
                <a:buFontTx/>
                <a:buNone/>
                <a:tabLst/>
                <a:defRPr/>
              </a:pPr>
              <a:endParaRPr kumimoji="0" lang="en-US" sz="173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7" name="Group 6"/>
          <p:cNvGrpSpPr/>
          <p:nvPr/>
        </p:nvGrpSpPr>
        <p:grpSpPr>
          <a:xfrm>
            <a:off x="1721384" y="1567385"/>
            <a:ext cx="2325337" cy="4234574"/>
            <a:chOff x="1755266" y="1790395"/>
            <a:chExt cx="2372301" cy="4320099"/>
          </a:xfrm>
        </p:grpSpPr>
        <p:sp>
          <p:nvSpPr>
            <p:cNvPr id="41" name="Rectangle 40"/>
            <p:cNvSpPr/>
            <p:nvPr/>
          </p:nvSpPr>
          <p:spPr bwMode="auto">
            <a:xfrm>
              <a:off x="1755266" y="1790395"/>
              <a:ext cx="2079506" cy="4320099"/>
            </a:xfrm>
            <a:prstGeom prst="rect">
              <a:avLst/>
            </a:prstGeom>
            <a:solidFill>
              <a:srgbClr val="00BCF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0" tIns="44808" rIns="17920" bIns="89592" numCol="1" spcCol="1270" anchor="t" anchorCtr="0">
              <a:noAutofit/>
            </a:bodyPr>
            <a:lstStyle/>
            <a:p>
              <a:pPr marL="0" marR="0" lvl="0" indent="0" algn="ctr" defTabSz="710593" eaLnBrk="1" fontAlgn="auto" latinLnBrk="0" hangingPunct="1">
                <a:lnSpc>
                  <a:spcPct val="100000"/>
                </a:lnSpc>
                <a:spcBef>
                  <a:spcPct val="0"/>
                </a:spcBef>
                <a:spcAft>
                  <a:spcPct val="35000"/>
                </a:spcAft>
                <a:buClrTx/>
                <a:buSzTx/>
                <a:buFontTx/>
                <a:buNone/>
                <a:tabLst/>
                <a:defRPr/>
              </a:pPr>
              <a:r>
                <a:rPr kumimoji="0" lang="en-US" sz="1567"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Information Management</a:t>
              </a:r>
            </a:p>
          </p:txBody>
        </p:sp>
        <p:pic>
          <p:nvPicPr>
            <p:cNvPr id="46" name="Picture 4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892648" y="2887432"/>
              <a:ext cx="375108" cy="375108"/>
            </a:xfrm>
            <a:prstGeom prst="rect">
              <a:avLst/>
            </a:prstGeom>
          </p:spPr>
        </p:pic>
        <p:sp>
          <p:nvSpPr>
            <p:cNvPr id="77" name="Freeform 30"/>
            <p:cNvSpPr>
              <a:spLocks noEditPoints="1"/>
            </p:cNvSpPr>
            <p:nvPr/>
          </p:nvSpPr>
          <p:spPr bwMode="auto">
            <a:xfrm>
              <a:off x="1943680" y="3996178"/>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89617" tIns="44808" rIns="89617" bIns="44808" numCol="1" anchor="t" anchorCtr="0" compatLnSpc="1">
              <a:prstTxWarp prst="textNoShape">
                <a:avLst/>
              </a:prstTxWarp>
            </a:bodyPr>
            <a:lstStyle/>
            <a:p>
              <a:pPr marL="0" marR="0" lvl="0" indent="0" defTabSz="877835" eaLnBrk="1" fontAlgn="base" latinLnBrk="0" hangingPunct="1">
                <a:lnSpc>
                  <a:spcPct val="100000"/>
                </a:lnSpc>
                <a:spcBef>
                  <a:spcPct val="0"/>
                </a:spcBef>
                <a:spcAft>
                  <a:spcPct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pic>
          <p:nvPicPr>
            <p:cNvPr id="78" name="Picture 7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892648" y="5001504"/>
              <a:ext cx="339648" cy="352813"/>
            </a:xfrm>
            <a:prstGeom prst="rect">
              <a:avLst/>
            </a:prstGeom>
          </p:spPr>
        </p:pic>
        <p:sp>
          <p:nvSpPr>
            <p:cNvPr id="4" name="Rectangle 3"/>
            <p:cNvSpPr/>
            <p:nvPr/>
          </p:nvSpPr>
          <p:spPr>
            <a:xfrm>
              <a:off x="2295424" y="2888599"/>
              <a:ext cx="1026872" cy="470660"/>
            </a:xfrm>
            <a:prstGeom prst="rect">
              <a:avLst/>
            </a:prstGeom>
          </p:spPr>
          <p:txBody>
            <a:bodyPr wrap="none">
              <a:spAutoFit/>
            </a:bodyPr>
            <a:lstStyle/>
            <a:p>
              <a:pPr marL="0" marR="0" lvl="0" indent="0" defTabSz="914192" eaLnBrk="1" fontAlgn="auto" latinLnBrk="0" hangingPunct="1">
                <a:lnSpc>
                  <a:spcPct val="100000"/>
                </a:lnSpc>
                <a:spcBef>
                  <a:spcPts val="0"/>
                </a:spcBef>
                <a:spcAft>
                  <a:spcPts val="0"/>
                </a:spcAft>
                <a:buClrTx/>
                <a:buSzTx/>
                <a:buFontTx/>
                <a:buNone/>
                <a:tabLst/>
                <a:defRPr/>
              </a:pPr>
              <a:r>
                <a:rPr kumimoji="0" lang="en-US" sz="1175"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a:t>
              </a:r>
            </a:p>
            <a:p>
              <a:pPr marL="0" marR="0" lvl="0" indent="0" defTabSz="914192" eaLnBrk="1" fontAlgn="auto" latinLnBrk="0" hangingPunct="1">
                <a:lnSpc>
                  <a:spcPct val="100000"/>
                </a:lnSpc>
                <a:spcBef>
                  <a:spcPts val="0"/>
                </a:spcBef>
                <a:spcAft>
                  <a:spcPts val="0"/>
                </a:spcAft>
                <a:buClrTx/>
                <a:buSzTx/>
                <a:buFontTx/>
                <a:buNone/>
                <a:tabLst/>
                <a:defRPr/>
              </a:pPr>
              <a:r>
                <a:rPr kumimoji="0" lang="en-US" sz="1175"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Data Factory </a:t>
              </a:r>
              <a:endParaRPr kumimoji="0" lang="en-US" sz="117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S PGothic" panose="020B0600070205080204" pitchFamily="34" charset="-128"/>
              </a:endParaRPr>
            </a:p>
          </p:txBody>
        </p:sp>
        <p:sp>
          <p:nvSpPr>
            <p:cNvPr id="79" name="Rectangle 78"/>
            <p:cNvSpPr/>
            <p:nvPr/>
          </p:nvSpPr>
          <p:spPr>
            <a:xfrm>
              <a:off x="2295424" y="3922283"/>
              <a:ext cx="1014445" cy="470660"/>
            </a:xfrm>
            <a:prstGeom prst="rect">
              <a:avLst/>
            </a:prstGeom>
          </p:spPr>
          <p:txBody>
            <a:bodyPr wrap="none">
              <a:spAutoFit/>
            </a:bodyPr>
            <a:lstStyle/>
            <a:p>
              <a:pPr marL="0" marR="0" lvl="0" indent="0" defTabSz="914192" eaLnBrk="1" fontAlgn="auto" latinLnBrk="0" hangingPunct="1">
                <a:lnSpc>
                  <a:spcPct val="100000"/>
                </a:lnSpc>
                <a:spcBef>
                  <a:spcPts val="0"/>
                </a:spcBef>
                <a:spcAft>
                  <a:spcPts val="0"/>
                </a:spcAft>
                <a:buClrTx/>
                <a:buSzTx/>
                <a:buFontTx/>
                <a:buNone/>
                <a:tabLst/>
                <a:defRPr/>
              </a:pPr>
              <a:r>
                <a:rPr kumimoji="0" lang="en-US" sz="1175"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a:t>
              </a:r>
            </a:p>
            <a:p>
              <a:pPr marL="0" marR="0" lvl="0" indent="0" defTabSz="914192" eaLnBrk="1" fontAlgn="auto" latinLnBrk="0" hangingPunct="1">
                <a:lnSpc>
                  <a:spcPct val="100000"/>
                </a:lnSpc>
                <a:spcBef>
                  <a:spcPts val="0"/>
                </a:spcBef>
                <a:spcAft>
                  <a:spcPts val="0"/>
                </a:spcAft>
                <a:buClrTx/>
                <a:buSzTx/>
                <a:buFontTx/>
                <a:buNone/>
                <a:tabLst/>
                <a:defRPr/>
              </a:pPr>
              <a:r>
                <a:rPr kumimoji="0" lang="en-US" sz="1175"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Data Catalog</a:t>
              </a:r>
              <a:endParaRPr kumimoji="0" lang="en-US" sz="117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S PGothic" panose="020B0600070205080204" pitchFamily="34" charset="-128"/>
              </a:endParaRPr>
            </a:p>
          </p:txBody>
        </p:sp>
        <p:sp>
          <p:nvSpPr>
            <p:cNvPr id="80" name="Rectangle 79"/>
            <p:cNvSpPr/>
            <p:nvPr/>
          </p:nvSpPr>
          <p:spPr>
            <a:xfrm>
              <a:off x="2295424" y="4954772"/>
              <a:ext cx="849622" cy="470660"/>
            </a:xfrm>
            <a:prstGeom prst="rect">
              <a:avLst/>
            </a:prstGeom>
          </p:spPr>
          <p:txBody>
            <a:bodyPr wrap="none">
              <a:spAutoFit/>
            </a:bodyPr>
            <a:lstStyle/>
            <a:p>
              <a:pPr marL="0" marR="0" lvl="0" indent="0" defTabSz="914192" eaLnBrk="1" fontAlgn="auto" latinLnBrk="0" hangingPunct="1">
                <a:lnSpc>
                  <a:spcPct val="100000"/>
                </a:lnSpc>
                <a:spcBef>
                  <a:spcPts val="0"/>
                </a:spcBef>
                <a:spcAft>
                  <a:spcPts val="0"/>
                </a:spcAft>
                <a:buClrTx/>
                <a:buSzTx/>
                <a:buFontTx/>
                <a:buNone/>
                <a:tabLst/>
                <a:defRPr/>
              </a:pPr>
              <a:r>
                <a:rPr kumimoji="0" lang="en-US" sz="1175"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a:t>
              </a:r>
            </a:p>
            <a:p>
              <a:pPr marL="0" marR="0" lvl="0" indent="0" defTabSz="914192" eaLnBrk="1" fontAlgn="auto" latinLnBrk="0" hangingPunct="1">
                <a:lnSpc>
                  <a:spcPct val="100000"/>
                </a:lnSpc>
                <a:spcBef>
                  <a:spcPts val="0"/>
                </a:spcBef>
                <a:spcAft>
                  <a:spcPts val="0"/>
                </a:spcAft>
                <a:buClrTx/>
                <a:buSzTx/>
                <a:buFontTx/>
                <a:buNone/>
                <a:tabLst/>
                <a:defRPr/>
              </a:pPr>
              <a:r>
                <a:rPr kumimoji="0" lang="en-US" sz="1175"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Event Hub</a:t>
              </a:r>
              <a:endParaRPr kumimoji="0" lang="en-US" sz="117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S PGothic" panose="020B0600070205080204" pitchFamily="34" charset="-128"/>
              </a:endParaRPr>
            </a:p>
          </p:txBody>
        </p:sp>
        <p:grpSp>
          <p:nvGrpSpPr>
            <p:cNvPr id="12" name="Group 11"/>
            <p:cNvGrpSpPr/>
            <p:nvPr/>
          </p:nvGrpSpPr>
          <p:grpSpPr>
            <a:xfrm>
              <a:off x="3832324" y="5254390"/>
              <a:ext cx="295243" cy="853675"/>
              <a:chOff x="3832324" y="5254390"/>
              <a:chExt cx="295243" cy="853675"/>
            </a:xfrm>
          </p:grpSpPr>
          <p:sp>
            <p:nvSpPr>
              <p:cNvPr id="144" name="Isosceles Triangle 143"/>
              <p:cNvSpPr/>
              <p:nvPr/>
            </p:nvSpPr>
            <p:spPr bwMode="auto">
              <a:xfrm rot="5400000">
                <a:off x="3576707" y="5557205"/>
                <a:ext cx="853675" cy="248045"/>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itchFamily="34" charset="0"/>
                </a:endParaRPr>
              </a:p>
            </p:txBody>
          </p:sp>
          <p:sp>
            <p:nvSpPr>
              <p:cNvPr id="11" name="Isosceles Triangle 10"/>
              <p:cNvSpPr/>
              <p:nvPr/>
            </p:nvSpPr>
            <p:spPr bwMode="auto">
              <a:xfrm rot="5400000">
                <a:off x="3529509" y="5557205"/>
                <a:ext cx="853675" cy="248045"/>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itchFamily="34" charset="0"/>
                </a:endParaRPr>
              </a:p>
            </p:txBody>
          </p:sp>
        </p:grpSp>
      </p:grpSp>
      <p:grpSp>
        <p:nvGrpSpPr>
          <p:cNvPr id="209" name="Group 208"/>
          <p:cNvGrpSpPr/>
          <p:nvPr/>
        </p:nvGrpSpPr>
        <p:grpSpPr>
          <a:xfrm>
            <a:off x="6396198" y="4592712"/>
            <a:ext cx="300562" cy="393170"/>
            <a:chOff x="3473450" y="4579938"/>
            <a:chExt cx="1741488" cy="2278062"/>
          </a:xfrm>
          <a:solidFill>
            <a:srgbClr val="FFFFFF"/>
          </a:solidFill>
        </p:grpSpPr>
        <p:sp>
          <p:nvSpPr>
            <p:cNvPr id="210"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211"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212"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401360584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bwMode="auto">
          <a:xfrm>
            <a:off x="494841" y="1441931"/>
            <a:ext cx="11202319" cy="2364448"/>
          </a:xfrm>
          <a:prstGeom prst="rect">
            <a:avLst/>
          </a:prstGeom>
          <a:no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GB" sz="2353" b="0" i="0" u="none" strike="noStrike" kern="0" cap="none" spc="0" normalizeH="0" baseline="0" noProof="0" dirty="0">
                <a:ln>
                  <a:noFill/>
                </a:ln>
                <a:solidFill>
                  <a:schemeClr val="accent6"/>
                </a:solidFill>
                <a:effectLst/>
                <a:uLnTx/>
                <a:uFillTx/>
                <a:ea typeface="Segoe UI" pitchFamily="34" charset="0"/>
                <a:cs typeface="Segoe UI" pitchFamily="34" charset="0"/>
              </a:rPr>
              <a:t>Business Intelligence / Analytics</a:t>
            </a:r>
          </a:p>
        </p:txBody>
      </p:sp>
      <p:sp>
        <p:nvSpPr>
          <p:cNvPr id="3" name="Title 2"/>
          <p:cNvSpPr>
            <a:spLocks noGrp="1"/>
          </p:cNvSpPr>
          <p:nvPr>
            <p:ph type="title"/>
          </p:nvPr>
        </p:nvSpPr>
        <p:spPr/>
        <p:txBody>
          <a:bodyPr/>
          <a:lstStyle/>
          <a:p>
            <a:r>
              <a:rPr lang="en-GB" dirty="0"/>
              <a:t>Current Azure SQL Data Warehouse partners</a:t>
            </a:r>
          </a:p>
        </p:txBody>
      </p:sp>
      <p:sp>
        <p:nvSpPr>
          <p:cNvPr id="6" name="Rectangle 5"/>
          <p:cNvSpPr/>
          <p:nvPr/>
        </p:nvSpPr>
        <p:spPr bwMode="auto">
          <a:xfrm>
            <a:off x="494841" y="4100028"/>
            <a:ext cx="3404213" cy="2364448"/>
          </a:xfrm>
          <a:prstGeom prst="rect">
            <a:avLst/>
          </a:prstGeom>
          <a:no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GB" sz="2353" b="0" i="0" u="none" strike="noStrike" kern="0" cap="none" spc="0" normalizeH="0" baseline="0" noProof="0" dirty="0">
                <a:ln>
                  <a:noFill/>
                </a:ln>
                <a:solidFill>
                  <a:schemeClr val="accent6"/>
                </a:solidFill>
                <a:effectLst/>
                <a:uLnTx/>
                <a:uFillTx/>
                <a:ea typeface="Segoe UI" pitchFamily="34" charset="0"/>
                <a:cs typeface="Segoe UI" pitchFamily="34" charset="0"/>
              </a:rPr>
              <a:t>Data Integration</a:t>
            </a:r>
          </a:p>
        </p:txBody>
      </p:sp>
      <p:sp>
        <p:nvSpPr>
          <p:cNvPr id="7" name="Rectangle 6"/>
          <p:cNvSpPr/>
          <p:nvPr/>
        </p:nvSpPr>
        <p:spPr bwMode="auto">
          <a:xfrm>
            <a:off x="4393894" y="4100028"/>
            <a:ext cx="3404213" cy="2364448"/>
          </a:xfrm>
          <a:prstGeom prst="rect">
            <a:avLst/>
          </a:prstGeom>
          <a:no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GB" sz="2353" b="0" i="0" u="none" strike="noStrike" kern="0" cap="none" spc="0" normalizeH="0" baseline="0" noProof="0" dirty="0">
                <a:ln>
                  <a:noFill/>
                </a:ln>
                <a:solidFill>
                  <a:schemeClr val="accent6"/>
                </a:solidFill>
                <a:effectLst/>
                <a:uLnTx/>
                <a:uFillTx/>
                <a:ea typeface="Segoe UI" pitchFamily="34" charset="0"/>
                <a:cs typeface="Segoe UI" pitchFamily="34" charset="0"/>
              </a:rPr>
              <a:t>Data Management</a:t>
            </a:r>
          </a:p>
        </p:txBody>
      </p:sp>
      <p:sp>
        <p:nvSpPr>
          <p:cNvPr id="8" name="Rectangle 7"/>
          <p:cNvSpPr/>
          <p:nvPr/>
        </p:nvSpPr>
        <p:spPr bwMode="auto">
          <a:xfrm>
            <a:off x="8292946" y="4100028"/>
            <a:ext cx="3404213" cy="2364448"/>
          </a:xfrm>
          <a:prstGeom prst="rect">
            <a:avLst/>
          </a:prstGeom>
          <a:no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GB" sz="2353" b="0" i="0" u="none" strike="noStrike" kern="0" cap="none" spc="0" normalizeH="0" baseline="0" noProof="0" dirty="0">
                <a:ln>
                  <a:noFill/>
                </a:ln>
                <a:solidFill>
                  <a:schemeClr val="accent6"/>
                </a:solidFill>
                <a:effectLst/>
                <a:uLnTx/>
                <a:uFillTx/>
                <a:ea typeface="Segoe UI" pitchFamily="34" charset="0"/>
                <a:cs typeface="Segoe UI" pitchFamily="34" charset="0"/>
              </a:rPr>
              <a:t>Tools</a:t>
            </a:r>
          </a:p>
        </p:txBody>
      </p:sp>
      <p:pic>
        <p:nvPicPr>
          <p:cNvPr id="9" name="Picture 8"/>
          <p:cNvPicPr>
            <a:picLocks noChangeAspect="1"/>
          </p:cNvPicPr>
          <p:nvPr/>
        </p:nvPicPr>
        <p:blipFill>
          <a:blip r:embed="rId3"/>
          <a:stretch>
            <a:fillRect/>
          </a:stretch>
        </p:blipFill>
        <p:spPr>
          <a:xfrm>
            <a:off x="606586" y="5495628"/>
            <a:ext cx="1568547" cy="896313"/>
          </a:xfrm>
          <a:prstGeom prst="rect">
            <a:avLst/>
          </a:prstGeom>
        </p:spPr>
      </p:pic>
      <p:pic>
        <p:nvPicPr>
          <p:cNvPr id="10" name="Picture 9"/>
          <p:cNvPicPr>
            <a:picLocks noChangeAspect="1"/>
          </p:cNvPicPr>
          <p:nvPr/>
        </p:nvPicPr>
        <p:blipFill>
          <a:blip r:embed="rId4"/>
          <a:stretch>
            <a:fillRect/>
          </a:stretch>
        </p:blipFill>
        <p:spPr>
          <a:xfrm>
            <a:off x="5954815" y="4791377"/>
            <a:ext cx="1568547" cy="361015"/>
          </a:xfrm>
          <a:prstGeom prst="rect">
            <a:avLst/>
          </a:prstGeom>
        </p:spPr>
      </p:pic>
      <p:pic>
        <p:nvPicPr>
          <p:cNvPr id="11" name="Picture 10"/>
          <p:cNvPicPr>
            <a:picLocks noChangeAspect="1"/>
          </p:cNvPicPr>
          <p:nvPr/>
        </p:nvPicPr>
        <p:blipFill>
          <a:blip r:embed="rId5"/>
          <a:stretch>
            <a:fillRect/>
          </a:stretch>
        </p:blipFill>
        <p:spPr>
          <a:xfrm>
            <a:off x="628399" y="4724653"/>
            <a:ext cx="1568547" cy="634888"/>
          </a:xfrm>
          <a:prstGeom prst="rect">
            <a:avLst/>
          </a:prstGeom>
        </p:spPr>
      </p:pic>
      <p:pic>
        <p:nvPicPr>
          <p:cNvPr id="12" name="Picture 11"/>
          <p:cNvPicPr>
            <a:picLocks noChangeAspect="1"/>
          </p:cNvPicPr>
          <p:nvPr/>
        </p:nvPicPr>
        <p:blipFill>
          <a:blip r:embed="rId6"/>
          <a:stretch>
            <a:fillRect/>
          </a:stretch>
        </p:blipFill>
        <p:spPr>
          <a:xfrm>
            <a:off x="9978743" y="2137142"/>
            <a:ext cx="1411693" cy="504176"/>
          </a:xfrm>
          <a:prstGeom prst="rect">
            <a:avLst/>
          </a:prstGeom>
        </p:spPr>
      </p:pic>
      <p:pic>
        <p:nvPicPr>
          <p:cNvPr id="13" name="Picture 12"/>
          <p:cNvPicPr>
            <a:picLocks noChangeAspect="1"/>
          </p:cNvPicPr>
          <p:nvPr/>
        </p:nvPicPr>
        <p:blipFill>
          <a:blip r:embed="rId7"/>
          <a:stretch>
            <a:fillRect/>
          </a:stretch>
        </p:blipFill>
        <p:spPr>
          <a:xfrm>
            <a:off x="8402613" y="4679338"/>
            <a:ext cx="1568547" cy="585093"/>
          </a:xfrm>
          <a:prstGeom prst="rect">
            <a:avLst/>
          </a:prstGeom>
        </p:spPr>
      </p:pic>
      <p:pic>
        <p:nvPicPr>
          <p:cNvPr id="14" name="Picture 13"/>
          <p:cNvPicPr>
            <a:picLocks noChangeAspect="1"/>
          </p:cNvPicPr>
          <p:nvPr/>
        </p:nvPicPr>
        <p:blipFill>
          <a:blip r:embed="rId8"/>
          <a:stretch>
            <a:fillRect/>
          </a:stretch>
        </p:blipFill>
        <p:spPr>
          <a:xfrm>
            <a:off x="8674798" y="2916989"/>
            <a:ext cx="1411693" cy="582604"/>
          </a:xfrm>
          <a:prstGeom prst="rect">
            <a:avLst/>
          </a:prstGeom>
        </p:spPr>
      </p:pic>
      <p:pic>
        <p:nvPicPr>
          <p:cNvPr id="15" name="Picture 14"/>
          <p:cNvPicPr>
            <a:picLocks noChangeAspect="1"/>
          </p:cNvPicPr>
          <p:nvPr/>
        </p:nvPicPr>
        <p:blipFill>
          <a:blip r:embed="rId9"/>
          <a:stretch>
            <a:fillRect/>
          </a:stretch>
        </p:blipFill>
        <p:spPr>
          <a:xfrm>
            <a:off x="731129" y="2137143"/>
            <a:ext cx="1411693" cy="481769"/>
          </a:xfrm>
          <a:prstGeom prst="rect">
            <a:avLst/>
          </a:prstGeom>
        </p:spPr>
      </p:pic>
      <p:pic>
        <p:nvPicPr>
          <p:cNvPr id="16" name="Picture 15"/>
          <p:cNvPicPr>
            <a:picLocks noChangeAspect="1"/>
          </p:cNvPicPr>
          <p:nvPr/>
        </p:nvPicPr>
        <p:blipFill>
          <a:blip r:embed="rId10"/>
          <a:stretch>
            <a:fillRect/>
          </a:stretch>
        </p:blipFill>
        <p:spPr>
          <a:xfrm>
            <a:off x="10003905" y="5326257"/>
            <a:ext cx="1568547" cy="273873"/>
          </a:xfrm>
          <a:prstGeom prst="rect">
            <a:avLst/>
          </a:prstGeom>
        </p:spPr>
      </p:pic>
      <p:pic>
        <p:nvPicPr>
          <p:cNvPr id="17" name="Picture 16"/>
          <p:cNvPicPr>
            <a:picLocks noChangeAspect="1"/>
          </p:cNvPicPr>
          <p:nvPr/>
        </p:nvPicPr>
        <p:blipFill>
          <a:blip r:embed="rId11"/>
          <a:stretch>
            <a:fillRect/>
          </a:stretch>
        </p:blipFill>
        <p:spPr>
          <a:xfrm>
            <a:off x="4527452" y="5276461"/>
            <a:ext cx="1568547" cy="323669"/>
          </a:xfrm>
          <a:prstGeom prst="rect">
            <a:avLst/>
          </a:prstGeom>
        </p:spPr>
      </p:pic>
      <p:pic>
        <p:nvPicPr>
          <p:cNvPr id="18" name="Picture 17"/>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217182" y="4724548"/>
            <a:ext cx="1568547" cy="709581"/>
          </a:xfrm>
          <a:prstGeom prst="rect">
            <a:avLst/>
          </a:prstGeom>
        </p:spPr>
      </p:pic>
      <p:pic>
        <p:nvPicPr>
          <p:cNvPr id="19" name="Picture 18"/>
          <p:cNvPicPr>
            <a:picLocks noChangeAspect="1"/>
          </p:cNvPicPr>
          <p:nvPr/>
        </p:nvPicPr>
        <p:blipFill>
          <a:blip r:embed="rId13"/>
          <a:stretch>
            <a:fillRect/>
          </a:stretch>
        </p:blipFill>
        <p:spPr>
          <a:xfrm>
            <a:off x="3287024" y="2973010"/>
            <a:ext cx="1411693" cy="526583"/>
          </a:xfrm>
          <a:prstGeom prst="rect">
            <a:avLst/>
          </a:prstGeom>
        </p:spPr>
      </p:pic>
      <p:pic>
        <p:nvPicPr>
          <p:cNvPr id="20" name="Picture 19"/>
          <p:cNvPicPr>
            <a:picLocks noChangeAspect="1"/>
          </p:cNvPicPr>
          <p:nvPr/>
        </p:nvPicPr>
        <p:blipFill>
          <a:blip r:embed="rId14"/>
          <a:stretch>
            <a:fillRect/>
          </a:stretch>
        </p:blipFill>
        <p:spPr>
          <a:xfrm>
            <a:off x="8129221" y="2137141"/>
            <a:ext cx="1411693" cy="582604"/>
          </a:xfrm>
          <a:prstGeom prst="rect">
            <a:avLst/>
          </a:prstGeom>
        </p:spPr>
      </p:pic>
      <p:pic>
        <p:nvPicPr>
          <p:cNvPr id="21" name="Picture 20"/>
          <p:cNvPicPr>
            <a:picLocks noChangeAspect="1"/>
          </p:cNvPicPr>
          <p:nvPr/>
        </p:nvPicPr>
        <p:blipFill>
          <a:blip r:embed="rId15"/>
          <a:stretch>
            <a:fillRect/>
          </a:stretch>
        </p:blipFill>
        <p:spPr>
          <a:xfrm>
            <a:off x="6279698" y="1946558"/>
            <a:ext cx="1411693" cy="694643"/>
          </a:xfrm>
          <a:prstGeom prst="rect">
            <a:avLst/>
          </a:prstGeom>
        </p:spPr>
      </p:pic>
      <p:pic>
        <p:nvPicPr>
          <p:cNvPr id="22" name="Picture 21"/>
          <p:cNvPicPr>
            <a:picLocks noChangeAspect="1"/>
          </p:cNvPicPr>
          <p:nvPr/>
        </p:nvPicPr>
        <p:blipFill>
          <a:blip r:embed="rId16"/>
          <a:stretch>
            <a:fillRect/>
          </a:stretch>
        </p:blipFill>
        <p:spPr>
          <a:xfrm>
            <a:off x="2580652" y="2137141"/>
            <a:ext cx="1411693" cy="448156"/>
          </a:xfrm>
          <a:prstGeom prst="rect">
            <a:avLst/>
          </a:prstGeom>
        </p:spPr>
      </p:pic>
      <p:pic>
        <p:nvPicPr>
          <p:cNvPr id="23" name="Picture 22"/>
          <p:cNvPicPr>
            <a:picLocks noChangeAspect="1"/>
          </p:cNvPicPr>
          <p:nvPr/>
        </p:nvPicPr>
        <p:blipFill>
          <a:blip r:embed="rId17"/>
          <a:stretch>
            <a:fillRect/>
          </a:stretch>
        </p:blipFill>
        <p:spPr>
          <a:xfrm>
            <a:off x="5954815" y="5858142"/>
            <a:ext cx="1568547" cy="410810"/>
          </a:xfrm>
          <a:prstGeom prst="rect">
            <a:avLst/>
          </a:prstGeom>
        </p:spPr>
      </p:pic>
      <p:pic>
        <p:nvPicPr>
          <p:cNvPr id="25" name="Picture 24"/>
          <p:cNvPicPr>
            <a:picLocks noChangeAspect="1"/>
          </p:cNvPicPr>
          <p:nvPr/>
        </p:nvPicPr>
        <p:blipFill>
          <a:blip r:embed="rId18"/>
          <a:stretch>
            <a:fillRect/>
          </a:stretch>
        </p:blipFill>
        <p:spPr>
          <a:xfrm>
            <a:off x="2252820" y="5644308"/>
            <a:ext cx="1568547" cy="609990"/>
          </a:xfrm>
          <a:prstGeom prst="rect">
            <a:avLst/>
          </a:prstGeom>
        </p:spPr>
      </p:pic>
      <p:pic>
        <p:nvPicPr>
          <p:cNvPr id="26" name="Picture 25"/>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8517943" y="5707841"/>
            <a:ext cx="1568547" cy="504176"/>
          </a:xfrm>
          <a:prstGeom prst="rect">
            <a:avLst/>
          </a:prstGeom>
        </p:spPr>
      </p:pic>
      <p:pic>
        <p:nvPicPr>
          <p:cNvPr id="27" name="Picture 26"/>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4430175" y="2137141"/>
            <a:ext cx="1411693" cy="294103"/>
          </a:xfrm>
          <a:prstGeom prst="rect">
            <a:avLst/>
          </a:prstGeom>
        </p:spPr>
      </p:pic>
      <p:pic>
        <p:nvPicPr>
          <p:cNvPr id="28" name="Picture 27"/>
          <p:cNvPicPr>
            <a:picLocks noChangeAspect="1"/>
          </p:cNvPicPr>
          <p:nvPr/>
        </p:nvPicPr>
        <p:blipFill>
          <a:blip r:embed="rId21"/>
          <a:stretch>
            <a:fillRect/>
          </a:stretch>
        </p:blipFill>
        <p:spPr>
          <a:xfrm>
            <a:off x="6878872" y="3152271"/>
            <a:ext cx="1411693" cy="347321"/>
          </a:xfrm>
          <a:prstGeom prst="rect">
            <a:avLst/>
          </a:prstGeom>
        </p:spPr>
      </p:pic>
      <p:pic>
        <p:nvPicPr>
          <p:cNvPr id="29" name="Picture 28"/>
          <p:cNvPicPr>
            <a:picLocks noChangeAspect="1"/>
          </p:cNvPicPr>
          <p:nvPr/>
        </p:nvPicPr>
        <p:blipFill>
          <a:blip r:embed="rId22"/>
          <a:stretch>
            <a:fillRect/>
          </a:stretch>
        </p:blipFill>
        <p:spPr>
          <a:xfrm>
            <a:off x="5082948" y="3107456"/>
            <a:ext cx="1411693" cy="392137"/>
          </a:xfrm>
          <a:prstGeom prst="rect">
            <a:avLst/>
          </a:prstGeom>
        </p:spPr>
      </p:pic>
      <p:pic>
        <p:nvPicPr>
          <p:cNvPr id="31" name="Picture 30"/>
          <p:cNvPicPr>
            <a:picLocks noChangeAspect="1"/>
          </p:cNvPicPr>
          <p:nvPr/>
        </p:nvPicPr>
        <p:blipFill rotWithShape="1">
          <a:blip r:embed="rId23" cstate="email">
            <a:extLst>
              <a:ext uri="{28A0092B-C50C-407E-A947-70E740481C1C}">
                <a14:useLocalDpi xmlns:a14="http://schemas.microsoft.com/office/drawing/2010/main"/>
              </a:ext>
            </a:extLst>
          </a:blip>
          <a:srcRect/>
          <a:stretch/>
        </p:blipFill>
        <p:spPr>
          <a:xfrm>
            <a:off x="1491100" y="3005445"/>
            <a:ext cx="1411693" cy="494147"/>
          </a:xfrm>
          <a:prstGeom prst="rect">
            <a:avLst/>
          </a:prstGeom>
        </p:spPr>
      </p:pic>
    </p:spTree>
    <p:extLst>
      <p:ext uri="{BB962C8B-B14F-4D97-AF65-F5344CB8AC3E}">
        <p14:creationId xmlns:p14="http://schemas.microsoft.com/office/powerpoint/2010/main" val="6529198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20249" y="2799765"/>
            <a:ext cx="914270" cy="914270"/>
          </a:xfrm>
          <a:prstGeom prst="rect">
            <a:avLst/>
          </a:prstGeom>
        </p:spPr>
      </p:pic>
      <p:pic>
        <p:nvPicPr>
          <p:cNvPr id="77" name="Picture 76"/>
          <p:cNvPicPr>
            <a:picLocks noChangeAspect="1"/>
          </p:cNvPicPr>
          <p:nvPr/>
        </p:nvPicPr>
        <p:blipFill>
          <a:blip r:embed="rId4"/>
          <a:stretch>
            <a:fillRect/>
          </a:stretch>
        </p:blipFill>
        <p:spPr>
          <a:xfrm>
            <a:off x="3216497" y="4549865"/>
            <a:ext cx="1047601" cy="1047601"/>
          </a:xfrm>
          <a:prstGeom prst="rect">
            <a:avLst/>
          </a:prstGeom>
        </p:spPr>
      </p:pic>
      <p:pic>
        <p:nvPicPr>
          <p:cNvPr id="56" name="Picture 5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050643" y="2520586"/>
            <a:ext cx="1204937" cy="1204937"/>
          </a:xfrm>
          <a:prstGeom prst="rect">
            <a:avLst/>
          </a:prstGeom>
        </p:spPr>
      </p:pic>
      <p:pic>
        <p:nvPicPr>
          <p:cNvPr id="42" name="Picture 41"/>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897872" y="2721106"/>
            <a:ext cx="1066784" cy="1066784"/>
          </a:xfrm>
          <a:prstGeom prst="rect">
            <a:avLst/>
          </a:prstGeom>
        </p:spPr>
      </p:pic>
      <p:sp>
        <p:nvSpPr>
          <p:cNvPr id="2" name="Title 1"/>
          <p:cNvSpPr>
            <a:spLocks noGrp="1"/>
          </p:cNvSpPr>
          <p:nvPr>
            <p:ph type="title"/>
          </p:nvPr>
        </p:nvSpPr>
        <p:spPr/>
        <p:txBody>
          <a:bodyPr/>
          <a:lstStyle/>
          <a:p>
            <a:r>
              <a:rPr lang="en-US" dirty="0"/>
              <a:t>Cortana partners</a:t>
            </a:r>
          </a:p>
        </p:txBody>
      </p:sp>
      <p:graphicFrame>
        <p:nvGraphicFramePr>
          <p:cNvPr id="3" name="Table 2"/>
          <p:cNvGraphicFramePr>
            <a:graphicFrameLocks noGrp="1"/>
          </p:cNvGraphicFramePr>
          <p:nvPr>
            <p:extLst/>
          </p:nvPr>
        </p:nvGraphicFramePr>
        <p:xfrm>
          <a:off x="508977" y="1509649"/>
          <a:ext cx="1337889" cy="4957222"/>
        </p:xfrm>
        <a:graphic>
          <a:graphicData uri="http://schemas.openxmlformats.org/drawingml/2006/table">
            <a:tbl>
              <a:tblPr firstRow="1" bandRow="1">
                <a:tableStyleId>{5940675A-B579-460E-94D1-54222C63F5DA}</a:tableStyleId>
              </a:tblPr>
              <a:tblGrid>
                <a:gridCol w="1337889">
                  <a:extLst>
                    <a:ext uri="{9D8B030D-6E8A-4147-A177-3AD203B41FA5}">
                      <a16:colId xmlns:a16="http://schemas.microsoft.com/office/drawing/2014/main" val="2909557899"/>
                    </a:ext>
                  </a:extLst>
                </a:gridCol>
              </a:tblGrid>
              <a:tr h="1982889">
                <a:tc>
                  <a:txBody>
                    <a:bodyPr/>
                    <a:lstStyle/>
                    <a:p>
                      <a:r>
                        <a:rPr lang="en-US" sz="1600" dirty="0"/>
                        <a:t>System Integrators and Consulting Services</a:t>
                      </a:r>
                      <a:endParaRPr lang="en-US" sz="1600" b="0" dirty="0"/>
                    </a:p>
                  </a:txBody>
                  <a:tcPr marL="91427" marR="91427" marT="45713" marB="45713"/>
                </a:tc>
                <a:extLst>
                  <a:ext uri="{0D108BD9-81ED-4DB2-BD59-A6C34878D82A}">
                    <a16:rowId xmlns:a16="http://schemas.microsoft.com/office/drawing/2014/main" val="3301665124"/>
                  </a:ext>
                </a:extLst>
              </a:tr>
              <a:tr h="297433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ISVs and Cloud App/Service Providers</a:t>
                      </a:r>
                    </a:p>
                  </a:txBody>
                  <a:tcPr marL="91427" marR="91427" marT="45713" marB="45713"/>
                </a:tc>
                <a:extLst>
                  <a:ext uri="{0D108BD9-81ED-4DB2-BD59-A6C34878D82A}">
                    <a16:rowId xmlns:a16="http://schemas.microsoft.com/office/drawing/2014/main" val="708287053"/>
                  </a:ext>
                </a:extLst>
              </a:tr>
            </a:tbl>
          </a:graphicData>
        </a:graphic>
      </p:graphicFrame>
      <p:pic>
        <p:nvPicPr>
          <p:cNvPr id="8" name="Picture 7">
            <a:hlinkClick r:id="rId7" action="ppaction://hlinksldjump"/>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484602" y="6184302"/>
            <a:ext cx="1065683" cy="357088"/>
          </a:xfrm>
          <a:prstGeom prst="rect">
            <a:avLst/>
          </a:prstGeom>
        </p:spPr>
      </p:pic>
      <p:pic>
        <p:nvPicPr>
          <p:cNvPr id="11" name="Picture 10">
            <a:hlinkClick r:id="rId7" action="ppaction://hlinksldjump"/>
          </p:cNvPr>
          <p:cNvPicPr>
            <a:picLocks noChangeAspect="1"/>
          </p:cNvPicPr>
          <p:nvPr/>
        </p:nvPicPr>
        <p:blipFill rotWithShape="1">
          <a:blip r:embed="rId9" cstate="email">
            <a:extLst>
              <a:ext uri="{28A0092B-C50C-407E-A947-70E740481C1C}">
                <a14:useLocalDpi xmlns:a14="http://schemas.microsoft.com/office/drawing/2010/main"/>
              </a:ext>
            </a:extLst>
          </a:blip>
          <a:srcRect t="33779" b="38161"/>
          <a:stretch/>
        </p:blipFill>
        <p:spPr>
          <a:xfrm>
            <a:off x="1756706" y="6013444"/>
            <a:ext cx="1777264" cy="498692"/>
          </a:xfrm>
          <a:prstGeom prst="rect">
            <a:avLst/>
          </a:prstGeom>
        </p:spPr>
      </p:pic>
      <p:pic>
        <p:nvPicPr>
          <p:cNvPr id="10" name="Picture 9"/>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967826" y="3590008"/>
            <a:ext cx="1679574" cy="305132"/>
          </a:xfrm>
          <a:prstGeom prst="rect">
            <a:avLst/>
          </a:prstGeom>
        </p:spPr>
      </p:pic>
      <p:pic>
        <p:nvPicPr>
          <p:cNvPr id="12" name="Picture 11"/>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029648" y="4791667"/>
            <a:ext cx="1558496" cy="540422"/>
          </a:xfrm>
          <a:prstGeom prst="rect">
            <a:avLst/>
          </a:prstGeom>
        </p:spPr>
      </p:pic>
      <p:pic>
        <p:nvPicPr>
          <p:cNvPr id="13" name="Picture 12"/>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474065" y="4848661"/>
            <a:ext cx="1314263" cy="392664"/>
          </a:xfrm>
          <a:prstGeom prst="rect">
            <a:avLst/>
          </a:prstGeom>
        </p:spPr>
      </p:pic>
      <p:pic>
        <p:nvPicPr>
          <p:cNvPr id="19" name="Picture 18"/>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5826869" y="4848661"/>
            <a:ext cx="1079329" cy="395754"/>
          </a:xfrm>
          <a:prstGeom prst="rect">
            <a:avLst/>
          </a:prstGeom>
        </p:spPr>
      </p:pic>
      <p:pic>
        <p:nvPicPr>
          <p:cNvPr id="20" name="Picture 19"/>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4139513" y="5459743"/>
            <a:ext cx="1271006" cy="455642"/>
          </a:xfrm>
          <a:prstGeom prst="rect">
            <a:avLst/>
          </a:prstGeom>
        </p:spPr>
      </p:pic>
      <p:pic>
        <p:nvPicPr>
          <p:cNvPr id="21" name="Picture 20"/>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8154742" y="6075978"/>
            <a:ext cx="1503215" cy="381844"/>
          </a:xfrm>
          <a:prstGeom prst="rect">
            <a:avLst/>
          </a:prstGeom>
        </p:spPr>
      </p:pic>
      <p:pic>
        <p:nvPicPr>
          <p:cNvPr id="22" name="Picture 21"/>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9752513" y="6189041"/>
            <a:ext cx="1235024" cy="200613"/>
          </a:xfrm>
          <a:prstGeom prst="rect">
            <a:avLst/>
          </a:prstGeom>
        </p:spPr>
      </p:pic>
      <p:pic>
        <p:nvPicPr>
          <p:cNvPr id="24" name="Picture 23"/>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6825162" y="6152136"/>
            <a:ext cx="1329579" cy="290212"/>
          </a:xfrm>
          <a:prstGeom prst="rect">
            <a:avLst/>
          </a:prstGeom>
        </p:spPr>
      </p:pic>
      <p:pic>
        <p:nvPicPr>
          <p:cNvPr id="25" name="Picture 24"/>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9110825" y="5489752"/>
            <a:ext cx="1691409" cy="563803"/>
          </a:xfrm>
          <a:prstGeom prst="rect">
            <a:avLst/>
          </a:prstGeom>
        </p:spPr>
      </p:pic>
      <p:pic>
        <p:nvPicPr>
          <p:cNvPr id="26" name="Picture 25"/>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4654444" y="6152134"/>
            <a:ext cx="702460" cy="362915"/>
          </a:xfrm>
          <a:prstGeom prst="rect">
            <a:avLst/>
          </a:prstGeom>
        </p:spPr>
      </p:pic>
      <p:pic>
        <p:nvPicPr>
          <p:cNvPr id="27" name="Picture 26"/>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5524549" y="6107826"/>
            <a:ext cx="1237647" cy="363042"/>
          </a:xfrm>
          <a:prstGeom prst="rect">
            <a:avLst/>
          </a:prstGeom>
        </p:spPr>
      </p:pic>
      <p:pic>
        <p:nvPicPr>
          <p:cNvPr id="28" name="Picture 27"/>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6648903" y="5589577"/>
            <a:ext cx="1416519" cy="305670"/>
          </a:xfrm>
          <a:prstGeom prst="rect">
            <a:avLst/>
          </a:prstGeom>
        </p:spPr>
      </p:pic>
      <p:pic>
        <p:nvPicPr>
          <p:cNvPr id="30" name="Picture 29"/>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3227316" y="5513036"/>
            <a:ext cx="911153" cy="344395"/>
          </a:xfrm>
          <a:prstGeom prst="rect">
            <a:avLst/>
          </a:prstGeom>
        </p:spPr>
      </p:pic>
      <p:pic>
        <p:nvPicPr>
          <p:cNvPr id="31" name="Picture 30"/>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1908196" y="5554845"/>
            <a:ext cx="1267588" cy="234172"/>
          </a:xfrm>
          <a:prstGeom prst="rect">
            <a:avLst/>
          </a:prstGeom>
        </p:spPr>
      </p:pic>
      <p:pic>
        <p:nvPicPr>
          <p:cNvPr id="32" name="Picture 31"/>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8166995" y="5554845"/>
            <a:ext cx="912558" cy="304654"/>
          </a:xfrm>
          <a:prstGeom prst="rect">
            <a:avLst/>
          </a:prstGeom>
        </p:spPr>
      </p:pic>
      <p:pic>
        <p:nvPicPr>
          <p:cNvPr id="6" name="Picture 5"/>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10851637" y="2186182"/>
            <a:ext cx="401101" cy="470894"/>
          </a:xfrm>
          <a:prstGeom prst="rect">
            <a:avLst/>
          </a:prstGeom>
        </p:spPr>
      </p:pic>
      <p:pic>
        <p:nvPicPr>
          <p:cNvPr id="9" name="Picture 8"/>
          <p:cNvPicPr>
            <a:picLocks noChangeAspect="1"/>
          </p:cNvPicPr>
          <p:nvPr/>
        </p:nvPicPr>
        <p:blipFill>
          <a:blip r:embed="rId26">
            <a:extLst>
              <a:ext uri="{28A0092B-C50C-407E-A947-70E740481C1C}">
                <a14:useLocalDpi xmlns:a14="http://schemas.microsoft.com/office/drawing/2010/main"/>
              </a:ext>
            </a:extLst>
          </a:blip>
          <a:stretch>
            <a:fillRect/>
          </a:stretch>
        </p:blipFill>
        <p:spPr>
          <a:xfrm>
            <a:off x="2990382" y="1256476"/>
            <a:ext cx="1390962" cy="1390962"/>
          </a:xfrm>
          <a:prstGeom prst="rect">
            <a:avLst/>
          </a:prstGeom>
        </p:spPr>
      </p:pic>
      <p:pic>
        <p:nvPicPr>
          <p:cNvPr id="14" name="Picture 13"/>
          <p:cNvPicPr>
            <a:picLocks noChangeAspect="1"/>
          </p:cNvPicPr>
          <p:nvPr/>
        </p:nvPicPr>
        <p:blipFill>
          <a:blip r:embed="rId27">
            <a:extLst>
              <a:ext uri="{28A0092B-C50C-407E-A947-70E740481C1C}">
                <a14:useLocalDpi xmlns:a14="http://schemas.microsoft.com/office/drawing/2010/main"/>
              </a:ext>
            </a:extLst>
          </a:blip>
          <a:stretch>
            <a:fillRect/>
          </a:stretch>
        </p:blipFill>
        <p:spPr>
          <a:xfrm>
            <a:off x="3745532" y="3608404"/>
            <a:ext cx="1270685" cy="292460"/>
          </a:xfrm>
          <a:prstGeom prst="rect">
            <a:avLst/>
          </a:prstGeom>
        </p:spPr>
      </p:pic>
      <p:pic>
        <p:nvPicPr>
          <p:cNvPr id="18" name="Picture 17"/>
          <p:cNvPicPr>
            <a:picLocks noChangeAspect="1"/>
          </p:cNvPicPr>
          <p:nvPr/>
        </p:nvPicPr>
        <p:blipFill>
          <a:blip r:embed="rId28">
            <a:extLst>
              <a:ext uri="{28A0092B-C50C-407E-A947-70E740481C1C}">
                <a14:useLocalDpi xmlns:a14="http://schemas.microsoft.com/office/drawing/2010/main"/>
              </a:ext>
            </a:extLst>
          </a:blip>
          <a:stretch>
            <a:fillRect/>
          </a:stretch>
        </p:blipFill>
        <p:spPr>
          <a:xfrm>
            <a:off x="6341233" y="1439797"/>
            <a:ext cx="1061736" cy="1061736"/>
          </a:xfrm>
          <a:prstGeom prst="rect">
            <a:avLst/>
          </a:prstGeom>
        </p:spPr>
      </p:pic>
      <p:pic>
        <p:nvPicPr>
          <p:cNvPr id="23" name="Picture 22"/>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7817082" y="3619825"/>
            <a:ext cx="908471" cy="367715"/>
          </a:xfrm>
          <a:prstGeom prst="rect">
            <a:avLst/>
          </a:prstGeom>
        </p:spPr>
      </p:pic>
      <p:pic>
        <p:nvPicPr>
          <p:cNvPr id="29" name="Picture 28"/>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6999568" y="4332568"/>
            <a:ext cx="292566" cy="292566"/>
          </a:xfrm>
          <a:prstGeom prst="rect">
            <a:avLst/>
          </a:prstGeom>
        </p:spPr>
      </p:pic>
      <p:pic>
        <p:nvPicPr>
          <p:cNvPr id="33" name="Picture 32"/>
          <p:cNvPicPr>
            <a:picLocks noChangeAspect="1"/>
          </p:cNvPicPr>
          <p:nvPr/>
        </p:nvPicPr>
        <p:blipFill>
          <a:blip r:embed="rId31">
            <a:extLst>
              <a:ext uri="{28A0092B-C50C-407E-A947-70E740481C1C}">
                <a14:useLocalDpi xmlns:a14="http://schemas.microsoft.com/office/drawing/2010/main"/>
              </a:ext>
            </a:extLst>
          </a:blip>
          <a:stretch>
            <a:fillRect/>
          </a:stretch>
        </p:blipFill>
        <p:spPr>
          <a:xfrm>
            <a:off x="5228610" y="3614583"/>
            <a:ext cx="1194776" cy="426707"/>
          </a:xfrm>
          <a:prstGeom prst="rect">
            <a:avLst/>
          </a:prstGeom>
        </p:spPr>
      </p:pic>
      <p:pic>
        <p:nvPicPr>
          <p:cNvPr id="34" name="Picture 33"/>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6535231" y="3555867"/>
            <a:ext cx="1126913" cy="420356"/>
          </a:xfrm>
          <a:prstGeom prst="rect">
            <a:avLst/>
          </a:prstGeom>
        </p:spPr>
      </p:pic>
      <p:pic>
        <p:nvPicPr>
          <p:cNvPr id="35" name="Picture 34"/>
          <p:cNvPicPr>
            <a:picLocks noChangeAspect="1"/>
          </p:cNvPicPr>
          <p:nvPr/>
        </p:nvPicPr>
        <p:blipFill>
          <a:blip r:embed="rId33" cstate="email">
            <a:extLst>
              <a:ext uri="{28A0092B-C50C-407E-A947-70E740481C1C}">
                <a14:useLocalDpi xmlns:a14="http://schemas.microsoft.com/office/drawing/2010/main"/>
              </a:ext>
            </a:extLst>
          </a:blip>
          <a:stretch>
            <a:fillRect/>
          </a:stretch>
        </p:blipFill>
        <p:spPr>
          <a:xfrm>
            <a:off x="1897871" y="1592832"/>
            <a:ext cx="1064942" cy="862604"/>
          </a:xfrm>
          <a:prstGeom prst="rect">
            <a:avLst/>
          </a:prstGeom>
        </p:spPr>
      </p:pic>
      <p:pic>
        <p:nvPicPr>
          <p:cNvPr id="36" name="Picture 35"/>
          <p:cNvPicPr>
            <a:picLocks noChangeAspect="1"/>
          </p:cNvPicPr>
          <p:nvPr/>
        </p:nvPicPr>
        <p:blipFill>
          <a:blip r:embed="rId34">
            <a:extLst>
              <a:ext uri="{28A0092B-C50C-407E-A947-70E740481C1C}">
                <a14:useLocalDpi xmlns:a14="http://schemas.microsoft.com/office/drawing/2010/main"/>
              </a:ext>
            </a:extLst>
          </a:blip>
          <a:stretch>
            <a:fillRect/>
          </a:stretch>
        </p:blipFill>
        <p:spPr>
          <a:xfrm>
            <a:off x="9465913" y="3942705"/>
            <a:ext cx="1218875" cy="1218875"/>
          </a:xfrm>
          <a:prstGeom prst="rect">
            <a:avLst/>
          </a:prstGeom>
        </p:spPr>
      </p:pic>
      <p:pic>
        <p:nvPicPr>
          <p:cNvPr id="37" name="Picture 36"/>
          <p:cNvPicPr>
            <a:picLocks noChangeAspect="1"/>
          </p:cNvPicPr>
          <p:nvPr/>
        </p:nvPicPr>
        <p:blipFill>
          <a:blip r:embed="rId35"/>
          <a:stretch>
            <a:fillRect/>
          </a:stretch>
        </p:blipFill>
        <p:spPr>
          <a:xfrm>
            <a:off x="7890983" y="5223983"/>
            <a:ext cx="9524" cy="9524"/>
          </a:xfrm>
          <a:prstGeom prst="rect">
            <a:avLst/>
          </a:prstGeom>
        </p:spPr>
      </p:pic>
      <p:pic>
        <p:nvPicPr>
          <p:cNvPr id="38" name="Picture 37"/>
          <p:cNvPicPr>
            <a:picLocks noChangeAspect="1"/>
          </p:cNvPicPr>
          <p:nvPr/>
        </p:nvPicPr>
        <p:blipFill>
          <a:blip r:embed="rId36" cstate="email">
            <a:extLst>
              <a:ext uri="{28A0092B-C50C-407E-A947-70E740481C1C}">
                <a14:useLocalDpi xmlns:a14="http://schemas.microsoft.com/office/drawing/2010/main"/>
              </a:ext>
            </a:extLst>
          </a:blip>
          <a:stretch>
            <a:fillRect/>
          </a:stretch>
        </p:blipFill>
        <p:spPr>
          <a:xfrm>
            <a:off x="1937053" y="4854352"/>
            <a:ext cx="1112855" cy="459273"/>
          </a:xfrm>
          <a:prstGeom prst="rect">
            <a:avLst/>
          </a:prstGeom>
        </p:spPr>
      </p:pic>
      <p:pic>
        <p:nvPicPr>
          <p:cNvPr id="39" name="Picture 38"/>
          <p:cNvPicPr>
            <a:picLocks noChangeAspect="1"/>
          </p:cNvPicPr>
          <p:nvPr/>
        </p:nvPicPr>
        <p:blipFill>
          <a:blip r:embed="rId37" cstate="email">
            <a:extLst>
              <a:ext uri="{28A0092B-C50C-407E-A947-70E740481C1C}">
                <a14:useLocalDpi xmlns:a14="http://schemas.microsoft.com/office/drawing/2010/main"/>
              </a:ext>
            </a:extLst>
          </a:blip>
          <a:stretch>
            <a:fillRect/>
          </a:stretch>
        </p:blipFill>
        <p:spPr>
          <a:xfrm>
            <a:off x="9772695" y="4943173"/>
            <a:ext cx="850741" cy="290333"/>
          </a:xfrm>
          <a:prstGeom prst="rect">
            <a:avLst/>
          </a:prstGeom>
        </p:spPr>
      </p:pic>
      <p:pic>
        <p:nvPicPr>
          <p:cNvPr id="41" name="Picture 40"/>
          <p:cNvPicPr>
            <a:picLocks noChangeAspect="1"/>
          </p:cNvPicPr>
          <p:nvPr/>
        </p:nvPicPr>
        <p:blipFill>
          <a:blip r:embed="rId38" cstate="email">
            <a:extLst>
              <a:ext uri="{28A0092B-C50C-407E-A947-70E740481C1C}">
                <a14:useLocalDpi xmlns:a14="http://schemas.microsoft.com/office/drawing/2010/main"/>
              </a:ext>
            </a:extLst>
          </a:blip>
          <a:stretch>
            <a:fillRect/>
          </a:stretch>
        </p:blipFill>
        <p:spPr>
          <a:xfrm>
            <a:off x="7359706" y="1592834"/>
            <a:ext cx="757854" cy="757854"/>
          </a:xfrm>
          <a:prstGeom prst="rect">
            <a:avLst/>
          </a:prstGeom>
        </p:spPr>
      </p:pic>
      <p:pic>
        <p:nvPicPr>
          <p:cNvPr id="43" name="Picture 42"/>
          <p:cNvPicPr>
            <a:picLocks noChangeAspect="1"/>
          </p:cNvPicPr>
          <p:nvPr/>
        </p:nvPicPr>
        <p:blipFill>
          <a:blip r:embed="rId39">
            <a:extLst>
              <a:ext uri="{28A0092B-C50C-407E-A947-70E740481C1C}">
                <a14:useLocalDpi xmlns:a14="http://schemas.microsoft.com/office/drawing/2010/main"/>
              </a:ext>
            </a:extLst>
          </a:blip>
          <a:stretch>
            <a:fillRect/>
          </a:stretch>
        </p:blipFill>
        <p:spPr>
          <a:xfrm>
            <a:off x="8930838" y="3688273"/>
            <a:ext cx="1599773" cy="279325"/>
          </a:xfrm>
          <a:prstGeom prst="rect">
            <a:avLst/>
          </a:prstGeom>
        </p:spPr>
      </p:pic>
      <p:pic>
        <p:nvPicPr>
          <p:cNvPr id="45" name="Picture 44"/>
          <p:cNvPicPr>
            <a:picLocks noChangeAspect="1"/>
          </p:cNvPicPr>
          <p:nvPr/>
        </p:nvPicPr>
        <p:blipFill>
          <a:blip r:embed="rId40">
            <a:extLst>
              <a:ext uri="{28A0092B-C50C-407E-A947-70E740481C1C}">
                <a14:useLocalDpi xmlns:a14="http://schemas.microsoft.com/office/drawing/2010/main"/>
              </a:ext>
            </a:extLst>
          </a:blip>
          <a:stretch>
            <a:fillRect/>
          </a:stretch>
        </p:blipFill>
        <p:spPr>
          <a:xfrm>
            <a:off x="7711201" y="4319787"/>
            <a:ext cx="1599773" cy="330113"/>
          </a:xfrm>
          <a:prstGeom prst="rect">
            <a:avLst/>
          </a:prstGeom>
        </p:spPr>
      </p:pic>
      <p:pic>
        <p:nvPicPr>
          <p:cNvPr id="47" name="Picture 46"/>
          <p:cNvPicPr>
            <a:picLocks noChangeAspect="1"/>
          </p:cNvPicPr>
          <p:nvPr/>
        </p:nvPicPr>
        <p:blipFill>
          <a:blip r:embed="rId41" cstate="email">
            <a:extLst>
              <a:ext uri="{28A0092B-C50C-407E-A947-70E740481C1C}">
                <a14:useLocalDpi xmlns:a14="http://schemas.microsoft.com/office/drawing/2010/main"/>
              </a:ext>
            </a:extLst>
          </a:blip>
          <a:stretch>
            <a:fillRect/>
          </a:stretch>
        </p:blipFill>
        <p:spPr>
          <a:xfrm>
            <a:off x="7961338" y="1421727"/>
            <a:ext cx="1191627" cy="1009977"/>
          </a:xfrm>
          <a:prstGeom prst="rect">
            <a:avLst/>
          </a:prstGeom>
        </p:spPr>
      </p:pic>
      <p:pic>
        <p:nvPicPr>
          <p:cNvPr id="48" name="Picture 47"/>
          <p:cNvPicPr>
            <a:picLocks noChangeAspect="1"/>
          </p:cNvPicPr>
          <p:nvPr/>
        </p:nvPicPr>
        <p:blipFill>
          <a:blip r:embed="rId42">
            <a:extLst>
              <a:ext uri="{28A0092B-C50C-407E-A947-70E740481C1C}">
                <a14:useLocalDpi xmlns:a14="http://schemas.microsoft.com/office/drawing/2010/main"/>
              </a:ext>
            </a:extLst>
          </a:blip>
          <a:stretch>
            <a:fillRect/>
          </a:stretch>
        </p:blipFill>
        <p:spPr>
          <a:xfrm>
            <a:off x="3291003" y="4263076"/>
            <a:ext cx="1298264" cy="484272"/>
          </a:xfrm>
          <a:prstGeom prst="rect">
            <a:avLst/>
          </a:prstGeom>
        </p:spPr>
      </p:pic>
      <p:pic>
        <p:nvPicPr>
          <p:cNvPr id="49" name="Picture 48"/>
          <p:cNvPicPr>
            <a:picLocks noChangeAspect="1"/>
          </p:cNvPicPr>
          <p:nvPr/>
        </p:nvPicPr>
        <p:blipFill>
          <a:blip r:embed="rId43" cstate="email">
            <a:extLst>
              <a:ext uri="{28A0092B-C50C-407E-A947-70E740481C1C}">
                <a14:useLocalDpi xmlns:a14="http://schemas.microsoft.com/office/drawing/2010/main"/>
              </a:ext>
            </a:extLst>
          </a:blip>
          <a:stretch>
            <a:fillRect/>
          </a:stretch>
        </p:blipFill>
        <p:spPr>
          <a:xfrm>
            <a:off x="10851637" y="3442165"/>
            <a:ext cx="838668" cy="838668"/>
          </a:xfrm>
          <a:prstGeom prst="rect">
            <a:avLst/>
          </a:prstGeom>
        </p:spPr>
      </p:pic>
      <p:pic>
        <p:nvPicPr>
          <p:cNvPr id="50" name="Picture 49"/>
          <p:cNvPicPr>
            <a:picLocks noChangeAspect="1"/>
          </p:cNvPicPr>
          <p:nvPr/>
        </p:nvPicPr>
        <p:blipFill>
          <a:blip r:embed="rId44" cstate="email">
            <a:extLst>
              <a:ext uri="{28A0092B-C50C-407E-A947-70E740481C1C}">
                <a14:useLocalDpi xmlns:a14="http://schemas.microsoft.com/office/drawing/2010/main"/>
              </a:ext>
            </a:extLst>
          </a:blip>
          <a:stretch>
            <a:fillRect/>
          </a:stretch>
        </p:blipFill>
        <p:spPr>
          <a:xfrm>
            <a:off x="4800413" y="4319787"/>
            <a:ext cx="883334" cy="364550"/>
          </a:xfrm>
          <a:prstGeom prst="rect">
            <a:avLst/>
          </a:prstGeom>
        </p:spPr>
      </p:pic>
      <p:pic>
        <p:nvPicPr>
          <p:cNvPr id="53" name="Picture 52"/>
          <p:cNvPicPr>
            <a:picLocks noChangeAspect="1"/>
          </p:cNvPicPr>
          <p:nvPr/>
        </p:nvPicPr>
        <p:blipFill>
          <a:blip r:embed="rId45" cstate="email">
            <a:extLst>
              <a:ext uri="{28A0092B-C50C-407E-A947-70E740481C1C}">
                <a14:useLocalDpi xmlns:a14="http://schemas.microsoft.com/office/drawing/2010/main"/>
              </a:ext>
            </a:extLst>
          </a:blip>
          <a:stretch>
            <a:fillRect/>
          </a:stretch>
        </p:blipFill>
        <p:spPr>
          <a:xfrm>
            <a:off x="5894796" y="4105699"/>
            <a:ext cx="1071248" cy="527122"/>
          </a:xfrm>
          <a:prstGeom prst="rect">
            <a:avLst/>
          </a:prstGeom>
        </p:spPr>
      </p:pic>
      <p:pic>
        <p:nvPicPr>
          <p:cNvPr id="54" name="Picture 53"/>
          <p:cNvPicPr>
            <a:picLocks noChangeAspect="1"/>
          </p:cNvPicPr>
          <p:nvPr/>
        </p:nvPicPr>
        <p:blipFill>
          <a:blip r:embed="rId46" cstate="email">
            <a:extLst>
              <a:ext uri="{28A0092B-C50C-407E-A947-70E740481C1C}">
                <a14:useLocalDpi xmlns:a14="http://schemas.microsoft.com/office/drawing/2010/main"/>
              </a:ext>
            </a:extLst>
          </a:blip>
          <a:stretch>
            <a:fillRect/>
          </a:stretch>
        </p:blipFill>
        <p:spPr>
          <a:xfrm>
            <a:off x="10200143" y="2926627"/>
            <a:ext cx="416014" cy="414506"/>
          </a:xfrm>
          <a:prstGeom prst="rect">
            <a:avLst/>
          </a:prstGeom>
        </p:spPr>
      </p:pic>
      <p:pic>
        <p:nvPicPr>
          <p:cNvPr id="57" name="Picture 56"/>
          <p:cNvPicPr>
            <a:picLocks noChangeAspect="1"/>
          </p:cNvPicPr>
          <p:nvPr/>
        </p:nvPicPr>
        <p:blipFill>
          <a:blip r:embed="rId47" cstate="email">
            <a:extLst>
              <a:ext uri="{28A0092B-C50C-407E-A947-70E740481C1C}">
                <a14:useLocalDpi xmlns:a14="http://schemas.microsoft.com/office/drawing/2010/main"/>
              </a:ext>
            </a:extLst>
          </a:blip>
          <a:stretch>
            <a:fillRect/>
          </a:stretch>
        </p:blipFill>
        <p:spPr>
          <a:xfrm>
            <a:off x="9772695" y="2985927"/>
            <a:ext cx="375267" cy="371513"/>
          </a:xfrm>
          <a:prstGeom prst="rect">
            <a:avLst/>
          </a:prstGeom>
        </p:spPr>
      </p:pic>
      <p:pic>
        <p:nvPicPr>
          <p:cNvPr id="58" name="Picture 57"/>
          <p:cNvPicPr>
            <a:picLocks noChangeAspect="1"/>
          </p:cNvPicPr>
          <p:nvPr/>
        </p:nvPicPr>
        <p:blipFill>
          <a:blip r:embed="rId48">
            <a:extLst>
              <a:ext uri="{28A0092B-C50C-407E-A947-70E740481C1C}">
                <a14:useLocalDpi xmlns:a14="http://schemas.microsoft.com/office/drawing/2010/main"/>
              </a:ext>
            </a:extLst>
          </a:blip>
          <a:stretch>
            <a:fillRect/>
          </a:stretch>
        </p:blipFill>
        <p:spPr>
          <a:xfrm>
            <a:off x="2006227" y="4288234"/>
            <a:ext cx="1285291" cy="408029"/>
          </a:xfrm>
          <a:prstGeom prst="rect">
            <a:avLst/>
          </a:prstGeom>
        </p:spPr>
      </p:pic>
      <p:pic>
        <p:nvPicPr>
          <p:cNvPr id="59" name="Picture 58"/>
          <p:cNvPicPr>
            <a:picLocks noChangeAspect="1"/>
          </p:cNvPicPr>
          <p:nvPr/>
        </p:nvPicPr>
        <p:blipFill>
          <a:blip r:embed="rId49" cstate="email">
            <a:extLst>
              <a:ext uri="{28A0092B-C50C-407E-A947-70E740481C1C}">
                <a14:useLocalDpi xmlns:a14="http://schemas.microsoft.com/office/drawing/2010/main"/>
              </a:ext>
            </a:extLst>
          </a:blip>
          <a:stretch>
            <a:fillRect/>
          </a:stretch>
        </p:blipFill>
        <p:spPr>
          <a:xfrm>
            <a:off x="11082093" y="6144173"/>
            <a:ext cx="1039569" cy="272268"/>
          </a:xfrm>
          <a:prstGeom prst="rect">
            <a:avLst/>
          </a:prstGeom>
        </p:spPr>
      </p:pic>
      <p:pic>
        <p:nvPicPr>
          <p:cNvPr id="61" name="Picture 60"/>
          <p:cNvPicPr>
            <a:picLocks noChangeAspect="1"/>
          </p:cNvPicPr>
          <p:nvPr/>
        </p:nvPicPr>
        <p:blipFill>
          <a:blip r:embed="rId50" cstate="email">
            <a:extLst>
              <a:ext uri="{28A0092B-C50C-407E-A947-70E740481C1C}">
                <a14:useLocalDpi xmlns:a14="http://schemas.microsoft.com/office/drawing/2010/main"/>
              </a:ext>
            </a:extLst>
          </a:blip>
          <a:stretch>
            <a:fillRect/>
          </a:stretch>
        </p:blipFill>
        <p:spPr>
          <a:xfrm>
            <a:off x="11025184" y="4344176"/>
            <a:ext cx="626488" cy="447491"/>
          </a:xfrm>
          <a:prstGeom prst="rect">
            <a:avLst/>
          </a:prstGeom>
        </p:spPr>
      </p:pic>
      <p:pic>
        <p:nvPicPr>
          <p:cNvPr id="62" name="Picture 61"/>
          <p:cNvPicPr>
            <a:picLocks noChangeAspect="1"/>
          </p:cNvPicPr>
          <p:nvPr/>
        </p:nvPicPr>
        <p:blipFill>
          <a:blip r:embed="rId51" cstate="email">
            <a:extLst>
              <a:ext uri="{28A0092B-C50C-407E-A947-70E740481C1C}">
                <a14:useLocalDpi xmlns:a14="http://schemas.microsoft.com/office/drawing/2010/main"/>
              </a:ext>
            </a:extLst>
          </a:blip>
          <a:stretch>
            <a:fillRect/>
          </a:stretch>
        </p:blipFill>
        <p:spPr>
          <a:xfrm>
            <a:off x="6177269" y="2941784"/>
            <a:ext cx="718234" cy="459670"/>
          </a:xfrm>
          <a:prstGeom prst="rect">
            <a:avLst/>
          </a:prstGeom>
        </p:spPr>
      </p:pic>
      <p:pic>
        <p:nvPicPr>
          <p:cNvPr id="65" name="Picture 64"/>
          <p:cNvPicPr>
            <a:picLocks noChangeAspect="1"/>
          </p:cNvPicPr>
          <p:nvPr/>
        </p:nvPicPr>
        <p:blipFill>
          <a:blip r:embed="rId52" cstate="email">
            <a:extLst>
              <a:ext uri="{28A0092B-C50C-407E-A947-70E740481C1C}">
                <a14:useLocalDpi xmlns:a14="http://schemas.microsoft.com/office/drawing/2010/main"/>
              </a:ext>
            </a:extLst>
          </a:blip>
          <a:stretch>
            <a:fillRect/>
          </a:stretch>
        </p:blipFill>
        <p:spPr>
          <a:xfrm>
            <a:off x="10766233" y="5477507"/>
            <a:ext cx="1218018" cy="391506"/>
          </a:xfrm>
          <a:prstGeom prst="rect">
            <a:avLst/>
          </a:prstGeom>
        </p:spPr>
      </p:pic>
      <p:pic>
        <p:nvPicPr>
          <p:cNvPr id="68" name="Picture 67"/>
          <p:cNvPicPr>
            <a:picLocks noChangeAspect="1"/>
          </p:cNvPicPr>
          <p:nvPr/>
        </p:nvPicPr>
        <p:blipFill>
          <a:blip r:embed="rId53" cstate="email">
            <a:extLst>
              <a:ext uri="{28A0092B-C50C-407E-A947-70E740481C1C}">
                <a14:useLocalDpi xmlns:a14="http://schemas.microsoft.com/office/drawing/2010/main"/>
              </a:ext>
            </a:extLst>
          </a:blip>
          <a:stretch>
            <a:fillRect/>
          </a:stretch>
        </p:blipFill>
        <p:spPr>
          <a:xfrm>
            <a:off x="10907995" y="5044068"/>
            <a:ext cx="1011642" cy="248897"/>
          </a:xfrm>
          <a:prstGeom prst="rect">
            <a:avLst/>
          </a:prstGeom>
        </p:spPr>
      </p:pic>
      <p:pic>
        <p:nvPicPr>
          <p:cNvPr id="69" name="Picture 68"/>
          <p:cNvPicPr>
            <a:picLocks noChangeAspect="1"/>
          </p:cNvPicPr>
          <p:nvPr/>
        </p:nvPicPr>
        <p:blipFill>
          <a:blip r:embed="rId54">
            <a:extLst>
              <a:ext uri="{28A0092B-C50C-407E-A947-70E740481C1C}">
                <a14:useLocalDpi xmlns:a14="http://schemas.microsoft.com/office/drawing/2010/main"/>
              </a:ext>
            </a:extLst>
          </a:blip>
          <a:stretch>
            <a:fillRect/>
          </a:stretch>
        </p:blipFill>
        <p:spPr>
          <a:xfrm>
            <a:off x="12219746" y="9552367"/>
            <a:ext cx="952365" cy="952365"/>
          </a:xfrm>
          <a:prstGeom prst="rect">
            <a:avLst/>
          </a:prstGeom>
        </p:spPr>
      </p:pic>
      <p:pic>
        <p:nvPicPr>
          <p:cNvPr id="71" name="Picture 70"/>
          <p:cNvPicPr>
            <a:picLocks noChangeAspect="1"/>
          </p:cNvPicPr>
          <p:nvPr/>
        </p:nvPicPr>
        <p:blipFill>
          <a:blip r:embed="rId55" cstate="email">
            <a:extLst>
              <a:ext uri="{28A0092B-C50C-407E-A947-70E740481C1C}">
                <a14:useLocalDpi xmlns:a14="http://schemas.microsoft.com/office/drawing/2010/main"/>
              </a:ext>
            </a:extLst>
          </a:blip>
          <a:stretch>
            <a:fillRect/>
          </a:stretch>
        </p:blipFill>
        <p:spPr>
          <a:xfrm>
            <a:off x="10657914" y="2995294"/>
            <a:ext cx="1510506" cy="264581"/>
          </a:xfrm>
          <a:prstGeom prst="rect">
            <a:avLst/>
          </a:prstGeom>
          <a:solidFill>
            <a:schemeClr val="tx2"/>
          </a:solidFill>
        </p:spPr>
      </p:pic>
      <p:pic>
        <p:nvPicPr>
          <p:cNvPr id="72" name="Picture 71"/>
          <p:cNvPicPr>
            <a:picLocks noChangeAspect="1"/>
          </p:cNvPicPr>
          <p:nvPr/>
        </p:nvPicPr>
        <p:blipFill>
          <a:blip r:embed="rId56">
            <a:extLst>
              <a:ext uri="{28A0092B-C50C-407E-A947-70E740481C1C}">
                <a14:useLocalDpi xmlns:a14="http://schemas.microsoft.com/office/drawing/2010/main"/>
              </a:ext>
            </a:extLst>
          </a:blip>
          <a:stretch>
            <a:fillRect/>
          </a:stretch>
        </p:blipFill>
        <p:spPr>
          <a:xfrm>
            <a:off x="12345978" y="10256296"/>
            <a:ext cx="1599773" cy="444381"/>
          </a:xfrm>
          <a:prstGeom prst="rect">
            <a:avLst/>
          </a:prstGeom>
        </p:spPr>
      </p:pic>
      <p:pic>
        <p:nvPicPr>
          <p:cNvPr id="5" name="Picture 4" descr="AgileBI_logo.png"/>
          <p:cNvPicPr>
            <a:picLocks noChangeAspect="1"/>
          </p:cNvPicPr>
          <p:nvPr/>
        </p:nvPicPr>
        <p:blipFill>
          <a:blip r:embed="rId57" cstate="email">
            <a:extLst>
              <a:ext uri="{28A0092B-C50C-407E-A947-70E740481C1C}">
                <a14:useLocalDpi xmlns:a14="http://schemas.microsoft.com/office/drawing/2010/main"/>
              </a:ext>
            </a:extLst>
          </a:blip>
          <a:stretch>
            <a:fillRect/>
          </a:stretch>
        </p:blipFill>
        <p:spPr>
          <a:xfrm>
            <a:off x="9078491" y="1753701"/>
            <a:ext cx="1089864" cy="476908"/>
          </a:xfrm>
          <a:prstGeom prst="rect">
            <a:avLst/>
          </a:prstGeom>
        </p:spPr>
      </p:pic>
      <p:pic>
        <p:nvPicPr>
          <p:cNvPr id="15" name="Picture 14" descr="Altius_logo.png"/>
          <p:cNvPicPr>
            <a:picLocks noChangeAspect="1"/>
          </p:cNvPicPr>
          <p:nvPr/>
        </p:nvPicPr>
        <p:blipFill>
          <a:blip r:embed="rId58" cstate="email">
            <a:extLst>
              <a:ext uri="{28A0092B-C50C-407E-A947-70E740481C1C}">
                <a14:useLocalDpi xmlns:a14="http://schemas.microsoft.com/office/drawing/2010/main"/>
              </a:ext>
            </a:extLst>
          </a:blip>
          <a:stretch>
            <a:fillRect/>
          </a:stretch>
        </p:blipFill>
        <p:spPr>
          <a:xfrm>
            <a:off x="8510483" y="2421618"/>
            <a:ext cx="874321" cy="436463"/>
          </a:xfrm>
          <a:prstGeom prst="rect">
            <a:avLst/>
          </a:prstGeom>
        </p:spPr>
      </p:pic>
      <p:pic>
        <p:nvPicPr>
          <p:cNvPr id="44" name="Picture 43" descr="NealAnalytics_logo.png"/>
          <p:cNvPicPr>
            <a:picLocks noChangeAspect="1"/>
          </p:cNvPicPr>
          <p:nvPr/>
        </p:nvPicPr>
        <p:blipFill>
          <a:blip r:embed="rId59" cstate="email">
            <a:extLst>
              <a:ext uri="{28A0092B-C50C-407E-A947-70E740481C1C}">
                <a14:useLocalDpi xmlns:a14="http://schemas.microsoft.com/office/drawing/2010/main"/>
              </a:ext>
            </a:extLst>
          </a:blip>
          <a:stretch>
            <a:fillRect/>
          </a:stretch>
        </p:blipFill>
        <p:spPr>
          <a:xfrm>
            <a:off x="8317892" y="2926626"/>
            <a:ext cx="1408672" cy="401881"/>
          </a:xfrm>
          <a:prstGeom prst="rect">
            <a:avLst/>
          </a:prstGeom>
        </p:spPr>
      </p:pic>
      <p:pic>
        <p:nvPicPr>
          <p:cNvPr id="46" name="Picture 45" descr="Slalom_logo.png"/>
          <p:cNvPicPr>
            <a:picLocks noChangeAspect="1"/>
          </p:cNvPicPr>
          <p:nvPr/>
        </p:nvPicPr>
        <p:blipFill>
          <a:blip r:embed="rId60" cstate="email">
            <a:extLst>
              <a:ext uri="{28A0092B-C50C-407E-A947-70E740481C1C}">
                <a14:useLocalDpi xmlns:a14="http://schemas.microsoft.com/office/drawing/2010/main"/>
              </a:ext>
            </a:extLst>
          </a:blip>
          <a:stretch>
            <a:fillRect/>
          </a:stretch>
        </p:blipFill>
        <p:spPr>
          <a:xfrm>
            <a:off x="5713364" y="2412514"/>
            <a:ext cx="1440911" cy="380299"/>
          </a:xfrm>
          <a:prstGeom prst="rect">
            <a:avLst/>
          </a:prstGeom>
        </p:spPr>
      </p:pic>
      <p:pic>
        <p:nvPicPr>
          <p:cNvPr id="51" name="Picture 50" descr="EBECS_logo.png"/>
          <p:cNvPicPr>
            <a:picLocks noChangeAspect="1"/>
          </p:cNvPicPr>
          <p:nvPr/>
        </p:nvPicPr>
        <p:blipFill>
          <a:blip r:embed="rId61" cstate="email">
            <a:extLst>
              <a:ext uri="{28A0092B-C50C-407E-A947-70E740481C1C}">
                <a14:useLocalDpi xmlns:a14="http://schemas.microsoft.com/office/drawing/2010/main"/>
              </a:ext>
            </a:extLst>
          </a:blip>
          <a:stretch>
            <a:fillRect/>
          </a:stretch>
        </p:blipFill>
        <p:spPr>
          <a:xfrm>
            <a:off x="7146676" y="2505000"/>
            <a:ext cx="1251925" cy="281346"/>
          </a:xfrm>
          <a:prstGeom prst="rect">
            <a:avLst/>
          </a:prstGeom>
        </p:spPr>
      </p:pic>
      <p:pic>
        <p:nvPicPr>
          <p:cNvPr id="52" name="Picture 51" descr="Initions_logo.png"/>
          <p:cNvPicPr>
            <a:picLocks noChangeAspect="1"/>
          </p:cNvPicPr>
          <p:nvPr/>
        </p:nvPicPr>
        <p:blipFill>
          <a:blip r:embed="rId62" cstate="email">
            <a:extLst>
              <a:ext uri="{28A0092B-C50C-407E-A947-70E740481C1C}">
                <a14:useLocalDpi xmlns:a14="http://schemas.microsoft.com/office/drawing/2010/main"/>
              </a:ext>
            </a:extLst>
          </a:blip>
          <a:stretch>
            <a:fillRect/>
          </a:stretch>
        </p:blipFill>
        <p:spPr>
          <a:xfrm>
            <a:off x="3428082" y="2458172"/>
            <a:ext cx="850332" cy="378436"/>
          </a:xfrm>
          <a:prstGeom prst="rect">
            <a:avLst/>
          </a:prstGeom>
        </p:spPr>
      </p:pic>
      <p:pic>
        <p:nvPicPr>
          <p:cNvPr id="60" name="Picture 59" descr="Pactera_logo.png"/>
          <p:cNvPicPr>
            <a:picLocks noChangeAspect="1"/>
          </p:cNvPicPr>
          <p:nvPr/>
        </p:nvPicPr>
        <p:blipFill>
          <a:blip r:embed="rId63" cstate="email">
            <a:extLst>
              <a:ext uri="{28A0092B-C50C-407E-A947-70E740481C1C}">
                <a14:useLocalDpi xmlns:a14="http://schemas.microsoft.com/office/drawing/2010/main"/>
              </a:ext>
            </a:extLst>
          </a:blip>
          <a:stretch>
            <a:fillRect/>
          </a:stretch>
        </p:blipFill>
        <p:spPr>
          <a:xfrm>
            <a:off x="4355327" y="2432134"/>
            <a:ext cx="1304392" cy="377086"/>
          </a:xfrm>
          <a:prstGeom prst="rect">
            <a:avLst/>
          </a:prstGeom>
        </p:spPr>
      </p:pic>
      <p:pic>
        <p:nvPicPr>
          <p:cNvPr id="63" name="Picture 62" descr="ProLogika_Logo.png"/>
          <p:cNvPicPr>
            <a:picLocks noChangeAspect="1"/>
          </p:cNvPicPr>
          <p:nvPr/>
        </p:nvPicPr>
        <p:blipFill>
          <a:blip r:embed="rId64" cstate="email">
            <a:extLst>
              <a:ext uri="{28A0092B-C50C-407E-A947-70E740481C1C}">
                <a14:useLocalDpi xmlns:a14="http://schemas.microsoft.com/office/drawing/2010/main"/>
              </a:ext>
            </a:extLst>
          </a:blip>
          <a:stretch>
            <a:fillRect/>
          </a:stretch>
        </p:blipFill>
        <p:spPr>
          <a:xfrm>
            <a:off x="1908196" y="2451046"/>
            <a:ext cx="1386680" cy="387345"/>
          </a:xfrm>
          <a:prstGeom prst="rect">
            <a:avLst/>
          </a:prstGeom>
        </p:spPr>
      </p:pic>
      <p:pic>
        <p:nvPicPr>
          <p:cNvPr id="66" name="Picture 65" descr="Rosebud_logo.png"/>
          <p:cNvPicPr>
            <a:picLocks noChangeAspect="1"/>
          </p:cNvPicPr>
          <p:nvPr/>
        </p:nvPicPr>
        <p:blipFill>
          <a:blip r:embed="rId65" cstate="email">
            <a:extLst>
              <a:ext uri="{28A0092B-C50C-407E-A947-70E740481C1C}">
                <a14:useLocalDpi xmlns:a14="http://schemas.microsoft.com/office/drawing/2010/main"/>
              </a:ext>
            </a:extLst>
          </a:blip>
          <a:stretch>
            <a:fillRect/>
          </a:stretch>
        </p:blipFill>
        <p:spPr>
          <a:xfrm>
            <a:off x="6973581" y="3005104"/>
            <a:ext cx="1315040" cy="328793"/>
          </a:xfrm>
          <a:prstGeom prst="rect">
            <a:avLst/>
          </a:prstGeom>
        </p:spPr>
      </p:pic>
      <p:cxnSp>
        <p:nvCxnSpPr>
          <p:cNvPr id="17" name="Straight Connector 16"/>
          <p:cNvCxnSpPr/>
          <p:nvPr/>
        </p:nvCxnSpPr>
        <p:spPr>
          <a:xfrm>
            <a:off x="1837206" y="3490847"/>
            <a:ext cx="10416459" cy="12678"/>
          </a:xfrm>
          <a:prstGeom prst="line">
            <a:avLst/>
          </a:prstGeom>
          <a:ln>
            <a:prstDash val="lgDash"/>
          </a:ln>
        </p:spPr>
        <p:style>
          <a:lnRef idx="1">
            <a:schemeClr val="accent1"/>
          </a:lnRef>
          <a:fillRef idx="0">
            <a:schemeClr val="accent1"/>
          </a:fillRef>
          <a:effectRef idx="0">
            <a:schemeClr val="accent1"/>
          </a:effectRef>
          <a:fontRef idx="minor">
            <a:schemeClr val="tx1"/>
          </a:fontRef>
        </p:style>
      </p:cxnSp>
      <p:pic>
        <p:nvPicPr>
          <p:cNvPr id="67" name="Picture 66" descr="Sikich_logo.png"/>
          <p:cNvPicPr>
            <a:picLocks noChangeAspect="1"/>
          </p:cNvPicPr>
          <p:nvPr/>
        </p:nvPicPr>
        <p:blipFill>
          <a:blip r:embed="rId66" cstate="email">
            <a:extLst>
              <a:ext uri="{28A0092B-C50C-407E-A947-70E740481C1C}">
                <a14:useLocalDpi xmlns:a14="http://schemas.microsoft.com/office/drawing/2010/main"/>
              </a:ext>
            </a:extLst>
          </a:blip>
          <a:stretch>
            <a:fillRect/>
          </a:stretch>
        </p:blipFill>
        <p:spPr>
          <a:xfrm>
            <a:off x="9451046" y="2475572"/>
            <a:ext cx="1272923" cy="330827"/>
          </a:xfrm>
          <a:prstGeom prst="rect">
            <a:avLst/>
          </a:prstGeom>
        </p:spPr>
      </p:pic>
      <p:pic>
        <p:nvPicPr>
          <p:cNvPr id="70" name="Picture 69" descr="Sonata_logo.png"/>
          <p:cNvPicPr>
            <a:picLocks noChangeAspect="1"/>
          </p:cNvPicPr>
          <p:nvPr/>
        </p:nvPicPr>
        <p:blipFill>
          <a:blip r:embed="rId67" cstate="email">
            <a:extLst>
              <a:ext uri="{28A0092B-C50C-407E-A947-70E740481C1C}">
                <a14:useLocalDpi xmlns:a14="http://schemas.microsoft.com/office/drawing/2010/main"/>
              </a:ext>
            </a:extLst>
          </a:blip>
          <a:stretch>
            <a:fillRect/>
          </a:stretch>
        </p:blipFill>
        <p:spPr>
          <a:xfrm>
            <a:off x="5302124" y="2897168"/>
            <a:ext cx="802962" cy="585566"/>
          </a:xfrm>
          <a:prstGeom prst="rect">
            <a:avLst/>
          </a:prstGeom>
        </p:spPr>
      </p:pic>
      <p:pic>
        <p:nvPicPr>
          <p:cNvPr id="74" name="Picture 73" descr="Rosslyn_logo.png"/>
          <p:cNvPicPr>
            <a:picLocks noChangeAspect="1"/>
          </p:cNvPicPr>
          <p:nvPr/>
        </p:nvPicPr>
        <p:blipFill>
          <a:blip r:embed="rId68" cstate="email">
            <a:extLst>
              <a:ext uri="{28A0092B-C50C-407E-A947-70E740481C1C}">
                <a14:useLocalDpi xmlns:a14="http://schemas.microsoft.com/office/drawing/2010/main"/>
              </a:ext>
            </a:extLst>
          </a:blip>
          <a:stretch>
            <a:fillRect/>
          </a:stretch>
        </p:blipFill>
        <p:spPr>
          <a:xfrm>
            <a:off x="10657913" y="2558953"/>
            <a:ext cx="1524904" cy="304831"/>
          </a:xfrm>
          <a:prstGeom prst="rect">
            <a:avLst/>
          </a:prstGeom>
        </p:spPr>
      </p:pic>
      <p:pic>
        <p:nvPicPr>
          <p:cNvPr id="75" name="Picture 74" descr="Silect_logo.png"/>
          <p:cNvPicPr>
            <a:picLocks noChangeAspect="1"/>
          </p:cNvPicPr>
          <p:nvPr/>
        </p:nvPicPr>
        <p:blipFill>
          <a:blip r:embed="rId69" cstate="email">
            <a:extLst>
              <a:ext uri="{28A0092B-C50C-407E-A947-70E740481C1C}">
                <a14:useLocalDpi xmlns:a14="http://schemas.microsoft.com/office/drawing/2010/main"/>
              </a:ext>
            </a:extLst>
          </a:blip>
          <a:stretch>
            <a:fillRect/>
          </a:stretch>
        </p:blipFill>
        <p:spPr>
          <a:xfrm>
            <a:off x="6463227" y="3553520"/>
            <a:ext cx="972434" cy="307220"/>
          </a:xfrm>
          <a:prstGeom prst="rect">
            <a:avLst/>
          </a:prstGeom>
        </p:spPr>
      </p:pic>
      <p:pic>
        <p:nvPicPr>
          <p:cNvPr id="76" name="Picture 75" descr="Silect_logo.png"/>
          <p:cNvPicPr>
            <a:picLocks noChangeAspect="1"/>
          </p:cNvPicPr>
          <p:nvPr/>
        </p:nvPicPr>
        <p:blipFill>
          <a:blip r:embed="rId70" cstate="email">
            <a:extLst>
              <a:ext uri="{28A0092B-C50C-407E-A947-70E740481C1C}">
                <a14:useLocalDpi xmlns:a14="http://schemas.microsoft.com/office/drawing/2010/main"/>
              </a:ext>
            </a:extLst>
          </a:blip>
          <a:stretch>
            <a:fillRect/>
          </a:stretch>
        </p:blipFill>
        <p:spPr>
          <a:xfrm>
            <a:off x="10985789" y="1739979"/>
            <a:ext cx="1165667" cy="370192"/>
          </a:xfrm>
          <a:prstGeom prst="rect">
            <a:avLst/>
          </a:prstGeom>
        </p:spPr>
      </p:pic>
      <p:pic>
        <p:nvPicPr>
          <p:cNvPr id="16" name="Picture 15" descr="Hitachi_logo.gif"/>
          <p:cNvPicPr>
            <a:picLocks noChangeAspect="1"/>
          </p:cNvPicPr>
          <p:nvPr/>
        </p:nvPicPr>
        <p:blipFill>
          <a:blip r:embed="rId71" cstate="email">
            <a:extLst>
              <a:ext uri="{28A0092B-C50C-407E-A947-70E740481C1C}">
                <a14:useLocalDpi xmlns:a14="http://schemas.microsoft.com/office/drawing/2010/main"/>
              </a:ext>
            </a:extLst>
          </a:blip>
          <a:stretch>
            <a:fillRect/>
          </a:stretch>
        </p:blipFill>
        <p:spPr>
          <a:xfrm>
            <a:off x="4418988" y="1637736"/>
            <a:ext cx="1005853" cy="535731"/>
          </a:xfrm>
          <a:prstGeom prst="rect">
            <a:avLst/>
          </a:prstGeom>
        </p:spPr>
      </p:pic>
      <p:pic>
        <p:nvPicPr>
          <p:cNvPr id="55" name="Picture 54" descr="Sogeti_logo.jpg"/>
          <p:cNvPicPr>
            <a:picLocks noChangeAspect="1"/>
          </p:cNvPicPr>
          <p:nvPr/>
        </p:nvPicPr>
        <p:blipFill>
          <a:blip r:embed="rId72" cstate="email">
            <a:extLst>
              <a:ext uri="{28A0092B-C50C-407E-A947-70E740481C1C}">
                <a14:useLocalDpi xmlns:a14="http://schemas.microsoft.com/office/drawing/2010/main"/>
              </a:ext>
            </a:extLst>
          </a:blip>
          <a:stretch>
            <a:fillRect/>
          </a:stretch>
        </p:blipFill>
        <p:spPr>
          <a:xfrm>
            <a:off x="5443668" y="1453824"/>
            <a:ext cx="899232" cy="899394"/>
          </a:xfrm>
          <a:prstGeom prst="rect">
            <a:avLst/>
          </a:prstGeom>
        </p:spPr>
      </p:pic>
      <p:pic>
        <p:nvPicPr>
          <p:cNvPr id="40" name="Picture 39"/>
          <p:cNvPicPr>
            <a:picLocks noChangeAspect="1"/>
          </p:cNvPicPr>
          <p:nvPr/>
        </p:nvPicPr>
        <p:blipFill>
          <a:blip r:embed="rId73" cstate="email">
            <a:extLst>
              <a:ext uri="{28A0092B-C50C-407E-A947-70E740481C1C}">
                <a14:useLocalDpi xmlns:a14="http://schemas.microsoft.com/office/drawing/2010/main"/>
              </a:ext>
            </a:extLst>
          </a:blip>
          <a:stretch>
            <a:fillRect/>
          </a:stretch>
        </p:blipFill>
        <p:spPr>
          <a:xfrm>
            <a:off x="10192074" y="1592832"/>
            <a:ext cx="719004" cy="719004"/>
          </a:xfrm>
          <a:prstGeom prst="rect">
            <a:avLst/>
          </a:prstGeom>
        </p:spPr>
      </p:pic>
      <p:pic>
        <p:nvPicPr>
          <p:cNvPr id="73" name="Picture 72" descr="alpineLogo.jpg"/>
          <p:cNvPicPr>
            <a:picLocks noChangeAspect="1"/>
          </p:cNvPicPr>
          <p:nvPr/>
        </p:nvPicPr>
        <p:blipFill>
          <a:blip r:embed="rId74" cstate="email">
            <a:extLst>
              <a:ext uri="{28A0092B-C50C-407E-A947-70E740481C1C}">
                <a14:useLocalDpi xmlns:a14="http://schemas.microsoft.com/office/drawing/2010/main"/>
              </a:ext>
            </a:extLst>
          </a:blip>
          <a:stretch>
            <a:fillRect/>
          </a:stretch>
        </p:blipFill>
        <p:spPr>
          <a:xfrm>
            <a:off x="11564409" y="2172173"/>
            <a:ext cx="414821" cy="414688"/>
          </a:xfrm>
          <a:prstGeom prst="rect">
            <a:avLst/>
          </a:prstGeom>
        </p:spPr>
      </p:pic>
      <p:pic>
        <p:nvPicPr>
          <p:cNvPr id="7" name="Picture 6"/>
          <p:cNvPicPr>
            <a:picLocks noChangeAspect="1"/>
          </p:cNvPicPr>
          <p:nvPr/>
        </p:nvPicPr>
        <p:blipFill>
          <a:blip r:embed="rId75" cstate="email">
            <a:extLst>
              <a:ext uri="{28A0092B-C50C-407E-A947-70E740481C1C}">
                <a14:useLocalDpi xmlns:a14="http://schemas.microsoft.com/office/drawing/2010/main"/>
              </a:ext>
            </a:extLst>
          </a:blip>
          <a:stretch>
            <a:fillRect/>
          </a:stretch>
        </p:blipFill>
        <p:spPr>
          <a:xfrm>
            <a:off x="8448266" y="4751194"/>
            <a:ext cx="1157523" cy="661442"/>
          </a:xfrm>
          <a:prstGeom prst="rect">
            <a:avLst/>
          </a:prstGeom>
        </p:spPr>
      </p:pic>
      <p:pic>
        <p:nvPicPr>
          <p:cNvPr id="78" name="Picture 77"/>
          <p:cNvPicPr>
            <a:picLocks noChangeAspect="1"/>
          </p:cNvPicPr>
          <p:nvPr/>
        </p:nvPicPr>
        <p:blipFill>
          <a:blip r:embed="rId76"/>
          <a:stretch>
            <a:fillRect/>
          </a:stretch>
        </p:blipFill>
        <p:spPr>
          <a:xfrm>
            <a:off x="5425959" y="5518520"/>
            <a:ext cx="1199980" cy="447611"/>
          </a:xfrm>
          <a:prstGeom prst="rect">
            <a:avLst/>
          </a:prstGeom>
        </p:spPr>
      </p:pic>
    </p:spTree>
    <p:extLst>
      <p:ext uri="{BB962C8B-B14F-4D97-AF65-F5344CB8AC3E}">
        <p14:creationId xmlns:p14="http://schemas.microsoft.com/office/powerpoint/2010/main" val="5568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par>
                                <p:cTn id="47" presetID="10" presetClass="entr" presetSubtype="0" fill="hold"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497060" y="1261153"/>
            <a:ext cx="6716389" cy="5231057"/>
          </a:xfrm>
          <a:prstGeom prst="rect">
            <a:avLst/>
          </a:prstGeom>
        </p:spPr>
      </p:pic>
      <p:sp>
        <p:nvSpPr>
          <p:cNvPr id="3" name="Title 1"/>
          <p:cNvSpPr txBox="1">
            <a:spLocks/>
          </p:cNvSpPr>
          <p:nvPr/>
        </p:nvSpPr>
        <p:spPr>
          <a:xfrm>
            <a:off x="221456" y="335758"/>
            <a:ext cx="6966422" cy="1000460"/>
          </a:xfrm>
          <a:prstGeom prst="rect">
            <a:avLst/>
          </a:prstGeom>
        </p:spPr>
        <p:txBody>
          <a:bodyPr/>
          <a:lstStyle>
            <a:lvl1pPr algn="l" defTabSz="914367" rtl="0" eaLnBrk="1" latinLnBrk="0" hangingPunct="1">
              <a:lnSpc>
                <a:spcPct val="90000"/>
              </a:lnSpc>
              <a:spcBef>
                <a:spcPct val="0"/>
              </a:spcBef>
              <a:buNone/>
              <a:defRPr lang="en-US" sz="431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Partner listings</a:t>
            </a:r>
          </a:p>
        </p:txBody>
      </p:sp>
    </p:spTree>
    <p:extLst>
      <p:ext uri="{BB962C8B-B14F-4D97-AF65-F5344CB8AC3E}">
        <p14:creationId xmlns:p14="http://schemas.microsoft.com/office/powerpoint/2010/main" val="2412075705"/>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Resources \ CTA</a:t>
            </a:r>
          </a:p>
        </p:txBody>
      </p:sp>
    </p:spTree>
    <p:extLst>
      <p:ext uri="{BB962C8B-B14F-4D97-AF65-F5344CB8AC3E}">
        <p14:creationId xmlns:p14="http://schemas.microsoft.com/office/powerpoint/2010/main" val="2068808800"/>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Free trial</a:t>
            </a:r>
            <a:endParaRPr lang="en-US" dirty="0"/>
          </a:p>
        </p:txBody>
      </p:sp>
      <p:sp>
        <p:nvSpPr>
          <p:cNvPr id="2" name="Text Placeholder 1"/>
          <p:cNvSpPr>
            <a:spLocks noGrp="1"/>
          </p:cNvSpPr>
          <p:nvPr>
            <p:ph type="body" sz="quarter" idx="10"/>
          </p:nvPr>
        </p:nvSpPr>
        <p:spPr>
          <a:xfrm>
            <a:off x="269239" y="1189177"/>
            <a:ext cx="6557731" cy="3907736"/>
          </a:xfrm>
        </p:spPr>
        <p:txBody>
          <a:bodyPr/>
          <a:lstStyle/>
          <a:p>
            <a:pPr marL="457200" indent="-457200">
              <a:spcBef>
                <a:spcPts val="1800"/>
              </a:spcBef>
              <a:buFont typeface="Arial" panose="020B0604020202020204" pitchFamily="34" charset="0"/>
              <a:buChar char="•"/>
            </a:pPr>
            <a:r>
              <a:rPr lang="en-GB" dirty="0"/>
              <a:t>One month free trial</a:t>
            </a:r>
          </a:p>
          <a:p>
            <a:pPr marL="457200" indent="-457200">
              <a:spcBef>
                <a:spcPts val="1800"/>
              </a:spcBef>
              <a:buFont typeface="Arial" panose="020B0604020202020204" pitchFamily="34" charset="0"/>
              <a:buChar char="•"/>
            </a:pPr>
            <a:r>
              <a:rPr lang="en-GB" dirty="0"/>
              <a:t>Up to 1000 DWU</a:t>
            </a:r>
          </a:p>
          <a:p>
            <a:pPr marL="457200" indent="-457200">
              <a:spcBef>
                <a:spcPts val="1800"/>
              </a:spcBef>
              <a:buFont typeface="Arial" panose="020B0604020202020204" pitchFamily="34" charset="0"/>
              <a:buChar char="•"/>
            </a:pPr>
            <a:r>
              <a:rPr lang="en-GB" dirty="0"/>
              <a:t>No restriction on usage during trial</a:t>
            </a:r>
          </a:p>
          <a:p>
            <a:pPr>
              <a:spcBef>
                <a:spcPts val="1800"/>
              </a:spcBef>
            </a:pPr>
            <a:r>
              <a:rPr lang="en-GB" sz="2800" b="1" u="sng" dirty="0">
                <a:solidFill>
                  <a:schemeClr val="bg2">
                    <a:lumMod val="75000"/>
                  </a:schemeClr>
                </a:solidFill>
              </a:rPr>
              <a:t>Trial ends June 30</a:t>
            </a:r>
            <a:r>
              <a:rPr lang="en-GB" sz="2800" b="1" u="sng" baseline="30000" dirty="0">
                <a:solidFill>
                  <a:schemeClr val="bg2">
                    <a:lumMod val="75000"/>
                  </a:schemeClr>
                </a:solidFill>
              </a:rPr>
              <a:t>th</a:t>
            </a:r>
            <a:r>
              <a:rPr lang="en-GB" sz="2800" b="1" u="sng" dirty="0">
                <a:solidFill>
                  <a:schemeClr val="bg2">
                    <a:lumMod val="75000"/>
                  </a:schemeClr>
                </a:solidFill>
              </a:rPr>
              <a:t> 2017</a:t>
            </a:r>
          </a:p>
          <a:p>
            <a:pPr lvl="1">
              <a:spcBef>
                <a:spcPts val="1800"/>
              </a:spcBef>
            </a:pPr>
            <a:r>
              <a:rPr lang="en-GB" sz="3200" b="1" dirty="0"/>
              <a:t>http://azure.com/sqldwfreetrial</a:t>
            </a:r>
          </a:p>
          <a:p>
            <a:pPr>
              <a:spcBef>
                <a:spcPts val="1800"/>
              </a:spcBef>
            </a:pPr>
            <a:endParaRPr lang="en-GB" dirty="0"/>
          </a:p>
        </p:txBody>
      </p:sp>
      <p:grpSp>
        <p:nvGrpSpPr>
          <p:cNvPr id="7" name="Group 6"/>
          <p:cNvGrpSpPr/>
          <p:nvPr/>
        </p:nvGrpSpPr>
        <p:grpSpPr>
          <a:xfrm>
            <a:off x="6933235" y="0"/>
            <a:ext cx="5258765" cy="6858000"/>
            <a:chOff x="3462023" y="1218074"/>
            <a:chExt cx="1835785" cy="2370514"/>
          </a:xfrm>
        </p:grpSpPr>
        <p:sp>
          <p:nvSpPr>
            <p:cNvPr id="8" name="Rectangle 7"/>
            <p:cNvSpPr>
              <a:spLocks noChangeArrowheads="1"/>
            </p:cNvSpPr>
            <p:nvPr/>
          </p:nvSpPr>
          <p:spPr bwMode="auto">
            <a:xfrm>
              <a:off x="3462023" y="1218074"/>
              <a:ext cx="1835785" cy="237051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Rectangle 8"/>
            <p:cNvSpPr>
              <a:spLocks noChangeArrowheads="1"/>
            </p:cNvSpPr>
            <p:nvPr/>
          </p:nvSpPr>
          <p:spPr bwMode="auto">
            <a:xfrm>
              <a:off x="3462023" y="1218074"/>
              <a:ext cx="1835785" cy="237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22"/>
            <p:cNvSpPr>
              <a:spLocks noEditPoints="1"/>
            </p:cNvSpPr>
            <p:nvPr/>
          </p:nvSpPr>
          <p:spPr bwMode="auto">
            <a:xfrm>
              <a:off x="3908197" y="1502468"/>
              <a:ext cx="822528" cy="819122"/>
            </a:xfrm>
            <a:custGeom>
              <a:avLst/>
              <a:gdLst>
                <a:gd name="T0" fmla="*/ 129 w 258"/>
                <a:gd name="T1" fmla="*/ 220 h 258"/>
                <a:gd name="T2" fmla="*/ 37 w 258"/>
                <a:gd name="T3" fmla="*/ 129 h 258"/>
                <a:gd name="T4" fmla="*/ 129 w 258"/>
                <a:gd name="T5" fmla="*/ 37 h 258"/>
                <a:gd name="T6" fmla="*/ 220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8" y="220"/>
                    <a:pt x="37" y="179"/>
                    <a:pt x="37" y="129"/>
                  </a:cubicBezTo>
                  <a:cubicBezTo>
                    <a:pt x="37" y="78"/>
                    <a:pt x="78" y="37"/>
                    <a:pt x="129" y="37"/>
                  </a:cubicBezTo>
                  <a:cubicBezTo>
                    <a:pt x="179" y="37"/>
                    <a:pt x="220" y="78"/>
                    <a:pt x="220" y="129"/>
                  </a:cubicBezTo>
                  <a:cubicBezTo>
                    <a:pt x="220" y="179"/>
                    <a:pt x="179" y="220"/>
                    <a:pt x="129" y="220"/>
                  </a:cubicBezTo>
                  <a:moveTo>
                    <a:pt x="129" y="0"/>
                  </a:moveTo>
                  <a:cubicBezTo>
                    <a:pt x="57" y="0"/>
                    <a:pt x="0" y="58"/>
                    <a:pt x="0" y="129"/>
                  </a:cubicBezTo>
                  <a:cubicBezTo>
                    <a:pt x="0" y="200"/>
                    <a:pt x="57" y="258"/>
                    <a:pt x="129" y="258"/>
                  </a:cubicBezTo>
                  <a:cubicBezTo>
                    <a:pt x="200" y="258"/>
                    <a:pt x="258" y="200"/>
                    <a:pt x="258" y="129"/>
                  </a:cubicBezTo>
                  <a:cubicBezTo>
                    <a:pt x="258" y="58"/>
                    <a:pt x="200" y="0"/>
                    <a:pt x="129" y="0"/>
                  </a:cubicBezTo>
                </a:path>
              </a:pathLst>
            </a:custGeom>
            <a:solidFill>
              <a:srgbClr val="5484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23"/>
            <p:cNvSpPr>
              <a:spLocks noChangeArrowheads="1"/>
            </p:cNvSpPr>
            <p:nvPr/>
          </p:nvSpPr>
          <p:spPr bwMode="auto">
            <a:xfrm>
              <a:off x="4025700" y="1619971"/>
              <a:ext cx="584114" cy="580708"/>
            </a:xfrm>
            <a:prstGeom prst="ellipse">
              <a:avLst/>
            </a:prstGeom>
            <a:solidFill>
              <a:srgbClr val="C5D5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Freeform 24"/>
            <p:cNvSpPr>
              <a:spLocks/>
            </p:cNvSpPr>
            <p:nvPr/>
          </p:nvSpPr>
          <p:spPr bwMode="auto">
            <a:xfrm>
              <a:off x="4134689" y="1725555"/>
              <a:ext cx="366136" cy="463204"/>
            </a:xfrm>
            <a:custGeom>
              <a:avLst/>
              <a:gdLst>
                <a:gd name="T0" fmla="*/ 115 w 115"/>
                <a:gd name="T1" fmla="*/ 58 h 146"/>
                <a:gd name="T2" fmla="*/ 58 w 115"/>
                <a:gd name="T3" fmla="*/ 0 h 146"/>
                <a:gd name="T4" fmla="*/ 0 w 115"/>
                <a:gd name="T5" fmla="*/ 58 h 146"/>
                <a:gd name="T6" fmla="*/ 17 w 115"/>
                <a:gd name="T7" fmla="*/ 99 h 146"/>
                <a:gd name="T8" fmla="*/ 35 w 115"/>
                <a:gd name="T9" fmla="*/ 136 h 146"/>
                <a:gd name="T10" fmla="*/ 56 w 115"/>
                <a:gd name="T11" fmla="*/ 145 h 146"/>
                <a:gd name="T12" fmla="*/ 57 w 115"/>
                <a:gd name="T13" fmla="*/ 146 h 146"/>
                <a:gd name="T14" fmla="*/ 58 w 115"/>
                <a:gd name="T15" fmla="*/ 146 h 146"/>
                <a:gd name="T16" fmla="*/ 58 w 115"/>
                <a:gd name="T17" fmla="*/ 146 h 146"/>
                <a:gd name="T18" fmla="*/ 59 w 115"/>
                <a:gd name="T19" fmla="*/ 145 h 146"/>
                <a:gd name="T20" fmla="*/ 80 w 115"/>
                <a:gd name="T21" fmla="*/ 136 h 146"/>
                <a:gd name="T22" fmla="*/ 97 w 115"/>
                <a:gd name="T23" fmla="*/ 100 h 146"/>
                <a:gd name="T24" fmla="*/ 115 w 115"/>
                <a:gd name="T25"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6">
                  <a:moveTo>
                    <a:pt x="115" y="58"/>
                  </a:moveTo>
                  <a:cubicBezTo>
                    <a:pt x="115" y="26"/>
                    <a:pt x="90" y="0"/>
                    <a:pt x="58" y="0"/>
                  </a:cubicBezTo>
                  <a:cubicBezTo>
                    <a:pt x="26" y="0"/>
                    <a:pt x="0" y="26"/>
                    <a:pt x="0" y="58"/>
                  </a:cubicBezTo>
                  <a:cubicBezTo>
                    <a:pt x="0" y="74"/>
                    <a:pt x="6" y="88"/>
                    <a:pt x="17" y="99"/>
                  </a:cubicBezTo>
                  <a:cubicBezTo>
                    <a:pt x="35" y="117"/>
                    <a:pt x="35" y="136"/>
                    <a:pt x="35" y="136"/>
                  </a:cubicBezTo>
                  <a:cubicBezTo>
                    <a:pt x="56" y="145"/>
                    <a:pt x="56" y="145"/>
                    <a:pt x="56" y="145"/>
                  </a:cubicBezTo>
                  <a:cubicBezTo>
                    <a:pt x="57" y="146"/>
                    <a:pt x="57" y="146"/>
                    <a:pt x="57" y="146"/>
                  </a:cubicBezTo>
                  <a:cubicBezTo>
                    <a:pt x="58" y="146"/>
                    <a:pt x="58" y="146"/>
                    <a:pt x="58" y="146"/>
                  </a:cubicBezTo>
                  <a:cubicBezTo>
                    <a:pt x="58" y="146"/>
                    <a:pt x="58" y="146"/>
                    <a:pt x="58" y="146"/>
                  </a:cubicBezTo>
                  <a:cubicBezTo>
                    <a:pt x="59" y="145"/>
                    <a:pt x="59" y="145"/>
                    <a:pt x="59" y="145"/>
                  </a:cubicBezTo>
                  <a:cubicBezTo>
                    <a:pt x="80" y="136"/>
                    <a:pt x="80" y="136"/>
                    <a:pt x="80" y="136"/>
                  </a:cubicBezTo>
                  <a:cubicBezTo>
                    <a:pt x="80" y="136"/>
                    <a:pt x="81" y="117"/>
                    <a:pt x="97" y="100"/>
                  </a:cubicBezTo>
                  <a:cubicBezTo>
                    <a:pt x="108" y="89"/>
                    <a:pt x="115" y="74"/>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Rectangle 25"/>
            <p:cNvSpPr>
              <a:spLocks noChangeArrowheads="1"/>
            </p:cNvSpPr>
            <p:nvPr/>
          </p:nvSpPr>
          <p:spPr bwMode="auto">
            <a:xfrm>
              <a:off x="4315202" y="2178541"/>
              <a:ext cx="3406" cy="1314682"/>
            </a:xfrm>
            <a:prstGeom prst="rect">
              <a:avLst/>
            </a:prstGeom>
            <a:solidFill>
              <a:srgbClr val="9C28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Freeform 28"/>
            <p:cNvSpPr>
              <a:spLocks/>
            </p:cNvSpPr>
            <p:nvPr/>
          </p:nvSpPr>
          <p:spPr bwMode="auto">
            <a:xfrm>
              <a:off x="4165342" y="2956792"/>
              <a:ext cx="408709" cy="478531"/>
            </a:xfrm>
            <a:custGeom>
              <a:avLst/>
              <a:gdLst>
                <a:gd name="T0" fmla="*/ 3 w 128"/>
                <a:gd name="T1" fmla="*/ 45 h 151"/>
                <a:gd name="T2" fmla="*/ 3 w 128"/>
                <a:gd name="T3" fmla="*/ 54 h 151"/>
                <a:gd name="T4" fmla="*/ 18 w 128"/>
                <a:gd name="T5" fmla="*/ 71 h 151"/>
                <a:gd name="T6" fmla="*/ 11 w 128"/>
                <a:gd name="T7" fmla="*/ 64 h 151"/>
                <a:gd name="T8" fmla="*/ 3 w 128"/>
                <a:gd name="T9" fmla="*/ 66 h 151"/>
                <a:gd name="T10" fmla="*/ 5 w 128"/>
                <a:gd name="T11" fmla="*/ 75 h 151"/>
                <a:gd name="T12" fmla="*/ 19 w 128"/>
                <a:gd name="T13" fmla="*/ 86 h 151"/>
                <a:gd name="T14" fmla="*/ 73 w 128"/>
                <a:gd name="T15" fmla="*/ 115 h 151"/>
                <a:gd name="T16" fmla="*/ 90 w 128"/>
                <a:gd name="T17" fmla="*/ 151 h 151"/>
                <a:gd name="T18" fmla="*/ 128 w 128"/>
                <a:gd name="T19" fmla="*/ 127 h 151"/>
                <a:gd name="T20" fmla="*/ 116 w 128"/>
                <a:gd name="T21" fmla="*/ 95 h 151"/>
                <a:gd name="T22" fmla="*/ 98 w 128"/>
                <a:gd name="T23" fmla="*/ 40 h 151"/>
                <a:gd name="T24" fmla="*/ 95 w 128"/>
                <a:gd name="T25" fmla="*/ 32 h 151"/>
                <a:gd name="T26" fmla="*/ 90 w 128"/>
                <a:gd name="T27" fmla="*/ 27 h 151"/>
                <a:gd name="T28" fmla="*/ 55 w 128"/>
                <a:gd name="T29" fmla="*/ 5 h 151"/>
                <a:gd name="T30" fmla="*/ 52 w 128"/>
                <a:gd name="T31" fmla="*/ 6 h 151"/>
                <a:gd name="T32" fmla="*/ 56 w 128"/>
                <a:gd name="T33" fmla="*/ 23 h 151"/>
                <a:gd name="T34" fmla="*/ 67 w 128"/>
                <a:gd name="T35" fmla="*/ 26 h 151"/>
                <a:gd name="T36" fmla="*/ 73 w 128"/>
                <a:gd name="T37" fmla="*/ 54 h 151"/>
                <a:gd name="T38" fmla="*/ 46 w 128"/>
                <a:gd name="T39" fmla="*/ 45 h 151"/>
                <a:gd name="T40" fmla="*/ 34 w 128"/>
                <a:gd name="T41" fmla="*/ 25 h 151"/>
                <a:gd name="T42" fmla="*/ 39 w 128"/>
                <a:gd name="T43" fmla="*/ 18 h 151"/>
                <a:gd name="T44" fmla="*/ 45 w 128"/>
                <a:gd name="T45" fmla="*/ 3 h 151"/>
                <a:gd name="T46" fmla="*/ 41 w 128"/>
                <a:gd name="T47" fmla="*/ 1 h 151"/>
                <a:gd name="T48" fmla="*/ 23 w 128"/>
                <a:gd name="T49" fmla="*/ 13 h 151"/>
                <a:gd name="T50" fmla="*/ 20 w 128"/>
                <a:gd name="T51" fmla="*/ 27 h 151"/>
                <a:gd name="T52" fmla="*/ 34 w 128"/>
                <a:gd name="T53" fmla="*/ 54 h 151"/>
                <a:gd name="T54" fmla="*/ 20 w 128"/>
                <a:gd name="T55" fmla="*/ 32 h 151"/>
                <a:gd name="T56" fmla="*/ 10 w 128"/>
                <a:gd name="T57" fmla="*/ 31 h 151"/>
                <a:gd name="T58" fmla="*/ 10 w 128"/>
                <a:gd name="T59" fmla="*/ 31 h 151"/>
                <a:gd name="T60" fmla="*/ 9 w 128"/>
                <a:gd name="T61" fmla="*/ 39 h 151"/>
                <a:gd name="T62" fmla="*/ 26 w 128"/>
                <a:gd name="T63" fmla="*/ 62 h 151"/>
                <a:gd name="T64" fmla="*/ 12 w 128"/>
                <a:gd name="T65" fmla="*/ 45 h 151"/>
                <a:gd name="T66" fmla="*/ 3 w 128"/>
                <a:gd name="T67" fmla="*/ 4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151">
                  <a:moveTo>
                    <a:pt x="3" y="45"/>
                  </a:moveTo>
                  <a:cubicBezTo>
                    <a:pt x="0" y="48"/>
                    <a:pt x="0" y="52"/>
                    <a:pt x="3" y="54"/>
                  </a:cubicBezTo>
                  <a:cubicBezTo>
                    <a:pt x="18" y="71"/>
                    <a:pt x="18" y="71"/>
                    <a:pt x="18" y="71"/>
                  </a:cubicBezTo>
                  <a:cubicBezTo>
                    <a:pt x="11" y="64"/>
                    <a:pt x="11" y="64"/>
                    <a:pt x="11" y="64"/>
                  </a:cubicBezTo>
                  <a:cubicBezTo>
                    <a:pt x="8" y="63"/>
                    <a:pt x="5" y="63"/>
                    <a:pt x="3" y="66"/>
                  </a:cubicBezTo>
                  <a:cubicBezTo>
                    <a:pt x="0" y="69"/>
                    <a:pt x="1" y="73"/>
                    <a:pt x="5" y="75"/>
                  </a:cubicBezTo>
                  <a:cubicBezTo>
                    <a:pt x="19" y="86"/>
                    <a:pt x="19" y="86"/>
                    <a:pt x="19" y="86"/>
                  </a:cubicBezTo>
                  <a:cubicBezTo>
                    <a:pt x="38" y="100"/>
                    <a:pt x="65" y="100"/>
                    <a:pt x="73" y="115"/>
                  </a:cubicBezTo>
                  <a:cubicBezTo>
                    <a:pt x="90" y="151"/>
                    <a:pt x="90" y="151"/>
                    <a:pt x="90" y="151"/>
                  </a:cubicBezTo>
                  <a:cubicBezTo>
                    <a:pt x="128" y="127"/>
                    <a:pt x="128" y="127"/>
                    <a:pt x="128" y="127"/>
                  </a:cubicBezTo>
                  <a:cubicBezTo>
                    <a:pt x="121" y="108"/>
                    <a:pt x="117" y="99"/>
                    <a:pt x="116" y="95"/>
                  </a:cubicBezTo>
                  <a:cubicBezTo>
                    <a:pt x="101" y="43"/>
                    <a:pt x="98" y="40"/>
                    <a:pt x="98" y="40"/>
                  </a:cubicBezTo>
                  <a:cubicBezTo>
                    <a:pt x="95" y="32"/>
                    <a:pt x="95" y="32"/>
                    <a:pt x="95" y="32"/>
                  </a:cubicBezTo>
                  <a:cubicBezTo>
                    <a:pt x="94" y="30"/>
                    <a:pt x="92" y="28"/>
                    <a:pt x="90" y="27"/>
                  </a:cubicBezTo>
                  <a:cubicBezTo>
                    <a:pt x="55" y="5"/>
                    <a:pt x="55" y="5"/>
                    <a:pt x="55" y="5"/>
                  </a:cubicBezTo>
                  <a:cubicBezTo>
                    <a:pt x="54" y="4"/>
                    <a:pt x="52" y="4"/>
                    <a:pt x="52" y="6"/>
                  </a:cubicBezTo>
                  <a:cubicBezTo>
                    <a:pt x="49" y="12"/>
                    <a:pt x="51" y="19"/>
                    <a:pt x="56" y="23"/>
                  </a:cubicBezTo>
                  <a:cubicBezTo>
                    <a:pt x="62" y="28"/>
                    <a:pt x="67" y="26"/>
                    <a:pt x="67" y="26"/>
                  </a:cubicBezTo>
                  <a:cubicBezTo>
                    <a:pt x="75" y="32"/>
                    <a:pt x="80" y="49"/>
                    <a:pt x="73" y="54"/>
                  </a:cubicBezTo>
                  <a:cubicBezTo>
                    <a:pt x="58" y="64"/>
                    <a:pt x="46" y="45"/>
                    <a:pt x="46" y="45"/>
                  </a:cubicBezTo>
                  <a:cubicBezTo>
                    <a:pt x="34" y="25"/>
                    <a:pt x="34" y="25"/>
                    <a:pt x="34" y="25"/>
                  </a:cubicBezTo>
                  <a:cubicBezTo>
                    <a:pt x="34" y="22"/>
                    <a:pt x="39" y="18"/>
                    <a:pt x="39" y="18"/>
                  </a:cubicBezTo>
                  <a:cubicBezTo>
                    <a:pt x="44" y="15"/>
                    <a:pt x="46" y="8"/>
                    <a:pt x="45" y="3"/>
                  </a:cubicBezTo>
                  <a:cubicBezTo>
                    <a:pt x="45" y="1"/>
                    <a:pt x="43" y="0"/>
                    <a:pt x="41" y="1"/>
                  </a:cubicBezTo>
                  <a:cubicBezTo>
                    <a:pt x="23" y="13"/>
                    <a:pt x="23" y="13"/>
                    <a:pt x="23" y="13"/>
                  </a:cubicBezTo>
                  <a:cubicBezTo>
                    <a:pt x="19" y="16"/>
                    <a:pt x="17" y="22"/>
                    <a:pt x="20" y="27"/>
                  </a:cubicBezTo>
                  <a:cubicBezTo>
                    <a:pt x="34" y="54"/>
                    <a:pt x="34" y="54"/>
                    <a:pt x="34" y="54"/>
                  </a:cubicBezTo>
                  <a:cubicBezTo>
                    <a:pt x="20" y="32"/>
                    <a:pt x="20" y="32"/>
                    <a:pt x="20" y="32"/>
                  </a:cubicBezTo>
                  <a:cubicBezTo>
                    <a:pt x="18" y="29"/>
                    <a:pt x="13" y="28"/>
                    <a:pt x="10" y="31"/>
                  </a:cubicBezTo>
                  <a:cubicBezTo>
                    <a:pt x="10" y="31"/>
                    <a:pt x="10" y="31"/>
                    <a:pt x="10" y="31"/>
                  </a:cubicBezTo>
                  <a:cubicBezTo>
                    <a:pt x="8" y="33"/>
                    <a:pt x="7" y="37"/>
                    <a:pt x="9" y="39"/>
                  </a:cubicBezTo>
                  <a:cubicBezTo>
                    <a:pt x="26" y="62"/>
                    <a:pt x="26" y="62"/>
                    <a:pt x="26" y="62"/>
                  </a:cubicBezTo>
                  <a:cubicBezTo>
                    <a:pt x="12" y="45"/>
                    <a:pt x="12" y="45"/>
                    <a:pt x="12" y="45"/>
                  </a:cubicBezTo>
                  <a:cubicBezTo>
                    <a:pt x="10" y="43"/>
                    <a:pt x="5" y="43"/>
                    <a:pt x="3" y="45"/>
                  </a:cubicBezTo>
                </a:path>
              </a:pathLst>
            </a:cu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Freeform 29"/>
            <p:cNvSpPr>
              <a:spLocks/>
            </p:cNvSpPr>
            <p:nvPr/>
          </p:nvSpPr>
          <p:spPr bwMode="auto">
            <a:xfrm>
              <a:off x="4442925" y="3350174"/>
              <a:ext cx="255443" cy="228196"/>
            </a:xfrm>
            <a:custGeom>
              <a:avLst/>
              <a:gdLst>
                <a:gd name="T0" fmla="*/ 21 w 150"/>
                <a:gd name="T1" fmla="*/ 134 h 134"/>
                <a:gd name="T2" fmla="*/ 150 w 150"/>
                <a:gd name="T3" fmla="*/ 134 h 134"/>
                <a:gd name="T4" fmla="*/ 88 w 150"/>
                <a:gd name="T5" fmla="*/ 0 h 134"/>
                <a:gd name="T6" fmla="*/ 0 w 150"/>
                <a:gd name="T7" fmla="*/ 54 h 134"/>
                <a:gd name="T8" fmla="*/ 21 w 150"/>
                <a:gd name="T9" fmla="*/ 134 h 134"/>
              </a:gdLst>
              <a:ahLst/>
              <a:cxnLst>
                <a:cxn ang="0">
                  <a:pos x="T0" y="T1"/>
                </a:cxn>
                <a:cxn ang="0">
                  <a:pos x="T2" y="T3"/>
                </a:cxn>
                <a:cxn ang="0">
                  <a:pos x="T4" y="T5"/>
                </a:cxn>
                <a:cxn ang="0">
                  <a:pos x="T6" y="T7"/>
                </a:cxn>
                <a:cxn ang="0">
                  <a:pos x="T8" y="T9"/>
                </a:cxn>
              </a:cxnLst>
              <a:rect l="0" t="0" r="r" b="b"/>
              <a:pathLst>
                <a:path w="150" h="134">
                  <a:moveTo>
                    <a:pt x="21" y="134"/>
                  </a:moveTo>
                  <a:lnTo>
                    <a:pt x="150" y="134"/>
                  </a:lnTo>
                  <a:lnTo>
                    <a:pt x="88" y="0"/>
                  </a:lnTo>
                  <a:lnTo>
                    <a:pt x="0" y="54"/>
                  </a:lnTo>
                  <a:lnTo>
                    <a:pt x="21" y="134"/>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Freeform 30"/>
            <p:cNvSpPr>
              <a:spLocks/>
            </p:cNvSpPr>
            <p:nvPr/>
          </p:nvSpPr>
          <p:spPr bwMode="auto">
            <a:xfrm>
              <a:off x="4260708" y="2953386"/>
              <a:ext cx="45980" cy="34059"/>
            </a:xfrm>
            <a:custGeom>
              <a:avLst/>
              <a:gdLst>
                <a:gd name="T0" fmla="*/ 13 w 14"/>
                <a:gd name="T1" fmla="*/ 3 h 11"/>
                <a:gd name="T2" fmla="*/ 5 w 14"/>
                <a:gd name="T3" fmla="*/ 10 h 11"/>
                <a:gd name="T4" fmla="*/ 0 w 14"/>
                <a:gd name="T5" fmla="*/ 9 h 11"/>
                <a:gd name="T6" fmla="*/ 13 w 14"/>
                <a:gd name="T7" fmla="*/ 0 h 11"/>
                <a:gd name="T8" fmla="*/ 13 w 14"/>
                <a:gd name="T9" fmla="*/ 3 h 11"/>
              </a:gdLst>
              <a:ahLst/>
              <a:cxnLst>
                <a:cxn ang="0">
                  <a:pos x="T0" y="T1"/>
                </a:cxn>
                <a:cxn ang="0">
                  <a:pos x="T2" y="T3"/>
                </a:cxn>
                <a:cxn ang="0">
                  <a:pos x="T4" y="T5"/>
                </a:cxn>
                <a:cxn ang="0">
                  <a:pos x="T6" y="T7"/>
                </a:cxn>
                <a:cxn ang="0">
                  <a:pos x="T8" y="T9"/>
                </a:cxn>
              </a:cxnLst>
              <a:rect l="0" t="0" r="r" b="b"/>
              <a:pathLst>
                <a:path w="14" h="11">
                  <a:moveTo>
                    <a:pt x="13" y="3"/>
                  </a:moveTo>
                  <a:cubicBezTo>
                    <a:pt x="5" y="10"/>
                    <a:pt x="5" y="10"/>
                    <a:pt x="5" y="10"/>
                  </a:cubicBezTo>
                  <a:cubicBezTo>
                    <a:pt x="3" y="11"/>
                    <a:pt x="1" y="10"/>
                    <a:pt x="0" y="9"/>
                  </a:cubicBezTo>
                  <a:cubicBezTo>
                    <a:pt x="13" y="0"/>
                    <a:pt x="13" y="0"/>
                    <a:pt x="13" y="0"/>
                  </a:cubicBezTo>
                  <a:cubicBezTo>
                    <a:pt x="13" y="1"/>
                    <a:pt x="14" y="2"/>
                    <a:pt x="13" y="3"/>
                  </a:cubicBezTo>
                  <a:close/>
                </a:path>
              </a:pathLst>
            </a:custGeom>
            <a:solidFill>
              <a:srgbClr val="D9C1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Freeform 31"/>
            <p:cNvSpPr>
              <a:spLocks/>
            </p:cNvSpPr>
            <p:nvPr/>
          </p:nvSpPr>
          <p:spPr bwMode="auto">
            <a:xfrm>
              <a:off x="4332232" y="2965306"/>
              <a:ext cx="47683" cy="39169"/>
            </a:xfrm>
            <a:custGeom>
              <a:avLst/>
              <a:gdLst>
                <a:gd name="T0" fmla="*/ 1 w 15"/>
                <a:gd name="T1" fmla="*/ 3 h 12"/>
                <a:gd name="T2" fmla="*/ 9 w 15"/>
                <a:gd name="T3" fmla="*/ 10 h 12"/>
                <a:gd name="T4" fmla="*/ 15 w 15"/>
                <a:gd name="T5" fmla="*/ 9 h 12"/>
                <a:gd name="T6" fmla="*/ 1 w 15"/>
                <a:gd name="T7" fmla="*/ 0 h 12"/>
                <a:gd name="T8" fmla="*/ 1 w 15"/>
                <a:gd name="T9" fmla="*/ 3 h 12"/>
              </a:gdLst>
              <a:ahLst/>
              <a:cxnLst>
                <a:cxn ang="0">
                  <a:pos x="T0" y="T1"/>
                </a:cxn>
                <a:cxn ang="0">
                  <a:pos x="T2" y="T3"/>
                </a:cxn>
                <a:cxn ang="0">
                  <a:pos x="T4" y="T5"/>
                </a:cxn>
                <a:cxn ang="0">
                  <a:pos x="T6" y="T7"/>
                </a:cxn>
                <a:cxn ang="0">
                  <a:pos x="T8" y="T9"/>
                </a:cxn>
              </a:cxnLst>
              <a:rect l="0" t="0" r="r" b="b"/>
              <a:pathLst>
                <a:path w="15" h="12">
                  <a:moveTo>
                    <a:pt x="1" y="3"/>
                  </a:moveTo>
                  <a:cubicBezTo>
                    <a:pt x="9" y="10"/>
                    <a:pt x="9" y="10"/>
                    <a:pt x="9" y="10"/>
                  </a:cubicBezTo>
                  <a:cubicBezTo>
                    <a:pt x="11" y="12"/>
                    <a:pt x="14" y="10"/>
                    <a:pt x="15" y="9"/>
                  </a:cubicBezTo>
                  <a:cubicBezTo>
                    <a:pt x="1" y="0"/>
                    <a:pt x="1" y="0"/>
                    <a:pt x="1" y="0"/>
                  </a:cubicBezTo>
                  <a:cubicBezTo>
                    <a:pt x="0" y="1"/>
                    <a:pt x="0" y="2"/>
                    <a:pt x="1" y="3"/>
                  </a:cubicBezTo>
                  <a:close/>
                </a:path>
              </a:pathLst>
            </a:custGeom>
            <a:solidFill>
              <a:srgbClr val="D9C1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Freeform 32"/>
            <p:cNvSpPr>
              <a:spLocks/>
            </p:cNvSpPr>
            <p:nvPr/>
          </p:nvSpPr>
          <p:spPr bwMode="auto">
            <a:xfrm>
              <a:off x="4410568" y="3276948"/>
              <a:ext cx="149860" cy="110693"/>
            </a:xfrm>
            <a:custGeom>
              <a:avLst/>
              <a:gdLst>
                <a:gd name="T0" fmla="*/ 88 w 88"/>
                <a:gd name="T1" fmla="*/ 24 h 65"/>
                <a:gd name="T2" fmla="*/ 10 w 88"/>
                <a:gd name="T3" fmla="*/ 65 h 65"/>
                <a:gd name="T4" fmla="*/ 0 w 88"/>
                <a:gd name="T5" fmla="*/ 43 h 65"/>
                <a:gd name="T6" fmla="*/ 79 w 88"/>
                <a:gd name="T7" fmla="*/ 0 h 65"/>
                <a:gd name="T8" fmla="*/ 88 w 88"/>
                <a:gd name="T9" fmla="*/ 24 h 65"/>
              </a:gdLst>
              <a:ahLst/>
              <a:cxnLst>
                <a:cxn ang="0">
                  <a:pos x="T0" y="T1"/>
                </a:cxn>
                <a:cxn ang="0">
                  <a:pos x="T2" y="T3"/>
                </a:cxn>
                <a:cxn ang="0">
                  <a:pos x="T4" y="T5"/>
                </a:cxn>
                <a:cxn ang="0">
                  <a:pos x="T6" y="T7"/>
                </a:cxn>
                <a:cxn ang="0">
                  <a:pos x="T8" y="T9"/>
                </a:cxn>
              </a:cxnLst>
              <a:rect l="0" t="0" r="r" b="b"/>
              <a:pathLst>
                <a:path w="88" h="65">
                  <a:moveTo>
                    <a:pt x="88" y="24"/>
                  </a:moveTo>
                  <a:lnTo>
                    <a:pt x="10" y="65"/>
                  </a:lnTo>
                  <a:lnTo>
                    <a:pt x="0" y="43"/>
                  </a:lnTo>
                  <a:lnTo>
                    <a:pt x="79" y="0"/>
                  </a:lnTo>
                  <a:lnTo>
                    <a:pt x="88"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Freeform 33"/>
            <p:cNvSpPr>
              <a:spLocks/>
            </p:cNvSpPr>
            <p:nvPr/>
          </p:nvSpPr>
          <p:spPr bwMode="auto">
            <a:xfrm>
              <a:off x="4427597" y="3305898"/>
              <a:ext cx="165187" cy="136236"/>
            </a:xfrm>
            <a:custGeom>
              <a:avLst/>
              <a:gdLst>
                <a:gd name="T0" fmla="*/ 0 w 97"/>
                <a:gd name="T1" fmla="*/ 52 h 80"/>
                <a:gd name="T2" fmla="*/ 9 w 97"/>
                <a:gd name="T3" fmla="*/ 80 h 80"/>
                <a:gd name="T4" fmla="*/ 97 w 97"/>
                <a:gd name="T5" fmla="*/ 26 h 80"/>
                <a:gd name="T6" fmla="*/ 84 w 97"/>
                <a:gd name="T7" fmla="*/ 0 h 80"/>
                <a:gd name="T8" fmla="*/ 0 w 97"/>
                <a:gd name="T9" fmla="*/ 52 h 80"/>
              </a:gdLst>
              <a:ahLst/>
              <a:cxnLst>
                <a:cxn ang="0">
                  <a:pos x="T0" y="T1"/>
                </a:cxn>
                <a:cxn ang="0">
                  <a:pos x="T2" y="T3"/>
                </a:cxn>
                <a:cxn ang="0">
                  <a:pos x="T4" y="T5"/>
                </a:cxn>
                <a:cxn ang="0">
                  <a:pos x="T6" y="T7"/>
                </a:cxn>
                <a:cxn ang="0">
                  <a:pos x="T8" y="T9"/>
                </a:cxn>
              </a:cxnLst>
              <a:rect l="0" t="0" r="r" b="b"/>
              <a:pathLst>
                <a:path w="97" h="80">
                  <a:moveTo>
                    <a:pt x="0" y="52"/>
                  </a:moveTo>
                  <a:lnTo>
                    <a:pt x="9" y="80"/>
                  </a:lnTo>
                  <a:lnTo>
                    <a:pt x="97" y="26"/>
                  </a:lnTo>
                  <a:lnTo>
                    <a:pt x="84" y="0"/>
                  </a:lnTo>
                  <a:lnTo>
                    <a:pt x="0" y="52"/>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Freeform 34"/>
            <p:cNvSpPr>
              <a:spLocks/>
            </p:cNvSpPr>
            <p:nvPr/>
          </p:nvSpPr>
          <p:spPr bwMode="auto">
            <a:xfrm>
              <a:off x="4427597" y="3309303"/>
              <a:ext cx="69822" cy="74930"/>
            </a:xfrm>
            <a:custGeom>
              <a:avLst/>
              <a:gdLst>
                <a:gd name="T0" fmla="*/ 19 w 22"/>
                <a:gd name="T1" fmla="*/ 7 h 24"/>
                <a:gd name="T2" fmla="*/ 16 w 22"/>
                <a:gd name="T3" fmla="*/ 21 h 24"/>
                <a:gd name="T4" fmla="*/ 3 w 22"/>
                <a:gd name="T5" fmla="*/ 16 h 24"/>
                <a:gd name="T6" fmla="*/ 5 w 22"/>
                <a:gd name="T7" fmla="*/ 2 h 24"/>
                <a:gd name="T8" fmla="*/ 19 w 22"/>
                <a:gd name="T9" fmla="*/ 7 h 24"/>
              </a:gdLst>
              <a:ahLst/>
              <a:cxnLst>
                <a:cxn ang="0">
                  <a:pos x="T0" y="T1"/>
                </a:cxn>
                <a:cxn ang="0">
                  <a:pos x="T2" y="T3"/>
                </a:cxn>
                <a:cxn ang="0">
                  <a:pos x="T4" y="T5"/>
                </a:cxn>
                <a:cxn ang="0">
                  <a:pos x="T6" y="T7"/>
                </a:cxn>
                <a:cxn ang="0">
                  <a:pos x="T8" y="T9"/>
                </a:cxn>
              </a:cxnLst>
              <a:rect l="0" t="0" r="r" b="b"/>
              <a:pathLst>
                <a:path w="22" h="24">
                  <a:moveTo>
                    <a:pt x="19" y="7"/>
                  </a:moveTo>
                  <a:cubicBezTo>
                    <a:pt x="22" y="13"/>
                    <a:pt x="20" y="19"/>
                    <a:pt x="16" y="21"/>
                  </a:cubicBezTo>
                  <a:cubicBezTo>
                    <a:pt x="12" y="24"/>
                    <a:pt x="6" y="22"/>
                    <a:pt x="3" y="16"/>
                  </a:cubicBezTo>
                  <a:cubicBezTo>
                    <a:pt x="0" y="11"/>
                    <a:pt x="1" y="5"/>
                    <a:pt x="5" y="2"/>
                  </a:cubicBezTo>
                  <a:cubicBezTo>
                    <a:pt x="10" y="0"/>
                    <a:pt x="16" y="2"/>
                    <a:pt x="19"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35"/>
            <p:cNvSpPr>
              <a:spLocks/>
            </p:cNvSpPr>
            <p:nvPr/>
          </p:nvSpPr>
          <p:spPr bwMode="auto">
            <a:xfrm>
              <a:off x="4431003" y="3312709"/>
              <a:ext cx="63010" cy="69822"/>
            </a:xfrm>
            <a:custGeom>
              <a:avLst/>
              <a:gdLst>
                <a:gd name="T0" fmla="*/ 18 w 20"/>
                <a:gd name="T1" fmla="*/ 6 h 22"/>
                <a:gd name="T2" fmla="*/ 17 w 20"/>
                <a:gd name="T3" fmla="*/ 7 h 22"/>
                <a:gd name="T4" fmla="*/ 19 w 20"/>
                <a:gd name="T5" fmla="*/ 13 h 22"/>
                <a:gd name="T6" fmla="*/ 15 w 20"/>
                <a:gd name="T7" fmla="*/ 20 h 22"/>
                <a:gd name="T8" fmla="*/ 11 w 20"/>
                <a:gd name="T9" fmla="*/ 21 h 22"/>
                <a:gd name="T10" fmla="*/ 2 w 20"/>
                <a:gd name="T11" fmla="*/ 15 h 22"/>
                <a:gd name="T12" fmla="*/ 1 w 20"/>
                <a:gd name="T13" fmla="*/ 9 h 22"/>
                <a:gd name="T14" fmla="*/ 5 w 20"/>
                <a:gd name="T15" fmla="*/ 2 h 22"/>
                <a:gd name="T16" fmla="*/ 8 w 20"/>
                <a:gd name="T17" fmla="*/ 1 h 22"/>
                <a:gd name="T18" fmla="*/ 17 w 20"/>
                <a:gd name="T19" fmla="*/ 7 h 22"/>
                <a:gd name="T20" fmla="*/ 18 w 20"/>
                <a:gd name="T21" fmla="*/ 6 h 22"/>
                <a:gd name="T22" fmla="*/ 18 w 20"/>
                <a:gd name="T23" fmla="*/ 6 h 22"/>
                <a:gd name="T24" fmla="*/ 8 w 20"/>
                <a:gd name="T25" fmla="*/ 0 h 22"/>
                <a:gd name="T26" fmla="*/ 4 w 20"/>
                <a:gd name="T27" fmla="*/ 1 h 22"/>
                <a:gd name="T28" fmla="*/ 0 w 20"/>
                <a:gd name="T29" fmla="*/ 9 h 22"/>
                <a:gd name="T30" fmla="*/ 2 w 20"/>
                <a:gd name="T31" fmla="*/ 16 h 22"/>
                <a:gd name="T32" fmla="*/ 11 w 20"/>
                <a:gd name="T33" fmla="*/ 22 h 22"/>
                <a:gd name="T34" fmla="*/ 15 w 20"/>
                <a:gd name="T35" fmla="*/ 21 h 22"/>
                <a:gd name="T36" fmla="*/ 20 w 20"/>
                <a:gd name="T37" fmla="*/ 13 h 22"/>
                <a:gd name="T38" fmla="*/ 18 w 20"/>
                <a:gd name="T3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 h="22">
                  <a:moveTo>
                    <a:pt x="18" y="6"/>
                  </a:moveTo>
                  <a:cubicBezTo>
                    <a:pt x="17" y="7"/>
                    <a:pt x="17" y="7"/>
                    <a:pt x="17" y="7"/>
                  </a:cubicBezTo>
                  <a:cubicBezTo>
                    <a:pt x="18" y="9"/>
                    <a:pt x="19" y="11"/>
                    <a:pt x="19" y="13"/>
                  </a:cubicBezTo>
                  <a:cubicBezTo>
                    <a:pt x="19" y="16"/>
                    <a:pt x="17" y="19"/>
                    <a:pt x="15" y="20"/>
                  </a:cubicBezTo>
                  <a:cubicBezTo>
                    <a:pt x="14" y="21"/>
                    <a:pt x="13" y="21"/>
                    <a:pt x="11" y="21"/>
                  </a:cubicBezTo>
                  <a:cubicBezTo>
                    <a:pt x="8" y="21"/>
                    <a:pt x="4" y="19"/>
                    <a:pt x="2" y="15"/>
                  </a:cubicBezTo>
                  <a:cubicBezTo>
                    <a:pt x="1" y="13"/>
                    <a:pt x="1" y="11"/>
                    <a:pt x="1" y="9"/>
                  </a:cubicBezTo>
                  <a:cubicBezTo>
                    <a:pt x="1" y="6"/>
                    <a:pt x="2" y="3"/>
                    <a:pt x="5" y="2"/>
                  </a:cubicBezTo>
                  <a:cubicBezTo>
                    <a:pt x="6" y="1"/>
                    <a:pt x="7" y="1"/>
                    <a:pt x="8" y="1"/>
                  </a:cubicBezTo>
                  <a:cubicBezTo>
                    <a:pt x="11" y="1"/>
                    <a:pt x="15" y="3"/>
                    <a:pt x="17" y="7"/>
                  </a:cubicBezTo>
                  <a:cubicBezTo>
                    <a:pt x="18" y="6"/>
                    <a:pt x="18" y="6"/>
                    <a:pt x="18" y="6"/>
                  </a:cubicBezTo>
                  <a:cubicBezTo>
                    <a:pt x="18" y="6"/>
                    <a:pt x="18" y="6"/>
                    <a:pt x="18" y="6"/>
                  </a:cubicBezTo>
                  <a:cubicBezTo>
                    <a:pt x="16" y="2"/>
                    <a:pt x="12" y="0"/>
                    <a:pt x="8" y="0"/>
                  </a:cubicBezTo>
                  <a:cubicBezTo>
                    <a:pt x="7" y="0"/>
                    <a:pt x="5" y="0"/>
                    <a:pt x="4" y="1"/>
                  </a:cubicBezTo>
                  <a:cubicBezTo>
                    <a:pt x="1" y="3"/>
                    <a:pt x="0" y="6"/>
                    <a:pt x="0" y="9"/>
                  </a:cubicBezTo>
                  <a:cubicBezTo>
                    <a:pt x="0" y="11"/>
                    <a:pt x="0" y="13"/>
                    <a:pt x="2" y="16"/>
                  </a:cubicBezTo>
                  <a:cubicBezTo>
                    <a:pt x="4" y="20"/>
                    <a:pt x="8" y="22"/>
                    <a:pt x="11" y="22"/>
                  </a:cubicBezTo>
                  <a:cubicBezTo>
                    <a:pt x="13" y="22"/>
                    <a:pt x="14" y="22"/>
                    <a:pt x="15" y="21"/>
                  </a:cubicBezTo>
                  <a:cubicBezTo>
                    <a:pt x="18" y="19"/>
                    <a:pt x="20" y="16"/>
                    <a:pt x="20" y="13"/>
                  </a:cubicBezTo>
                  <a:cubicBezTo>
                    <a:pt x="20" y="10"/>
                    <a:pt x="19" y="8"/>
                    <a:pt x="18" y="6"/>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Freeform 36"/>
            <p:cNvSpPr>
              <a:spLocks/>
            </p:cNvSpPr>
            <p:nvPr/>
          </p:nvSpPr>
          <p:spPr bwMode="auto">
            <a:xfrm>
              <a:off x="4461657" y="3346768"/>
              <a:ext cx="10218" cy="25545"/>
            </a:xfrm>
            <a:custGeom>
              <a:avLst/>
              <a:gdLst>
                <a:gd name="T0" fmla="*/ 6 w 6"/>
                <a:gd name="T1" fmla="*/ 15 h 15"/>
                <a:gd name="T2" fmla="*/ 0 w 6"/>
                <a:gd name="T3" fmla="*/ 0 h 15"/>
                <a:gd name="T4" fmla="*/ 0 w 6"/>
                <a:gd name="T5" fmla="*/ 0 h 15"/>
                <a:gd name="T6" fmla="*/ 6 w 6"/>
                <a:gd name="T7" fmla="*/ 15 h 15"/>
              </a:gdLst>
              <a:ahLst/>
              <a:cxnLst>
                <a:cxn ang="0">
                  <a:pos x="T0" y="T1"/>
                </a:cxn>
                <a:cxn ang="0">
                  <a:pos x="T2" y="T3"/>
                </a:cxn>
                <a:cxn ang="0">
                  <a:pos x="T4" y="T5"/>
                </a:cxn>
                <a:cxn ang="0">
                  <a:pos x="T6" y="T7"/>
                </a:cxn>
              </a:cxnLst>
              <a:rect l="0" t="0" r="r" b="b"/>
              <a:pathLst>
                <a:path w="6" h="15">
                  <a:moveTo>
                    <a:pt x="6" y="15"/>
                  </a:moveTo>
                  <a:lnTo>
                    <a:pt x="0" y="0"/>
                  </a:lnTo>
                  <a:lnTo>
                    <a:pt x="0" y="0"/>
                  </a:lnTo>
                  <a:lnTo>
                    <a:pt x="6" y="15"/>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Freeform 37"/>
            <p:cNvSpPr>
              <a:spLocks/>
            </p:cNvSpPr>
            <p:nvPr/>
          </p:nvSpPr>
          <p:spPr bwMode="auto">
            <a:xfrm>
              <a:off x="4461657" y="3339957"/>
              <a:ext cx="17030" cy="6812"/>
            </a:xfrm>
            <a:custGeom>
              <a:avLst/>
              <a:gdLst>
                <a:gd name="T0" fmla="*/ 10 w 10"/>
                <a:gd name="T1" fmla="*/ 0 h 4"/>
                <a:gd name="T2" fmla="*/ 0 w 10"/>
                <a:gd name="T3" fmla="*/ 4 h 4"/>
                <a:gd name="T4" fmla="*/ 0 w 10"/>
                <a:gd name="T5" fmla="*/ 4 h 4"/>
                <a:gd name="T6" fmla="*/ 10 w 10"/>
                <a:gd name="T7" fmla="*/ 0 h 4"/>
              </a:gdLst>
              <a:ahLst/>
              <a:cxnLst>
                <a:cxn ang="0">
                  <a:pos x="T0" y="T1"/>
                </a:cxn>
                <a:cxn ang="0">
                  <a:pos x="T2" y="T3"/>
                </a:cxn>
                <a:cxn ang="0">
                  <a:pos x="T4" y="T5"/>
                </a:cxn>
                <a:cxn ang="0">
                  <a:pos x="T6" y="T7"/>
                </a:cxn>
              </a:cxnLst>
              <a:rect l="0" t="0" r="r" b="b"/>
              <a:pathLst>
                <a:path w="10" h="4">
                  <a:moveTo>
                    <a:pt x="10" y="0"/>
                  </a:moveTo>
                  <a:lnTo>
                    <a:pt x="0" y="4"/>
                  </a:lnTo>
                  <a:lnTo>
                    <a:pt x="0" y="4"/>
                  </a:lnTo>
                  <a:lnTo>
                    <a:pt x="1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Freeform 38"/>
            <p:cNvSpPr>
              <a:spLocks/>
            </p:cNvSpPr>
            <p:nvPr/>
          </p:nvSpPr>
          <p:spPr bwMode="auto">
            <a:xfrm>
              <a:off x="4456548" y="3317819"/>
              <a:ext cx="5109" cy="28951"/>
            </a:xfrm>
            <a:custGeom>
              <a:avLst/>
              <a:gdLst>
                <a:gd name="T0" fmla="*/ 0 w 3"/>
                <a:gd name="T1" fmla="*/ 0 h 17"/>
                <a:gd name="T2" fmla="*/ 3 w 3"/>
                <a:gd name="T3" fmla="*/ 17 h 17"/>
                <a:gd name="T4" fmla="*/ 2 w 3"/>
                <a:gd name="T5" fmla="*/ 17 h 17"/>
                <a:gd name="T6" fmla="*/ 0 w 3"/>
                <a:gd name="T7" fmla="*/ 0 h 17"/>
              </a:gdLst>
              <a:ahLst/>
              <a:cxnLst>
                <a:cxn ang="0">
                  <a:pos x="T0" y="T1"/>
                </a:cxn>
                <a:cxn ang="0">
                  <a:pos x="T2" y="T3"/>
                </a:cxn>
                <a:cxn ang="0">
                  <a:pos x="T4" y="T5"/>
                </a:cxn>
                <a:cxn ang="0">
                  <a:pos x="T6" y="T7"/>
                </a:cxn>
              </a:cxnLst>
              <a:rect l="0" t="0" r="r" b="b"/>
              <a:pathLst>
                <a:path w="3" h="17">
                  <a:moveTo>
                    <a:pt x="0" y="0"/>
                  </a:moveTo>
                  <a:lnTo>
                    <a:pt x="3" y="17"/>
                  </a:lnTo>
                  <a:lnTo>
                    <a:pt x="2" y="17"/>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39"/>
            <p:cNvSpPr>
              <a:spLocks/>
            </p:cNvSpPr>
            <p:nvPr/>
          </p:nvSpPr>
          <p:spPr bwMode="auto">
            <a:xfrm>
              <a:off x="4446330" y="3317819"/>
              <a:ext cx="3406" cy="10218"/>
            </a:xfrm>
            <a:custGeom>
              <a:avLst/>
              <a:gdLst>
                <a:gd name="T0" fmla="*/ 2 w 2"/>
                <a:gd name="T1" fmla="*/ 6 h 6"/>
                <a:gd name="T2" fmla="*/ 0 w 2"/>
                <a:gd name="T3" fmla="*/ 4 h 6"/>
                <a:gd name="T4" fmla="*/ 0 w 2"/>
                <a:gd name="T5" fmla="*/ 0 h 6"/>
                <a:gd name="T6" fmla="*/ 2 w 2"/>
                <a:gd name="T7" fmla="*/ 2 h 6"/>
                <a:gd name="T8" fmla="*/ 2 w 2"/>
                <a:gd name="T9" fmla="*/ 6 h 6"/>
              </a:gdLst>
              <a:ahLst/>
              <a:cxnLst>
                <a:cxn ang="0">
                  <a:pos x="T0" y="T1"/>
                </a:cxn>
                <a:cxn ang="0">
                  <a:pos x="T2" y="T3"/>
                </a:cxn>
                <a:cxn ang="0">
                  <a:pos x="T4" y="T5"/>
                </a:cxn>
                <a:cxn ang="0">
                  <a:pos x="T6" y="T7"/>
                </a:cxn>
                <a:cxn ang="0">
                  <a:pos x="T8" y="T9"/>
                </a:cxn>
              </a:cxnLst>
              <a:rect l="0" t="0" r="r" b="b"/>
              <a:pathLst>
                <a:path w="2" h="6">
                  <a:moveTo>
                    <a:pt x="2" y="6"/>
                  </a:moveTo>
                  <a:lnTo>
                    <a:pt x="0" y="4"/>
                  </a:lnTo>
                  <a:lnTo>
                    <a:pt x="0" y="0"/>
                  </a:lnTo>
                  <a:lnTo>
                    <a:pt x="2" y="2"/>
                  </a:lnTo>
                  <a:lnTo>
                    <a:pt x="2"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40"/>
            <p:cNvSpPr>
              <a:spLocks/>
            </p:cNvSpPr>
            <p:nvPr/>
          </p:nvSpPr>
          <p:spPr bwMode="auto">
            <a:xfrm>
              <a:off x="4436113" y="3331442"/>
              <a:ext cx="6812" cy="3406"/>
            </a:xfrm>
            <a:custGeom>
              <a:avLst/>
              <a:gdLst>
                <a:gd name="T0" fmla="*/ 4 w 4"/>
                <a:gd name="T1" fmla="*/ 2 h 2"/>
                <a:gd name="T2" fmla="*/ 2 w 4"/>
                <a:gd name="T3" fmla="*/ 2 h 2"/>
                <a:gd name="T4" fmla="*/ 0 w 4"/>
                <a:gd name="T5" fmla="*/ 0 h 2"/>
                <a:gd name="T6" fmla="*/ 4 w 4"/>
                <a:gd name="T7" fmla="*/ 0 h 2"/>
                <a:gd name="T8" fmla="*/ 4 w 4"/>
                <a:gd name="T9" fmla="*/ 2 h 2"/>
              </a:gdLst>
              <a:ahLst/>
              <a:cxnLst>
                <a:cxn ang="0">
                  <a:pos x="T0" y="T1"/>
                </a:cxn>
                <a:cxn ang="0">
                  <a:pos x="T2" y="T3"/>
                </a:cxn>
                <a:cxn ang="0">
                  <a:pos x="T4" y="T5"/>
                </a:cxn>
                <a:cxn ang="0">
                  <a:pos x="T6" y="T7"/>
                </a:cxn>
                <a:cxn ang="0">
                  <a:pos x="T8" y="T9"/>
                </a:cxn>
              </a:cxnLst>
              <a:rect l="0" t="0" r="r" b="b"/>
              <a:pathLst>
                <a:path w="4" h="2">
                  <a:moveTo>
                    <a:pt x="4" y="2"/>
                  </a:moveTo>
                  <a:lnTo>
                    <a:pt x="2" y="2"/>
                  </a:lnTo>
                  <a:lnTo>
                    <a:pt x="0" y="0"/>
                  </a:lnTo>
                  <a:lnTo>
                    <a:pt x="4" y="0"/>
                  </a:lnTo>
                  <a:lnTo>
                    <a:pt x="4"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Freeform 41"/>
            <p:cNvSpPr>
              <a:spLocks/>
            </p:cNvSpPr>
            <p:nvPr/>
          </p:nvSpPr>
          <p:spPr bwMode="auto">
            <a:xfrm>
              <a:off x="4434409" y="3343363"/>
              <a:ext cx="8515" cy="3406"/>
            </a:xfrm>
            <a:custGeom>
              <a:avLst/>
              <a:gdLst>
                <a:gd name="T0" fmla="*/ 5 w 5"/>
                <a:gd name="T1" fmla="*/ 0 h 2"/>
                <a:gd name="T2" fmla="*/ 3 w 5"/>
                <a:gd name="T3" fmla="*/ 2 h 2"/>
                <a:gd name="T4" fmla="*/ 0 w 5"/>
                <a:gd name="T5" fmla="*/ 0 h 2"/>
                <a:gd name="T6" fmla="*/ 3 w 5"/>
                <a:gd name="T7" fmla="*/ 0 h 2"/>
                <a:gd name="T8" fmla="*/ 5 w 5"/>
                <a:gd name="T9" fmla="*/ 0 h 2"/>
              </a:gdLst>
              <a:ahLst/>
              <a:cxnLst>
                <a:cxn ang="0">
                  <a:pos x="T0" y="T1"/>
                </a:cxn>
                <a:cxn ang="0">
                  <a:pos x="T2" y="T3"/>
                </a:cxn>
                <a:cxn ang="0">
                  <a:pos x="T4" y="T5"/>
                </a:cxn>
                <a:cxn ang="0">
                  <a:pos x="T6" y="T7"/>
                </a:cxn>
                <a:cxn ang="0">
                  <a:pos x="T8" y="T9"/>
                </a:cxn>
              </a:cxnLst>
              <a:rect l="0" t="0" r="r" b="b"/>
              <a:pathLst>
                <a:path w="5" h="2">
                  <a:moveTo>
                    <a:pt x="5" y="0"/>
                  </a:moveTo>
                  <a:lnTo>
                    <a:pt x="3" y="2"/>
                  </a:lnTo>
                  <a:lnTo>
                    <a:pt x="0" y="0"/>
                  </a:lnTo>
                  <a:lnTo>
                    <a:pt x="3"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Freeform 42"/>
            <p:cNvSpPr>
              <a:spLocks/>
            </p:cNvSpPr>
            <p:nvPr/>
          </p:nvSpPr>
          <p:spPr bwMode="auto">
            <a:xfrm>
              <a:off x="4439519" y="3356986"/>
              <a:ext cx="6812" cy="1703"/>
            </a:xfrm>
            <a:custGeom>
              <a:avLst/>
              <a:gdLst>
                <a:gd name="T0" fmla="*/ 4 w 4"/>
                <a:gd name="T1" fmla="*/ 0 h 1"/>
                <a:gd name="T2" fmla="*/ 2 w 4"/>
                <a:gd name="T3" fmla="*/ 1 h 1"/>
                <a:gd name="T4" fmla="*/ 0 w 4"/>
                <a:gd name="T5" fmla="*/ 1 h 1"/>
                <a:gd name="T6" fmla="*/ 2 w 4"/>
                <a:gd name="T7" fmla="*/ 0 h 1"/>
                <a:gd name="T8" fmla="*/ 4 w 4"/>
                <a:gd name="T9" fmla="*/ 0 h 1"/>
              </a:gdLst>
              <a:ahLst/>
              <a:cxnLst>
                <a:cxn ang="0">
                  <a:pos x="T0" y="T1"/>
                </a:cxn>
                <a:cxn ang="0">
                  <a:pos x="T2" y="T3"/>
                </a:cxn>
                <a:cxn ang="0">
                  <a:pos x="T4" y="T5"/>
                </a:cxn>
                <a:cxn ang="0">
                  <a:pos x="T6" y="T7"/>
                </a:cxn>
                <a:cxn ang="0">
                  <a:pos x="T8" y="T9"/>
                </a:cxn>
              </a:cxnLst>
              <a:rect l="0" t="0" r="r" b="b"/>
              <a:pathLst>
                <a:path w="4" h="1">
                  <a:moveTo>
                    <a:pt x="4" y="0"/>
                  </a:moveTo>
                  <a:lnTo>
                    <a:pt x="2" y="1"/>
                  </a:lnTo>
                  <a:lnTo>
                    <a:pt x="0" y="1"/>
                  </a:lnTo>
                  <a:lnTo>
                    <a:pt x="2" y="0"/>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Freeform 43"/>
            <p:cNvSpPr>
              <a:spLocks/>
            </p:cNvSpPr>
            <p:nvPr/>
          </p:nvSpPr>
          <p:spPr bwMode="auto">
            <a:xfrm>
              <a:off x="4449736" y="3362096"/>
              <a:ext cx="3406" cy="10218"/>
            </a:xfrm>
            <a:custGeom>
              <a:avLst/>
              <a:gdLst>
                <a:gd name="T0" fmla="*/ 2 w 2"/>
                <a:gd name="T1" fmla="*/ 0 h 6"/>
                <a:gd name="T2" fmla="*/ 2 w 2"/>
                <a:gd name="T3" fmla="*/ 4 h 6"/>
                <a:gd name="T4" fmla="*/ 0 w 2"/>
                <a:gd name="T5" fmla="*/ 6 h 6"/>
                <a:gd name="T6" fmla="*/ 0 w 2"/>
                <a:gd name="T7" fmla="*/ 2 h 6"/>
                <a:gd name="T8" fmla="*/ 2 w 2"/>
                <a:gd name="T9" fmla="*/ 0 h 6"/>
              </a:gdLst>
              <a:ahLst/>
              <a:cxnLst>
                <a:cxn ang="0">
                  <a:pos x="T0" y="T1"/>
                </a:cxn>
                <a:cxn ang="0">
                  <a:pos x="T2" y="T3"/>
                </a:cxn>
                <a:cxn ang="0">
                  <a:pos x="T4" y="T5"/>
                </a:cxn>
                <a:cxn ang="0">
                  <a:pos x="T6" y="T7"/>
                </a:cxn>
                <a:cxn ang="0">
                  <a:pos x="T8" y="T9"/>
                </a:cxn>
              </a:cxnLst>
              <a:rect l="0" t="0" r="r" b="b"/>
              <a:pathLst>
                <a:path w="2" h="6">
                  <a:moveTo>
                    <a:pt x="2" y="0"/>
                  </a:moveTo>
                  <a:lnTo>
                    <a:pt x="2" y="4"/>
                  </a:lnTo>
                  <a:lnTo>
                    <a:pt x="0" y="6"/>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Freeform 44"/>
            <p:cNvSpPr>
              <a:spLocks/>
            </p:cNvSpPr>
            <p:nvPr/>
          </p:nvSpPr>
          <p:spPr bwMode="auto">
            <a:xfrm>
              <a:off x="4461657" y="3368907"/>
              <a:ext cx="3406" cy="6812"/>
            </a:xfrm>
            <a:custGeom>
              <a:avLst/>
              <a:gdLst>
                <a:gd name="T0" fmla="*/ 0 w 2"/>
                <a:gd name="T1" fmla="*/ 0 h 4"/>
                <a:gd name="T2" fmla="*/ 2 w 2"/>
                <a:gd name="T3" fmla="*/ 2 h 4"/>
                <a:gd name="T4" fmla="*/ 2 w 2"/>
                <a:gd name="T5" fmla="*/ 4 h 4"/>
                <a:gd name="T6" fmla="*/ 0 w 2"/>
                <a:gd name="T7" fmla="*/ 2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lnTo>
                    <a:pt x="2" y="2"/>
                  </a:lnTo>
                  <a:lnTo>
                    <a:pt x="2"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Freeform 45"/>
            <p:cNvSpPr>
              <a:spLocks/>
            </p:cNvSpPr>
            <p:nvPr/>
          </p:nvSpPr>
          <p:spPr bwMode="auto">
            <a:xfrm>
              <a:off x="4471874" y="3365502"/>
              <a:ext cx="6812" cy="6812"/>
            </a:xfrm>
            <a:custGeom>
              <a:avLst/>
              <a:gdLst>
                <a:gd name="T0" fmla="*/ 0 w 4"/>
                <a:gd name="T1" fmla="*/ 0 h 4"/>
                <a:gd name="T2" fmla="*/ 2 w 4"/>
                <a:gd name="T3" fmla="*/ 2 h 4"/>
                <a:gd name="T4" fmla="*/ 4 w 4"/>
                <a:gd name="T5" fmla="*/ 4 h 4"/>
                <a:gd name="T6" fmla="*/ 2 w 4"/>
                <a:gd name="T7" fmla="*/ 2 h 4"/>
                <a:gd name="T8" fmla="*/ 0 w 4"/>
                <a:gd name="T9" fmla="*/ 0 h 4"/>
              </a:gdLst>
              <a:ahLst/>
              <a:cxnLst>
                <a:cxn ang="0">
                  <a:pos x="T0" y="T1"/>
                </a:cxn>
                <a:cxn ang="0">
                  <a:pos x="T2" y="T3"/>
                </a:cxn>
                <a:cxn ang="0">
                  <a:pos x="T4" y="T5"/>
                </a:cxn>
                <a:cxn ang="0">
                  <a:pos x="T6" y="T7"/>
                </a:cxn>
                <a:cxn ang="0">
                  <a:pos x="T8" y="T9"/>
                </a:cxn>
              </a:cxnLst>
              <a:rect l="0" t="0" r="r" b="b"/>
              <a:pathLst>
                <a:path w="4" h="4">
                  <a:moveTo>
                    <a:pt x="0" y="0"/>
                  </a:moveTo>
                  <a:lnTo>
                    <a:pt x="2" y="2"/>
                  </a:lnTo>
                  <a:lnTo>
                    <a:pt x="4" y="4"/>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Freeform 46"/>
            <p:cNvSpPr>
              <a:spLocks/>
            </p:cNvSpPr>
            <p:nvPr/>
          </p:nvSpPr>
          <p:spPr bwMode="auto">
            <a:xfrm>
              <a:off x="4478686" y="3358690"/>
              <a:ext cx="8515" cy="3406"/>
            </a:xfrm>
            <a:custGeom>
              <a:avLst/>
              <a:gdLst>
                <a:gd name="T0" fmla="*/ 0 w 5"/>
                <a:gd name="T1" fmla="*/ 0 h 2"/>
                <a:gd name="T2" fmla="*/ 4 w 5"/>
                <a:gd name="T3" fmla="*/ 0 h 2"/>
                <a:gd name="T4" fmla="*/ 5 w 5"/>
                <a:gd name="T5" fmla="*/ 2 h 2"/>
                <a:gd name="T6" fmla="*/ 2 w 5"/>
                <a:gd name="T7" fmla="*/ 2 h 2"/>
                <a:gd name="T8" fmla="*/ 0 w 5"/>
                <a:gd name="T9" fmla="*/ 0 h 2"/>
              </a:gdLst>
              <a:ahLst/>
              <a:cxnLst>
                <a:cxn ang="0">
                  <a:pos x="T0" y="T1"/>
                </a:cxn>
                <a:cxn ang="0">
                  <a:pos x="T2" y="T3"/>
                </a:cxn>
                <a:cxn ang="0">
                  <a:pos x="T4" y="T5"/>
                </a:cxn>
                <a:cxn ang="0">
                  <a:pos x="T6" y="T7"/>
                </a:cxn>
                <a:cxn ang="0">
                  <a:pos x="T8" y="T9"/>
                </a:cxn>
              </a:cxnLst>
              <a:rect l="0" t="0" r="r" b="b"/>
              <a:pathLst>
                <a:path w="5" h="2">
                  <a:moveTo>
                    <a:pt x="0" y="0"/>
                  </a:moveTo>
                  <a:lnTo>
                    <a:pt x="4" y="0"/>
                  </a:lnTo>
                  <a:lnTo>
                    <a:pt x="5"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Freeform 47"/>
            <p:cNvSpPr>
              <a:spLocks/>
            </p:cNvSpPr>
            <p:nvPr/>
          </p:nvSpPr>
          <p:spPr bwMode="auto">
            <a:xfrm>
              <a:off x="4482092" y="3346768"/>
              <a:ext cx="5109" cy="3406"/>
            </a:xfrm>
            <a:custGeom>
              <a:avLst/>
              <a:gdLst>
                <a:gd name="T0" fmla="*/ 0 w 3"/>
                <a:gd name="T1" fmla="*/ 2 h 2"/>
                <a:gd name="T2" fmla="*/ 2 w 3"/>
                <a:gd name="T3" fmla="*/ 0 h 2"/>
                <a:gd name="T4" fmla="*/ 3 w 3"/>
                <a:gd name="T5" fmla="*/ 2 h 2"/>
                <a:gd name="T6" fmla="*/ 2 w 3"/>
                <a:gd name="T7" fmla="*/ 2 h 2"/>
                <a:gd name="T8" fmla="*/ 0 w 3"/>
                <a:gd name="T9" fmla="*/ 2 h 2"/>
              </a:gdLst>
              <a:ahLst/>
              <a:cxnLst>
                <a:cxn ang="0">
                  <a:pos x="T0" y="T1"/>
                </a:cxn>
                <a:cxn ang="0">
                  <a:pos x="T2" y="T3"/>
                </a:cxn>
                <a:cxn ang="0">
                  <a:pos x="T4" y="T5"/>
                </a:cxn>
                <a:cxn ang="0">
                  <a:pos x="T6" y="T7"/>
                </a:cxn>
                <a:cxn ang="0">
                  <a:pos x="T8" y="T9"/>
                </a:cxn>
              </a:cxnLst>
              <a:rect l="0" t="0" r="r" b="b"/>
              <a:pathLst>
                <a:path w="3" h="2">
                  <a:moveTo>
                    <a:pt x="0" y="2"/>
                  </a:moveTo>
                  <a:lnTo>
                    <a:pt x="2" y="0"/>
                  </a:lnTo>
                  <a:lnTo>
                    <a:pt x="3" y="2"/>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Freeform 48"/>
            <p:cNvSpPr>
              <a:spLocks/>
            </p:cNvSpPr>
            <p:nvPr/>
          </p:nvSpPr>
          <p:spPr bwMode="auto">
            <a:xfrm>
              <a:off x="4478686" y="3334848"/>
              <a:ext cx="6812" cy="1703"/>
            </a:xfrm>
            <a:custGeom>
              <a:avLst/>
              <a:gdLst>
                <a:gd name="T0" fmla="*/ 0 w 4"/>
                <a:gd name="T1" fmla="*/ 1 h 1"/>
                <a:gd name="T2" fmla="*/ 2 w 4"/>
                <a:gd name="T3" fmla="*/ 0 h 1"/>
                <a:gd name="T4" fmla="*/ 4 w 4"/>
                <a:gd name="T5" fmla="*/ 0 h 1"/>
                <a:gd name="T6" fmla="*/ 2 w 4"/>
                <a:gd name="T7" fmla="*/ 1 h 1"/>
                <a:gd name="T8" fmla="*/ 0 w 4"/>
                <a:gd name="T9" fmla="*/ 1 h 1"/>
              </a:gdLst>
              <a:ahLst/>
              <a:cxnLst>
                <a:cxn ang="0">
                  <a:pos x="T0" y="T1"/>
                </a:cxn>
                <a:cxn ang="0">
                  <a:pos x="T2" y="T3"/>
                </a:cxn>
                <a:cxn ang="0">
                  <a:pos x="T4" y="T5"/>
                </a:cxn>
                <a:cxn ang="0">
                  <a:pos x="T6" y="T7"/>
                </a:cxn>
                <a:cxn ang="0">
                  <a:pos x="T8" y="T9"/>
                </a:cxn>
              </a:cxnLst>
              <a:rect l="0" t="0" r="r" b="b"/>
              <a:pathLst>
                <a:path w="4" h="1">
                  <a:moveTo>
                    <a:pt x="0" y="1"/>
                  </a:moveTo>
                  <a:lnTo>
                    <a:pt x="2" y="0"/>
                  </a:lnTo>
                  <a:lnTo>
                    <a:pt x="4" y="0"/>
                  </a:lnTo>
                  <a:lnTo>
                    <a:pt x="2" y="1"/>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Freeform 49"/>
            <p:cNvSpPr>
              <a:spLocks/>
            </p:cNvSpPr>
            <p:nvPr/>
          </p:nvSpPr>
          <p:spPr bwMode="auto">
            <a:xfrm>
              <a:off x="4468468" y="3321225"/>
              <a:ext cx="3406" cy="6812"/>
            </a:xfrm>
            <a:custGeom>
              <a:avLst/>
              <a:gdLst>
                <a:gd name="T0" fmla="*/ 0 w 2"/>
                <a:gd name="T1" fmla="*/ 4 h 4"/>
                <a:gd name="T2" fmla="*/ 2 w 2"/>
                <a:gd name="T3" fmla="*/ 2 h 4"/>
                <a:gd name="T4" fmla="*/ 2 w 2"/>
                <a:gd name="T5" fmla="*/ 0 h 4"/>
                <a:gd name="T6" fmla="*/ 2 w 2"/>
                <a:gd name="T7" fmla="*/ 4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2" y="2"/>
                  </a:lnTo>
                  <a:lnTo>
                    <a:pt x="2" y="0"/>
                  </a:lnTo>
                  <a:lnTo>
                    <a:pt x="2" y="4"/>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Freeform 50"/>
            <p:cNvSpPr>
              <a:spLocks/>
            </p:cNvSpPr>
            <p:nvPr/>
          </p:nvSpPr>
          <p:spPr bwMode="auto">
            <a:xfrm>
              <a:off x="4459954" y="3317819"/>
              <a:ext cx="1703" cy="6812"/>
            </a:xfrm>
            <a:custGeom>
              <a:avLst/>
              <a:gdLst>
                <a:gd name="T0" fmla="*/ 0 w 1"/>
                <a:gd name="T1" fmla="*/ 4 h 4"/>
                <a:gd name="T2" fmla="*/ 0 w 1"/>
                <a:gd name="T3" fmla="*/ 2 h 4"/>
                <a:gd name="T4" fmla="*/ 0 w 1"/>
                <a:gd name="T5" fmla="*/ 0 h 4"/>
                <a:gd name="T6" fmla="*/ 1 w 1"/>
                <a:gd name="T7" fmla="*/ 2 h 4"/>
                <a:gd name="T8" fmla="*/ 0 w 1"/>
                <a:gd name="T9" fmla="*/ 4 h 4"/>
              </a:gdLst>
              <a:ahLst/>
              <a:cxnLst>
                <a:cxn ang="0">
                  <a:pos x="T0" y="T1"/>
                </a:cxn>
                <a:cxn ang="0">
                  <a:pos x="T2" y="T3"/>
                </a:cxn>
                <a:cxn ang="0">
                  <a:pos x="T4" y="T5"/>
                </a:cxn>
                <a:cxn ang="0">
                  <a:pos x="T6" y="T7"/>
                </a:cxn>
                <a:cxn ang="0">
                  <a:pos x="T8" y="T9"/>
                </a:cxn>
              </a:cxnLst>
              <a:rect l="0" t="0" r="r" b="b"/>
              <a:pathLst>
                <a:path w="1" h="4">
                  <a:moveTo>
                    <a:pt x="0" y="4"/>
                  </a:moveTo>
                  <a:lnTo>
                    <a:pt x="0" y="2"/>
                  </a:lnTo>
                  <a:lnTo>
                    <a:pt x="0" y="0"/>
                  </a:lnTo>
                  <a:lnTo>
                    <a:pt x="1"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Freeform 51"/>
            <p:cNvSpPr>
              <a:spLocks/>
            </p:cNvSpPr>
            <p:nvPr/>
          </p:nvSpPr>
          <p:spPr bwMode="auto">
            <a:xfrm>
              <a:off x="4459954" y="3343363"/>
              <a:ext cx="5109" cy="6812"/>
            </a:xfrm>
            <a:custGeom>
              <a:avLst/>
              <a:gdLst>
                <a:gd name="T0" fmla="*/ 2 w 2"/>
                <a:gd name="T1" fmla="*/ 1 h 2"/>
                <a:gd name="T2" fmla="*/ 1 w 2"/>
                <a:gd name="T3" fmla="*/ 2 h 2"/>
                <a:gd name="T4" fmla="*/ 0 w 2"/>
                <a:gd name="T5" fmla="*/ 1 h 2"/>
                <a:gd name="T6" fmla="*/ 0 w 2"/>
                <a:gd name="T7" fmla="*/ 0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2" y="1"/>
                    <a:pt x="2" y="2"/>
                    <a:pt x="1" y="2"/>
                  </a:cubicBezTo>
                  <a:cubicBezTo>
                    <a:pt x="1" y="2"/>
                    <a:pt x="0" y="2"/>
                    <a:pt x="0" y="1"/>
                  </a:cubicBezTo>
                  <a:cubicBezTo>
                    <a:pt x="0" y="1"/>
                    <a:pt x="0" y="0"/>
                    <a:pt x="0" y="0"/>
                  </a:cubicBezTo>
                  <a:cubicBezTo>
                    <a:pt x="1" y="0"/>
                    <a:pt x="1" y="0"/>
                    <a:pt x="2" y="1"/>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Freeform 52"/>
            <p:cNvSpPr>
              <a:spLocks/>
            </p:cNvSpPr>
            <p:nvPr/>
          </p:nvSpPr>
          <p:spPr bwMode="auto">
            <a:xfrm>
              <a:off x="4485498" y="3324631"/>
              <a:ext cx="8515" cy="10218"/>
            </a:xfrm>
            <a:custGeom>
              <a:avLst/>
              <a:gdLst>
                <a:gd name="T0" fmla="*/ 2 w 3"/>
                <a:gd name="T1" fmla="*/ 1 h 3"/>
                <a:gd name="T2" fmla="*/ 3 w 3"/>
                <a:gd name="T3" fmla="*/ 3 h 3"/>
                <a:gd name="T4" fmla="*/ 3 w 3"/>
                <a:gd name="T5" fmla="*/ 3 h 3"/>
                <a:gd name="T6" fmla="*/ 2 w 3"/>
                <a:gd name="T7" fmla="*/ 3 h 3"/>
                <a:gd name="T8" fmla="*/ 1 w 3"/>
                <a:gd name="T9" fmla="*/ 2 h 3"/>
                <a:gd name="T10" fmla="*/ 1 w 3"/>
                <a:gd name="T11" fmla="*/ 0 h 3"/>
                <a:gd name="T12" fmla="*/ 1 w 3"/>
                <a:gd name="T13" fmla="*/ 0 h 3"/>
                <a:gd name="T14" fmla="*/ 1 w 3"/>
                <a:gd name="T15" fmla="*/ 0 h 3"/>
                <a:gd name="T16" fmla="*/ 2 w 3"/>
                <a:gd name="T1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3">
                  <a:moveTo>
                    <a:pt x="2" y="1"/>
                  </a:moveTo>
                  <a:cubicBezTo>
                    <a:pt x="3" y="2"/>
                    <a:pt x="3" y="3"/>
                    <a:pt x="3" y="3"/>
                  </a:cubicBezTo>
                  <a:cubicBezTo>
                    <a:pt x="3" y="3"/>
                    <a:pt x="3" y="3"/>
                    <a:pt x="3" y="3"/>
                  </a:cubicBezTo>
                  <a:cubicBezTo>
                    <a:pt x="2" y="3"/>
                    <a:pt x="2" y="3"/>
                    <a:pt x="2" y="3"/>
                  </a:cubicBezTo>
                  <a:cubicBezTo>
                    <a:pt x="2" y="3"/>
                    <a:pt x="1" y="3"/>
                    <a:pt x="1" y="2"/>
                  </a:cubicBezTo>
                  <a:cubicBezTo>
                    <a:pt x="1" y="1"/>
                    <a:pt x="0" y="1"/>
                    <a:pt x="1" y="0"/>
                  </a:cubicBezTo>
                  <a:cubicBezTo>
                    <a:pt x="1" y="0"/>
                    <a:pt x="1" y="0"/>
                    <a:pt x="1" y="0"/>
                  </a:cubicBezTo>
                  <a:cubicBezTo>
                    <a:pt x="1" y="0"/>
                    <a:pt x="1" y="0"/>
                    <a:pt x="1" y="0"/>
                  </a:cubicBezTo>
                  <a:cubicBezTo>
                    <a:pt x="2" y="0"/>
                    <a:pt x="2" y="1"/>
                    <a:pt x="2" y="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Rectangle 211"/>
            <p:cNvSpPr>
              <a:spLocks noChangeArrowheads="1"/>
            </p:cNvSpPr>
            <p:nvPr/>
          </p:nvSpPr>
          <p:spPr bwMode="auto">
            <a:xfrm>
              <a:off x="4245382" y="2152997"/>
              <a:ext cx="143048" cy="8685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696237911"/>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Online resources</a:t>
            </a:r>
          </a:p>
        </p:txBody>
      </p:sp>
      <p:sp>
        <p:nvSpPr>
          <p:cNvPr id="4" name="Content Placeholder 3"/>
          <p:cNvSpPr>
            <a:spLocks noGrp="1"/>
          </p:cNvSpPr>
          <p:nvPr>
            <p:ph type="body" sz="quarter" idx="13"/>
          </p:nvPr>
        </p:nvSpPr>
        <p:spPr>
          <a:xfrm>
            <a:off x="3009418" y="1005501"/>
            <a:ext cx="8800619" cy="5947041"/>
          </a:xfrm>
        </p:spPr>
        <p:txBody>
          <a:bodyPr>
            <a:normAutofit lnSpcReduction="10000"/>
          </a:bodyPr>
          <a:lstStyle/>
          <a:p>
            <a:pPr>
              <a:lnSpc>
                <a:spcPct val="100000"/>
              </a:lnSpc>
              <a:spcBef>
                <a:spcPts val="980"/>
              </a:spcBef>
            </a:pPr>
            <a:r>
              <a:rPr lang="en-US" sz="2000" dirty="0"/>
              <a:t>ACOM</a:t>
            </a:r>
          </a:p>
          <a:p>
            <a:pPr marL="342900" indent="-342900">
              <a:lnSpc>
                <a:spcPct val="100000"/>
              </a:lnSpc>
              <a:spcBef>
                <a:spcPts val="980"/>
              </a:spcBef>
              <a:buFont typeface="Arial" panose="020B0604020202020204" pitchFamily="34" charset="0"/>
              <a:buChar char="•"/>
            </a:pPr>
            <a:r>
              <a:rPr lang="en-US" sz="2000" u="sng" dirty="0">
                <a:solidFill>
                  <a:schemeClr val="accent1"/>
                </a:solidFill>
                <a:hlinkClick r:id="rId2"/>
              </a:rPr>
              <a:t>http://aka.ms/sql-dw-docs</a:t>
            </a:r>
            <a:r>
              <a:rPr lang="en-US" sz="2000" u="sng" dirty="0">
                <a:solidFill>
                  <a:schemeClr val="accent1"/>
                </a:solidFill>
              </a:rPr>
              <a:t> </a:t>
            </a:r>
          </a:p>
          <a:p>
            <a:pPr>
              <a:lnSpc>
                <a:spcPct val="100000"/>
              </a:lnSpc>
              <a:spcBef>
                <a:spcPts val="980"/>
              </a:spcBef>
            </a:pPr>
            <a:r>
              <a:rPr lang="en-US" sz="2000" dirty="0"/>
              <a:t>Feedback</a:t>
            </a:r>
          </a:p>
          <a:p>
            <a:pPr marL="342900" indent="-342900">
              <a:lnSpc>
                <a:spcPct val="100000"/>
              </a:lnSpc>
              <a:spcBef>
                <a:spcPts val="980"/>
              </a:spcBef>
              <a:buFont typeface="Arial" panose="020B0604020202020204" pitchFamily="34" charset="0"/>
              <a:buChar char="•"/>
            </a:pPr>
            <a:r>
              <a:rPr lang="en-US" sz="2000" u="sng" dirty="0">
                <a:solidFill>
                  <a:schemeClr val="accent1"/>
                </a:solidFill>
                <a:hlinkClick r:id="rId3"/>
              </a:rPr>
              <a:t>http://aka.ms/sql-dw-feedback</a:t>
            </a:r>
            <a:r>
              <a:rPr lang="en-US" sz="2000" u="sng" dirty="0">
                <a:solidFill>
                  <a:schemeClr val="accent1"/>
                </a:solidFill>
              </a:rPr>
              <a:t> </a:t>
            </a:r>
            <a:r>
              <a:rPr lang="en-US" sz="2000" dirty="0"/>
              <a:t> </a:t>
            </a:r>
          </a:p>
          <a:p>
            <a:pPr>
              <a:lnSpc>
                <a:spcPct val="100000"/>
              </a:lnSpc>
              <a:spcBef>
                <a:spcPts val="980"/>
              </a:spcBef>
            </a:pPr>
            <a:r>
              <a:rPr lang="en-US" sz="2000" dirty="0"/>
              <a:t>MSDN</a:t>
            </a:r>
          </a:p>
          <a:p>
            <a:pPr marL="342900" indent="-342900">
              <a:lnSpc>
                <a:spcPct val="100000"/>
              </a:lnSpc>
              <a:spcBef>
                <a:spcPts val="980"/>
              </a:spcBef>
              <a:buFont typeface="Arial" panose="020B0604020202020204" pitchFamily="34" charset="0"/>
              <a:buChar char="•"/>
            </a:pPr>
            <a:r>
              <a:rPr lang="en-US" sz="2000" u="sng" dirty="0">
                <a:solidFill>
                  <a:schemeClr val="accent1"/>
                </a:solidFill>
                <a:hlinkClick r:id="rId4"/>
              </a:rPr>
              <a:t>http://aka.ms/msdn-t-sql</a:t>
            </a:r>
            <a:r>
              <a:rPr lang="en-US" sz="2000" dirty="0"/>
              <a:t> </a:t>
            </a:r>
          </a:p>
          <a:p>
            <a:pPr>
              <a:lnSpc>
                <a:spcPct val="100000"/>
              </a:lnSpc>
              <a:spcBef>
                <a:spcPts val="980"/>
              </a:spcBef>
            </a:pPr>
            <a:r>
              <a:rPr lang="en-US" sz="2000" dirty="0"/>
              <a:t>Stack overflow</a:t>
            </a:r>
          </a:p>
          <a:p>
            <a:pPr marL="342900" indent="-342900">
              <a:lnSpc>
                <a:spcPct val="100000"/>
              </a:lnSpc>
              <a:spcBef>
                <a:spcPts val="980"/>
              </a:spcBef>
              <a:buFont typeface="Arial" panose="020B0604020202020204" pitchFamily="34" charset="0"/>
              <a:buChar char="•"/>
            </a:pPr>
            <a:r>
              <a:rPr lang="en-US" sz="2000" u="sng" dirty="0">
                <a:solidFill>
                  <a:schemeClr val="accent1"/>
                </a:solidFill>
                <a:hlinkClick r:id="rId5"/>
              </a:rPr>
              <a:t>http://stackoverflow.com/questions/tagged/azure-sqldw</a:t>
            </a:r>
            <a:endParaRPr lang="en-US" sz="2000" dirty="0"/>
          </a:p>
          <a:p>
            <a:pPr>
              <a:lnSpc>
                <a:spcPct val="100000"/>
              </a:lnSpc>
              <a:spcBef>
                <a:spcPts val="980"/>
              </a:spcBef>
            </a:pPr>
            <a:r>
              <a:rPr lang="en-US" sz="2000" dirty="0"/>
              <a:t>Video: A developers guide to Azure SQL Data Warehouse </a:t>
            </a:r>
          </a:p>
          <a:p>
            <a:pPr marL="342900" indent="-342900">
              <a:lnSpc>
                <a:spcPct val="100000"/>
              </a:lnSpc>
              <a:spcBef>
                <a:spcPts val="980"/>
              </a:spcBef>
              <a:buFont typeface="Arial" panose="020B0604020202020204" pitchFamily="34" charset="0"/>
              <a:buChar char="•"/>
            </a:pPr>
            <a:r>
              <a:rPr lang="en-US" sz="2000" u="sng" dirty="0">
                <a:solidFill>
                  <a:schemeClr val="accent1"/>
                </a:solidFill>
                <a:hlinkClick r:id="rId6"/>
              </a:rPr>
              <a:t>http://aka.ms/build-sql-dw-developers-guide</a:t>
            </a:r>
            <a:r>
              <a:rPr lang="en-US" sz="2000" u="sng" dirty="0">
                <a:solidFill>
                  <a:schemeClr val="accent1"/>
                </a:solidFill>
              </a:rPr>
              <a:t> </a:t>
            </a:r>
          </a:p>
          <a:p>
            <a:pPr>
              <a:lnSpc>
                <a:spcPct val="100000"/>
              </a:lnSpc>
              <a:spcBef>
                <a:spcPts val="980"/>
              </a:spcBef>
            </a:pPr>
            <a:r>
              <a:rPr lang="en-US" sz="2000" dirty="0"/>
              <a:t>Video: Building Analytics for the Modern Business</a:t>
            </a:r>
          </a:p>
          <a:p>
            <a:pPr marL="342900" indent="-342900">
              <a:lnSpc>
                <a:spcPct val="100000"/>
              </a:lnSpc>
              <a:spcBef>
                <a:spcPts val="980"/>
              </a:spcBef>
              <a:buFont typeface="Arial" panose="020B0604020202020204" pitchFamily="34" charset="0"/>
              <a:buChar char="•"/>
            </a:pPr>
            <a:r>
              <a:rPr lang="en-US" sz="2000" u="sng" dirty="0">
                <a:solidFill>
                  <a:schemeClr val="accent1"/>
                </a:solidFill>
                <a:hlinkClick r:id="rId7"/>
              </a:rPr>
              <a:t>http://aka.ms/build-sql-dw-analytics-modern-biz</a:t>
            </a:r>
            <a:r>
              <a:rPr lang="en-US" sz="2000" u="sng" dirty="0">
                <a:solidFill>
                  <a:schemeClr val="accent1"/>
                </a:solidFill>
              </a:rPr>
              <a:t> </a:t>
            </a:r>
          </a:p>
          <a:p>
            <a:pPr>
              <a:lnSpc>
                <a:spcPct val="100000"/>
              </a:lnSpc>
              <a:spcBef>
                <a:spcPts val="980"/>
              </a:spcBef>
            </a:pPr>
            <a:r>
              <a:rPr lang="en-GB" sz="2000" dirty="0"/>
              <a:t>Video: Fraud analysis using SQL DW &amp; SQL Server 2016 Reporting Services</a:t>
            </a:r>
          </a:p>
          <a:p>
            <a:pPr marL="342900" indent="-342900">
              <a:lnSpc>
                <a:spcPct val="100000"/>
              </a:lnSpc>
              <a:spcBef>
                <a:spcPts val="980"/>
              </a:spcBef>
              <a:buFont typeface="Arial" panose="020B0604020202020204" pitchFamily="34" charset="0"/>
              <a:buChar char="•"/>
            </a:pPr>
            <a:r>
              <a:rPr lang="en-US" sz="2000" dirty="0">
                <a:solidFill>
                  <a:schemeClr val="accent1"/>
                </a:solidFill>
                <a:hlinkClick r:id="rId8"/>
              </a:rPr>
              <a:t>http://aka.ms/video-sql-dw-fraud-analysis</a:t>
            </a:r>
            <a:r>
              <a:rPr lang="en-US" sz="2000" dirty="0">
                <a:solidFill>
                  <a:schemeClr val="accent1"/>
                </a:solidFill>
              </a:rPr>
              <a:t>  </a:t>
            </a:r>
          </a:p>
          <a:p>
            <a:endParaRPr lang="en-US" sz="2000" dirty="0"/>
          </a:p>
        </p:txBody>
      </p:sp>
      <p:sp>
        <p:nvSpPr>
          <p:cNvPr id="5" name="Rectangle 4"/>
          <p:cNvSpPr/>
          <p:nvPr/>
        </p:nvSpPr>
        <p:spPr>
          <a:xfrm>
            <a:off x="625033" y="1319514"/>
            <a:ext cx="2152891" cy="47803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Striped Right 5"/>
          <p:cNvSpPr/>
          <p:nvPr/>
        </p:nvSpPr>
        <p:spPr>
          <a:xfrm rot="19033270">
            <a:off x="1114148" y="1957505"/>
            <a:ext cx="1569846" cy="1475769"/>
          </a:xfrm>
          <a:prstGeom prst="stripedRightArrow">
            <a:avLst>
              <a:gd name="adj1" fmla="val 50488"/>
              <a:gd name="adj2" fmla="val 68455"/>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856527" y="4119755"/>
            <a:ext cx="1678329" cy="1323439"/>
          </a:xfrm>
          <a:prstGeom prst="rect">
            <a:avLst/>
          </a:prstGeom>
          <a:noFill/>
        </p:spPr>
        <p:txBody>
          <a:bodyPr wrap="square" rtlCol="0">
            <a:spAutoFit/>
          </a:bodyPr>
          <a:lstStyle/>
          <a:p>
            <a:pPr algn="ctr"/>
            <a:r>
              <a:rPr lang="en-US" sz="4000" dirty="0">
                <a:solidFill>
                  <a:schemeClr val="bg1"/>
                </a:solidFill>
                <a:latin typeface="+mj-lt"/>
              </a:rPr>
              <a:t>Ramp up</a:t>
            </a:r>
          </a:p>
        </p:txBody>
      </p:sp>
    </p:spTree>
    <p:extLst>
      <p:ext uri="{BB962C8B-B14F-4D97-AF65-F5344CB8AC3E}">
        <p14:creationId xmlns:p14="http://schemas.microsoft.com/office/powerpoint/2010/main" val="274703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878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Use case, patterns and adoption</a:t>
            </a:r>
          </a:p>
        </p:txBody>
      </p:sp>
    </p:spTree>
    <p:extLst>
      <p:ext uri="{BB962C8B-B14F-4D97-AF65-F5344CB8AC3E}">
        <p14:creationId xmlns:p14="http://schemas.microsoft.com/office/powerpoint/2010/main" val="365185102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SQL DW is good for analytical workloads.  Why?</a:t>
            </a:r>
          </a:p>
        </p:txBody>
      </p:sp>
      <p:sp>
        <p:nvSpPr>
          <p:cNvPr id="4" name="Text Placeholder 3"/>
          <p:cNvSpPr>
            <a:spLocks noGrp="1"/>
          </p:cNvSpPr>
          <p:nvPr>
            <p:ph type="body" sz="quarter" idx="13"/>
          </p:nvPr>
        </p:nvSpPr>
        <p:spPr>
          <a:xfrm>
            <a:off x="1066801" y="1513114"/>
            <a:ext cx="8850085" cy="4831948"/>
          </a:xfrm>
        </p:spPr>
        <p:txBody>
          <a:bodyPr>
            <a:normAutofit/>
          </a:bodyPr>
          <a:lstStyle/>
          <a:p>
            <a:pPr marL="457200" indent="-457200">
              <a:buFont typeface="Wingdings" panose="05000000000000000000" pitchFamily="2" charset="2"/>
              <a:buChar char="ü"/>
            </a:pPr>
            <a:r>
              <a:rPr lang="en-GB" dirty="0"/>
              <a:t>Store large volumes of data.</a:t>
            </a:r>
          </a:p>
          <a:p>
            <a:pPr marL="457200" indent="-457200">
              <a:buFont typeface="Wingdings" panose="05000000000000000000" pitchFamily="2" charset="2"/>
              <a:buChar char="ü"/>
            </a:pPr>
            <a:r>
              <a:rPr lang="en-GB" dirty="0"/>
              <a:t>Consolidate disparate data into a single location.</a:t>
            </a:r>
          </a:p>
          <a:p>
            <a:pPr marL="457200" indent="-457200">
              <a:buFont typeface="Wingdings" panose="05000000000000000000" pitchFamily="2" charset="2"/>
              <a:buChar char="ü"/>
            </a:pPr>
            <a:r>
              <a:rPr lang="en-GB" dirty="0"/>
              <a:t>Shape, model, transform and aggregate data.</a:t>
            </a:r>
          </a:p>
          <a:p>
            <a:pPr marL="457200" indent="-457200">
              <a:buFont typeface="Wingdings" panose="05000000000000000000" pitchFamily="2" charset="2"/>
              <a:buChar char="ü"/>
            </a:pPr>
            <a:r>
              <a:rPr lang="en-GB" dirty="0"/>
              <a:t>Perform query analysis across large datasets.</a:t>
            </a:r>
          </a:p>
          <a:p>
            <a:pPr marL="457200" indent="-457200">
              <a:buFont typeface="Wingdings" panose="05000000000000000000" pitchFamily="2" charset="2"/>
              <a:buChar char="ü"/>
            </a:pPr>
            <a:r>
              <a:rPr lang="en-GB" dirty="0"/>
              <a:t>Ad-hoc reporting across large data volumes.</a:t>
            </a:r>
          </a:p>
          <a:p>
            <a:pPr marL="457200" indent="-457200">
              <a:buFont typeface="Wingdings" panose="05000000000000000000" pitchFamily="2" charset="2"/>
              <a:buChar char="ü"/>
            </a:pPr>
            <a:r>
              <a:rPr lang="en-GB" dirty="0"/>
              <a:t>All using simple SQL constructs.</a:t>
            </a:r>
          </a:p>
        </p:txBody>
      </p:sp>
      <p:sp>
        <p:nvSpPr>
          <p:cNvPr id="5" name="Rectangle 4"/>
          <p:cNvSpPr/>
          <p:nvPr/>
        </p:nvSpPr>
        <p:spPr bwMode="auto">
          <a:xfrm>
            <a:off x="2919692" y="5232627"/>
            <a:ext cx="6352617" cy="8823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3921" kern="0" dirty="0">
                <a:gradFill>
                  <a:gsLst>
                    <a:gs pos="0">
                      <a:srgbClr val="FFFFFF"/>
                    </a:gs>
                    <a:gs pos="100000">
                      <a:srgbClr val="FFFFFF"/>
                    </a:gs>
                  </a:gsLst>
                  <a:lin ang="5400000" scaled="0"/>
                </a:gradFill>
                <a:ea typeface="Segoe UI" pitchFamily="34" charset="0"/>
                <a:cs typeface="Segoe UI" pitchFamily="34" charset="0"/>
              </a:rPr>
              <a:t>“SQL on SQL”</a:t>
            </a:r>
          </a:p>
        </p:txBody>
      </p:sp>
    </p:spTree>
    <p:extLst>
      <p:ext uri="{BB962C8B-B14F-4D97-AF65-F5344CB8AC3E}">
        <p14:creationId xmlns:p14="http://schemas.microsoft.com/office/powerpoint/2010/main" val="1044306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Unsuitable workloads for SQL DW</a:t>
            </a:r>
          </a:p>
        </p:txBody>
      </p:sp>
      <p:sp>
        <p:nvSpPr>
          <p:cNvPr id="4" name="Text Placeholder 3"/>
          <p:cNvSpPr>
            <a:spLocks noGrp="1"/>
          </p:cNvSpPr>
          <p:nvPr>
            <p:ph type="body" sz="quarter" idx="13"/>
          </p:nvPr>
        </p:nvSpPr>
        <p:spPr>
          <a:xfrm>
            <a:off x="1" y="1593595"/>
            <a:ext cx="5037112" cy="2982158"/>
          </a:xfrm>
        </p:spPr>
        <p:txBody>
          <a:bodyPr>
            <a:normAutofit/>
          </a:bodyPr>
          <a:lstStyle/>
          <a:p>
            <a:r>
              <a:rPr lang="en-GB" dirty="0"/>
              <a:t>Operational workloads (OLTP)</a:t>
            </a:r>
          </a:p>
          <a:p>
            <a:pPr marL="336145" indent="-336145">
              <a:buFont typeface="Arial" panose="020B0604020202020204" pitchFamily="34" charset="0"/>
              <a:buChar char="•"/>
            </a:pPr>
            <a:r>
              <a:rPr lang="en-GB" sz="1961" dirty="0"/>
              <a:t>High frequency reads and writes.</a:t>
            </a:r>
          </a:p>
          <a:p>
            <a:pPr marL="336145" indent="-336145">
              <a:buFont typeface="Arial" panose="020B0604020202020204" pitchFamily="34" charset="0"/>
              <a:buChar char="•"/>
            </a:pPr>
            <a:r>
              <a:rPr lang="en-GB" sz="1961" dirty="0"/>
              <a:t>Large numbers of singleton selects.</a:t>
            </a:r>
          </a:p>
          <a:p>
            <a:pPr marL="336145" indent="-336145">
              <a:buFont typeface="Arial" panose="020B0604020202020204" pitchFamily="34" charset="0"/>
              <a:buChar char="•"/>
            </a:pPr>
            <a:r>
              <a:rPr lang="en-GB" sz="1961" dirty="0"/>
              <a:t>High volumes of single row inserts.</a:t>
            </a:r>
          </a:p>
          <a:p>
            <a:r>
              <a:rPr lang="en-GB" dirty="0"/>
              <a:t>Data Preparation</a:t>
            </a:r>
          </a:p>
          <a:p>
            <a:pPr marL="336145" indent="-336145">
              <a:buFont typeface="Arial" panose="020B0604020202020204" pitchFamily="34" charset="0"/>
              <a:buChar char="•"/>
            </a:pPr>
            <a:r>
              <a:rPr lang="en-GB" sz="1961" dirty="0"/>
              <a:t>Row by row processing needs.</a:t>
            </a:r>
          </a:p>
          <a:p>
            <a:pPr marL="336145" indent="-336145">
              <a:buFont typeface="Arial" panose="020B0604020202020204" pitchFamily="34" charset="0"/>
              <a:buChar char="•"/>
            </a:pPr>
            <a:r>
              <a:rPr lang="en-GB" sz="1961" dirty="0"/>
              <a:t>Incompatible formats (JSON, XML).</a:t>
            </a:r>
          </a:p>
          <a:p>
            <a:endParaRPr lang="en-GB" dirty="0"/>
          </a:p>
          <a:p>
            <a:endParaRPr lang="en-GB" dirty="0"/>
          </a:p>
        </p:txBody>
      </p:sp>
      <p:pic>
        <p:nvPicPr>
          <p:cNvPr id="5" name="Picture 4"/>
          <p:cNvPicPr>
            <a:picLocks noChangeAspect="1"/>
          </p:cNvPicPr>
          <p:nvPr/>
        </p:nvPicPr>
        <p:blipFill>
          <a:blip r:embed="rId2"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7437257" y="1593596"/>
            <a:ext cx="776431" cy="776431"/>
          </a:xfrm>
          <a:prstGeom prst="rect">
            <a:avLst/>
          </a:prstGeom>
        </p:spPr>
      </p:pic>
      <p:pic>
        <p:nvPicPr>
          <p:cNvPr id="7" name="Picture 6"/>
          <p:cNvPicPr>
            <a:picLocks noChangeAspect="1"/>
          </p:cNvPicPr>
          <p:nvPr/>
        </p:nvPicPr>
        <p:blipFill>
          <a:blip r:embed="rId3"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7437257" y="2934853"/>
            <a:ext cx="776431" cy="776431"/>
          </a:xfrm>
          <a:prstGeom prst="rect">
            <a:avLst/>
          </a:prstGeom>
        </p:spPr>
      </p:pic>
      <p:sp>
        <p:nvSpPr>
          <p:cNvPr id="9" name="Freeform 8"/>
          <p:cNvSpPr/>
          <p:nvPr/>
        </p:nvSpPr>
        <p:spPr bwMode="auto">
          <a:xfrm flipH="1">
            <a:off x="9168983" y="4306530"/>
            <a:ext cx="908323" cy="868466"/>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accent6"/>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tx1"/>
              </a:solidFill>
              <a:latin typeface="Segoe UI Light"/>
              <a:ea typeface="Segoe UI" pitchFamily="34" charset="0"/>
              <a:cs typeface="Segoe UI" pitchFamily="34" charset="0"/>
            </a:endParaRPr>
          </a:p>
        </p:txBody>
      </p:sp>
      <p:grpSp>
        <p:nvGrpSpPr>
          <p:cNvPr id="10" name="Group 9"/>
          <p:cNvGrpSpPr/>
          <p:nvPr/>
        </p:nvGrpSpPr>
        <p:grpSpPr>
          <a:xfrm>
            <a:off x="7437257" y="5573323"/>
            <a:ext cx="776431" cy="776431"/>
            <a:chOff x="8580718" y="793097"/>
            <a:chExt cx="2587625" cy="2574925"/>
          </a:xfrm>
          <a:solidFill>
            <a:schemeClr val="accent6"/>
          </a:solidFill>
        </p:grpSpPr>
        <p:sp>
          <p:nvSpPr>
            <p:cNvPr id="11"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2"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grpSp>
      <p:cxnSp>
        <p:nvCxnSpPr>
          <p:cNvPr id="13" name="Straight Arrow Connector 12"/>
          <p:cNvCxnSpPr/>
          <p:nvPr/>
        </p:nvCxnSpPr>
        <p:spPr>
          <a:xfrm>
            <a:off x="8213688" y="1593596"/>
            <a:ext cx="767253" cy="0"/>
          </a:xfrm>
          <a:prstGeom prst="straightConnector1">
            <a:avLst/>
          </a:prstGeom>
          <a:ln w="28575">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8284367" y="1787703"/>
            <a:ext cx="767253" cy="0"/>
          </a:xfrm>
          <a:prstGeom prst="straightConnector1">
            <a:avLst/>
          </a:prstGeom>
          <a:ln w="28575">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19321" y="1981811"/>
            <a:ext cx="767253" cy="0"/>
          </a:xfrm>
          <a:prstGeom prst="straightConnector1">
            <a:avLst/>
          </a:prstGeom>
          <a:ln w="28575">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8284110" y="2175919"/>
            <a:ext cx="767253" cy="0"/>
          </a:xfrm>
          <a:prstGeom prst="straightConnector1">
            <a:avLst/>
          </a:prstGeom>
          <a:ln w="28575">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8213688" y="2370027"/>
            <a:ext cx="767253" cy="0"/>
          </a:xfrm>
          <a:prstGeom prst="straightConnector1">
            <a:avLst/>
          </a:prstGeom>
          <a:ln w="28575">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8284110" y="2921041"/>
            <a:ext cx="767253" cy="0"/>
          </a:xfrm>
          <a:prstGeom prst="straightConnector1">
            <a:avLst/>
          </a:prstGeom>
          <a:ln w="28575">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8354789" y="3115148"/>
            <a:ext cx="767253" cy="0"/>
          </a:xfrm>
          <a:prstGeom prst="straightConnector1">
            <a:avLst/>
          </a:prstGeom>
          <a:ln w="28575">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8389743" y="3309256"/>
            <a:ext cx="767253" cy="0"/>
          </a:xfrm>
          <a:prstGeom prst="straightConnector1">
            <a:avLst/>
          </a:prstGeom>
          <a:ln w="28575">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8354532" y="3503364"/>
            <a:ext cx="767253" cy="0"/>
          </a:xfrm>
          <a:prstGeom prst="straightConnector1">
            <a:avLst/>
          </a:prstGeom>
          <a:ln w="28575">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8284110" y="3697472"/>
            <a:ext cx="767253" cy="0"/>
          </a:xfrm>
          <a:prstGeom prst="straightConnector1">
            <a:avLst/>
          </a:prstGeom>
          <a:ln w="28575">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a:blip r:embed="rId4"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7437018" y="4311981"/>
            <a:ext cx="776431" cy="776431"/>
          </a:xfrm>
          <a:prstGeom prst="rect">
            <a:avLst/>
          </a:prstGeom>
        </p:spPr>
      </p:pic>
      <p:sp>
        <p:nvSpPr>
          <p:cNvPr id="41" name="Curved Right Arrow 40"/>
          <p:cNvSpPr/>
          <p:nvPr/>
        </p:nvSpPr>
        <p:spPr bwMode="auto">
          <a:xfrm rot="10800000">
            <a:off x="8213209" y="4716082"/>
            <a:ext cx="451573" cy="1303990"/>
          </a:xfrm>
          <a:prstGeom prst="curvedRightArrow">
            <a:avLst>
              <a:gd name="adj1" fmla="val 19758"/>
              <a:gd name="adj2" fmla="val 38969"/>
              <a:gd name="adj3" fmla="val 25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Curved Right Arrow 41"/>
          <p:cNvSpPr/>
          <p:nvPr/>
        </p:nvSpPr>
        <p:spPr bwMode="auto">
          <a:xfrm>
            <a:off x="6983128" y="4716083"/>
            <a:ext cx="451572" cy="1303991"/>
          </a:xfrm>
          <a:prstGeom prst="curvedRightArrow">
            <a:avLst>
              <a:gd name="adj1" fmla="val 19758"/>
              <a:gd name="adj2" fmla="val 38969"/>
              <a:gd name="adj3" fmla="val 25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ight Arrow 42"/>
          <p:cNvSpPr/>
          <p:nvPr/>
        </p:nvSpPr>
        <p:spPr bwMode="auto">
          <a:xfrm>
            <a:off x="8197821" y="4293606"/>
            <a:ext cx="959175" cy="496931"/>
          </a:xfrm>
          <a:prstGeom prst="rightArrow">
            <a:avLst>
              <a:gd name="adj1" fmla="val 37819"/>
              <a:gd name="adj2" fmla="val 6718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p:cNvPicPr>
            <a:picLocks noChangeAspect="1"/>
          </p:cNvPicPr>
          <p:nvPr/>
        </p:nvPicPr>
        <p:blipFill>
          <a:blip r:embed="rId4"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9192207" y="2938473"/>
            <a:ext cx="776431" cy="776431"/>
          </a:xfrm>
          <a:prstGeom prst="rect">
            <a:avLst/>
          </a:prstGeom>
        </p:spPr>
      </p:pic>
      <p:pic>
        <p:nvPicPr>
          <p:cNvPr id="45" name="Picture 44"/>
          <p:cNvPicPr>
            <a:picLocks noChangeAspect="1"/>
          </p:cNvPicPr>
          <p:nvPr/>
        </p:nvPicPr>
        <p:blipFill>
          <a:blip r:embed="rId5"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9192207" y="1593596"/>
            <a:ext cx="776431" cy="776431"/>
          </a:xfrm>
          <a:prstGeom prst="rect">
            <a:avLst/>
          </a:prstGeom>
        </p:spPr>
      </p:pic>
    </p:spTree>
    <p:extLst>
      <p:ext uri="{BB962C8B-B14F-4D97-AF65-F5344CB8AC3E}">
        <p14:creationId xmlns:p14="http://schemas.microsoft.com/office/powerpoint/2010/main" val="256897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Shape 80"/>
          <p:cNvSpPr>
            <a:spLocks noChangeAspect="1"/>
          </p:cNvSpPr>
          <p:nvPr/>
        </p:nvSpPr>
        <p:spPr>
          <a:xfrm>
            <a:off x="1268069" y="3371161"/>
            <a:ext cx="741654" cy="816483"/>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3898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Freeform: Shape 79"/>
          <p:cNvSpPr>
            <a:spLocks noChangeAspect="1"/>
          </p:cNvSpPr>
          <p:nvPr/>
        </p:nvSpPr>
        <p:spPr>
          <a:xfrm>
            <a:off x="1268074" y="2266805"/>
            <a:ext cx="741654" cy="816483"/>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3898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p:txBody>
          <a:bodyPr/>
          <a:lstStyle/>
          <a:p>
            <a:r>
              <a:rPr lang="en-GB"/>
              <a:t>Pattern</a:t>
            </a:r>
            <a:br>
              <a:rPr lang="en-GB"/>
            </a:br>
            <a:endParaRPr lang="en-US" dirty="0"/>
          </a:p>
        </p:txBody>
      </p:sp>
      <p:sp>
        <p:nvSpPr>
          <p:cNvPr id="5" name="Text Placeholder 4"/>
          <p:cNvSpPr>
            <a:spLocks noGrp="1"/>
          </p:cNvSpPr>
          <p:nvPr>
            <p:ph type="body" sz="quarter" idx="11"/>
          </p:nvPr>
        </p:nvSpPr>
        <p:spPr/>
        <p:txBody>
          <a:bodyPr/>
          <a:lstStyle/>
          <a:p>
            <a:r>
              <a:rPr lang="en-GB"/>
              <a:t>Big Data Warehouse</a:t>
            </a:r>
            <a:endParaRPr lang="en-US" dirty="0"/>
          </a:p>
        </p:txBody>
      </p:sp>
      <p:cxnSp>
        <p:nvCxnSpPr>
          <p:cNvPr id="14" name="Straight Arrow Connector 13"/>
          <p:cNvCxnSpPr>
            <a:endCxn id="7" idx="1"/>
          </p:cNvCxnSpPr>
          <p:nvPr/>
        </p:nvCxnSpPr>
        <p:spPr>
          <a:xfrm>
            <a:off x="8300514" y="3759345"/>
            <a:ext cx="604795" cy="4435"/>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6814698" y="3759346"/>
            <a:ext cx="705637" cy="1"/>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614089" y="3759346"/>
            <a:ext cx="904794" cy="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bwMode="auto">
          <a:xfrm>
            <a:off x="365071" y="2255913"/>
            <a:ext cx="1007857" cy="3599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r" defTabSz="932293" eaLnBrk="1" fontAlgn="base" latinLnBrk="0" hangingPunct="1">
              <a:lnSpc>
                <a:spcPct val="90000"/>
              </a:lnSpc>
              <a:spcBef>
                <a:spcPct val="0"/>
              </a:spcBef>
              <a:spcAft>
                <a:spcPct val="0"/>
              </a:spcAft>
              <a:buClrTx/>
              <a:buSzTx/>
              <a:buFontTx/>
              <a:buNone/>
              <a:tabLst/>
              <a:defRPr/>
            </a:pPr>
            <a:r>
              <a:rPr kumimoji="0" lang="en-GB" sz="2000" b="0" i="0" u="none" strike="noStrike" kern="0" cap="none" spc="0" normalizeH="0" baseline="0" noProof="0" dirty="0">
                <a:ln>
                  <a:noFill/>
                </a:ln>
                <a:solidFill>
                  <a:schemeClr val="tx1"/>
                </a:solidFill>
                <a:effectLst/>
                <a:uLnTx/>
                <a:uFillTx/>
                <a:ea typeface="Segoe UI" pitchFamily="34" charset="0"/>
                <a:cs typeface="Segoe UI" pitchFamily="34" charset="0"/>
              </a:rPr>
              <a:t>XML</a:t>
            </a:r>
          </a:p>
        </p:txBody>
      </p:sp>
      <p:cxnSp>
        <p:nvCxnSpPr>
          <p:cNvPr id="37" name="Straight Arrow Connector 36"/>
          <p:cNvCxnSpPr/>
          <p:nvPr/>
        </p:nvCxnSpPr>
        <p:spPr>
          <a:xfrm flipV="1">
            <a:off x="2013476" y="3759346"/>
            <a:ext cx="835875" cy="60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2017374" y="2720131"/>
            <a:ext cx="1222067" cy="649127"/>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2013476" y="4149436"/>
            <a:ext cx="1225965" cy="67727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126602" y="4581532"/>
            <a:ext cx="1940159" cy="1772753"/>
          </a:xfrm>
          <a:prstGeom prst="rect">
            <a:avLst/>
          </a:prstGeom>
          <a:noFill/>
        </p:spPr>
        <p:txBody>
          <a:bodyPr wrap="none" lIns="182854" tIns="146284" rIns="182854" bIns="146284"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GB" sz="2400" b="0" i="0" u="none" strike="noStrike" kern="0" cap="none" spc="0" normalizeH="0" baseline="0" noProof="0" dirty="0">
                <a:ln>
                  <a:noFill/>
                </a:ln>
                <a:solidFill>
                  <a:sysClr val="windowText" lastClr="000000"/>
                </a:solidFill>
                <a:effectLst/>
                <a:uLnTx/>
                <a:uFillTx/>
              </a:rPr>
              <a:t>Preparation</a:t>
            </a:r>
          </a:p>
          <a:p>
            <a:pPr marL="0" marR="0" lvl="1" indent="0" defTabSz="914400" eaLnBrk="1" fontAlgn="auto" latinLnBrk="0" hangingPunct="1">
              <a:lnSpc>
                <a:spcPct val="90000"/>
              </a:lnSpc>
              <a:spcBef>
                <a:spcPts val="600"/>
              </a:spcBef>
              <a:spcAft>
                <a:spcPts val="0"/>
              </a:spcAft>
              <a:buClrTx/>
              <a:buSzTx/>
              <a:buFontTx/>
              <a:buNone/>
              <a:tabLst/>
              <a:defRPr/>
            </a:pPr>
            <a:r>
              <a:rPr kumimoji="0" lang="en-GB" sz="1400" b="0" i="0" u="none" strike="noStrike" kern="0" cap="none" spc="0" normalizeH="0" baseline="0" noProof="0" dirty="0">
                <a:ln>
                  <a:noFill/>
                </a:ln>
                <a:solidFill>
                  <a:sysClr val="windowText" lastClr="000000"/>
                </a:solidFill>
                <a:effectLst/>
                <a:uLnTx/>
                <a:uFillTx/>
              </a:rPr>
              <a:t>Pre-process </a:t>
            </a:r>
          </a:p>
          <a:p>
            <a:pPr marL="0" marR="0" lvl="1" indent="0" defTabSz="914400" eaLnBrk="1" fontAlgn="auto" latinLnBrk="0" hangingPunct="1">
              <a:lnSpc>
                <a:spcPct val="90000"/>
              </a:lnSpc>
              <a:spcBef>
                <a:spcPts val="600"/>
              </a:spcBef>
              <a:spcAft>
                <a:spcPts val="0"/>
              </a:spcAft>
              <a:buClrTx/>
              <a:buSzTx/>
              <a:buFontTx/>
              <a:buNone/>
              <a:tabLst/>
              <a:defRPr/>
            </a:pPr>
            <a:r>
              <a:rPr kumimoji="0" lang="en-GB" sz="1400" b="0" i="0" u="none" strike="noStrike" kern="0" cap="none" spc="0" normalizeH="0" baseline="0" noProof="0" dirty="0">
                <a:ln>
                  <a:noFill/>
                </a:ln>
                <a:solidFill>
                  <a:sysClr val="windowText" lastClr="000000"/>
                </a:solidFill>
                <a:effectLst/>
                <a:uLnTx/>
                <a:uFillTx/>
              </a:rPr>
              <a:t>Transpose</a:t>
            </a:r>
          </a:p>
          <a:p>
            <a:pPr marL="0" marR="0" lvl="1" indent="0" defTabSz="914400" eaLnBrk="1" fontAlgn="auto" latinLnBrk="0" hangingPunct="1">
              <a:lnSpc>
                <a:spcPct val="90000"/>
              </a:lnSpc>
              <a:spcBef>
                <a:spcPts val="600"/>
              </a:spcBef>
              <a:spcAft>
                <a:spcPts val="0"/>
              </a:spcAft>
              <a:buClrTx/>
              <a:buSzTx/>
              <a:buFontTx/>
              <a:buNone/>
              <a:tabLst/>
              <a:defRPr/>
            </a:pPr>
            <a:r>
              <a:rPr kumimoji="0" lang="en-GB" sz="1400" b="0" i="0" u="none" strike="noStrike" kern="0" cap="none" spc="0" normalizeH="0" baseline="0" noProof="0" dirty="0">
                <a:ln>
                  <a:noFill/>
                </a:ln>
                <a:solidFill>
                  <a:sysClr val="windowText" lastClr="000000"/>
                </a:solidFill>
                <a:effectLst/>
                <a:uLnTx/>
                <a:uFillTx/>
              </a:rPr>
              <a:t>Re-format</a:t>
            </a:r>
          </a:p>
          <a:p>
            <a:pPr marL="799946" marR="0" lvl="1" indent="-342834" defTabSz="914400" eaLnBrk="1" fontAlgn="auto" latinLnBrk="0" hangingPunct="1">
              <a:lnSpc>
                <a:spcPct val="90000"/>
              </a:lnSpc>
              <a:spcBef>
                <a:spcPts val="0"/>
              </a:spcBef>
              <a:spcAft>
                <a:spcPts val="0"/>
              </a:spcAft>
              <a:buClrTx/>
              <a:buSzTx/>
              <a:buFont typeface="Arial" panose="020B0604020202020204" pitchFamily="34" charset="0"/>
              <a:buChar char="•"/>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59" name="TextBox 58"/>
          <p:cNvSpPr txBox="1"/>
          <p:nvPr/>
        </p:nvSpPr>
        <p:spPr>
          <a:xfrm>
            <a:off x="8769273" y="4616590"/>
            <a:ext cx="1242916" cy="1711197"/>
          </a:xfrm>
          <a:prstGeom prst="rect">
            <a:avLst/>
          </a:prstGeom>
          <a:noFill/>
        </p:spPr>
        <p:txBody>
          <a:bodyPr wrap="none" lIns="182854" tIns="146284" rIns="182854" bIns="146284"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GB" sz="2400" b="0" i="0" u="none" strike="noStrike" kern="0" cap="none" spc="0" normalizeH="0" baseline="0" noProof="0" dirty="0">
                <a:ln>
                  <a:noFill/>
                </a:ln>
                <a:solidFill>
                  <a:sysClr val="windowText" lastClr="000000"/>
                </a:solidFill>
                <a:effectLst/>
                <a:uLnTx/>
                <a:uFillTx/>
              </a:rPr>
              <a:t>Model</a:t>
            </a:r>
          </a:p>
          <a:p>
            <a:pPr marL="0" marR="0" lvl="1" indent="0" defTabSz="914400" eaLnBrk="1" fontAlgn="auto" latinLnBrk="0" hangingPunct="1">
              <a:lnSpc>
                <a:spcPct val="90000"/>
              </a:lnSpc>
              <a:spcBef>
                <a:spcPts val="600"/>
              </a:spcBef>
              <a:spcAft>
                <a:spcPts val="0"/>
              </a:spcAft>
              <a:buClrTx/>
              <a:buSzTx/>
              <a:buFontTx/>
              <a:buNone/>
              <a:tabLst/>
              <a:defRPr/>
            </a:pPr>
            <a:r>
              <a:rPr kumimoji="0" lang="en-GB" sz="1400" b="0" i="0" u="none" strike="noStrike" kern="0" cap="none" spc="0" normalizeH="0" baseline="0" noProof="0" dirty="0">
                <a:ln>
                  <a:noFill/>
                </a:ln>
                <a:solidFill>
                  <a:sysClr val="windowText" lastClr="000000"/>
                </a:solidFill>
                <a:effectLst/>
                <a:uLnTx/>
                <a:uFillTx/>
              </a:rPr>
              <a:t>Load</a:t>
            </a:r>
          </a:p>
          <a:p>
            <a:pPr marL="0" marR="0" lvl="1" indent="0" defTabSz="914400" eaLnBrk="1" fontAlgn="auto" latinLnBrk="0" hangingPunct="1">
              <a:lnSpc>
                <a:spcPct val="90000"/>
              </a:lnSpc>
              <a:spcBef>
                <a:spcPts val="600"/>
              </a:spcBef>
              <a:spcAft>
                <a:spcPts val="0"/>
              </a:spcAft>
              <a:buClrTx/>
              <a:buSzTx/>
              <a:buFontTx/>
              <a:buNone/>
              <a:tabLst/>
              <a:defRPr/>
            </a:pPr>
            <a:r>
              <a:rPr kumimoji="0" lang="en-GB" sz="1400" b="0" i="0" u="none" strike="noStrike" kern="0" cap="none" spc="0" normalizeH="0" baseline="0" noProof="0" dirty="0">
                <a:ln>
                  <a:noFill/>
                </a:ln>
                <a:solidFill>
                  <a:sysClr val="windowText" lastClr="000000"/>
                </a:solidFill>
                <a:effectLst/>
                <a:uLnTx/>
                <a:uFillTx/>
              </a:rPr>
              <a:t>Transform</a:t>
            </a:r>
          </a:p>
          <a:p>
            <a:pPr marL="0" marR="0" lvl="1" indent="0" defTabSz="914400" eaLnBrk="1" fontAlgn="auto" latinLnBrk="0" hangingPunct="1">
              <a:lnSpc>
                <a:spcPct val="90000"/>
              </a:lnSpc>
              <a:spcBef>
                <a:spcPts val="600"/>
              </a:spcBef>
              <a:spcAft>
                <a:spcPts val="0"/>
              </a:spcAft>
              <a:buClrTx/>
              <a:buSzTx/>
              <a:buFontTx/>
              <a:buNone/>
              <a:tabLst/>
              <a:defRPr/>
            </a:pPr>
            <a:r>
              <a:rPr kumimoji="0" lang="en-GB" sz="1400" b="0" i="0" u="none" strike="noStrike" kern="0" cap="none" spc="0" normalizeH="0" baseline="0" noProof="0" dirty="0">
                <a:ln>
                  <a:noFill/>
                </a:ln>
                <a:solidFill>
                  <a:sysClr val="windowText" lastClr="000000"/>
                </a:solidFill>
                <a:effectLst/>
                <a:uLnTx/>
                <a:uFillTx/>
              </a:rPr>
              <a:t>Aggregate</a:t>
            </a:r>
          </a:p>
          <a:p>
            <a:pPr marL="0" marR="0" lvl="1" indent="0" defTabSz="914400" eaLnBrk="1" fontAlgn="auto" latinLnBrk="0" hangingPunct="1">
              <a:lnSpc>
                <a:spcPct val="90000"/>
              </a:lnSpc>
              <a:spcBef>
                <a:spcPts val="600"/>
              </a:spcBef>
              <a:spcAft>
                <a:spcPts val="0"/>
              </a:spcAft>
              <a:buClrTx/>
              <a:buSzTx/>
              <a:buFontTx/>
              <a:buNone/>
              <a:tabLst/>
              <a:defRPr/>
            </a:pPr>
            <a:r>
              <a:rPr kumimoji="0" lang="en-GB" sz="1400" b="0" i="0" u="none" strike="noStrike" kern="0" cap="none" spc="0" normalizeH="0" baseline="0" noProof="0" dirty="0">
                <a:ln>
                  <a:noFill/>
                </a:ln>
                <a:solidFill>
                  <a:sysClr val="windowText" lastClr="000000"/>
                </a:solidFill>
                <a:effectLst/>
                <a:uLnTx/>
                <a:uFillTx/>
              </a:rPr>
              <a:t>Consume</a:t>
            </a:r>
          </a:p>
        </p:txBody>
      </p:sp>
      <p:sp>
        <p:nvSpPr>
          <p:cNvPr id="61" name="Left Arrow 60"/>
          <p:cNvSpPr/>
          <p:nvPr/>
        </p:nvSpPr>
        <p:spPr bwMode="auto">
          <a:xfrm>
            <a:off x="9921735" y="2936687"/>
            <a:ext cx="1643426" cy="1360551"/>
          </a:xfrm>
          <a:prstGeom prst="leftArrow">
            <a:avLst>
              <a:gd name="adj1" fmla="val 100000"/>
              <a:gd name="adj2" fmla="val 28667"/>
            </a:avLst>
          </a:prstGeom>
          <a:solidFill>
            <a:srgbClr val="69C8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GB" sz="2400" b="0" i="0" u="none" strike="noStrike" kern="0" cap="none" spc="0" normalizeH="0" baseline="0" noProof="0" dirty="0">
                <a:ln>
                  <a:noFill/>
                </a:ln>
                <a:solidFill>
                  <a:schemeClr val="tx1"/>
                </a:solidFill>
                <a:effectLst/>
                <a:uLnTx/>
                <a:uFillTx/>
                <a:ea typeface="Segoe UI" pitchFamily="34" charset="0"/>
                <a:cs typeface="Segoe UI" pitchFamily="34" charset="0"/>
              </a:rPr>
              <a:t>High Value Data</a:t>
            </a:r>
          </a:p>
        </p:txBody>
      </p:sp>
      <p:sp>
        <p:nvSpPr>
          <p:cNvPr id="63" name="Down Arrow 62"/>
          <p:cNvSpPr/>
          <p:nvPr/>
        </p:nvSpPr>
        <p:spPr bwMode="auto">
          <a:xfrm>
            <a:off x="4984044" y="1579584"/>
            <a:ext cx="1735107" cy="1319935"/>
          </a:xfrm>
          <a:prstGeom prst="downArrow">
            <a:avLst>
              <a:gd name="adj1" fmla="val 100000"/>
              <a:gd name="adj2" fmla="val 35778"/>
            </a:avLst>
          </a:prstGeom>
          <a:solidFill>
            <a:srgbClr val="69C8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GB" sz="2400" b="0" i="0" u="none" strike="noStrike" kern="0" cap="none" spc="0" normalizeH="0" baseline="0" noProof="0" dirty="0">
                <a:ln>
                  <a:noFill/>
                </a:ln>
                <a:solidFill>
                  <a:schemeClr val="tx1"/>
                </a:solidFill>
                <a:effectLst/>
                <a:uLnTx/>
                <a:uFillTx/>
                <a:ea typeface="Segoe UI" pitchFamily="34" charset="0"/>
                <a:cs typeface="Segoe UI" pitchFamily="34" charset="0"/>
              </a:rPr>
              <a:t>Unknown Value Data</a:t>
            </a:r>
          </a:p>
        </p:txBody>
      </p:sp>
      <p:sp>
        <p:nvSpPr>
          <p:cNvPr id="30" name="TextBox 29"/>
          <p:cNvSpPr txBox="1"/>
          <p:nvPr/>
        </p:nvSpPr>
        <p:spPr>
          <a:xfrm>
            <a:off x="10260654" y="5019623"/>
            <a:ext cx="1387042" cy="973462"/>
          </a:xfrm>
          <a:prstGeom prst="rect">
            <a:avLst/>
          </a:prstGeom>
          <a:noFill/>
        </p:spPr>
        <p:txBody>
          <a:bodyPr wrap="none" lIns="182854" tIns="146284" rIns="182854" bIns="146284"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GB" sz="2400" b="0" i="0" u="none" strike="noStrike" kern="0" cap="none" spc="0" normalizeH="0" baseline="0" noProof="0" dirty="0">
                <a:ln>
                  <a:noFill/>
                </a:ln>
                <a:solidFill>
                  <a:sysClr val="windowText" lastClr="000000"/>
                </a:solidFill>
                <a:effectLst/>
                <a:uLnTx/>
                <a:uFillTx/>
              </a:rPr>
              <a:t>Batch</a:t>
            </a:r>
          </a:p>
          <a:p>
            <a:pPr marL="0" marR="0" lvl="0" indent="0" defTabSz="914400" eaLnBrk="1" fontAlgn="auto" latinLnBrk="0" hangingPunct="1">
              <a:lnSpc>
                <a:spcPct val="90000"/>
              </a:lnSpc>
              <a:spcBef>
                <a:spcPts val="0"/>
              </a:spcBef>
              <a:spcAft>
                <a:spcPts val="0"/>
              </a:spcAft>
              <a:buClrTx/>
              <a:buSzTx/>
              <a:buFontTx/>
              <a:buNone/>
              <a:tabLst/>
              <a:defRPr/>
            </a:pPr>
            <a:r>
              <a:rPr kumimoji="0" lang="en-GB" sz="2400" b="0" i="0" u="none" strike="noStrike" kern="0" cap="none" spc="0" normalizeH="0" baseline="0" noProof="0" dirty="0">
                <a:ln>
                  <a:noFill/>
                </a:ln>
                <a:solidFill>
                  <a:sysClr val="windowText" lastClr="000000"/>
                </a:solidFill>
                <a:effectLst/>
                <a:uLnTx/>
                <a:uFillTx/>
              </a:rPr>
              <a:t>Ad-hoc</a:t>
            </a:r>
          </a:p>
        </p:txBody>
      </p:sp>
      <p:sp>
        <p:nvSpPr>
          <p:cNvPr id="31" name="TextBox 30"/>
          <p:cNvSpPr txBox="1"/>
          <p:nvPr/>
        </p:nvSpPr>
        <p:spPr>
          <a:xfrm>
            <a:off x="7406250" y="5185800"/>
            <a:ext cx="1132841" cy="634443"/>
          </a:xfrm>
          <a:prstGeom prst="rect">
            <a:avLst/>
          </a:prstGeom>
          <a:noFill/>
        </p:spPr>
        <p:txBody>
          <a:bodyPr wrap="none" lIns="182854" tIns="146284" rIns="182854" bIns="146284"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GB" sz="2400" b="0" i="0" u="none" strike="noStrike" kern="0" cap="none" spc="0" normalizeH="0" baseline="0" noProof="0" dirty="0">
                <a:ln>
                  <a:noFill/>
                </a:ln>
                <a:solidFill>
                  <a:sysClr val="windowText" lastClr="000000"/>
                </a:solidFill>
                <a:effectLst/>
                <a:uLnTx/>
                <a:uFillTx/>
              </a:rPr>
              <a:t>Batch</a:t>
            </a:r>
          </a:p>
        </p:txBody>
      </p:sp>
      <p:sp>
        <p:nvSpPr>
          <p:cNvPr id="4" name="Right Brace 3"/>
          <p:cNvSpPr/>
          <p:nvPr/>
        </p:nvSpPr>
        <p:spPr>
          <a:xfrm>
            <a:off x="7065416" y="4616590"/>
            <a:ext cx="347776" cy="1781113"/>
          </a:xfrm>
          <a:prstGeom prst="rightBrace">
            <a:avLst>
              <a:gd name="adj1" fmla="val 43860"/>
              <a:gd name="adj2" fmla="val 49999"/>
            </a:avLst>
          </a:prstGeom>
          <a:ln w="57150">
            <a:solidFill>
              <a:srgbClr val="69C8CA"/>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ysClr val="windowText" lastClr="000000"/>
              </a:solidFill>
              <a:effectLst/>
              <a:uLnTx/>
              <a:uFillTx/>
            </a:endParaRPr>
          </a:p>
        </p:txBody>
      </p:sp>
      <p:sp>
        <p:nvSpPr>
          <p:cNvPr id="36" name="Right Brace 35"/>
          <p:cNvSpPr/>
          <p:nvPr/>
        </p:nvSpPr>
        <p:spPr>
          <a:xfrm>
            <a:off x="10012189" y="4616590"/>
            <a:ext cx="347776" cy="1781113"/>
          </a:xfrm>
          <a:prstGeom prst="rightBrace">
            <a:avLst>
              <a:gd name="adj1" fmla="val 43860"/>
              <a:gd name="adj2" fmla="val 49999"/>
            </a:avLst>
          </a:prstGeom>
          <a:noFill/>
          <a:ln w="57150">
            <a:solidFill>
              <a:srgbClr val="69C8CA"/>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ysClr val="windowText" lastClr="000000"/>
              </a:solidFill>
              <a:effectLst/>
              <a:uLnTx/>
              <a:uFillTx/>
            </a:endParaRPr>
          </a:p>
        </p:txBody>
      </p:sp>
      <p:grpSp>
        <p:nvGrpSpPr>
          <p:cNvPr id="39" name="Group 38"/>
          <p:cNvGrpSpPr/>
          <p:nvPr/>
        </p:nvGrpSpPr>
        <p:grpSpPr>
          <a:xfrm>
            <a:off x="5211794" y="3124613"/>
            <a:ext cx="1274939" cy="1269464"/>
            <a:chOff x="2148168" y="645460"/>
            <a:chExt cx="2587625" cy="2576512"/>
          </a:xfrm>
        </p:grpSpPr>
        <p:sp>
          <p:nvSpPr>
            <p:cNvPr id="40" name="Freeform 19"/>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41" name="Freeform 20"/>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43" name="Freeform 21"/>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44" name="Freeform 22"/>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45" name="Freeform 23"/>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47" name="Freeform 24"/>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48" name="Freeform 25"/>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nvGrpSpPr>
          <p:cNvPr id="52" name="Group 51"/>
          <p:cNvGrpSpPr/>
          <p:nvPr/>
        </p:nvGrpSpPr>
        <p:grpSpPr>
          <a:xfrm>
            <a:off x="8921805" y="3217503"/>
            <a:ext cx="809403" cy="1071763"/>
            <a:chOff x="5933635" y="4575515"/>
            <a:chExt cx="304757" cy="403541"/>
          </a:xfrm>
        </p:grpSpPr>
        <p:grpSp>
          <p:nvGrpSpPr>
            <p:cNvPr id="60" name="Group 59"/>
            <p:cNvGrpSpPr>
              <a:grpSpLocks noChangeAspect="1"/>
            </p:cNvGrpSpPr>
            <p:nvPr/>
          </p:nvGrpSpPr>
          <p:grpSpPr>
            <a:xfrm>
              <a:off x="5933635" y="4575515"/>
              <a:ext cx="304757" cy="403541"/>
              <a:chOff x="784223" y="4300538"/>
              <a:chExt cx="460378" cy="609600"/>
            </a:xfrm>
          </p:grpSpPr>
          <p:sp>
            <p:nvSpPr>
              <p:cNvPr id="64" name="Freeform 6"/>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prstClr val="black"/>
                  </a:solidFill>
                  <a:effectLst/>
                  <a:uLnTx/>
                  <a:uFillTx/>
                </a:endParaRPr>
              </a:p>
            </p:txBody>
          </p:sp>
          <p:sp>
            <p:nvSpPr>
              <p:cNvPr id="65" name="Freeform 7"/>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a:ln>
                    <a:noFill/>
                  </a:ln>
                  <a:solidFill>
                    <a:prstClr val="black"/>
                  </a:solidFill>
                  <a:effectLst/>
                  <a:uLnTx/>
                  <a:uFillTx/>
                </a:endParaRPr>
              </a:p>
            </p:txBody>
          </p:sp>
          <p:sp>
            <p:nvSpPr>
              <p:cNvPr id="66" name="Freeform 8"/>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a:ln>
                    <a:noFill/>
                  </a:ln>
                  <a:solidFill>
                    <a:prstClr val="black"/>
                  </a:solidFill>
                  <a:effectLst/>
                  <a:uLnTx/>
                  <a:uFillTx/>
                </a:endParaRPr>
              </a:p>
            </p:txBody>
          </p:sp>
          <p:sp>
            <p:nvSpPr>
              <p:cNvPr id="67" name="Freeform 9"/>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a:ln>
                    <a:noFill/>
                  </a:ln>
                  <a:solidFill>
                    <a:prstClr val="black"/>
                  </a:solidFill>
                  <a:effectLst/>
                  <a:uLnTx/>
                  <a:uFillTx/>
                </a:endParaRPr>
              </a:p>
            </p:txBody>
          </p:sp>
          <p:sp>
            <p:nvSpPr>
              <p:cNvPr id="68" name="Freeform 10"/>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a:ln>
                    <a:noFill/>
                  </a:ln>
                  <a:solidFill>
                    <a:prstClr val="black"/>
                  </a:solidFill>
                  <a:effectLst/>
                  <a:uLnTx/>
                  <a:uFillTx/>
                </a:endParaRPr>
              </a:p>
            </p:txBody>
          </p:sp>
        </p:grpSp>
        <p:sp>
          <p:nvSpPr>
            <p:cNvPr id="62" name="Rectangle 61"/>
            <p:cNvSpPr/>
            <p:nvPr/>
          </p:nvSpPr>
          <p:spPr>
            <a:xfrm>
              <a:off x="5998859" y="4722278"/>
              <a:ext cx="205212" cy="139061"/>
            </a:xfrm>
            <a:prstGeom prst="rect">
              <a:avLst/>
            </a:prstGeom>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50" normalizeH="0" baseline="0" noProof="0" dirty="0">
                  <a:ln>
                    <a:noFill/>
                  </a:ln>
                  <a:solidFill>
                    <a:prstClr val="white"/>
                  </a:solidFill>
                  <a:effectLst/>
                  <a:uLnTx/>
                  <a:uFillTx/>
                </a:rPr>
                <a:t>SQL</a:t>
              </a:r>
              <a:endParaRPr kumimoji="0" lang="en-US" sz="3200" b="1" i="0" u="none" strike="noStrike" kern="0" cap="none" spc="-50" normalizeH="0" baseline="0" noProof="0" dirty="0">
                <a:ln>
                  <a:noFill/>
                </a:ln>
                <a:solidFill>
                  <a:prstClr val="white"/>
                </a:solidFill>
                <a:effectLst/>
                <a:uLnTx/>
                <a:uFillTx/>
              </a:endParaRPr>
            </a:p>
          </p:txBody>
        </p:sp>
      </p:grpSp>
      <p:grpSp>
        <p:nvGrpSpPr>
          <p:cNvPr id="69" name="Group 68"/>
          <p:cNvGrpSpPr/>
          <p:nvPr/>
        </p:nvGrpSpPr>
        <p:grpSpPr>
          <a:xfrm>
            <a:off x="3448820" y="3332995"/>
            <a:ext cx="1096751" cy="952544"/>
            <a:chOff x="2317532" y="-4150064"/>
            <a:chExt cx="458787" cy="398463"/>
          </a:xfrm>
          <a:solidFill>
            <a:srgbClr val="3898C6"/>
          </a:solidFill>
        </p:grpSpPr>
        <p:sp>
          <p:nvSpPr>
            <p:cNvPr id="70"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1"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2"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3"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74" name="Group 73"/>
          <p:cNvGrpSpPr/>
          <p:nvPr/>
        </p:nvGrpSpPr>
        <p:grpSpPr>
          <a:xfrm>
            <a:off x="7173775" y="3332995"/>
            <a:ext cx="1096751" cy="952544"/>
            <a:chOff x="2317532" y="-4150064"/>
            <a:chExt cx="458787" cy="398463"/>
          </a:xfrm>
          <a:solidFill>
            <a:srgbClr val="3898C6"/>
          </a:solidFill>
        </p:grpSpPr>
        <p:sp>
          <p:nvSpPr>
            <p:cNvPr id="75"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6"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7"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8"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82" name="Freeform: Shape 81"/>
          <p:cNvSpPr>
            <a:spLocks noChangeAspect="1"/>
          </p:cNvSpPr>
          <p:nvPr/>
        </p:nvSpPr>
        <p:spPr>
          <a:xfrm>
            <a:off x="1268074" y="4435995"/>
            <a:ext cx="741654" cy="816483"/>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3898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Rectangle 82"/>
          <p:cNvSpPr/>
          <p:nvPr/>
        </p:nvSpPr>
        <p:spPr bwMode="auto">
          <a:xfrm>
            <a:off x="365071" y="3355394"/>
            <a:ext cx="1007857" cy="3599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r" defTabSz="932293" eaLnBrk="1" fontAlgn="base" latinLnBrk="0" hangingPunct="1">
              <a:lnSpc>
                <a:spcPct val="90000"/>
              </a:lnSpc>
              <a:spcBef>
                <a:spcPct val="0"/>
              </a:spcBef>
              <a:spcAft>
                <a:spcPct val="0"/>
              </a:spcAft>
              <a:buClrTx/>
              <a:buSzTx/>
              <a:buFontTx/>
              <a:buNone/>
              <a:tabLst/>
              <a:defRPr/>
            </a:pPr>
            <a:r>
              <a:rPr kumimoji="0" lang="en-GB" sz="2000" b="0" i="0" u="none" strike="noStrike" kern="0" cap="none" spc="0" normalizeH="0" baseline="0" noProof="0" dirty="0">
                <a:ln>
                  <a:noFill/>
                </a:ln>
                <a:solidFill>
                  <a:schemeClr val="tx1"/>
                </a:solidFill>
                <a:effectLst/>
                <a:uLnTx/>
                <a:uFillTx/>
                <a:ea typeface="Segoe UI" pitchFamily="34" charset="0"/>
                <a:cs typeface="Segoe UI" pitchFamily="34" charset="0"/>
              </a:rPr>
              <a:t>JSON</a:t>
            </a:r>
          </a:p>
        </p:txBody>
      </p:sp>
      <p:sp>
        <p:nvSpPr>
          <p:cNvPr id="84" name="Rectangle 83"/>
          <p:cNvSpPr/>
          <p:nvPr/>
        </p:nvSpPr>
        <p:spPr bwMode="auto">
          <a:xfrm>
            <a:off x="365071" y="4391386"/>
            <a:ext cx="1007857" cy="3599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r" defTabSz="932293" eaLnBrk="1" fontAlgn="base" latinLnBrk="0" hangingPunct="1">
              <a:lnSpc>
                <a:spcPct val="90000"/>
              </a:lnSpc>
              <a:spcBef>
                <a:spcPct val="0"/>
              </a:spcBef>
              <a:spcAft>
                <a:spcPct val="0"/>
              </a:spcAft>
              <a:buClrTx/>
              <a:buSzTx/>
              <a:buFontTx/>
              <a:buNone/>
              <a:tabLst/>
              <a:defRPr/>
            </a:pPr>
            <a:r>
              <a:rPr kumimoji="0" lang="en-GB" sz="2000" b="0" i="0" u="none" strike="noStrike" kern="0" cap="none" spc="0" normalizeH="0" baseline="0" noProof="0" dirty="0">
                <a:ln>
                  <a:noFill/>
                </a:ln>
                <a:solidFill>
                  <a:schemeClr val="tx1"/>
                </a:solidFill>
                <a:effectLst/>
                <a:uLnTx/>
                <a:uFillTx/>
                <a:ea typeface="Segoe UI" pitchFamily="34" charset="0"/>
                <a:cs typeface="Segoe UI" pitchFamily="34" charset="0"/>
              </a:rPr>
              <a:t>TEXT</a:t>
            </a:r>
          </a:p>
        </p:txBody>
      </p:sp>
      <p:cxnSp>
        <p:nvCxnSpPr>
          <p:cNvPr id="51" name="Straight Arrow Connector 50"/>
          <p:cNvCxnSpPr/>
          <p:nvPr/>
        </p:nvCxnSpPr>
        <p:spPr>
          <a:xfrm>
            <a:off x="8214840" y="3911745"/>
            <a:ext cx="604795" cy="4435"/>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6474609" y="3911746"/>
            <a:ext cx="705637" cy="1"/>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4590262" y="3911746"/>
            <a:ext cx="579615"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2165876" y="3911746"/>
            <a:ext cx="835875" cy="606"/>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2169774" y="2872531"/>
            <a:ext cx="1222067" cy="649127"/>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V="1">
            <a:off x="2165876" y="4301836"/>
            <a:ext cx="1225965" cy="67727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5" name="Group 84"/>
          <p:cNvGrpSpPr/>
          <p:nvPr/>
        </p:nvGrpSpPr>
        <p:grpSpPr>
          <a:xfrm>
            <a:off x="8853339" y="2822679"/>
            <a:ext cx="949703" cy="1272137"/>
            <a:chOff x="6363090" y="2460589"/>
            <a:chExt cx="677472" cy="1140396"/>
          </a:xfrm>
        </p:grpSpPr>
        <p:cxnSp>
          <p:nvCxnSpPr>
            <p:cNvPr id="87" name="Straight Connector 86"/>
            <p:cNvCxnSpPr/>
            <p:nvPr/>
          </p:nvCxnSpPr>
          <p:spPr>
            <a:xfrm flipH="1" flipV="1">
              <a:off x="6363090" y="2890282"/>
              <a:ext cx="3553" cy="704114"/>
            </a:xfrm>
            <a:prstGeom prst="line">
              <a:avLst/>
            </a:prstGeom>
            <a:ln w="38100" cap="rnd">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V="1">
              <a:off x="7040562" y="2890282"/>
              <a:ext cx="0" cy="710703"/>
            </a:xfrm>
            <a:prstGeom prst="line">
              <a:avLst/>
            </a:prstGeom>
            <a:ln w="38100" cap="rnd">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9" name="Group 88"/>
            <p:cNvGrpSpPr/>
            <p:nvPr/>
          </p:nvGrpSpPr>
          <p:grpSpPr>
            <a:xfrm>
              <a:off x="6363090" y="2460589"/>
              <a:ext cx="677472" cy="429693"/>
              <a:chOff x="7020452" y="4250026"/>
              <a:chExt cx="677472" cy="429693"/>
            </a:xfrm>
          </p:grpSpPr>
          <p:cxnSp>
            <p:nvCxnSpPr>
              <p:cNvPr id="90" name="Straight Connector 89"/>
              <p:cNvCxnSpPr/>
              <p:nvPr/>
            </p:nvCxnSpPr>
            <p:spPr>
              <a:xfrm flipV="1">
                <a:off x="7020452" y="4253545"/>
                <a:ext cx="322539" cy="426174"/>
              </a:xfrm>
              <a:prstGeom prst="line">
                <a:avLst/>
              </a:prstGeom>
              <a:ln w="38100" cap="rnd">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flipV="1">
                <a:off x="7350137" y="4250026"/>
                <a:ext cx="347787" cy="429693"/>
              </a:xfrm>
              <a:prstGeom prst="line">
                <a:avLst/>
              </a:prstGeom>
              <a:ln w="38100" cap="rnd">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000254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5559758" y="2464568"/>
            <a:ext cx="584524" cy="773991"/>
            <a:chOff x="5933635" y="4575515"/>
            <a:chExt cx="304757" cy="403541"/>
          </a:xfrm>
        </p:grpSpPr>
        <p:grpSp>
          <p:nvGrpSpPr>
            <p:cNvPr id="38" name="Group 37"/>
            <p:cNvGrpSpPr>
              <a:grpSpLocks noChangeAspect="1"/>
            </p:cNvGrpSpPr>
            <p:nvPr/>
          </p:nvGrpSpPr>
          <p:grpSpPr>
            <a:xfrm>
              <a:off x="5933635" y="4575515"/>
              <a:ext cx="304757" cy="403541"/>
              <a:chOff x="784223" y="4300538"/>
              <a:chExt cx="460378" cy="609600"/>
            </a:xfrm>
          </p:grpSpPr>
          <p:sp>
            <p:nvSpPr>
              <p:cNvPr id="40" name="Freeform 6"/>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endParaRPr>
              </a:p>
            </p:txBody>
          </p:sp>
          <p:sp>
            <p:nvSpPr>
              <p:cNvPr id="41" name="Freeform 7"/>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solidFill>
                  <a:effectLst/>
                  <a:uLnTx/>
                  <a:uFillTx/>
                </a:endParaRPr>
              </a:p>
            </p:txBody>
          </p:sp>
          <p:sp>
            <p:nvSpPr>
              <p:cNvPr id="42" name="Freeform 8"/>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solidFill>
                  <a:effectLst/>
                  <a:uLnTx/>
                  <a:uFillTx/>
                </a:endParaRPr>
              </a:p>
            </p:txBody>
          </p:sp>
          <p:sp>
            <p:nvSpPr>
              <p:cNvPr id="43" name="Freeform 9"/>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solidFill>
                  <a:effectLst/>
                  <a:uLnTx/>
                  <a:uFillTx/>
                </a:endParaRPr>
              </a:p>
            </p:txBody>
          </p:sp>
          <p:sp>
            <p:nvSpPr>
              <p:cNvPr id="44" name="Freeform 10"/>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solidFill>
                  <a:effectLst/>
                  <a:uLnTx/>
                  <a:uFillTx/>
                </a:endParaRPr>
              </a:p>
            </p:txBody>
          </p:sp>
        </p:grpSp>
        <p:sp>
          <p:nvSpPr>
            <p:cNvPr id="39" name="Rectangle 38"/>
            <p:cNvSpPr/>
            <p:nvPr/>
          </p:nvSpPr>
          <p:spPr>
            <a:xfrm>
              <a:off x="5998859" y="4730725"/>
              <a:ext cx="178160" cy="122167"/>
            </a:xfrm>
            <a:prstGeom prst="rect">
              <a:avLst/>
            </a:prstGeom>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50" normalizeH="0" baseline="0" noProof="0" dirty="0">
                  <a:ln>
                    <a:noFill/>
                  </a:ln>
                  <a:solidFill>
                    <a:prstClr val="white"/>
                  </a:solidFill>
                  <a:effectLst/>
                  <a:uLnTx/>
                  <a:uFillTx/>
                </a:rPr>
                <a:t>SQL</a:t>
              </a:r>
              <a:endParaRPr kumimoji="0" lang="en-US" sz="2400" b="1" i="0" u="none" strike="noStrike" kern="0" cap="none" spc="-50" normalizeH="0" baseline="0" noProof="0" dirty="0">
                <a:ln>
                  <a:noFill/>
                </a:ln>
                <a:solidFill>
                  <a:prstClr val="white"/>
                </a:solidFill>
                <a:effectLst/>
                <a:uLnTx/>
                <a:uFillTx/>
              </a:endParaRPr>
            </a:p>
          </p:txBody>
        </p:sp>
      </p:grpSp>
      <p:sp>
        <p:nvSpPr>
          <p:cNvPr id="2" name="Title 1"/>
          <p:cNvSpPr>
            <a:spLocks noGrp="1"/>
          </p:cNvSpPr>
          <p:nvPr>
            <p:ph type="title"/>
          </p:nvPr>
        </p:nvSpPr>
        <p:spPr/>
        <p:txBody>
          <a:bodyPr/>
          <a:lstStyle/>
          <a:p>
            <a:r>
              <a:rPr lang="en-US" dirty="0"/>
              <a:t>Pattern</a:t>
            </a:r>
            <a:br>
              <a:rPr lang="en-GB" b="1" dirty="0"/>
            </a:br>
            <a:endParaRPr lang="en-US" dirty="0"/>
          </a:p>
        </p:txBody>
      </p:sp>
      <p:sp>
        <p:nvSpPr>
          <p:cNvPr id="3" name="Text Placeholder 2"/>
          <p:cNvSpPr>
            <a:spLocks noGrp="1"/>
          </p:cNvSpPr>
          <p:nvPr>
            <p:ph type="body" sz="quarter" idx="11"/>
          </p:nvPr>
        </p:nvSpPr>
        <p:spPr/>
        <p:txBody>
          <a:bodyPr/>
          <a:lstStyle/>
          <a:p>
            <a:r>
              <a:rPr lang="en-US" dirty="0"/>
              <a:t>ELASTIC consumption</a:t>
            </a:r>
          </a:p>
        </p:txBody>
      </p:sp>
      <p:cxnSp>
        <p:nvCxnSpPr>
          <p:cNvPr id="20" name="Straight Arrow Connector 19"/>
          <p:cNvCxnSpPr/>
          <p:nvPr/>
        </p:nvCxnSpPr>
        <p:spPr>
          <a:xfrm>
            <a:off x="3269763" y="2881011"/>
            <a:ext cx="699533"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749475" y="2881011"/>
            <a:ext cx="699533"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229188" y="2881011"/>
            <a:ext cx="699533"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7708899" y="2881011"/>
            <a:ext cx="699533"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011467" y="1863147"/>
            <a:ext cx="1097299" cy="572424"/>
          </a:xfrm>
          <a:prstGeom prst="rect">
            <a:avLst/>
          </a:prstGeom>
          <a:noFill/>
        </p:spPr>
        <p:txBody>
          <a:bodyPr wrap="none" lIns="182854" tIns="146284" rIns="182854" bIns="146284"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Persist</a:t>
            </a:r>
          </a:p>
        </p:txBody>
      </p:sp>
      <p:sp>
        <p:nvSpPr>
          <p:cNvPr id="53" name="TextBox 52"/>
          <p:cNvSpPr txBox="1"/>
          <p:nvPr/>
        </p:nvSpPr>
        <p:spPr>
          <a:xfrm>
            <a:off x="5954738" y="1863147"/>
            <a:ext cx="1101211" cy="572424"/>
          </a:xfrm>
          <a:prstGeom prst="rect">
            <a:avLst/>
          </a:prstGeom>
          <a:noFill/>
        </p:spPr>
        <p:txBody>
          <a:bodyPr wrap="none" lIns="182854" tIns="146284" rIns="182854" bIns="146284"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Export</a:t>
            </a:r>
          </a:p>
        </p:txBody>
      </p:sp>
      <p:sp>
        <p:nvSpPr>
          <p:cNvPr id="54" name="TextBox 53"/>
          <p:cNvSpPr txBox="1"/>
          <p:nvPr/>
        </p:nvSpPr>
        <p:spPr>
          <a:xfrm>
            <a:off x="4450182" y="3227316"/>
            <a:ext cx="1144492" cy="572424"/>
          </a:xfrm>
          <a:prstGeom prst="rect">
            <a:avLst/>
          </a:prstGeom>
          <a:noFill/>
        </p:spPr>
        <p:txBody>
          <a:bodyPr wrap="none" lIns="182854" tIns="146284" rIns="182854" bIns="146284"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Import</a:t>
            </a:r>
          </a:p>
        </p:txBody>
      </p:sp>
      <p:sp>
        <p:nvSpPr>
          <p:cNvPr id="56" name="TextBox 55"/>
          <p:cNvSpPr txBox="1"/>
          <p:nvPr/>
        </p:nvSpPr>
        <p:spPr>
          <a:xfrm>
            <a:off x="1483737" y="3227316"/>
            <a:ext cx="1155905" cy="572424"/>
          </a:xfrm>
          <a:prstGeom prst="rect">
            <a:avLst/>
          </a:prstGeom>
          <a:noFill/>
        </p:spPr>
        <p:txBody>
          <a:bodyPr wrap="none" lIns="182854" tIns="146284" rIns="182854" bIns="146284"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Stream</a:t>
            </a:r>
          </a:p>
        </p:txBody>
      </p:sp>
      <p:sp>
        <p:nvSpPr>
          <p:cNvPr id="59" name="TextBox 58"/>
          <p:cNvSpPr txBox="1"/>
          <p:nvPr/>
        </p:nvSpPr>
        <p:spPr>
          <a:xfrm>
            <a:off x="7409606" y="3227316"/>
            <a:ext cx="1144492" cy="572424"/>
          </a:xfrm>
          <a:prstGeom prst="rect">
            <a:avLst/>
          </a:prstGeom>
          <a:noFill/>
        </p:spPr>
        <p:txBody>
          <a:bodyPr wrap="none" lIns="182854" tIns="146284" rIns="182854" bIns="146284"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Import</a:t>
            </a:r>
          </a:p>
        </p:txBody>
      </p:sp>
      <p:cxnSp>
        <p:nvCxnSpPr>
          <p:cNvPr id="62" name="Straight Arrow Connector 61"/>
          <p:cNvCxnSpPr/>
          <p:nvPr/>
        </p:nvCxnSpPr>
        <p:spPr>
          <a:xfrm flipH="1">
            <a:off x="9251950" y="2881011"/>
            <a:ext cx="636195"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8835459" y="1863147"/>
            <a:ext cx="1067227" cy="572424"/>
          </a:xfrm>
          <a:prstGeom prst="rect">
            <a:avLst/>
          </a:prstGeom>
          <a:noFill/>
        </p:spPr>
        <p:txBody>
          <a:bodyPr wrap="none" lIns="182854" tIns="146284" rIns="182854" bIns="146284"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Query</a:t>
            </a:r>
          </a:p>
        </p:txBody>
      </p:sp>
      <p:cxnSp>
        <p:nvCxnSpPr>
          <p:cNvPr id="87" name="Straight Arrow Connector 86"/>
          <p:cNvCxnSpPr/>
          <p:nvPr/>
        </p:nvCxnSpPr>
        <p:spPr>
          <a:xfrm>
            <a:off x="1711922" y="2881011"/>
            <a:ext cx="699533"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9" name="Isosceles Triangle 98"/>
          <p:cNvSpPr/>
          <p:nvPr/>
        </p:nvSpPr>
        <p:spPr bwMode="auto">
          <a:xfrm>
            <a:off x="4924803" y="3458789"/>
            <a:ext cx="1828541" cy="731417"/>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100" name="Rectangle 99"/>
          <p:cNvSpPr/>
          <p:nvPr/>
        </p:nvSpPr>
        <p:spPr bwMode="auto">
          <a:xfrm>
            <a:off x="4924803" y="4243805"/>
            <a:ext cx="1828541" cy="1799744"/>
          </a:xfrm>
          <a:prstGeom prst="rect">
            <a:avLst/>
          </a:pr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dirty="0">
                <a:ln>
                  <a:noFill/>
                </a:ln>
                <a:solidFill>
                  <a:schemeClr val="bg1"/>
                </a:solidFill>
                <a:effectLst/>
                <a:uLnTx/>
                <a:uFillTx/>
                <a:ea typeface="Segoe UI" pitchFamily="34" charset="0"/>
                <a:cs typeface="Segoe UI" pitchFamily="34" charset="0"/>
              </a:rPr>
              <a:t>Resume</a:t>
            </a:r>
          </a:p>
          <a:p>
            <a:pPr marL="0" marR="0" lvl="0" indent="0" defTabSz="932293"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ea typeface="Segoe UI" pitchFamily="34" charset="0"/>
                <a:cs typeface="Segoe UI" pitchFamily="34" charset="0"/>
              </a:rPr>
              <a:t>Ingest</a:t>
            </a:r>
          </a:p>
          <a:p>
            <a:pPr marL="0" marR="0" lvl="0" indent="0" defTabSz="932293"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ea typeface="Segoe UI" pitchFamily="34" charset="0"/>
                <a:cs typeface="Segoe UI" pitchFamily="34" charset="0"/>
              </a:rPr>
              <a:t>Aggregate</a:t>
            </a:r>
          </a:p>
          <a:p>
            <a:pPr marL="0" marR="0" lvl="0" indent="0" defTabSz="932293"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ea typeface="Segoe UI" pitchFamily="34" charset="0"/>
                <a:cs typeface="Segoe UI" pitchFamily="34" charset="0"/>
              </a:rPr>
              <a:t>Export</a:t>
            </a:r>
          </a:p>
          <a:p>
            <a:pPr marL="0" marR="0" lvl="0" indent="0" defTabSz="932293" eaLnBrk="1" fontAlgn="base" latinLnBrk="0" hangingPunct="1">
              <a:lnSpc>
                <a:spcPct val="90000"/>
              </a:lnSpc>
              <a:spcBef>
                <a:spcPts val="1200"/>
              </a:spcBef>
              <a:spcAft>
                <a:spcPct val="0"/>
              </a:spcAft>
              <a:buClrTx/>
              <a:buSzTx/>
              <a:buFontTx/>
              <a:buNone/>
              <a:tabLst/>
              <a:defRPr/>
            </a:pPr>
            <a:r>
              <a:rPr kumimoji="0" lang="en-US" sz="2000" b="1" i="0" u="none" strike="noStrike" kern="0" cap="none" spc="0" normalizeH="0" baseline="0" noProof="0" dirty="0">
                <a:ln>
                  <a:noFill/>
                </a:ln>
                <a:solidFill>
                  <a:schemeClr val="bg1"/>
                </a:solidFill>
                <a:effectLst/>
                <a:uLnTx/>
                <a:uFillTx/>
                <a:ea typeface="Segoe UI" pitchFamily="34" charset="0"/>
                <a:cs typeface="Segoe UI" pitchFamily="34" charset="0"/>
              </a:rPr>
              <a:t>Pause</a:t>
            </a:r>
          </a:p>
        </p:txBody>
      </p:sp>
      <p:sp>
        <p:nvSpPr>
          <p:cNvPr id="101" name="Isosceles Triangle 100"/>
          <p:cNvSpPr/>
          <p:nvPr/>
        </p:nvSpPr>
        <p:spPr bwMode="auto">
          <a:xfrm>
            <a:off x="7342195" y="3458789"/>
            <a:ext cx="2879591" cy="731417"/>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103" name="Rectangle 102"/>
          <p:cNvSpPr/>
          <p:nvPr/>
        </p:nvSpPr>
        <p:spPr bwMode="auto">
          <a:xfrm>
            <a:off x="7342195" y="4248502"/>
            <a:ext cx="2879591" cy="1799744"/>
          </a:xfrm>
          <a:prstGeom prst="rect">
            <a:avLst/>
          </a:pr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5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bg1"/>
                </a:solidFill>
                <a:effectLst/>
                <a:uLnTx/>
                <a:uFillTx/>
                <a:ea typeface="Segoe UI" pitchFamily="34" charset="0"/>
                <a:cs typeface="Segoe UI" pitchFamily="34" charset="0"/>
              </a:rPr>
              <a:t>Lower Cost</a:t>
            </a:r>
          </a:p>
          <a:p>
            <a:pPr marL="0" marR="0" lvl="0" indent="0" defTabSz="932293" eaLnBrk="1" fontAlgn="base" latinLnBrk="0" hangingPunct="1">
              <a:lnSpc>
                <a:spcPct val="15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bg1"/>
                </a:solidFill>
                <a:effectLst/>
                <a:uLnTx/>
                <a:uFillTx/>
                <a:ea typeface="Segoe UI" pitchFamily="34" charset="0"/>
                <a:cs typeface="Segoe UI" pitchFamily="34" charset="0"/>
              </a:rPr>
              <a:t>High Concurrency</a:t>
            </a:r>
          </a:p>
          <a:p>
            <a:pPr marL="0" marR="0" lvl="0" indent="0" defTabSz="932293" eaLnBrk="1" fontAlgn="base" latinLnBrk="0" hangingPunct="1">
              <a:lnSpc>
                <a:spcPct val="15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bg1"/>
                </a:solidFill>
                <a:effectLst/>
                <a:uLnTx/>
                <a:uFillTx/>
                <a:ea typeface="Segoe UI" pitchFamily="34" charset="0"/>
                <a:cs typeface="Segoe UI" pitchFamily="34" charset="0"/>
              </a:rPr>
              <a:t>“Dashboard Query”</a:t>
            </a:r>
          </a:p>
        </p:txBody>
      </p:sp>
      <p:sp>
        <p:nvSpPr>
          <p:cNvPr id="34" name="5-Point Star 33"/>
          <p:cNvSpPr/>
          <p:nvPr/>
        </p:nvSpPr>
        <p:spPr bwMode="auto">
          <a:xfrm>
            <a:off x="6063565" y="4285557"/>
            <a:ext cx="365708" cy="365708"/>
          </a:xfrm>
          <a:prstGeom prst="star5">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35" name="5-Point Star 34"/>
          <p:cNvSpPr/>
          <p:nvPr/>
        </p:nvSpPr>
        <p:spPr bwMode="auto">
          <a:xfrm>
            <a:off x="6063565" y="5420288"/>
            <a:ext cx="365708" cy="365708"/>
          </a:xfrm>
          <a:prstGeom prst="star5">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45" name="Freeform 39"/>
          <p:cNvSpPr>
            <a:spLocks noChangeAspect="1"/>
          </p:cNvSpPr>
          <p:nvPr/>
        </p:nvSpPr>
        <p:spPr>
          <a:xfrm>
            <a:off x="6926498" y="2509384"/>
            <a:ext cx="923621" cy="790865"/>
          </a:xfrm>
          <a:custGeom>
            <a:avLst/>
            <a:gdLst>
              <a:gd name="connsiteX0" fmla="*/ 2158541 w 5301331"/>
              <a:gd name="connsiteY0" fmla="*/ 3188730 h 4539348"/>
              <a:gd name="connsiteX1" fmla="*/ 2158541 w 5301331"/>
              <a:gd name="connsiteY1" fmla="*/ 3291193 h 4539348"/>
              <a:gd name="connsiteX2" fmla="*/ 2214287 w 5301331"/>
              <a:gd name="connsiteY2" fmla="*/ 3291193 h 4539348"/>
              <a:gd name="connsiteX3" fmla="*/ 2158541 w 5301331"/>
              <a:gd name="connsiteY3" fmla="*/ 2768941 h 4539348"/>
              <a:gd name="connsiteX4" fmla="*/ 2158541 w 5301331"/>
              <a:gd name="connsiteY4" fmla="*/ 3153730 h 4539348"/>
              <a:gd name="connsiteX5" fmla="*/ 2367890 w 5301331"/>
              <a:gd name="connsiteY5" fmla="*/ 2768941 h 4539348"/>
              <a:gd name="connsiteX6" fmla="*/ 1233862 w 5301331"/>
              <a:gd name="connsiteY6" fmla="*/ 2768941 h 4539348"/>
              <a:gd name="connsiteX7" fmla="*/ 1233862 w 5301331"/>
              <a:gd name="connsiteY7" fmla="*/ 3291193 h 4539348"/>
              <a:gd name="connsiteX8" fmla="*/ 2056822 w 5301331"/>
              <a:gd name="connsiteY8" fmla="*/ 3291193 h 4539348"/>
              <a:gd name="connsiteX9" fmla="*/ 2056822 w 5301331"/>
              <a:gd name="connsiteY9" fmla="*/ 2768941 h 4539348"/>
              <a:gd name="connsiteX10" fmla="*/ 309183 w 5301331"/>
              <a:gd name="connsiteY10" fmla="*/ 2768941 h 4539348"/>
              <a:gd name="connsiteX11" fmla="*/ 309183 w 5301331"/>
              <a:gd name="connsiteY11" fmla="*/ 3291193 h 4539348"/>
              <a:gd name="connsiteX12" fmla="*/ 1132143 w 5301331"/>
              <a:gd name="connsiteY12" fmla="*/ 3291193 h 4539348"/>
              <a:gd name="connsiteX13" fmla="*/ 1132143 w 5301331"/>
              <a:gd name="connsiteY13" fmla="*/ 2768941 h 4539348"/>
              <a:gd name="connsiteX14" fmla="*/ 2158541 w 5301331"/>
              <a:gd name="connsiteY14" fmla="*/ 2145324 h 4539348"/>
              <a:gd name="connsiteX15" fmla="*/ 2158541 w 5301331"/>
              <a:gd name="connsiteY15" fmla="*/ 2667576 h 4539348"/>
              <a:gd name="connsiteX16" fmla="*/ 2423038 w 5301331"/>
              <a:gd name="connsiteY16" fmla="*/ 2667576 h 4539348"/>
              <a:gd name="connsiteX17" fmla="*/ 2707175 w 5301331"/>
              <a:gd name="connsiteY17" fmla="*/ 2145324 h 4539348"/>
              <a:gd name="connsiteX18" fmla="*/ 1233862 w 5301331"/>
              <a:gd name="connsiteY18" fmla="*/ 2145324 h 4539348"/>
              <a:gd name="connsiteX19" fmla="*/ 1233862 w 5301331"/>
              <a:gd name="connsiteY19" fmla="*/ 2667576 h 4539348"/>
              <a:gd name="connsiteX20" fmla="*/ 2056822 w 5301331"/>
              <a:gd name="connsiteY20" fmla="*/ 2667576 h 4539348"/>
              <a:gd name="connsiteX21" fmla="*/ 2056822 w 5301331"/>
              <a:gd name="connsiteY21" fmla="*/ 2145324 h 4539348"/>
              <a:gd name="connsiteX22" fmla="*/ 309183 w 5301331"/>
              <a:gd name="connsiteY22" fmla="*/ 2145324 h 4539348"/>
              <a:gd name="connsiteX23" fmla="*/ 309183 w 5301331"/>
              <a:gd name="connsiteY23" fmla="*/ 2667576 h 4539348"/>
              <a:gd name="connsiteX24" fmla="*/ 1132143 w 5301331"/>
              <a:gd name="connsiteY24" fmla="*/ 2667576 h 4539348"/>
              <a:gd name="connsiteX25" fmla="*/ 1132143 w 5301331"/>
              <a:gd name="connsiteY25" fmla="*/ 2145324 h 4539348"/>
              <a:gd name="connsiteX26" fmla="*/ 3083220 w 5301331"/>
              <a:gd name="connsiteY26" fmla="*/ 1521708 h 4539348"/>
              <a:gd name="connsiteX27" fmla="*/ 3083220 w 5301331"/>
              <a:gd name="connsiteY27" fmla="*/ 1803111 h 4539348"/>
              <a:gd name="connsiteX28" fmla="*/ 3906180 w 5301331"/>
              <a:gd name="connsiteY28" fmla="*/ 1803111 h 4539348"/>
              <a:gd name="connsiteX29" fmla="*/ 3906180 w 5301331"/>
              <a:gd name="connsiteY29" fmla="*/ 1521708 h 4539348"/>
              <a:gd name="connsiteX30" fmla="*/ 2158541 w 5301331"/>
              <a:gd name="connsiteY30" fmla="*/ 1521708 h 4539348"/>
              <a:gd name="connsiteX31" fmla="*/ 2158541 w 5301331"/>
              <a:gd name="connsiteY31" fmla="*/ 2043960 h 4539348"/>
              <a:gd name="connsiteX32" fmla="*/ 2762323 w 5301331"/>
              <a:gd name="connsiteY32" fmla="*/ 2043960 h 4539348"/>
              <a:gd name="connsiteX33" fmla="*/ 2893359 w 5301331"/>
              <a:gd name="connsiteY33" fmla="*/ 1803111 h 4539348"/>
              <a:gd name="connsiteX34" fmla="*/ 2981501 w 5301331"/>
              <a:gd name="connsiteY34" fmla="*/ 1803111 h 4539348"/>
              <a:gd name="connsiteX35" fmla="*/ 2981501 w 5301331"/>
              <a:gd name="connsiteY35" fmla="*/ 1521708 h 4539348"/>
              <a:gd name="connsiteX36" fmla="*/ 1233862 w 5301331"/>
              <a:gd name="connsiteY36" fmla="*/ 1521708 h 4539348"/>
              <a:gd name="connsiteX37" fmla="*/ 1233862 w 5301331"/>
              <a:gd name="connsiteY37" fmla="*/ 2043960 h 4539348"/>
              <a:gd name="connsiteX38" fmla="*/ 2056822 w 5301331"/>
              <a:gd name="connsiteY38" fmla="*/ 2043960 h 4539348"/>
              <a:gd name="connsiteX39" fmla="*/ 2056822 w 5301331"/>
              <a:gd name="connsiteY39" fmla="*/ 1521708 h 4539348"/>
              <a:gd name="connsiteX40" fmla="*/ 309183 w 5301331"/>
              <a:gd name="connsiteY40" fmla="*/ 1521708 h 4539348"/>
              <a:gd name="connsiteX41" fmla="*/ 309183 w 5301331"/>
              <a:gd name="connsiteY41" fmla="*/ 2043960 h 4539348"/>
              <a:gd name="connsiteX42" fmla="*/ 1132143 w 5301331"/>
              <a:gd name="connsiteY42" fmla="*/ 2043960 h 4539348"/>
              <a:gd name="connsiteX43" fmla="*/ 1132143 w 5301331"/>
              <a:gd name="connsiteY43" fmla="*/ 1521708 h 4539348"/>
              <a:gd name="connsiteX44" fmla="*/ 3083220 w 5301331"/>
              <a:gd name="connsiteY44" fmla="*/ 898092 h 4539348"/>
              <a:gd name="connsiteX45" fmla="*/ 3083220 w 5301331"/>
              <a:gd name="connsiteY45" fmla="*/ 1420344 h 4539348"/>
              <a:gd name="connsiteX46" fmla="*/ 3906180 w 5301331"/>
              <a:gd name="connsiteY46" fmla="*/ 1420344 h 4539348"/>
              <a:gd name="connsiteX47" fmla="*/ 3906180 w 5301331"/>
              <a:gd name="connsiteY47" fmla="*/ 898092 h 4539348"/>
              <a:gd name="connsiteX48" fmla="*/ 2158541 w 5301331"/>
              <a:gd name="connsiteY48" fmla="*/ 898092 h 4539348"/>
              <a:gd name="connsiteX49" fmla="*/ 2158541 w 5301331"/>
              <a:gd name="connsiteY49" fmla="*/ 1420344 h 4539348"/>
              <a:gd name="connsiteX50" fmla="*/ 2981501 w 5301331"/>
              <a:gd name="connsiteY50" fmla="*/ 1420344 h 4539348"/>
              <a:gd name="connsiteX51" fmla="*/ 2981501 w 5301331"/>
              <a:gd name="connsiteY51" fmla="*/ 898092 h 4539348"/>
              <a:gd name="connsiteX52" fmla="*/ 1233862 w 5301331"/>
              <a:gd name="connsiteY52" fmla="*/ 898092 h 4539348"/>
              <a:gd name="connsiteX53" fmla="*/ 1233862 w 5301331"/>
              <a:gd name="connsiteY53" fmla="*/ 1420344 h 4539348"/>
              <a:gd name="connsiteX54" fmla="*/ 2056822 w 5301331"/>
              <a:gd name="connsiteY54" fmla="*/ 1420344 h 4539348"/>
              <a:gd name="connsiteX55" fmla="*/ 2056822 w 5301331"/>
              <a:gd name="connsiteY55" fmla="*/ 898092 h 4539348"/>
              <a:gd name="connsiteX56" fmla="*/ 309183 w 5301331"/>
              <a:gd name="connsiteY56" fmla="*/ 898092 h 4539348"/>
              <a:gd name="connsiteX57" fmla="*/ 309183 w 5301331"/>
              <a:gd name="connsiteY57" fmla="*/ 1420344 h 4539348"/>
              <a:gd name="connsiteX58" fmla="*/ 1132143 w 5301331"/>
              <a:gd name="connsiteY58" fmla="*/ 1420344 h 4539348"/>
              <a:gd name="connsiteX59" fmla="*/ 1132143 w 5301331"/>
              <a:gd name="connsiteY59" fmla="*/ 898092 h 4539348"/>
              <a:gd name="connsiteX60" fmla="*/ 173595 w 5301331"/>
              <a:gd name="connsiteY60" fmla="*/ 0 h 4539348"/>
              <a:gd name="connsiteX61" fmla="*/ 4054394 w 5301331"/>
              <a:gd name="connsiteY61" fmla="*/ 0 h 4539348"/>
              <a:gd name="connsiteX62" fmla="*/ 4227989 w 5301331"/>
              <a:gd name="connsiteY62" fmla="*/ 173595 h 4539348"/>
              <a:gd name="connsiteX63" fmla="*/ 4227989 w 5301331"/>
              <a:gd name="connsiteY63" fmla="*/ 1803111 h 4539348"/>
              <a:gd name="connsiteX64" fmla="*/ 4556992 w 5301331"/>
              <a:gd name="connsiteY64" fmla="*/ 1803111 h 4539348"/>
              <a:gd name="connsiteX65" fmla="*/ 5301331 w 5301331"/>
              <a:gd name="connsiteY65" fmla="*/ 3171230 h 4539348"/>
              <a:gd name="connsiteX66" fmla="*/ 4556992 w 5301331"/>
              <a:gd name="connsiteY66" fmla="*/ 4539348 h 4539348"/>
              <a:gd name="connsiteX67" fmla="*/ 2893359 w 5301331"/>
              <a:gd name="connsiteY67" fmla="*/ 4539348 h 4539348"/>
              <a:gd name="connsiteX68" fmla="*/ 2400783 w 5301331"/>
              <a:gd name="connsiteY68" fmla="*/ 3633977 h 4539348"/>
              <a:gd name="connsiteX69" fmla="*/ 173595 w 5301331"/>
              <a:gd name="connsiteY69" fmla="*/ 3633977 h 4539348"/>
              <a:gd name="connsiteX70" fmla="*/ 0 w 5301331"/>
              <a:gd name="connsiteY70" fmla="*/ 3460382 h 4539348"/>
              <a:gd name="connsiteX71" fmla="*/ 0 w 5301331"/>
              <a:gd name="connsiteY71" fmla="*/ 173595 h 4539348"/>
              <a:gd name="connsiteX72" fmla="*/ 173595 w 5301331"/>
              <a:gd name="connsiteY72" fmla="*/ 0 h 453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01331" h="4539348">
                <a:moveTo>
                  <a:pt x="2158541" y="3188730"/>
                </a:moveTo>
                <a:lnTo>
                  <a:pt x="2158541" y="3291193"/>
                </a:lnTo>
                <a:lnTo>
                  <a:pt x="2214287" y="3291193"/>
                </a:lnTo>
                <a:close/>
                <a:moveTo>
                  <a:pt x="2158541" y="2768941"/>
                </a:moveTo>
                <a:lnTo>
                  <a:pt x="2158541" y="3153730"/>
                </a:lnTo>
                <a:lnTo>
                  <a:pt x="2367890" y="2768941"/>
                </a:lnTo>
                <a:close/>
                <a:moveTo>
                  <a:pt x="1233862" y="2768941"/>
                </a:moveTo>
                <a:lnTo>
                  <a:pt x="1233862" y="3291193"/>
                </a:lnTo>
                <a:lnTo>
                  <a:pt x="2056822" y="3291193"/>
                </a:lnTo>
                <a:lnTo>
                  <a:pt x="2056822" y="2768941"/>
                </a:lnTo>
                <a:close/>
                <a:moveTo>
                  <a:pt x="309183" y="2768941"/>
                </a:moveTo>
                <a:lnTo>
                  <a:pt x="309183" y="3291193"/>
                </a:lnTo>
                <a:lnTo>
                  <a:pt x="1132143" y="3291193"/>
                </a:lnTo>
                <a:lnTo>
                  <a:pt x="1132143" y="2768941"/>
                </a:lnTo>
                <a:close/>
                <a:moveTo>
                  <a:pt x="2158541" y="2145324"/>
                </a:moveTo>
                <a:lnTo>
                  <a:pt x="2158541" y="2667576"/>
                </a:lnTo>
                <a:lnTo>
                  <a:pt x="2423038" y="2667576"/>
                </a:lnTo>
                <a:lnTo>
                  <a:pt x="2707175" y="2145324"/>
                </a:lnTo>
                <a:close/>
                <a:moveTo>
                  <a:pt x="1233862" y="2145324"/>
                </a:moveTo>
                <a:lnTo>
                  <a:pt x="1233862" y="2667576"/>
                </a:lnTo>
                <a:lnTo>
                  <a:pt x="2056822" y="2667576"/>
                </a:lnTo>
                <a:lnTo>
                  <a:pt x="2056822" y="2145324"/>
                </a:lnTo>
                <a:close/>
                <a:moveTo>
                  <a:pt x="309183" y="2145324"/>
                </a:moveTo>
                <a:lnTo>
                  <a:pt x="309183" y="2667576"/>
                </a:lnTo>
                <a:lnTo>
                  <a:pt x="1132143" y="2667576"/>
                </a:lnTo>
                <a:lnTo>
                  <a:pt x="1132143" y="2145324"/>
                </a:lnTo>
                <a:close/>
                <a:moveTo>
                  <a:pt x="3083220" y="1521708"/>
                </a:moveTo>
                <a:lnTo>
                  <a:pt x="3083220" y="1803111"/>
                </a:lnTo>
                <a:lnTo>
                  <a:pt x="3906180" y="1803111"/>
                </a:lnTo>
                <a:lnTo>
                  <a:pt x="3906180" y="1521708"/>
                </a:lnTo>
                <a:close/>
                <a:moveTo>
                  <a:pt x="2158541" y="1521708"/>
                </a:moveTo>
                <a:lnTo>
                  <a:pt x="2158541" y="2043960"/>
                </a:lnTo>
                <a:lnTo>
                  <a:pt x="2762323" y="2043960"/>
                </a:lnTo>
                <a:lnTo>
                  <a:pt x="2893359" y="1803111"/>
                </a:lnTo>
                <a:lnTo>
                  <a:pt x="2981501" y="1803111"/>
                </a:lnTo>
                <a:lnTo>
                  <a:pt x="2981501" y="1521708"/>
                </a:lnTo>
                <a:close/>
                <a:moveTo>
                  <a:pt x="1233862" y="1521708"/>
                </a:moveTo>
                <a:lnTo>
                  <a:pt x="1233862" y="2043960"/>
                </a:lnTo>
                <a:lnTo>
                  <a:pt x="2056822" y="2043960"/>
                </a:lnTo>
                <a:lnTo>
                  <a:pt x="2056822" y="1521708"/>
                </a:lnTo>
                <a:close/>
                <a:moveTo>
                  <a:pt x="309183" y="1521708"/>
                </a:moveTo>
                <a:lnTo>
                  <a:pt x="309183" y="2043960"/>
                </a:lnTo>
                <a:lnTo>
                  <a:pt x="1132143" y="2043960"/>
                </a:lnTo>
                <a:lnTo>
                  <a:pt x="1132143" y="1521708"/>
                </a:lnTo>
                <a:close/>
                <a:moveTo>
                  <a:pt x="3083220" y="898092"/>
                </a:moveTo>
                <a:lnTo>
                  <a:pt x="3083220" y="1420344"/>
                </a:lnTo>
                <a:lnTo>
                  <a:pt x="3906180" y="1420344"/>
                </a:lnTo>
                <a:lnTo>
                  <a:pt x="3906180" y="898092"/>
                </a:lnTo>
                <a:close/>
                <a:moveTo>
                  <a:pt x="2158541" y="898092"/>
                </a:moveTo>
                <a:lnTo>
                  <a:pt x="2158541" y="1420344"/>
                </a:lnTo>
                <a:lnTo>
                  <a:pt x="2981501" y="1420344"/>
                </a:lnTo>
                <a:lnTo>
                  <a:pt x="2981501" y="898092"/>
                </a:lnTo>
                <a:close/>
                <a:moveTo>
                  <a:pt x="1233862" y="898092"/>
                </a:moveTo>
                <a:lnTo>
                  <a:pt x="1233862" y="1420344"/>
                </a:lnTo>
                <a:lnTo>
                  <a:pt x="2056822" y="1420344"/>
                </a:lnTo>
                <a:lnTo>
                  <a:pt x="2056822" y="898092"/>
                </a:lnTo>
                <a:close/>
                <a:moveTo>
                  <a:pt x="309183" y="898092"/>
                </a:moveTo>
                <a:lnTo>
                  <a:pt x="309183" y="1420344"/>
                </a:lnTo>
                <a:lnTo>
                  <a:pt x="1132143" y="1420344"/>
                </a:lnTo>
                <a:lnTo>
                  <a:pt x="1132143" y="898092"/>
                </a:lnTo>
                <a:close/>
                <a:moveTo>
                  <a:pt x="173595" y="0"/>
                </a:moveTo>
                <a:lnTo>
                  <a:pt x="4054394" y="0"/>
                </a:lnTo>
                <a:cubicBezTo>
                  <a:pt x="4150268" y="0"/>
                  <a:pt x="4227989" y="77721"/>
                  <a:pt x="4227989" y="173595"/>
                </a:cubicBezTo>
                <a:lnTo>
                  <a:pt x="4227989" y="1803111"/>
                </a:lnTo>
                <a:lnTo>
                  <a:pt x="4556992" y="1803111"/>
                </a:lnTo>
                <a:lnTo>
                  <a:pt x="5301331" y="3171230"/>
                </a:lnTo>
                <a:lnTo>
                  <a:pt x="4556992" y="4539348"/>
                </a:lnTo>
                <a:lnTo>
                  <a:pt x="2893359" y="4539348"/>
                </a:lnTo>
                <a:lnTo>
                  <a:pt x="2400783" y="3633977"/>
                </a:lnTo>
                <a:lnTo>
                  <a:pt x="173595" y="3633977"/>
                </a:lnTo>
                <a:cubicBezTo>
                  <a:pt x="77721" y="3633977"/>
                  <a:pt x="0" y="3556256"/>
                  <a:pt x="0" y="3460382"/>
                </a:cubicBezTo>
                <a:lnTo>
                  <a:pt x="0" y="173595"/>
                </a:lnTo>
                <a:cubicBezTo>
                  <a:pt x="0" y="77721"/>
                  <a:pt x="77721" y="0"/>
                  <a:pt x="173595" y="0"/>
                </a:cubicBezTo>
                <a:close/>
              </a:path>
            </a:pathLst>
          </a:custGeom>
          <a:gradFill>
            <a:gsLst>
              <a:gs pos="28000">
                <a:srgbClr val="5EB6DA"/>
              </a:gs>
              <a:gs pos="28000">
                <a:srgbClr val="3999C6"/>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Freeform 39"/>
          <p:cNvSpPr>
            <a:spLocks noChangeAspect="1"/>
          </p:cNvSpPr>
          <p:nvPr/>
        </p:nvSpPr>
        <p:spPr>
          <a:xfrm>
            <a:off x="3923025" y="2509384"/>
            <a:ext cx="923621" cy="790865"/>
          </a:xfrm>
          <a:custGeom>
            <a:avLst/>
            <a:gdLst>
              <a:gd name="connsiteX0" fmla="*/ 2158541 w 5301331"/>
              <a:gd name="connsiteY0" fmla="*/ 3188730 h 4539348"/>
              <a:gd name="connsiteX1" fmla="*/ 2158541 w 5301331"/>
              <a:gd name="connsiteY1" fmla="*/ 3291193 h 4539348"/>
              <a:gd name="connsiteX2" fmla="*/ 2214287 w 5301331"/>
              <a:gd name="connsiteY2" fmla="*/ 3291193 h 4539348"/>
              <a:gd name="connsiteX3" fmla="*/ 2158541 w 5301331"/>
              <a:gd name="connsiteY3" fmla="*/ 2768941 h 4539348"/>
              <a:gd name="connsiteX4" fmla="*/ 2158541 w 5301331"/>
              <a:gd name="connsiteY4" fmla="*/ 3153730 h 4539348"/>
              <a:gd name="connsiteX5" fmla="*/ 2367890 w 5301331"/>
              <a:gd name="connsiteY5" fmla="*/ 2768941 h 4539348"/>
              <a:gd name="connsiteX6" fmla="*/ 1233862 w 5301331"/>
              <a:gd name="connsiteY6" fmla="*/ 2768941 h 4539348"/>
              <a:gd name="connsiteX7" fmla="*/ 1233862 w 5301331"/>
              <a:gd name="connsiteY7" fmla="*/ 3291193 h 4539348"/>
              <a:gd name="connsiteX8" fmla="*/ 2056822 w 5301331"/>
              <a:gd name="connsiteY8" fmla="*/ 3291193 h 4539348"/>
              <a:gd name="connsiteX9" fmla="*/ 2056822 w 5301331"/>
              <a:gd name="connsiteY9" fmla="*/ 2768941 h 4539348"/>
              <a:gd name="connsiteX10" fmla="*/ 309183 w 5301331"/>
              <a:gd name="connsiteY10" fmla="*/ 2768941 h 4539348"/>
              <a:gd name="connsiteX11" fmla="*/ 309183 w 5301331"/>
              <a:gd name="connsiteY11" fmla="*/ 3291193 h 4539348"/>
              <a:gd name="connsiteX12" fmla="*/ 1132143 w 5301331"/>
              <a:gd name="connsiteY12" fmla="*/ 3291193 h 4539348"/>
              <a:gd name="connsiteX13" fmla="*/ 1132143 w 5301331"/>
              <a:gd name="connsiteY13" fmla="*/ 2768941 h 4539348"/>
              <a:gd name="connsiteX14" fmla="*/ 2158541 w 5301331"/>
              <a:gd name="connsiteY14" fmla="*/ 2145324 h 4539348"/>
              <a:gd name="connsiteX15" fmla="*/ 2158541 w 5301331"/>
              <a:gd name="connsiteY15" fmla="*/ 2667576 h 4539348"/>
              <a:gd name="connsiteX16" fmla="*/ 2423038 w 5301331"/>
              <a:gd name="connsiteY16" fmla="*/ 2667576 h 4539348"/>
              <a:gd name="connsiteX17" fmla="*/ 2707175 w 5301331"/>
              <a:gd name="connsiteY17" fmla="*/ 2145324 h 4539348"/>
              <a:gd name="connsiteX18" fmla="*/ 1233862 w 5301331"/>
              <a:gd name="connsiteY18" fmla="*/ 2145324 h 4539348"/>
              <a:gd name="connsiteX19" fmla="*/ 1233862 w 5301331"/>
              <a:gd name="connsiteY19" fmla="*/ 2667576 h 4539348"/>
              <a:gd name="connsiteX20" fmla="*/ 2056822 w 5301331"/>
              <a:gd name="connsiteY20" fmla="*/ 2667576 h 4539348"/>
              <a:gd name="connsiteX21" fmla="*/ 2056822 w 5301331"/>
              <a:gd name="connsiteY21" fmla="*/ 2145324 h 4539348"/>
              <a:gd name="connsiteX22" fmla="*/ 309183 w 5301331"/>
              <a:gd name="connsiteY22" fmla="*/ 2145324 h 4539348"/>
              <a:gd name="connsiteX23" fmla="*/ 309183 w 5301331"/>
              <a:gd name="connsiteY23" fmla="*/ 2667576 h 4539348"/>
              <a:gd name="connsiteX24" fmla="*/ 1132143 w 5301331"/>
              <a:gd name="connsiteY24" fmla="*/ 2667576 h 4539348"/>
              <a:gd name="connsiteX25" fmla="*/ 1132143 w 5301331"/>
              <a:gd name="connsiteY25" fmla="*/ 2145324 h 4539348"/>
              <a:gd name="connsiteX26" fmla="*/ 3083220 w 5301331"/>
              <a:gd name="connsiteY26" fmla="*/ 1521708 h 4539348"/>
              <a:gd name="connsiteX27" fmla="*/ 3083220 w 5301331"/>
              <a:gd name="connsiteY27" fmla="*/ 1803111 h 4539348"/>
              <a:gd name="connsiteX28" fmla="*/ 3906180 w 5301331"/>
              <a:gd name="connsiteY28" fmla="*/ 1803111 h 4539348"/>
              <a:gd name="connsiteX29" fmla="*/ 3906180 w 5301331"/>
              <a:gd name="connsiteY29" fmla="*/ 1521708 h 4539348"/>
              <a:gd name="connsiteX30" fmla="*/ 2158541 w 5301331"/>
              <a:gd name="connsiteY30" fmla="*/ 1521708 h 4539348"/>
              <a:gd name="connsiteX31" fmla="*/ 2158541 w 5301331"/>
              <a:gd name="connsiteY31" fmla="*/ 2043960 h 4539348"/>
              <a:gd name="connsiteX32" fmla="*/ 2762323 w 5301331"/>
              <a:gd name="connsiteY32" fmla="*/ 2043960 h 4539348"/>
              <a:gd name="connsiteX33" fmla="*/ 2893359 w 5301331"/>
              <a:gd name="connsiteY33" fmla="*/ 1803111 h 4539348"/>
              <a:gd name="connsiteX34" fmla="*/ 2981501 w 5301331"/>
              <a:gd name="connsiteY34" fmla="*/ 1803111 h 4539348"/>
              <a:gd name="connsiteX35" fmla="*/ 2981501 w 5301331"/>
              <a:gd name="connsiteY35" fmla="*/ 1521708 h 4539348"/>
              <a:gd name="connsiteX36" fmla="*/ 1233862 w 5301331"/>
              <a:gd name="connsiteY36" fmla="*/ 1521708 h 4539348"/>
              <a:gd name="connsiteX37" fmla="*/ 1233862 w 5301331"/>
              <a:gd name="connsiteY37" fmla="*/ 2043960 h 4539348"/>
              <a:gd name="connsiteX38" fmla="*/ 2056822 w 5301331"/>
              <a:gd name="connsiteY38" fmla="*/ 2043960 h 4539348"/>
              <a:gd name="connsiteX39" fmla="*/ 2056822 w 5301331"/>
              <a:gd name="connsiteY39" fmla="*/ 1521708 h 4539348"/>
              <a:gd name="connsiteX40" fmla="*/ 309183 w 5301331"/>
              <a:gd name="connsiteY40" fmla="*/ 1521708 h 4539348"/>
              <a:gd name="connsiteX41" fmla="*/ 309183 w 5301331"/>
              <a:gd name="connsiteY41" fmla="*/ 2043960 h 4539348"/>
              <a:gd name="connsiteX42" fmla="*/ 1132143 w 5301331"/>
              <a:gd name="connsiteY42" fmla="*/ 2043960 h 4539348"/>
              <a:gd name="connsiteX43" fmla="*/ 1132143 w 5301331"/>
              <a:gd name="connsiteY43" fmla="*/ 1521708 h 4539348"/>
              <a:gd name="connsiteX44" fmla="*/ 3083220 w 5301331"/>
              <a:gd name="connsiteY44" fmla="*/ 898092 h 4539348"/>
              <a:gd name="connsiteX45" fmla="*/ 3083220 w 5301331"/>
              <a:gd name="connsiteY45" fmla="*/ 1420344 h 4539348"/>
              <a:gd name="connsiteX46" fmla="*/ 3906180 w 5301331"/>
              <a:gd name="connsiteY46" fmla="*/ 1420344 h 4539348"/>
              <a:gd name="connsiteX47" fmla="*/ 3906180 w 5301331"/>
              <a:gd name="connsiteY47" fmla="*/ 898092 h 4539348"/>
              <a:gd name="connsiteX48" fmla="*/ 2158541 w 5301331"/>
              <a:gd name="connsiteY48" fmla="*/ 898092 h 4539348"/>
              <a:gd name="connsiteX49" fmla="*/ 2158541 w 5301331"/>
              <a:gd name="connsiteY49" fmla="*/ 1420344 h 4539348"/>
              <a:gd name="connsiteX50" fmla="*/ 2981501 w 5301331"/>
              <a:gd name="connsiteY50" fmla="*/ 1420344 h 4539348"/>
              <a:gd name="connsiteX51" fmla="*/ 2981501 w 5301331"/>
              <a:gd name="connsiteY51" fmla="*/ 898092 h 4539348"/>
              <a:gd name="connsiteX52" fmla="*/ 1233862 w 5301331"/>
              <a:gd name="connsiteY52" fmla="*/ 898092 h 4539348"/>
              <a:gd name="connsiteX53" fmla="*/ 1233862 w 5301331"/>
              <a:gd name="connsiteY53" fmla="*/ 1420344 h 4539348"/>
              <a:gd name="connsiteX54" fmla="*/ 2056822 w 5301331"/>
              <a:gd name="connsiteY54" fmla="*/ 1420344 h 4539348"/>
              <a:gd name="connsiteX55" fmla="*/ 2056822 w 5301331"/>
              <a:gd name="connsiteY55" fmla="*/ 898092 h 4539348"/>
              <a:gd name="connsiteX56" fmla="*/ 309183 w 5301331"/>
              <a:gd name="connsiteY56" fmla="*/ 898092 h 4539348"/>
              <a:gd name="connsiteX57" fmla="*/ 309183 w 5301331"/>
              <a:gd name="connsiteY57" fmla="*/ 1420344 h 4539348"/>
              <a:gd name="connsiteX58" fmla="*/ 1132143 w 5301331"/>
              <a:gd name="connsiteY58" fmla="*/ 1420344 h 4539348"/>
              <a:gd name="connsiteX59" fmla="*/ 1132143 w 5301331"/>
              <a:gd name="connsiteY59" fmla="*/ 898092 h 4539348"/>
              <a:gd name="connsiteX60" fmla="*/ 173595 w 5301331"/>
              <a:gd name="connsiteY60" fmla="*/ 0 h 4539348"/>
              <a:gd name="connsiteX61" fmla="*/ 4054394 w 5301331"/>
              <a:gd name="connsiteY61" fmla="*/ 0 h 4539348"/>
              <a:gd name="connsiteX62" fmla="*/ 4227989 w 5301331"/>
              <a:gd name="connsiteY62" fmla="*/ 173595 h 4539348"/>
              <a:gd name="connsiteX63" fmla="*/ 4227989 w 5301331"/>
              <a:gd name="connsiteY63" fmla="*/ 1803111 h 4539348"/>
              <a:gd name="connsiteX64" fmla="*/ 4556992 w 5301331"/>
              <a:gd name="connsiteY64" fmla="*/ 1803111 h 4539348"/>
              <a:gd name="connsiteX65" fmla="*/ 5301331 w 5301331"/>
              <a:gd name="connsiteY65" fmla="*/ 3171230 h 4539348"/>
              <a:gd name="connsiteX66" fmla="*/ 4556992 w 5301331"/>
              <a:gd name="connsiteY66" fmla="*/ 4539348 h 4539348"/>
              <a:gd name="connsiteX67" fmla="*/ 2893359 w 5301331"/>
              <a:gd name="connsiteY67" fmla="*/ 4539348 h 4539348"/>
              <a:gd name="connsiteX68" fmla="*/ 2400783 w 5301331"/>
              <a:gd name="connsiteY68" fmla="*/ 3633977 h 4539348"/>
              <a:gd name="connsiteX69" fmla="*/ 173595 w 5301331"/>
              <a:gd name="connsiteY69" fmla="*/ 3633977 h 4539348"/>
              <a:gd name="connsiteX70" fmla="*/ 0 w 5301331"/>
              <a:gd name="connsiteY70" fmla="*/ 3460382 h 4539348"/>
              <a:gd name="connsiteX71" fmla="*/ 0 w 5301331"/>
              <a:gd name="connsiteY71" fmla="*/ 173595 h 4539348"/>
              <a:gd name="connsiteX72" fmla="*/ 173595 w 5301331"/>
              <a:gd name="connsiteY72" fmla="*/ 0 h 453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01331" h="4539348">
                <a:moveTo>
                  <a:pt x="2158541" y="3188730"/>
                </a:moveTo>
                <a:lnTo>
                  <a:pt x="2158541" y="3291193"/>
                </a:lnTo>
                <a:lnTo>
                  <a:pt x="2214287" y="3291193"/>
                </a:lnTo>
                <a:close/>
                <a:moveTo>
                  <a:pt x="2158541" y="2768941"/>
                </a:moveTo>
                <a:lnTo>
                  <a:pt x="2158541" y="3153730"/>
                </a:lnTo>
                <a:lnTo>
                  <a:pt x="2367890" y="2768941"/>
                </a:lnTo>
                <a:close/>
                <a:moveTo>
                  <a:pt x="1233862" y="2768941"/>
                </a:moveTo>
                <a:lnTo>
                  <a:pt x="1233862" y="3291193"/>
                </a:lnTo>
                <a:lnTo>
                  <a:pt x="2056822" y="3291193"/>
                </a:lnTo>
                <a:lnTo>
                  <a:pt x="2056822" y="2768941"/>
                </a:lnTo>
                <a:close/>
                <a:moveTo>
                  <a:pt x="309183" y="2768941"/>
                </a:moveTo>
                <a:lnTo>
                  <a:pt x="309183" y="3291193"/>
                </a:lnTo>
                <a:lnTo>
                  <a:pt x="1132143" y="3291193"/>
                </a:lnTo>
                <a:lnTo>
                  <a:pt x="1132143" y="2768941"/>
                </a:lnTo>
                <a:close/>
                <a:moveTo>
                  <a:pt x="2158541" y="2145324"/>
                </a:moveTo>
                <a:lnTo>
                  <a:pt x="2158541" y="2667576"/>
                </a:lnTo>
                <a:lnTo>
                  <a:pt x="2423038" y="2667576"/>
                </a:lnTo>
                <a:lnTo>
                  <a:pt x="2707175" y="2145324"/>
                </a:lnTo>
                <a:close/>
                <a:moveTo>
                  <a:pt x="1233862" y="2145324"/>
                </a:moveTo>
                <a:lnTo>
                  <a:pt x="1233862" y="2667576"/>
                </a:lnTo>
                <a:lnTo>
                  <a:pt x="2056822" y="2667576"/>
                </a:lnTo>
                <a:lnTo>
                  <a:pt x="2056822" y="2145324"/>
                </a:lnTo>
                <a:close/>
                <a:moveTo>
                  <a:pt x="309183" y="2145324"/>
                </a:moveTo>
                <a:lnTo>
                  <a:pt x="309183" y="2667576"/>
                </a:lnTo>
                <a:lnTo>
                  <a:pt x="1132143" y="2667576"/>
                </a:lnTo>
                <a:lnTo>
                  <a:pt x="1132143" y="2145324"/>
                </a:lnTo>
                <a:close/>
                <a:moveTo>
                  <a:pt x="3083220" y="1521708"/>
                </a:moveTo>
                <a:lnTo>
                  <a:pt x="3083220" y="1803111"/>
                </a:lnTo>
                <a:lnTo>
                  <a:pt x="3906180" y="1803111"/>
                </a:lnTo>
                <a:lnTo>
                  <a:pt x="3906180" y="1521708"/>
                </a:lnTo>
                <a:close/>
                <a:moveTo>
                  <a:pt x="2158541" y="1521708"/>
                </a:moveTo>
                <a:lnTo>
                  <a:pt x="2158541" y="2043960"/>
                </a:lnTo>
                <a:lnTo>
                  <a:pt x="2762323" y="2043960"/>
                </a:lnTo>
                <a:lnTo>
                  <a:pt x="2893359" y="1803111"/>
                </a:lnTo>
                <a:lnTo>
                  <a:pt x="2981501" y="1803111"/>
                </a:lnTo>
                <a:lnTo>
                  <a:pt x="2981501" y="1521708"/>
                </a:lnTo>
                <a:close/>
                <a:moveTo>
                  <a:pt x="1233862" y="1521708"/>
                </a:moveTo>
                <a:lnTo>
                  <a:pt x="1233862" y="2043960"/>
                </a:lnTo>
                <a:lnTo>
                  <a:pt x="2056822" y="2043960"/>
                </a:lnTo>
                <a:lnTo>
                  <a:pt x="2056822" y="1521708"/>
                </a:lnTo>
                <a:close/>
                <a:moveTo>
                  <a:pt x="309183" y="1521708"/>
                </a:moveTo>
                <a:lnTo>
                  <a:pt x="309183" y="2043960"/>
                </a:lnTo>
                <a:lnTo>
                  <a:pt x="1132143" y="2043960"/>
                </a:lnTo>
                <a:lnTo>
                  <a:pt x="1132143" y="1521708"/>
                </a:lnTo>
                <a:close/>
                <a:moveTo>
                  <a:pt x="3083220" y="898092"/>
                </a:moveTo>
                <a:lnTo>
                  <a:pt x="3083220" y="1420344"/>
                </a:lnTo>
                <a:lnTo>
                  <a:pt x="3906180" y="1420344"/>
                </a:lnTo>
                <a:lnTo>
                  <a:pt x="3906180" y="898092"/>
                </a:lnTo>
                <a:close/>
                <a:moveTo>
                  <a:pt x="2158541" y="898092"/>
                </a:moveTo>
                <a:lnTo>
                  <a:pt x="2158541" y="1420344"/>
                </a:lnTo>
                <a:lnTo>
                  <a:pt x="2981501" y="1420344"/>
                </a:lnTo>
                <a:lnTo>
                  <a:pt x="2981501" y="898092"/>
                </a:lnTo>
                <a:close/>
                <a:moveTo>
                  <a:pt x="1233862" y="898092"/>
                </a:moveTo>
                <a:lnTo>
                  <a:pt x="1233862" y="1420344"/>
                </a:lnTo>
                <a:lnTo>
                  <a:pt x="2056822" y="1420344"/>
                </a:lnTo>
                <a:lnTo>
                  <a:pt x="2056822" y="898092"/>
                </a:lnTo>
                <a:close/>
                <a:moveTo>
                  <a:pt x="309183" y="898092"/>
                </a:moveTo>
                <a:lnTo>
                  <a:pt x="309183" y="1420344"/>
                </a:lnTo>
                <a:lnTo>
                  <a:pt x="1132143" y="1420344"/>
                </a:lnTo>
                <a:lnTo>
                  <a:pt x="1132143" y="898092"/>
                </a:lnTo>
                <a:close/>
                <a:moveTo>
                  <a:pt x="173595" y="0"/>
                </a:moveTo>
                <a:lnTo>
                  <a:pt x="4054394" y="0"/>
                </a:lnTo>
                <a:cubicBezTo>
                  <a:pt x="4150268" y="0"/>
                  <a:pt x="4227989" y="77721"/>
                  <a:pt x="4227989" y="173595"/>
                </a:cubicBezTo>
                <a:lnTo>
                  <a:pt x="4227989" y="1803111"/>
                </a:lnTo>
                <a:lnTo>
                  <a:pt x="4556992" y="1803111"/>
                </a:lnTo>
                <a:lnTo>
                  <a:pt x="5301331" y="3171230"/>
                </a:lnTo>
                <a:lnTo>
                  <a:pt x="4556992" y="4539348"/>
                </a:lnTo>
                <a:lnTo>
                  <a:pt x="2893359" y="4539348"/>
                </a:lnTo>
                <a:lnTo>
                  <a:pt x="2400783" y="3633977"/>
                </a:lnTo>
                <a:lnTo>
                  <a:pt x="173595" y="3633977"/>
                </a:lnTo>
                <a:cubicBezTo>
                  <a:pt x="77721" y="3633977"/>
                  <a:pt x="0" y="3556256"/>
                  <a:pt x="0" y="3460382"/>
                </a:cubicBezTo>
                <a:lnTo>
                  <a:pt x="0" y="173595"/>
                </a:lnTo>
                <a:cubicBezTo>
                  <a:pt x="0" y="77721"/>
                  <a:pt x="77721" y="0"/>
                  <a:pt x="173595" y="0"/>
                </a:cubicBezTo>
                <a:close/>
              </a:path>
            </a:pathLst>
          </a:custGeom>
          <a:gradFill>
            <a:gsLst>
              <a:gs pos="28000">
                <a:srgbClr val="5EB6DA"/>
              </a:gs>
              <a:gs pos="28000">
                <a:srgbClr val="3999C6"/>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0" name="Group 49"/>
          <p:cNvGrpSpPr/>
          <p:nvPr/>
        </p:nvGrpSpPr>
        <p:grpSpPr>
          <a:xfrm>
            <a:off x="9822901" y="2435842"/>
            <a:ext cx="981778" cy="868261"/>
            <a:chOff x="3314482" y="-3310276"/>
            <a:chExt cx="508000" cy="449263"/>
          </a:xfrm>
          <a:solidFill>
            <a:srgbClr val="3898C6"/>
          </a:solidFill>
        </p:grpSpPr>
        <p:sp>
          <p:nvSpPr>
            <p:cNvPr id="51"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2"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5"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7"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8"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1"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4"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5"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6"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7"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8"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9"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0"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1"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72" name="Freeform 658"/>
          <p:cNvSpPr/>
          <p:nvPr/>
        </p:nvSpPr>
        <p:spPr>
          <a:xfrm rot="10800000">
            <a:off x="462610" y="2460573"/>
            <a:ext cx="1038816" cy="882574"/>
          </a:xfrm>
          <a:custGeom>
            <a:avLst/>
            <a:gdLst>
              <a:gd name="connsiteX0" fmla="*/ 2409306 w 2409306"/>
              <a:gd name="connsiteY0" fmla="*/ 661085 h 2046937"/>
              <a:gd name="connsiteX1" fmla="*/ 2100118 w 2409306"/>
              <a:gd name="connsiteY1" fmla="*/ 661085 h 2046937"/>
              <a:gd name="connsiteX2" fmla="*/ 2100118 w 2409306"/>
              <a:gd name="connsiteY2" fmla="*/ 337516 h 2046937"/>
              <a:gd name="connsiteX3" fmla="*/ 1750938 w 2409306"/>
              <a:gd name="connsiteY3" fmla="*/ 337516 h 2046937"/>
              <a:gd name="connsiteX4" fmla="*/ 1750938 w 2409306"/>
              <a:gd name="connsiteY4" fmla="*/ 0 h 2046937"/>
              <a:gd name="connsiteX5" fmla="*/ 2409306 w 2409306"/>
              <a:gd name="connsiteY5" fmla="*/ 0 h 2046937"/>
              <a:gd name="connsiteX6" fmla="*/ 1488047 w 2409306"/>
              <a:gd name="connsiteY6" fmla="*/ 1738307 h 2046937"/>
              <a:gd name="connsiteX7" fmla="*/ 1305692 w 2409306"/>
              <a:gd name="connsiteY7" fmla="*/ 1555952 h 2046937"/>
              <a:gd name="connsiteX8" fmla="*/ 1320022 w 2409306"/>
              <a:gd name="connsiteY8" fmla="*/ 1484971 h 2046937"/>
              <a:gd name="connsiteX9" fmla="*/ 1339103 w 2409306"/>
              <a:gd name="connsiteY9" fmla="*/ 1456670 h 2046937"/>
              <a:gd name="connsiteX10" fmla="*/ 1130226 w 2409306"/>
              <a:gd name="connsiteY10" fmla="*/ 1277304 h 2046937"/>
              <a:gd name="connsiteX11" fmla="*/ 1073109 w 2409306"/>
              <a:gd name="connsiteY11" fmla="*/ 1362019 h 2046937"/>
              <a:gd name="connsiteX12" fmla="*/ 882279 w 2409306"/>
              <a:gd name="connsiteY12" fmla="*/ 1441064 h 2046937"/>
              <a:gd name="connsiteX13" fmla="*/ 612404 w 2409306"/>
              <a:gd name="connsiteY13" fmla="*/ 1171189 h 2046937"/>
              <a:gd name="connsiteX14" fmla="*/ 691449 w 2409306"/>
              <a:gd name="connsiteY14" fmla="*/ 980358 h 2046937"/>
              <a:gd name="connsiteX15" fmla="*/ 721899 w 2409306"/>
              <a:gd name="connsiteY15" fmla="*/ 955235 h 2046937"/>
              <a:gd name="connsiteX16" fmla="*/ 636319 w 2409306"/>
              <a:gd name="connsiteY16" fmla="*/ 774559 h 2046937"/>
              <a:gd name="connsiteX17" fmla="*/ 599476 w 2409306"/>
              <a:gd name="connsiteY17" fmla="*/ 795685 h 2046937"/>
              <a:gd name="connsiteX18" fmla="*/ 538390 w 2409306"/>
              <a:gd name="connsiteY18" fmla="*/ 806875 h 2046937"/>
              <a:gd name="connsiteX19" fmla="*/ 501610 w 2409306"/>
              <a:gd name="connsiteY19" fmla="*/ 803464 h 2046937"/>
              <a:gd name="connsiteX20" fmla="*/ 357605 w 2409306"/>
              <a:gd name="connsiteY20" fmla="*/ 589527 h 2046937"/>
              <a:gd name="connsiteX21" fmla="*/ 571542 w 2409306"/>
              <a:gd name="connsiteY21" fmla="*/ 445521 h 2046937"/>
              <a:gd name="connsiteX22" fmla="*/ 715547 w 2409306"/>
              <a:gd name="connsiteY22" fmla="*/ 659458 h 2046937"/>
              <a:gd name="connsiteX23" fmla="*/ 692665 w 2409306"/>
              <a:gd name="connsiteY23" fmla="*/ 718873 h 2046937"/>
              <a:gd name="connsiteX24" fmla="*/ 671892 w 2409306"/>
              <a:gd name="connsiteY24" fmla="*/ 742856 h 2046937"/>
              <a:gd name="connsiteX25" fmla="*/ 761132 w 2409306"/>
              <a:gd name="connsiteY25" fmla="*/ 931261 h 2046937"/>
              <a:gd name="connsiteX26" fmla="*/ 777231 w 2409306"/>
              <a:gd name="connsiteY26" fmla="*/ 922522 h 2046937"/>
              <a:gd name="connsiteX27" fmla="*/ 882279 w 2409306"/>
              <a:gd name="connsiteY27" fmla="*/ 901314 h 2046937"/>
              <a:gd name="connsiteX28" fmla="*/ 1033169 w 2409306"/>
              <a:gd name="connsiteY28" fmla="*/ 947404 h 2046937"/>
              <a:gd name="connsiteX29" fmla="*/ 1063152 w 2409306"/>
              <a:gd name="connsiteY29" fmla="*/ 972142 h 2046937"/>
              <a:gd name="connsiteX30" fmla="*/ 1326447 w 2409306"/>
              <a:gd name="connsiteY30" fmla="*/ 732796 h 2046937"/>
              <a:gd name="connsiteX31" fmla="*/ 1310219 w 2409306"/>
              <a:gd name="connsiteY31" fmla="*/ 705635 h 2046937"/>
              <a:gd name="connsiteX32" fmla="*/ 1346607 w 2409306"/>
              <a:gd name="connsiteY32" fmla="*/ 561722 h 2046937"/>
              <a:gd name="connsiteX33" fmla="*/ 1536295 w 2409306"/>
              <a:gd name="connsiteY33" fmla="*/ 570760 h 2046937"/>
              <a:gd name="connsiteX34" fmla="*/ 1527257 w 2409306"/>
              <a:gd name="connsiteY34" fmla="*/ 760448 h 2046937"/>
              <a:gd name="connsiteX35" fmla="*/ 1430541 w 2409306"/>
              <a:gd name="connsiteY35" fmla="*/ 795215 h 2046937"/>
              <a:gd name="connsiteX36" fmla="*/ 1380536 w 2409306"/>
              <a:gd name="connsiteY36" fmla="*/ 782988 h 2046937"/>
              <a:gd name="connsiteX37" fmla="*/ 1357679 w 2409306"/>
              <a:gd name="connsiteY37" fmla="*/ 766190 h 2046937"/>
              <a:gd name="connsiteX38" fmla="*/ 1091719 w 2409306"/>
              <a:gd name="connsiteY38" fmla="*/ 1007960 h 2046937"/>
              <a:gd name="connsiteX39" fmla="*/ 1130946 w 2409306"/>
              <a:gd name="connsiteY39" fmla="*/ 1066141 h 2046937"/>
              <a:gd name="connsiteX40" fmla="*/ 1133553 w 2409306"/>
              <a:gd name="connsiteY40" fmla="*/ 1074539 h 2046937"/>
              <a:gd name="connsiteX41" fmla="*/ 1977742 w 2409306"/>
              <a:gd name="connsiteY41" fmla="*/ 1074539 h 2046937"/>
              <a:gd name="connsiteX42" fmla="*/ 1986328 w 2409306"/>
              <a:gd name="connsiteY42" fmla="*/ 1032010 h 2046937"/>
              <a:gd name="connsiteX43" fmla="*/ 2141113 w 2409306"/>
              <a:gd name="connsiteY43" fmla="*/ 929412 h 2046937"/>
              <a:gd name="connsiteX44" fmla="*/ 2309099 w 2409306"/>
              <a:gd name="connsiteY44" fmla="*/ 1097398 h 2046937"/>
              <a:gd name="connsiteX45" fmla="*/ 2141113 w 2409306"/>
              <a:gd name="connsiteY45" fmla="*/ 1265384 h 2046937"/>
              <a:gd name="connsiteX46" fmla="*/ 1986328 w 2409306"/>
              <a:gd name="connsiteY46" fmla="*/ 1162786 h 2046937"/>
              <a:gd name="connsiteX47" fmla="*/ 1977742 w 2409306"/>
              <a:gd name="connsiteY47" fmla="*/ 1120258 h 2046937"/>
              <a:gd name="connsiteX48" fmla="*/ 1147020 w 2409306"/>
              <a:gd name="connsiteY48" fmla="*/ 1120258 h 2046937"/>
              <a:gd name="connsiteX49" fmla="*/ 1152154 w 2409306"/>
              <a:gd name="connsiteY49" fmla="*/ 1171189 h 2046937"/>
              <a:gd name="connsiteX50" fmla="*/ 1146671 w 2409306"/>
              <a:gd name="connsiteY50" fmla="*/ 1225578 h 2046937"/>
              <a:gd name="connsiteX51" fmla="*/ 1145302 w 2409306"/>
              <a:gd name="connsiteY51" fmla="*/ 1229988 h 2046937"/>
              <a:gd name="connsiteX52" fmla="*/ 1367860 w 2409306"/>
              <a:gd name="connsiteY52" fmla="*/ 1421103 h 2046937"/>
              <a:gd name="connsiteX53" fmla="*/ 1417066 w 2409306"/>
              <a:gd name="connsiteY53" fmla="*/ 1387927 h 2046937"/>
              <a:gd name="connsiteX54" fmla="*/ 1488047 w 2409306"/>
              <a:gd name="connsiteY54" fmla="*/ 1373597 h 2046937"/>
              <a:gd name="connsiteX55" fmla="*/ 1670402 w 2409306"/>
              <a:gd name="connsiteY55" fmla="*/ 1555952 h 2046937"/>
              <a:gd name="connsiteX56" fmla="*/ 1488047 w 2409306"/>
              <a:gd name="connsiteY56" fmla="*/ 1738307 h 2046937"/>
              <a:gd name="connsiteX57" fmla="*/ 658368 w 2409306"/>
              <a:gd name="connsiteY57" fmla="*/ 2046937 h 2046937"/>
              <a:gd name="connsiteX58" fmla="*/ 0 w 2409306"/>
              <a:gd name="connsiteY58" fmla="*/ 2046937 h 2046937"/>
              <a:gd name="connsiteX59" fmla="*/ 0 w 2409306"/>
              <a:gd name="connsiteY59" fmla="*/ 1385852 h 2046937"/>
              <a:gd name="connsiteX60" fmla="*/ 309188 w 2409306"/>
              <a:gd name="connsiteY60" fmla="*/ 1385852 h 2046937"/>
              <a:gd name="connsiteX61" fmla="*/ 309188 w 2409306"/>
              <a:gd name="connsiteY61" fmla="*/ 1709421 h 2046937"/>
              <a:gd name="connsiteX62" fmla="*/ 658368 w 2409306"/>
              <a:gd name="connsiteY62" fmla="*/ 1709421 h 204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409306" h="2046937">
                <a:moveTo>
                  <a:pt x="2409306" y="661085"/>
                </a:moveTo>
                <a:lnTo>
                  <a:pt x="2100118" y="661085"/>
                </a:lnTo>
                <a:lnTo>
                  <a:pt x="2100118" y="337516"/>
                </a:lnTo>
                <a:lnTo>
                  <a:pt x="1750938" y="337516"/>
                </a:lnTo>
                <a:lnTo>
                  <a:pt x="1750938" y="0"/>
                </a:lnTo>
                <a:lnTo>
                  <a:pt x="2409306" y="0"/>
                </a:lnTo>
                <a:close/>
                <a:moveTo>
                  <a:pt x="1488047" y="1738307"/>
                </a:moveTo>
                <a:cubicBezTo>
                  <a:pt x="1387335" y="1738307"/>
                  <a:pt x="1305692" y="1656664"/>
                  <a:pt x="1305692" y="1555952"/>
                </a:cubicBezTo>
                <a:cubicBezTo>
                  <a:pt x="1305692" y="1530774"/>
                  <a:pt x="1310794" y="1506788"/>
                  <a:pt x="1320022" y="1484971"/>
                </a:cubicBezTo>
                <a:lnTo>
                  <a:pt x="1339103" y="1456670"/>
                </a:lnTo>
                <a:lnTo>
                  <a:pt x="1130226" y="1277304"/>
                </a:lnTo>
                <a:lnTo>
                  <a:pt x="1073109" y="1362019"/>
                </a:lnTo>
                <a:cubicBezTo>
                  <a:pt x="1024272" y="1410857"/>
                  <a:pt x="956803" y="1441064"/>
                  <a:pt x="882279" y="1441064"/>
                </a:cubicBezTo>
                <a:cubicBezTo>
                  <a:pt x="733231" y="1441064"/>
                  <a:pt x="612404" y="1320237"/>
                  <a:pt x="612404" y="1171189"/>
                </a:cubicBezTo>
                <a:cubicBezTo>
                  <a:pt x="612404" y="1096665"/>
                  <a:pt x="642611" y="1029196"/>
                  <a:pt x="691449" y="980358"/>
                </a:cubicBezTo>
                <a:lnTo>
                  <a:pt x="721899" y="955235"/>
                </a:lnTo>
                <a:lnTo>
                  <a:pt x="636319" y="774559"/>
                </a:lnTo>
                <a:lnTo>
                  <a:pt x="599476" y="795685"/>
                </a:lnTo>
                <a:cubicBezTo>
                  <a:pt x="580212" y="802784"/>
                  <a:pt x="559593" y="806686"/>
                  <a:pt x="538390" y="806875"/>
                </a:cubicBezTo>
                <a:cubicBezTo>
                  <a:pt x="526273" y="806983"/>
                  <a:pt x="513966" y="805878"/>
                  <a:pt x="501610" y="803464"/>
                </a:cubicBezTo>
                <a:cubicBezTo>
                  <a:pt x="402767" y="784153"/>
                  <a:pt x="338294" y="688370"/>
                  <a:pt x="357605" y="589527"/>
                </a:cubicBezTo>
                <a:cubicBezTo>
                  <a:pt x="376916" y="490684"/>
                  <a:pt x="472698" y="426210"/>
                  <a:pt x="571542" y="445521"/>
                </a:cubicBezTo>
                <a:cubicBezTo>
                  <a:pt x="670385" y="464832"/>
                  <a:pt x="734858" y="560615"/>
                  <a:pt x="715547" y="659458"/>
                </a:cubicBezTo>
                <a:cubicBezTo>
                  <a:pt x="711323" y="681080"/>
                  <a:pt x="703439" y="701058"/>
                  <a:pt x="692665" y="718873"/>
                </a:cubicBezTo>
                <a:lnTo>
                  <a:pt x="671892" y="742856"/>
                </a:lnTo>
                <a:lnTo>
                  <a:pt x="761132" y="931261"/>
                </a:lnTo>
                <a:lnTo>
                  <a:pt x="777231" y="922522"/>
                </a:lnTo>
                <a:cubicBezTo>
                  <a:pt x="809519" y="908866"/>
                  <a:pt x="845017" y="901314"/>
                  <a:pt x="882279" y="901314"/>
                </a:cubicBezTo>
                <a:cubicBezTo>
                  <a:pt x="938172" y="901314"/>
                  <a:pt x="990096" y="918305"/>
                  <a:pt x="1033169" y="947404"/>
                </a:cubicBezTo>
                <a:lnTo>
                  <a:pt x="1063152" y="972142"/>
                </a:lnTo>
                <a:lnTo>
                  <a:pt x="1326447" y="732796"/>
                </a:lnTo>
                <a:lnTo>
                  <a:pt x="1310219" y="705635"/>
                </a:lnTo>
                <a:cubicBezTo>
                  <a:pt x="1292884" y="656260"/>
                  <a:pt x="1305449" y="599136"/>
                  <a:pt x="1346607" y="561722"/>
                </a:cubicBezTo>
                <a:cubicBezTo>
                  <a:pt x="1401483" y="511836"/>
                  <a:pt x="1486410" y="515883"/>
                  <a:pt x="1536295" y="570760"/>
                </a:cubicBezTo>
                <a:cubicBezTo>
                  <a:pt x="1586180" y="625636"/>
                  <a:pt x="1582134" y="710562"/>
                  <a:pt x="1527257" y="760448"/>
                </a:cubicBezTo>
                <a:cubicBezTo>
                  <a:pt x="1499819" y="785390"/>
                  <a:pt x="1464868" y="796850"/>
                  <a:pt x="1430541" y="795215"/>
                </a:cubicBezTo>
                <a:cubicBezTo>
                  <a:pt x="1413378" y="794397"/>
                  <a:pt x="1396370" y="790305"/>
                  <a:pt x="1380536" y="782988"/>
                </a:cubicBezTo>
                <a:lnTo>
                  <a:pt x="1357679" y="766190"/>
                </a:lnTo>
                <a:lnTo>
                  <a:pt x="1091719" y="1007960"/>
                </a:lnTo>
                <a:lnTo>
                  <a:pt x="1130946" y="1066141"/>
                </a:lnTo>
                <a:lnTo>
                  <a:pt x="1133553" y="1074539"/>
                </a:lnTo>
                <a:lnTo>
                  <a:pt x="1977742" y="1074539"/>
                </a:lnTo>
                <a:lnTo>
                  <a:pt x="1986328" y="1032010"/>
                </a:lnTo>
                <a:cubicBezTo>
                  <a:pt x="2011830" y="971717"/>
                  <a:pt x="2071531" y="929412"/>
                  <a:pt x="2141113" y="929412"/>
                </a:cubicBezTo>
                <a:cubicBezTo>
                  <a:pt x="2233889" y="929412"/>
                  <a:pt x="2309099" y="1004622"/>
                  <a:pt x="2309099" y="1097398"/>
                </a:cubicBezTo>
                <a:cubicBezTo>
                  <a:pt x="2309099" y="1190174"/>
                  <a:pt x="2233889" y="1265384"/>
                  <a:pt x="2141113" y="1265384"/>
                </a:cubicBezTo>
                <a:cubicBezTo>
                  <a:pt x="2071531" y="1265384"/>
                  <a:pt x="2011830" y="1223078"/>
                  <a:pt x="1986328" y="1162786"/>
                </a:cubicBezTo>
                <a:lnTo>
                  <a:pt x="1977742" y="1120258"/>
                </a:lnTo>
                <a:lnTo>
                  <a:pt x="1147020" y="1120258"/>
                </a:lnTo>
                <a:lnTo>
                  <a:pt x="1152154" y="1171189"/>
                </a:lnTo>
                <a:cubicBezTo>
                  <a:pt x="1152154" y="1189820"/>
                  <a:pt x="1150266" y="1208010"/>
                  <a:pt x="1146671" y="1225578"/>
                </a:cubicBezTo>
                <a:lnTo>
                  <a:pt x="1145302" y="1229988"/>
                </a:lnTo>
                <a:lnTo>
                  <a:pt x="1367860" y="1421103"/>
                </a:lnTo>
                <a:lnTo>
                  <a:pt x="1417066" y="1387927"/>
                </a:lnTo>
                <a:cubicBezTo>
                  <a:pt x="1438882" y="1378700"/>
                  <a:pt x="1462869" y="1373597"/>
                  <a:pt x="1488047" y="1373597"/>
                </a:cubicBezTo>
                <a:cubicBezTo>
                  <a:pt x="1588759" y="1373597"/>
                  <a:pt x="1670402" y="1455240"/>
                  <a:pt x="1670402" y="1555952"/>
                </a:cubicBezTo>
                <a:cubicBezTo>
                  <a:pt x="1670402" y="1656664"/>
                  <a:pt x="1588759" y="1738307"/>
                  <a:pt x="1488047" y="1738307"/>
                </a:cubicBezTo>
                <a:close/>
                <a:moveTo>
                  <a:pt x="658368" y="2046937"/>
                </a:moveTo>
                <a:lnTo>
                  <a:pt x="0" y="2046937"/>
                </a:lnTo>
                <a:lnTo>
                  <a:pt x="0" y="1385852"/>
                </a:lnTo>
                <a:lnTo>
                  <a:pt x="309188" y="1385852"/>
                </a:lnTo>
                <a:lnTo>
                  <a:pt x="309188" y="1709421"/>
                </a:lnTo>
                <a:lnTo>
                  <a:pt x="658368" y="1709421"/>
                </a:lnTo>
                <a:close/>
              </a:path>
            </a:pathLst>
          </a:custGeom>
          <a:solidFill>
            <a:srgbClr val="3898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5-Point Star 35"/>
          <p:cNvSpPr/>
          <p:nvPr/>
        </p:nvSpPr>
        <p:spPr bwMode="auto">
          <a:xfrm>
            <a:off x="3869690" y="2946335"/>
            <a:ext cx="365708" cy="365708"/>
          </a:xfrm>
          <a:prstGeom prst="star5">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grpSp>
        <p:nvGrpSpPr>
          <p:cNvPr id="73" name="Group 72"/>
          <p:cNvGrpSpPr/>
          <p:nvPr/>
        </p:nvGrpSpPr>
        <p:grpSpPr>
          <a:xfrm>
            <a:off x="8441834" y="2427205"/>
            <a:ext cx="1027455" cy="886179"/>
            <a:chOff x="3181975" y="2639781"/>
            <a:chExt cx="756257" cy="652271"/>
          </a:xfrm>
        </p:grpSpPr>
        <p:grpSp>
          <p:nvGrpSpPr>
            <p:cNvPr id="74" name="Group 73"/>
            <p:cNvGrpSpPr/>
            <p:nvPr/>
          </p:nvGrpSpPr>
          <p:grpSpPr>
            <a:xfrm>
              <a:off x="3181975" y="2639781"/>
              <a:ext cx="427935" cy="566646"/>
              <a:chOff x="5933635" y="4575515"/>
              <a:chExt cx="304757" cy="403541"/>
            </a:xfrm>
          </p:grpSpPr>
          <p:grpSp>
            <p:nvGrpSpPr>
              <p:cNvPr id="78" name="Group 77"/>
              <p:cNvGrpSpPr>
                <a:grpSpLocks noChangeAspect="1"/>
              </p:cNvGrpSpPr>
              <p:nvPr/>
            </p:nvGrpSpPr>
            <p:grpSpPr>
              <a:xfrm>
                <a:off x="5933635" y="4575515"/>
                <a:ext cx="304757" cy="403541"/>
                <a:chOff x="784223" y="4300538"/>
                <a:chExt cx="460378" cy="609600"/>
              </a:xfrm>
            </p:grpSpPr>
            <p:sp>
              <p:nvSpPr>
                <p:cNvPr id="80" name="Freeform 6"/>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prstClr val="black"/>
                    </a:solidFill>
                    <a:effectLst/>
                    <a:uLnTx/>
                    <a:uFillTx/>
                  </a:endParaRPr>
                </a:p>
              </p:txBody>
            </p:sp>
            <p:sp>
              <p:nvSpPr>
                <p:cNvPr id="81" name="Freeform 7"/>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prstClr val="black"/>
                    </a:solidFill>
                    <a:effectLst/>
                    <a:uLnTx/>
                    <a:uFillTx/>
                  </a:endParaRPr>
                </a:p>
              </p:txBody>
            </p:sp>
            <p:sp>
              <p:nvSpPr>
                <p:cNvPr id="82" name="Freeform 8"/>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prstClr val="black"/>
                    </a:solidFill>
                    <a:effectLst/>
                    <a:uLnTx/>
                    <a:uFillTx/>
                  </a:endParaRPr>
                </a:p>
              </p:txBody>
            </p:sp>
            <p:sp>
              <p:nvSpPr>
                <p:cNvPr id="83" name="Freeform 9"/>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prstClr val="black"/>
                    </a:solidFill>
                    <a:effectLst/>
                    <a:uLnTx/>
                    <a:uFillTx/>
                  </a:endParaRPr>
                </a:p>
              </p:txBody>
            </p:sp>
            <p:sp>
              <p:nvSpPr>
                <p:cNvPr id="84" name="Freeform 10"/>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prstClr val="black"/>
                    </a:solidFill>
                    <a:effectLst/>
                    <a:uLnTx/>
                    <a:uFillTx/>
                  </a:endParaRPr>
                </a:p>
              </p:txBody>
            </p:sp>
          </p:grpSp>
          <p:sp>
            <p:nvSpPr>
              <p:cNvPr id="79" name="Rectangle 78"/>
              <p:cNvSpPr/>
              <p:nvPr/>
            </p:nvSpPr>
            <p:spPr>
              <a:xfrm>
                <a:off x="5998859" y="4727276"/>
                <a:ext cx="186539" cy="129065"/>
              </a:xfrm>
              <a:prstGeom prst="rect">
                <a:avLst/>
              </a:prstGeom>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50" normalizeH="0" baseline="0" noProof="0" dirty="0">
                    <a:ln>
                      <a:noFill/>
                    </a:ln>
                    <a:solidFill>
                      <a:prstClr val="white"/>
                    </a:solidFill>
                    <a:effectLst/>
                    <a:uLnTx/>
                    <a:uFillTx/>
                  </a:rPr>
                  <a:t>SQL</a:t>
                </a:r>
                <a:endParaRPr kumimoji="0" lang="en-US" sz="2000" b="1" i="0" u="none" strike="noStrike" kern="0" cap="none" spc="-50" normalizeH="0" baseline="0" noProof="0" dirty="0">
                  <a:ln>
                    <a:noFill/>
                  </a:ln>
                  <a:solidFill>
                    <a:prstClr val="white"/>
                  </a:solidFill>
                  <a:effectLst/>
                  <a:uLnTx/>
                  <a:uFillTx/>
                </a:endParaRPr>
              </a:p>
            </p:txBody>
          </p:sp>
        </p:grpSp>
        <p:grpSp>
          <p:nvGrpSpPr>
            <p:cNvPr id="75" name="Group 74"/>
            <p:cNvGrpSpPr/>
            <p:nvPr/>
          </p:nvGrpSpPr>
          <p:grpSpPr>
            <a:xfrm>
              <a:off x="3357485" y="2974013"/>
              <a:ext cx="580747" cy="318039"/>
              <a:chOff x="4445521" y="4254303"/>
              <a:chExt cx="1149940" cy="629751"/>
            </a:xfrm>
          </p:grpSpPr>
          <p:sp>
            <p:nvSpPr>
              <p:cNvPr id="76" name="Oval 209"/>
              <p:cNvSpPr/>
              <p:nvPr/>
            </p:nvSpPr>
            <p:spPr bwMode="auto">
              <a:xfrm>
                <a:off x="4454970" y="4254303"/>
                <a:ext cx="1140491" cy="629751"/>
              </a:xfrm>
              <a:custGeom>
                <a:avLst/>
                <a:gdLst/>
                <a:ahLst/>
                <a:cxnLst/>
                <a:rect l="l" t="t" r="r" b="b"/>
                <a:pathLst>
                  <a:path w="3499493" h="2054868">
                    <a:moveTo>
                      <a:pt x="1951464" y="0"/>
                    </a:moveTo>
                    <a:cubicBezTo>
                      <a:pt x="2462838" y="0"/>
                      <a:pt x="2877388" y="395874"/>
                      <a:pt x="2877388" y="884210"/>
                    </a:cubicBezTo>
                    <a:cubicBezTo>
                      <a:pt x="2877388" y="918469"/>
                      <a:pt x="2875348" y="952273"/>
                      <a:pt x="2870875" y="985457"/>
                    </a:cubicBezTo>
                    <a:cubicBezTo>
                      <a:pt x="2899773" y="978985"/>
                      <a:pt x="2929730" y="976444"/>
                      <a:pt x="2960281" y="976444"/>
                    </a:cubicBezTo>
                    <a:cubicBezTo>
                      <a:pt x="3258080" y="976444"/>
                      <a:pt x="3499493" y="1217857"/>
                      <a:pt x="3499493" y="1515656"/>
                    </a:cubicBezTo>
                    <a:cubicBezTo>
                      <a:pt x="3499493" y="1813455"/>
                      <a:pt x="3258080" y="2054868"/>
                      <a:pt x="2960281" y="2054868"/>
                    </a:cubicBezTo>
                    <a:lnTo>
                      <a:pt x="2928952" y="2052151"/>
                    </a:lnTo>
                    <a:lnTo>
                      <a:pt x="509786" y="2052151"/>
                    </a:lnTo>
                    <a:cubicBezTo>
                      <a:pt x="494036" y="2052151"/>
                      <a:pt x="479849" y="2045457"/>
                      <a:pt x="470177" y="2034517"/>
                    </a:cubicBezTo>
                    <a:cubicBezTo>
                      <a:pt x="204777" y="1999829"/>
                      <a:pt x="0" y="1750739"/>
                      <a:pt x="0" y="1449039"/>
                    </a:cubicBezTo>
                    <a:cubicBezTo>
                      <a:pt x="0" y="1152224"/>
                      <a:pt x="198199" y="906330"/>
                      <a:pt x="457331" y="864986"/>
                    </a:cubicBezTo>
                    <a:cubicBezTo>
                      <a:pt x="465918" y="656655"/>
                      <a:pt x="637955" y="490895"/>
                      <a:pt x="848708" y="490895"/>
                    </a:cubicBezTo>
                    <a:cubicBezTo>
                      <a:pt x="938214" y="490895"/>
                      <a:pt x="1020736" y="520793"/>
                      <a:pt x="1085920" y="572346"/>
                    </a:cubicBezTo>
                    <a:cubicBezTo>
                      <a:pt x="1217075" y="237711"/>
                      <a:pt x="1555199" y="0"/>
                      <a:pt x="1951464" y="0"/>
                    </a:cubicBezTo>
                    <a:close/>
                  </a:path>
                </a:pathLst>
              </a:custGeom>
              <a:solidFill>
                <a:srgbClr val="61AD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06" tIns="47453" rIns="47453" bIns="94906" numCol="1" spcCol="0" rtlCol="0" fromWordArt="0" anchor="b" anchorCtr="0" forceAA="0" compatLnSpc="1">
                <a:prstTxWarp prst="textNoShape">
                  <a:avLst/>
                </a:prstTxWarp>
                <a:noAutofit/>
              </a:bodyPr>
              <a:lstStyle/>
              <a:p>
                <a:pPr marL="0" marR="0" lvl="0" indent="0" algn="ctr" defTabSz="948751" eaLnBrk="1" fontAlgn="auto" latinLnBrk="0" hangingPunct="1">
                  <a:lnSpc>
                    <a:spcPct val="100000"/>
                  </a:lnSpc>
                  <a:spcBef>
                    <a:spcPts val="0"/>
                  </a:spcBef>
                  <a:spcAft>
                    <a:spcPts val="0"/>
                  </a:spcAft>
                  <a:buClrTx/>
                  <a:buSzTx/>
                  <a:buFontTx/>
                  <a:buNone/>
                  <a:tabLst/>
                  <a:defRPr/>
                </a:pPr>
                <a:endParaRPr kumimoji="0" lang="en-US" sz="2000" b="0" i="0" u="none" strike="noStrike" kern="0" cap="none" spc="-52" normalizeH="0" baseline="0" noProof="0" dirty="0" err="1">
                  <a:ln>
                    <a:noFill/>
                  </a:ln>
                  <a:solidFill>
                    <a:srgbClr val="B4009E"/>
                  </a:solidFill>
                  <a:effectLst/>
                  <a:uLnTx/>
                  <a:uFillTx/>
                  <a:ea typeface="Segoe UI" pitchFamily="34" charset="0"/>
                  <a:cs typeface="Segoe UI" pitchFamily="34" charset="0"/>
                </a:endParaRPr>
              </a:p>
            </p:txBody>
          </p:sp>
          <p:sp>
            <p:nvSpPr>
              <p:cNvPr id="77" name="Freeform 291"/>
              <p:cNvSpPr/>
              <p:nvPr/>
            </p:nvSpPr>
            <p:spPr bwMode="auto">
              <a:xfrm>
                <a:off x="4445521" y="4254303"/>
                <a:ext cx="969146" cy="629751"/>
              </a:xfrm>
              <a:custGeom>
                <a:avLst/>
                <a:gdLst>
                  <a:gd name="connsiteX0" fmla="*/ 954551 w 969146"/>
                  <a:gd name="connsiteY0" fmla="*/ 628919 h 629751"/>
                  <a:gd name="connsiteX1" fmla="*/ 969146 w 969146"/>
                  <a:gd name="connsiteY1" fmla="*/ 628919 h 629751"/>
                  <a:gd name="connsiteX2" fmla="*/ 964761 w 969146"/>
                  <a:gd name="connsiteY2" fmla="*/ 629751 h 629751"/>
                  <a:gd name="connsiteX3" fmla="*/ 635986 w 969146"/>
                  <a:gd name="connsiteY3" fmla="*/ 0 h 629751"/>
                  <a:gd name="connsiteX4" fmla="*/ 753445 w 969146"/>
                  <a:gd name="connsiteY4" fmla="*/ 21295 h 629751"/>
                  <a:gd name="connsiteX5" fmla="*/ 791135 w 969146"/>
                  <a:gd name="connsiteY5" fmla="*/ 39666 h 629751"/>
                  <a:gd name="connsiteX6" fmla="*/ 769766 w 969146"/>
                  <a:gd name="connsiteY6" fmla="*/ 49245 h 629751"/>
                  <a:gd name="connsiteX7" fmla="*/ 661124 w 969146"/>
                  <a:gd name="connsiteY7" fmla="*/ 175406 h 629751"/>
                  <a:gd name="connsiteX8" fmla="*/ 583817 w 969146"/>
                  <a:gd name="connsiteY8" fmla="*/ 150444 h 629751"/>
                  <a:gd name="connsiteX9" fmla="*/ 456266 w 969146"/>
                  <a:gd name="connsiteY9" fmla="*/ 265091 h 629751"/>
                  <a:gd name="connsiteX10" fmla="*/ 307221 w 969146"/>
                  <a:gd name="connsiteY10" fmla="*/ 444084 h 629751"/>
                  <a:gd name="connsiteX11" fmla="*/ 460453 w 969146"/>
                  <a:gd name="connsiteY11" fmla="*/ 623514 h 629751"/>
                  <a:gd name="connsiteX12" fmla="*/ 473361 w 969146"/>
                  <a:gd name="connsiteY12" fmla="*/ 628919 h 629751"/>
                  <a:gd name="connsiteX13" fmla="*/ 166140 w 969146"/>
                  <a:gd name="connsiteY13" fmla="*/ 628919 h 629751"/>
                  <a:gd name="connsiteX14" fmla="*/ 153232 w 969146"/>
                  <a:gd name="connsiteY14" fmla="*/ 623514 h 629751"/>
                  <a:gd name="connsiteX15" fmla="*/ 0 w 969146"/>
                  <a:gd name="connsiteY15" fmla="*/ 444084 h 629751"/>
                  <a:gd name="connsiteX16" fmla="*/ 149045 w 969146"/>
                  <a:gd name="connsiteY16" fmla="*/ 265091 h 629751"/>
                  <a:gd name="connsiteX17" fmla="*/ 276596 w 969146"/>
                  <a:gd name="connsiteY17" fmla="*/ 150444 h 629751"/>
                  <a:gd name="connsiteX18" fmla="*/ 353903 w 969146"/>
                  <a:gd name="connsiteY18" fmla="*/ 175406 h 629751"/>
                  <a:gd name="connsiteX19" fmla="*/ 635986 w 969146"/>
                  <a:gd name="connsiteY19" fmla="*/ 0 h 629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9146" h="629751">
                    <a:moveTo>
                      <a:pt x="954551" y="628919"/>
                    </a:moveTo>
                    <a:lnTo>
                      <a:pt x="969146" y="628919"/>
                    </a:lnTo>
                    <a:lnTo>
                      <a:pt x="964761" y="629751"/>
                    </a:lnTo>
                    <a:close/>
                    <a:moveTo>
                      <a:pt x="635986" y="0"/>
                    </a:moveTo>
                    <a:cubicBezTo>
                      <a:pt x="677650" y="0"/>
                      <a:pt x="717343" y="7583"/>
                      <a:pt x="753445" y="21295"/>
                    </a:cubicBezTo>
                    <a:lnTo>
                      <a:pt x="791135" y="39666"/>
                    </a:lnTo>
                    <a:lnTo>
                      <a:pt x="769766" y="49245"/>
                    </a:lnTo>
                    <a:cubicBezTo>
                      <a:pt x="720731" y="80277"/>
                      <a:pt x="682496" y="124129"/>
                      <a:pt x="661124" y="175406"/>
                    </a:cubicBezTo>
                    <a:cubicBezTo>
                      <a:pt x="639881" y="159607"/>
                      <a:pt x="612987" y="150444"/>
                      <a:pt x="583817" y="150444"/>
                    </a:cubicBezTo>
                    <a:cubicBezTo>
                      <a:pt x="515132" y="150444"/>
                      <a:pt x="459065" y="201244"/>
                      <a:pt x="456266" y="265091"/>
                    </a:cubicBezTo>
                    <a:cubicBezTo>
                      <a:pt x="371815" y="277761"/>
                      <a:pt x="307221" y="353120"/>
                      <a:pt x="307221" y="444084"/>
                    </a:cubicBezTo>
                    <a:cubicBezTo>
                      <a:pt x="307221" y="536545"/>
                      <a:pt x="373958" y="612884"/>
                      <a:pt x="460453" y="623514"/>
                    </a:cubicBezTo>
                    <a:cubicBezTo>
                      <a:pt x="463605" y="626867"/>
                      <a:pt x="468228" y="628919"/>
                      <a:pt x="473361" y="628919"/>
                    </a:cubicBezTo>
                    <a:lnTo>
                      <a:pt x="166140" y="628919"/>
                    </a:lnTo>
                    <a:cubicBezTo>
                      <a:pt x="161007" y="628919"/>
                      <a:pt x="156384" y="626867"/>
                      <a:pt x="153232" y="623514"/>
                    </a:cubicBezTo>
                    <a:cubicBezTo>
                      <a:pt x="66737" y="612884"/>
                      <a:pt x="0" y="536545"/>
                      <a:pt x="0" y="444084"/>
                    </a:cubicBezTo>
                    <a:cubicBezTo>
                      <a:pt x="0" y="353120"/>
                      <a:pt x="64594" y="277761"/>
                      <a:pt x="149045" y="265091"/>
                    </a:cubicBezTo>
                    <a:cubicBezTo>
                      <a:pt x="151844" y="201244"/>
                      <a:pt x="207911" y="150444"/>
                      <a:pt x="276596" y="150444"/>
                    </a:cubicBezTo>
                    <a:cubicBezTo>
                      <a:pt x="305766" y="150444"/>
                      <a:pt x="332660" y="159607"/>
                      <a:pt x="353903" y="175406"/>
                    </a:cubicBezTo>
                    <a:cubicBezTo>
                      <a:pt x="396647" y="72851"/>
                      <a:pt x="506842" y="0"/>
                      <a:pt x="635986" y="0"/>
                    </a:cubicBezTo>
                    <a:close/>
                  </a:path>
                </a:pathLst>
              </a:custGeom>
              <a:solidFill>
                <a:srgbClr val="7AC3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06" tIns="47453" rIns="47453" bIns="94906" numCol="1" spcCol="0" rtlCol="0" fromWordArt="0" anchor="b" anchorCtr="0" forceAA="0" compatLnSpc="1">
                <a:prstTxWarp prst="textNoShape">
                  <a:avLst/>
                </a:prstTxWarp>
                <a:noAutofit/>
              </a:bodyPr>
              <a:lstStyle/>
              <a:p>
                <a:pPr marL="0" marR="0" lvl="0" indent="0" algn="ctr" defTabSz="948751" eaLnBrk="1" fontAlgn="auto" latinLnBrk="0" hangingPunct="1">
                  <a:lnSpc>
                    <a:spcPct val="100000"/>
                  </a:lnSpc>
                  <a:spcBef>
                    <a:spcPts val="0"/>
                  </a:spcBef>
                  <a:spcAft>
                    <a:spcPts val="0"/>
                  </a:spcAft>
                  <a:buClrTx/>
                  <a:buSzTx/>
                  <a:buFontTx/>
                  <a:buNone/>
                  <a:tabLst/>
                  <a:defRPr/>
                </a:pPr>
                <a:endParaRPr kumimoji="0" lang="en-US" sz="2000" b="0" i="0" u="none" strike="noStrike" kern="0" cap="none" spc="-52" normalizeH="0" baseline="0" noProof="0" dirty="0" err="1">
                  <a:ln>
                    <a:noFill/>
                  </a:ln>
                  <a:solidFill>
                    <a:srgbClr val="B4009E"/>
                  </a:solidFill>
                  <a:effectLst/>
                  <a:uLnTx/>
                  <a:uFillTx/>
                  <a:ea typeface="Segoe UI" pitchFamily="34" charset="0"/>
                  <a:cs typeface="Segoe UI" pitchFamily="34" charset="0"/>
                </a:endParaRPr>
              </a:p>
            </p:txBody>
          </p:sp>
        </p:grpSp>
      </p:grpSp>
      <p:grpSp>
        <p:nvGrpSpPr>
          <p:cNvPr id="14" name="Group 13"/>
          <p:cNvGrpSpPr/>
          <p:nvPr/>
        </p:nvGrpSpPr>
        <p:grpSpPr>
          <a:xfrm>
            <a:off x="2486516" y="2448206"/>
            <a:ext cx="748124" cy="998326"/>
            <a:chOff x="2486516" y="2448206"/>
            <a:chExt cx="748124" cy="998326"/>
          </a:xfrm>
        </p:grpSpPr>
        <p:grpSp>
          <p:nvGrpSpPr>
            <p:cNvPr id="86" name="Group 85"/>
            <p:cNvGrpSpPr/>
            <p:nvPr/>
          </p:nvGrpSpPr>
          <p:grpSpPr>
            <a:xfrm>
              <a:off x="2486516" y="2448206"/>
              <a:ext cx="748124" cy="671712"/>
              <a:chOff x="10327992" y="5794810"/>
              <a:chExt cx="824362" cy="740164"/>
            </a:xfrm>
          </p:grpSpPr>
          <p:grpSp>
            <p:nvGrpSpPr>
              <p:cNvPr id="88" name="Group 87"/>
              <p:cNvGrpSpPr/>
              <p:nvPr/>
            </p:nvGrpSpPr>
            <p:grpSpPr>
              <a:xfrm>
                <a:off x="10327992" y="5794810"/>
                <a:ext cx="824362" cy="740164"/>
                <a:chOff x="-2759706" y="1099471"/>
                <a:chExt cx="7926138" cy="6799720"/>
              </a:xfrm>
            </p:grpSpPr>
            <p:sp>
              <p:nvSpPr>
                <p:cNvPr id="97" name="Rectangle 317"/>
                <p:cNvSpPr/>
                <p:nvPr/>
              </p:nvSpPr>
              <p:spPr bwMode="auto">
                <a:xfrm>
                  <a:off x="-1103535" y="6493181"/>
                  <a:ext cx="4613796" cy="1133080"/>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A7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8" name="Rounded Rectangle 244"/>
                <p:cNvSpPr/>
                <p:nvPr/>
              </p:nvSpPr>
              <p:spPr bwMode="auto">
                <a:xfrm>
                  <a:off x="-2759706" y="1099471"/>
                  <a:ext cx="7926138" cy="5508724"/>
                </a:xfrm>
                <a:prstGeom prst="roundRect">
                  <a:avLst>
                    <a:gd name="adj" fmla="val 8482"/>
                  </a:avLst>
                </a:prstGeom>
                <a:solidFill>
                  <a:srgbClr val="A3B4B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2" name="Rectangle 101"/>
                <p:cNvSpPr/>
                <p:nvPr/>
              </p:nvSpPr>
              <p:spPr bwMode="auto">
                <a:xfrm>
                  <a:off x="-2133709" y="1626404"/>
                  <a:ext cx="6674143" cy="4361520"/>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4" name="Rectangle 103"/>
                <p:cNvSpPr/>
                <p:nvPr/>
              </p:nvSpPr>
              <p:spPr bwMode="auto">
                <a:xfrm>
                  <a:off x="-1332157" y="7460658"/>
                  <a:ext cx="5071038" cy="438533"/>
                </a:xfrm>
                <a:prstGeom prst="rect">
                  <a:avLst/>
                </a:prstGeom>
                <a:solidFill>
                  <a:srgbClr val="A3B4B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89" name="Group 88"/>
              <p:cNvGrpSpPr/>
              <p:nvPr/>
            </p:nvGrpSpPr>
            <p:grpSpPr>
              <a:xfrm>
                <a:off x="10627414" y="5941057"/>
                <a:ext cx="225518" cy="270767"/>
                <a:chOff x="8055373" y="3635514"/>
                <a:chExt cx="1066706" cy="1315899"/>
              </a:xfrm>
            </p:grpSpPr>
            <p:sp>
              <p:nvSpPr>
                <p:cNvPr id="90" name="Freeform 240"/>
                <p:cNvSpPr/>
                <p:nvPr/>
              </p:nvSpPr>
              <p:spPr>
                <a:xfrm>
                  <a:off x="8072535" y="3635514"/>
                  <a:ext cx="1049544" cy="562870"/>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3" name="Freeform 241"/>
                <p:cNvSpPr/>
                <p:nvPr/>
              </p:nvSpPr>
              <p:spPr>
                <a:xfrm>
                  <a:off x="8055373" y="3970338"/>
                  <a:ext cx="517525" cy="98107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chemeClr val="bg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Freeform 242"/>
                <p:cNvSpPr/>
                <p:nvPr/>
              </p:nvSpPr>
              <p:spPr>
                <a:xfrm flipH="1">
                  <a:off x="8604226" y="3970338"/>
                  <a:ext cx="517525" cy="98107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chemeClr val="bg1">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105" name="TextBox 104"/>
            <p:cNvSpPr txBox="1"/>
            <p:nvPr/>
          </p:nvSpPr>
          <p:spPr>
            <a:xfrm>
              <a:off x="2552923" y="2984908"/>
              <a:ext cx="603318" cy="461624"/>
            </a:xfrm>
            <a:prstGeom prst="rect">
              <a:avLst/>
            </a:prstGeom>
            <a:noFill/>
          </p:spPr>
          <p:txBody>
            <a:bodyPr wrap="none" lIns="182854" tIns="146284" rIns="182854" bIns="146284"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err="1">
                  <a:ln>
                    <a:noFill/>
                  </a:ln>
                  <a:solidFill>
                    <a:sysClr val="windowText" lastClr="000000"/>
                  </a:solidFill>
                  <a:effectLst/>
                  <a:uLnTx/>
                  <a:uFillTx/>
                </a:rPr>
                <a:t>VM</a:t>
              </a:r>
              <a:endParaRPr kumimoji="0" lang="en-US" sz="2000" b="0" i="0" u="none" strike="noStrike" kern="0" cap="none" spc="0" normalizeH="0" baseline="0" noProof="0" dirty="0">
                <a:ln>
                  <a:noFill/>
                </a:ln>
                <a:solidFill>
                  <a:sysClr val="windowText" lastClr="000000"/>
                </a:solidFill>
                <a:effectLst/>
                <a:uLnTx/>
                <a:uFillTx/>
              </a:endParaRPr>
            </a:p>
          </p:txBody>
        </p:sp>
      </p:grpSp>
    </p:spTree>
    <p:extLst>
      <p:ext uri="{BB962C8B-B14F-4D97-AF65-F5344CB8AC3E}">
        <p14:creationId xmlns:p14="http://schemas.microsoft.com/office/powerpoint/2010/main" val="3297770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39"/>
          <p:cNvSpPr>
            <a:spLocks noChangeAspect="1"/>
          </p:cNvSpPr>
          <p:nvPr/>
        </p:nvSpPr>
        <p:spPr>
          <a:xfrm>
            <a:off x="4219762" y="3081558"/>
            <a:ext cx="923621" cy="790865"/>
          </a:xfrm>
          <a:custGeom>
            <a:avLst/>
            <a:gdLst>
              <a:gd name="connsiteX0" fmla="*/ 2158541 w 5301331"/>
              <a:gd name="connsiteY0" fmla="*/ 3188730 h 4539348"/>
              <a:gd name="connsiteX1" fmla="*/ 2158541 w 5301331"/>
              <a:gd name="connsiteY1" fmla="*/ 3291193 h 4539348"/>
              <a:gd name="connsiteX2" fmla="*/ 2214287 w 5301331"/>
              <a:gd name="connsiteY2" fmla="*/ 3291193 h 4539348"/>
              <a:gd name="connsiteX3" fmla="*/ 2158541 w 5301331"/>
              <a:gd name="connsiteY3" fmla="*/ 2768941 h 4539348"/>
              <a:gd name="connsiteX4" fmla="*/ 2158541 w 5301331"/>
              <a:gd name="connsiteY4" fmla="*/ 3153730 h 4539348"/>
              <a:gd name="connsiteX5" fmla="*/ 2367890 w 5301331"/>
              <a:gd name="connsiteY5" fmla="*/ 2768941 h 4539348"/>
              <a:gd name="connsiteX6" fmla="*/ 1233862 w 5301331"/>
              <a:gd name="connsiteY6" fmla="*/ 2768941 h 4539348"/>
              <a:gd name="connsiteX7" fmla="*/ 1233862 w 5301331"/>
              <a:gd name="connsiteY7" fmla="*/ 3291193 h 4539348"/>
              <a:gd name="connsiteX8" fmla="*/ 2056822 w 5301331"/>
              <a:gd name="connsiteY8" fmla="*/ 3291193 h 4539348"/>
              <a:gd name="connsiteX9" fmla="*/ 2056822 w 5301331"/>
              <a:gd name="connsiteY9" fmla="*/ 2768941 h 4539348"/>
              <a:gd name="connsiteX10" fmla="*/ 309183 w 5301331"/>
              <a:gd name="connsiteY10" fmla="*/ 2768941 h 4539348"/>
              <a:gd name="connsiteX11" fmla="*/ 309183 w 5301331"/>
              <a:gd name="connsiteY11" fmla="*/ 3291193 h 4539348"/>
              <a:gd name="connsiteX12" fmla="*/ 1132143 w 5301331"/>
              <a:gd name="connsiteY12" fmla="*/ 3291193 h 4539348"/>
              <a:gd name="connsiteX13" fmla="*/ 1132143 w 5301331"/>
              <a:gd name="connsiteY13" fmla="*/ 2768941 h 4539348"/>
              <a:gd name="connsiteX14" fmla="*/ 2158541 w 5301331"/>
              <a:gd name="connsiteY14" fmla="*/ 2145324 h 4539348"/>
              <a:gd name="connsiteX15" fmla="*/ 2158541 w 5301331"/>
              <a:gd name="connsiteY15" fmla="*/ 2667576 h 4539348"/>
              <a:gd name="connsiteX16" fmla="*/ 2423038 w 5301331"/>
              <a:gd name="connsiteY16" fmla="*/ 2667576 h 4539348"/>
              <a:gd name="connsiteX17" fmla="*/ 2707175 w 5301331"/>
              <a:gd name="connsiteY17" fmla="*/ 2145324 h 4539348"/>
              <a:gd name="connsiteX18" fmla="*/ 1233862 w 5301331"/>
              <a:gd name="connsiteY18" fmla="*/ 2145324 h 4539348"/>
              <a:gd name="connsiteX19" fmla="*/ 1233862 w 5301331"/>
              <a:gd name="connsiteY19" fmla="*/ 2667576 h 4539348"/>
              <a:gd name="connsiteX20" fmla="*/ 2056822 w 5301331"/>
              <a:gd name="connsiteY20" fmla="*/ 2667576 h 4539348"/>
              <a:gd name="connsiteX21" fmla="*/ 2056822 w 5301331"/>
              <a:gd name="connsiteY21" fmla="*/ 2145324 h 4539348"/>
              <a:gd name="connsiteX22" fmla="*/ 309183 w 5301331"/>
              <a:gd name="connsiteY22" fmla="*/ 2145324 h 4539348"/>
              <a:gd name="connsiteX23" fmla="*/ 309183 w 5301331"/>
              <a:gd name="connsiteY23" fmla="*/ 2667576 h 4539348"/>
              <a:gd name="connsiteX24" fmla="*/ 1132143 w 5301331"/>
              <a:gd name="connsiteY24" fmla="*/ 2667576 h 4539348"/>
              <a:gd name="connsiteX25" fmla="*/ 1132143 w 5301331"/>
              <a:gd name="connsiteY25" fmla="*/ 2145324 h 4539348"/>
              <a:gd name="connsiteX26" fmla="*/ 3083220 w 5301331"/>
              <a:gd name="connsiteY26" fmla="*/ 1521708 h 4539348"/>
              <a:gd name="connsiteX27" fmla="*/ 3083220 w 5301331"/>
              <a:gd name="connsiteY27" fmla="*/ 1803111 h 4539348"/>
              <a:gd name="connsiteX28" fmla="*/ 3906180 w 5301331"/>
              <a:gd name="connsiteY28" fmla="*/ 1803111 h 4539348"/>
              <a:gd name="connsiteX29" fmla="*/ 3906180 w 5301331"/>
              <a:gd name="connsiteY29" fmla="*/ 1521708 h 4539348"/>
              <a:gd name="connsiteX30" fmla="*/ 2158541 w 5301331"/>
              <a:gd name="connsiteY30" fmla="*/ 1521708 h 4539348"/>
              <a:gd name="connsiteX31" fmla="*/ 2158541 w 5301331"/>
              <a:gd name="connsiteY31" fmla="*/ 2043960 h 4539348"/>
              <a:gd name="connsiteX32" fmla="*/ 2762323 w 5301331"/>
              <a:gd name="connsiteY32" fmla="*/ 2043960 h 4539348"/>
              <a:gd name="connsiteX33" fmla="*/ 2893359 w 5301331"/>
              <a:gd name="connsiteY33" fmla="*/ 1803111 h 4539348"/>
              <a:gd name="connsiteX34" fmla="*/ 2981501 w 5301331"/>
              <a:gd name="connsiteY34" fmla="*/ 1803111 h 4539348"/>
              <a:gd name="connsiteX35" fmla="*/ 2981501 w 5301331"/>
              <a:gd name="connsiteY35" fmla="*/ 1521708 h 4539348"/>
              <a:gd name="connsiteX36" fmla="*/ 1233862 w 5301331"/>
              <a:gd name="connsiteY36" fmla="*/ 1521708 h 4539348"/>
              <a:gd name="connsiteX37" fmla="*/ 1233862 w 5301331"/>
              <a:gd name="connsiteY37" fmla="*/ 2043960 h 4539348"/>
              <a:gd name="connsiteX38" fmla="*/ 2056822 w 5301331"/>
              <a:gd name="connsiteY38" fmla="*/ 2043960 h 4539348"/>
              <a:gd name="connsiteX39" fmla="*/ 2056822 w 5301331"/>
              <a:gd name="connsiteY39" fmla="*/ 1521708 h 4539348"/>
              <a:gd name="connsiteX40" fmla="*/ 309183 w 5301331"/>
              <a:gd name="connsiteY40" fmla="*/ 1521708 h 4539348"/>
              <a:gd name="connsiteX41" fmla="*/ 309183 w 5301331"/>
              <a:gd name="connsiteY41" fmla="*/ 2043960 h 4539348"/>
              <a:gd name="connsiteX42" fmla="*/ 1132143 w 5301331"/>
              <a:gd name="connsiteY42" fmla="*/ 2043960 h 4539348"/>
              <a:gd name="connsiteX43" fmla="*/ 1132143 w 5301331"/>
              <a:gd name="connsiteY43" fmla="*/ 1521708 h 4539348"/>
              <a:gd name="connsiteX44" fmla="*/ 3083220 w 5301331"/>
              <a:gd name="connsiteY44" fmla="*/ 898092 h 4539348"/>
              <a:gd name="connsiteX45" fmla="*/ 3083220 w 5301331"/>
              <a:gd name="connsiteY45" fmla="*/ 1420344 h 4539348"/>
              <a:gd name="connsiteX46" fmla="*/ 3906180 w 5301331"/>
              <a:gd name="connsiteY46" fmla="*/ 1420344 h 4539348"/>
              <a:gd name="connsiteX47" fmla="*/ 3906180 w 5301331"/>
              <a:gd name="connsiteY47" fmla="*/ 898092 h 4539348"/>
              <a:gd name="connsiteX48" fmla="*/ 2158541 w 5301331"/>
              <a:gd name="connsiteY48" fmla="*/ 898092 h 4539348"/>
              <a:gd name="connsiteX49" fmla="*/ 2158541 w 5301331"/>
              <a:gd name="connsiteY49" fmla="*/ 1420344 h 4539348"/>
              <a:gd name="connsiteX50" fmla="*/ 2981501 w 5301331"/>
              <a:gd name="connsiteY50" fmla="*/ 1420344 h 4539348"/>
              <a:gd name="connsiteX51" fmla="*/ 2981501 w 5301331"/>
              <a:gd name="connsiteY51" fmla="*/ 898092 h 4539348"/>
              <a:gd name="connsiteX52" fmla="*/ 1233862 w 5301331"/>
              <a:gd name="connsiteY52" fmla="*/ 898092 h 4539348"/>
              <a:gd name="connsiteX53" fmla="*/ 1233862 w 5301331"/>
              <a:gd name="connsiteY53" fmla="*/ 1420344 h 4539348"/>
              <a:gd name="connsiteX54" fmla="*/ 2056822 w 5301331"/>
              <a:gd name="connsiteY54" fmla="*/ 1420344 h 4539348"/>
              <a:gd name="connsiteX55" fmla="*/ 2056822 w 5301331"/>
              <a:gd name="connsiteY55" fmla="*/ 898092 h 4539348"/>
              <a:gd name="connsiteX56" fmla="*/ 309183 w 5301331"/>
              <a:gd name="connsiteY56" fmla="*/ 898092 h 4539348"/>
              <a:gd name="connsiteX57" fmla="*/ 309183 w 5301331"/>
              <a:gd name="connsiteY57" fmla="*/ 1420344 h 4539348"/>
              <a:gd name="connsiteX58" fmla="*/ 1132143 w 5301331"/>
              <a:gd name="connsiteY58" fmla="*/ 1420344 h 4539348"/>
              <a:gd name="connsiteX59" fmla="*/ 1132143 w 5301331"/>
              <a:gd name="connsiteY59" fmla="*/ 898092 h 4539348"/>
              <a:gd name="connsiteX60" fmla="*/ 173595 w 5301331"/>
              <a:gd name="connsiteY60" fmla="*/ 0 h 4539348"/>
              <a:gd name="connsiteX61" fmla="*/ 4054394 w 5301331"/>
              <a:gd name="connsiteY61" fmla="*/ 0 h 4539348"/>
              <a:gd name="connsiteX62" fmla="*/ 4227989 w 5301331"/>
              <a:gd name="connsiteY62" fmla="*/ 173595 h 4539348"/>
              <a:gd name="connsiteX63" fmla="*/ 4227989 w 5301331"/>
              <a:gd name="connsiteY63" fmla="*/ 1803111 h 4539348"/>
              <a:gd name="connsiteX64" fmla="*/ 4556992 w 5301331"/>
              <a:gd name="connsiteY64" fmla="*/ 1803111 h 4539348"/>
              <a:gd name="connsiteX65" fmla="*/ 5301331 w 5301331"/>
              <a:gd name="connsiteY65" fmla="*/ 3171230 h 4539348"/>
              <a:gd name="connsiteX66" fmla="*/ 4556992 w 5301331"/>
              <a:gd name="connsiteY66" fmla="*/ 4539348 h 4539348"/>
              <a:gd name="connsiteX67" fmla="*/ 2893359 w 5301331"/>
              <a:gd name="connsiteY67" fmla="*/ 4539348 h 4539348"/>
              <a:gd name="connsiteX68" fmla="*/ 2400783 w 5301331"/>
              <a:gd name="connsiteY68" fmla="*/ 3633977 h 4539348"/>
              <a:gd name="connsiteX69" fmla="*/ 173595 w 5301331"/>
              <a:gd name="connsiteY69" fmla="*/ 3633977 h 4539348"/>
              <a:gd name="connsiteX70" fmla="*/ 0 w 5301331"/>
              <a:gd name="connsiteY70" fmla="*/ 3460382 h 4539348"/>
              <a:gd name="connsiteX71" fmla="*/ 0 w 5301331"/>
              <a:gd name="connsiteY71" fmla="*/ 173595 h 4539348"/>
              <a:gd name="connsiteX72" fmla="*/ 173595 w 5301331"/>
              <a:gd name="connsiteY72" fmla="*/ 0 h 453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01331" h="4539348">
                <a:moveTo>
                  <a:pt x="2158541" y="3188730"/>
                </a:moveTo>
                <a:lnTo>
                  <a:pt x="2158541" y="3291193"/>
                </a:lnTo>
                <a:lnTo>
                  <a:pt x="2214287" y="3291193"/>
                </a:lnTo>
                <a:close/>
                <a:moveTo>
                  <a:pt x="2158541" y="2768941"/>
                </a:moveTo>
                <a:lnTo>
                  <a:pt x="2158541" y="3153730"/>
                </a:lnTo>
                <a:lnTo>
                  <a:pt x="2367890" y="2768941"/>
                </a:lnTo>
                <a:close/>
                <a:moveTo>
                  <a:pt x="1233862" y="2768941"/>
                </a:moveTo>
                <a:lnTo>
                  <a:pt x="1233862" y="3291193"/>
                </a:lnTo>
                <a:lnTo>
                  <a:pt x="2056822" y="3291193"/>
                </a:lnTo>
                <a:lnTo>
                  <a:pt x="2056822" y="2768941"/>
                </a:lnTo>
                <a:close/>
                <a:moveTo>
                  <a:pt x="309183" y="2768941"/>
                </a:moveTo>
                <a:lnTo>
                  <a:pt x="309183" y="3291193"/>
                </a:lnTo>
                <a:lnTo>
                  <a:pt x="1132143" y="3291193"/>
                </a:lnTo>
                <a:lnTo>
                  <a:pt x="1132143" y="2768941"/>
                </a:lnTo>
                <a:close/>
                <a:moveTo>
                  <a:pt x="2158541" y="2145324"/>
                </a:moveTo>
                <a:lnTo>
                  <a:pt x="2158541" y="2667576"/>
                </a:lnTo>
                <a:lnTo>
                  <a:pt x="2423038" y="2667576"/>
                </a:lnTo>
                <a:lnTo>
                  <a:pt x="2707175" y="2145324"/>
                </a:lnTo>
                <a:close/>
                <a:moveTo>
                  <a:pt x="1233862" y="2145324"/>
                </a:moveTo>
                <a:lnTo>
                  <a:pt x="1233862" y="2667576"/>
                </a:lnTo>
                <a:lnTo>
                  <a:pt x="2056822" y="2667576"/>
                </a:lnTo>
                <a:lnTo>
                  <a:pt x="2056822" y="2145324"/>
                </a:lnTo>
                <a:close/>
                <a:moveTo>
                  <a:pt x="309183" y="2145324"/>
                </a:moveTo>
                <a:lnTo>
                  <a:pt x="309183" y="2667576"/>
                </a:lnTo>
                <a:lnTo>
                  <a:pt x="1132143" y="2667576"/>
                </a:lnTo>
                <a:lnTo>
                  <a:pt x="1132143" y="2145324"/>
                </a:lnTo>
                <a:close/>
                <a:moveTo>
                  <a:pt x="3083220" y="1521708"/>
                </a:moveTo>
                <a:lnTo>
                  <a:pt x="3083220" y="1803111"/>
                </a:lnTo>
                <a:lnTo>
                  <a:pt x="3906180" y="1803111"/>
                </a:lnTo>
                <a:lnTo>
                  <a:pt x="3906180" y="1521708"/>
                </a:lnTo>
                <a:close/>
                <a:moveTo>
                  <a:pt x="2158541" y="1521708"/>
                </a:moveTo>
                <a:lnTo>
                  <a:pt x="2158541" y="2043960"/>
                </a:lnTo>
                <a:lnTo>
                  <a:pt x="2762323" y="2043960"/>
                </a:lnTo>
                <a:lnTo>
                  <a:pt x="2893359" y="1803111"/>
                </a:lnTo>
                <a:lnTo>
                  <a:pt x="2981501" y="1803111"/>
                </a:lnTo>
                <a:lnTo>
                  <a:pt x="2981501" y="1521708"/>
                </a:lnTo>
                <a:close/>
                <a:moveTo>
                  <a:pt x="1233862" y="1521708"/>
                </a:moveTo>
                <a:lnTo>
                  <a:pt x="1233862" y="2043960"/>
                </a:lnTo>
                <a:lnTo>
                  <a:pt x="2056822" y="2043960"/>
                </a:lnTo>
                <a:lnTo>
                  <a:pt x="2056822" y="1521708"/>
                </a:lnTo>
                <a:close/>
                <a:moveTo>
                  <a:pt x="309183" y="1521708"/>
                </a:moveTo>
                <a:lnTo>
                  <a:pt x="309183" y="2043960"/>
                </a:lnTo>
                <a:lnTo>
                  <a:pt x="1132143" y="2043960"/>
                </a:lnTo>
                <a:lnTo>
                  <a:pt x="1132143" y="1521708"/>
                </a:lnTo>
                <a:close/>
                <a:moveTo>
                  <a:pt x="3083220" y="898092"/>
                </a:moveTo>
                <a:lnTo>
                  <a:pt x="3083220" y="1420344"/>
                </a:lnTo>
                <a:lnTo>
                  <a:pt x="3906180" y="1420344"/>
                </a:lnTo>
                <a:lnTo>
                  <a:pt x="3906180" y="898092"/>
                </a:lnTo>
                <a:close/>
                <a:moveTo>
                  <a:pt x="2158541" y="898092"/>
                </a:moveTo>
                <a:lnTo>
                  <a:pt x="2158541" y="1420344"/>
                </a:lnTo>
                <a:lnTo>
                  <a:pt x="2981501" y="1420344"/>
                </a:lnTo>
                <a:lnTo>
                  <a:pt x="2981501" y="898092"/>
                </a:lnTo>
                <a:close/>
                <a:moveTo>
                  <a:pt x="1233862" y="898092"/>
                </a:moveTo>
                <a:lnTo>
                  <a:pt x="1233862" y="1420344"/>
                </a:lnTo>
                <a:lnTo>
                  <a:pt x="2056822" y="1420344"/>
                </a:lnTo>
                <a:lnTo>
                  <a:pt x="2056822" y="898092"/>
                </a:lnTo>
                <a:close/>
                <a:moveTo>
                  <a:pt x="309183" y="898092"/>
                </a:moveTo>
                <a:lnTo>
                  <a:pt x="309183" y="1420344"/>
                </a:lnTo>
                <a:lnTo>
                  <a:pt x="1132143" y="1420344"/>
                </a:lnTo>
                <a:lnTo>
                  <a:pt x="1132143" y="898092"/>
                </a:lnTo>
                <a:close/>
                <a:moveTo>
                  <a:pt x="173595" y="0"/>
                </a:moveTo>
                <a:lnTo>
                  <a:pt x="4054394" y="0"/>
                </a:lnTo>
                <a:cubicBezTo>
                  <a:pt x="4150268" y="0"/>
                  <a:pt x="4227989" y="77721"/>
                  <a:pt x="4227989" y="173595"/>
                </a:cubicBezTo>
                <a:lnTo>
                  <a:pt x="4227989" y="1803111"/>
                </a:lnTo>
                <a:lnTo>
                  <a:pt x="4556992" y="1803111"/>
                </a:lnTo>
                <a:lnTo>
                  <a:pt x="5301331" y="3171230"/>
                </a:lnTo>
                <a:lnTo>
                  <a:pt x="4556992" y="4539348"/>
                </a:lnTo>
                <a:lnTo>
                  <a:pt x="2893359" y="4539348"/>
                </a:lnTo>
                <a:lnTo>
                  <a:pt x="2400783" y="3633977"/>
                </a:lnTo>
                <a:lnTo>
                  <a:pt x="173595" y="3633977"/>
                </a:lnTo>
                <a:cubicBezTo>
                  <a:pt x="77721" y="3633977"/>
                  <a:pt x="0" y="3556256"/>
                  <a:pt x="0" y="3460382"/>
                </a:cubicBezTo>
                <a:lnTo>
                  <a:pt x="0" y="173595"/>
                </a:lnTo>
                <a:cubicBezTo>
                  <a:pt x="0" y="77721"/>
                  <a:pt x="77721" y="0"/>
                  <a:pt x="173595" y="0"/>
                </a:cubicBezTo>
                <a:close/>
              </a:path>
            </a:pathLst>
          </a:custGeom>
          <a:gradFill>
            <a:gsLst>
              <a:gs pos="28000">
                <a:srgbClr val="5EB6DA"/>
              </a:gs>
              <a:gs pos="28000">
                <a:srgbClr val="3999C6"/>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p:txBody>
          <a:bodyPr/>
          <a:lstStyle/>
          <a:p>
            <a:r>
              <a:rPr lang="en-US" dirty="0"/>
              <a:t>Pattern</a:t>
            </a:r>
            <a:br>
              <a:rPr lang="en-GB" dirty="0"/>
            </a:br>
            <a:endParaRPr lang="en-US" dirty="0"/>
          </a:p>
        </p:txBody>
      </p:sp>
      <p:sp>
        <p:nvSpPr>
          <p:cNvPr id="8" name="Text Placeholder 7"/>
          <p:cNvSpPr>
            <a:spLocks noGrp="1"/>
          </p:cNvSpPr>
          <p:nvPr>
            <p:ph type="body" sz="quarter" idx="11"/>
          </p:nvPr>
        </p:nvSpPr>
        <p:spPr/>
        <p:txBody>
          <a:bodyPr/>
          <a:lstStyle/>
          <a:p>
            <a:r>
              <a:rPr lang="en-US" dirty="0"/>
              <a:t>Fixed period analysis</a:t>
            </a:r>
          </a:p>
        </p:txBody>
      </p:sp>
      <p:cxnSp>
        <p:nvCxnSpPr>
          <p:cNvPr id="20" name="Straight Arrow Connector 19"/>
          <p:cNvCxnSpPr/>
          <p:nvPr/>
        </p:nvCxnSpPr>
        <p:spPr>
          <a:xfrm>
            <a:off x="3523215" y="3416173"/>
            <a:ext cx="699533"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5002928" y="1975303"/>
            <a:ext cx="1430063" cy="1440871"/>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1245204" y="3802486"/>
            <a:ext cx="1951860" cy="634443"/>
          </a:xfrm>
          <a:prstGeom prst="rect">
            <a:avLst/>
          </a:prstGeom>
          <a:noFill/>
          <a:ln>
            <a:noFill/>
          </a:ln>
        </p:spPr>
        <p:txBody>
          <a:bodyPr wrap="none" lIns="182854" tIns="146284" rIns="182854" bIns="146284"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Clickstream</a:t>
            </a:r>
          </a:p>
        </p:txBody>
      </p:sp>
      <p:cxnSp>
        <p:nvCxnSpPr>
          <p:cNvPr id="87" name="Straight Arrow Connector 86"/>
          <p:cNvCxnSpPr/>
          <p:nvPr/>
        </p:nvCxnSpPr>
        <p:spPr>
          <a:xfrm>
            <a:off x="2043503" y="3416173"/>
            <a:ext cx="699533"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6354825" y="4492608"/>
            <a:ext cx="856120" cy="1202840"/>
            <a:chOff x="6285272" y="2391384"/>
            <a:chExt cx="856242" cy="1203011"/>
          </a:xfrm>
          <a:solidFill>
            <a:schemeClr val="tx2"/>
          </a:solidFill>
        </p:grpSpPr>
        <p:cxnSp>
          <p:nvCxnSpPr>
            <p:cNvPr id="85" name="Straight Connector 84"/>
            <p:cNvCxnSpPr/>
            <p:nvPr/>
          </p:nvCxnSpPr>
          <p:spPr>
            <a:xfrm flipV="1">
              <a:off x="6366643" y="2862875"/>
              <a:ext cx="0" cy="731520"/>
            </a:xfrm>
            <a:prstGeom prst="line">
              <a:avLst/>
            </a:prstGeom>
            <a:grpFill/>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7141514" y="2862875"/>
              <a:ext cx="0" cy="731520"/>
            </a:xfrm>
            <a:prstGeom prst="line">
              <a:avLst/>
            </a:prstGeom>
            <a:grpFill/>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6285272" y="2391384"/>
              <a:ext cx="662268" cy="548640"/>
              <a:chOff x="6942634" y="4180821"/>
              <a:chExt cx="662268" cy="548640"/>
            </a:xfrm>
            <a:grpFill/>
          </p:grpSpPr>
          <p:cxnSp>
            <p:nvCxnSpPr>
              <p:cNvPr id="92" name="Straight Connector 91"/>
              <p:cNvCxnSpPr/>
              <p:nvPr/>
            </p:nvCxnSpPr>
            <p:spPr>
              <a:xfrm rot="2700000" flipV="1">
                <a:off x="7216954" y="4180821"/>
                <a:ext cx="0" cy="548640"/>
              </a:xfrm>
              <a:prstGeom prst="line">
                <a:avLst/>
              </a:prstGeom>
              <a:grpFill/>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rot="18900000" flipV="1">
                <a:off x="7604902" y="4180821"/>
                <a:ext cx="0" cy="548640"/>
              </a:xfrm>
              <a:prstGeom prst="line">
                <a:avLst/>
              </a:prstGeom>
              <a:grpFill/>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7" name="Group 36"/>
          <p:cNvGrpSpPr/>
          <p:nvPr/>
        </p:nvGrpSpPr>
        <p:grpSpPr>
          <a:xfrm>
            <a:off x="6354825" y="1152218"/>
            <a:ext cx="856120" cy="1202840"/>
            <a:chOff x="6285272" y="2391384"/>
            <a:chExt cx="856242" cy="1203011"/>
          </a:xfrm>
          <a:solidFill>
            <a:schemeClr val="tx2"/>
          </a:solidFill>
        </p:grpSpPr>
        <p:cxnSp>
          <p:nvCxnSpPr>
            <p:cNvPr id="39" name="Straight Connector 38"/>
            <p:cNvCxnSpPr/>
            <p:nvPr/>
          </p:nvCxnSpPr>
          <p:spPr>
            <a:xfrm flipV="1">
              <a:off x="6366643" y="2862875"/>
              <a:ext cx="0" cy="731520"/>
            </a:xfrm>
            <a:prstGeom prst="line">
              <a:avLst/>
            </a:prstGeom>
            <a:grpFill/>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7141514" y="2862875"/>
              <a:ext cx="0" cy="731520"/>
            </a:xfrm>
            <a:prstGeom prst="line">
              <a:avLst/>
            </a:prstGeom>
            <a:grpFill/>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6285272" y="2391384"/>
              <a:ext cx="662268" cy="548640"/>
              <a:chOff x="6942634" y="4180821"/>
              <a:chExt cx="662268" cy="548640"/>
            </a:xfrm>
            <a:grpFill/>
          </p:grpSpPr>
          <p:cxnSp>
            <p:nvCxnSpPr>
              <p:cNvPr id="42" name="Straight Connector 41"/>
              <p:cNvCxnSpPr/>
              <p:nvPr/>
            </p:nvCxnSpPr>
            <p:spPr>
              <a:xfrm rot="2700000" flipV="1">
                <a:off x="7216954" y="4180821"/>
                <a:ext cx="0" cy="548640"/>
              </a:xfrm>
              <a:prstGeom prst="line">
                <a:avLst/>
              </a:prstGeom>
              <a:grpFill/>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18900000" flipV="1">
                <a:off x="7604902" y="4180821"/>
                <a:ext cx="0" cy="548640"/>
              </a:xfrm>
              <a:prstGeom prst="line">
                <a:avLst/>
              </a:prstGeom>
              <a:grpFill/>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4" name="Group 43"/>
          <p:cNvGrpSpPr/>
          <p:nvPr/>
        </p:nvGrpSpPr>
        <p:grpSpPr>
          <a:xfrm>
            <a:off x="6354825" y="2574029"/>
            <a:ext cx="856120" cy="1202840"/>
            <a:chOff x="6285272" y="2391384"/>
            <a:chExt cx="856242" cy="1203011"/>
          </a:xfrm>
          <a:solidFill>
            <a:schemeClr val="tx2"/>
          </a:solidFill>
        </p:grpSpPr>
        <p:cxnSp>
          <p:nvCxnSpPr>
            <p:cNvPr id="46" name="Straight Connector 45"/>
            <p:cNvCxnSpPr/>
            <p:nvPr/>
          </p:nvCxnSpPr>
          <p:spPr>
            <a:xfrm flipV="1">
              <a:off x="6366643" y="2862875"/>
              <a:ext cx="0" cy="731520"/>
            </a:xfrm>
            <a:prstGeom prst="line">
              <a:avLst/>
            </a:prstGeom>
            <a:grpFill/>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7141514" y="2862875"/>
              <a:ext cx="0" cy="731520"/>
            </a:xfrm>
            <a:prstGeom prst="line">
              <a:avLst/>
            </a:prstGeom>
            <a:grpFill/>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6285272" y="2391384"/>
              <a:ext cx="662268" cy="548640"/>
              <a:chOff x="6942634" y="4180821"/>
              <a:chExt cx="662268" cy="548640"/>
            </a:xfrm>
            <a:grpFill/>
          </p:grpSpPr>
          <p:cxnSp>
            <p:nvCxnSpPr>
              <p:cNvPr id="50" name="Straight Connector 49"/>
              <p:cNvCxnSpPr/>
              <p:nvPr/>
            </p:nvCxnSpPr>
            <p:spPr>
              <a:xfrm rot="2700000" flipV="1">
                <a:off x="7216954" y="4180821"/>
                <a:ext cx="0" cy="548640"/>
              </a:xfrm>
              <a:prstGeom prst="line">
                <a:avLst/>
              </a:prstGeom>
              <a:grpFill/>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8900000" flipV="1">
                <a:off x="7604902" y="4180821"/>
                <a:ext cx="0" cy="548640"/>
              </a:xfrm>
              <a:prstGeom prst="line">
                <a:avLst/>
              </a:prstGeom>
              <a:grpFill/>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52" name="Straight Arrow Connector 51"/>
          <p:cNvCxnSpPr/>
          <p:nvPr/>
        </p:nvCxnSpPr>
        <p:spPr>
          <a:xfrm flipV="1">
            <a:off x="5002928" y="3397113"/>
            <a:ext cx="1430063" cy="1906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002928" y="3416173"/>
            <a:ext cx="1430063" cy="189951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5-Point Star 22"/>
          <p:cNvSpPr/>
          <p:nvPr/>
        </p:nvSpPr>
        <p:spPr bwMode="auto">
          <a:xfrm>
            <a:off x="4148765" y="3556528"/>
            <a:ext cx="412362" cy="412362"/>
          </a:xfrm>
          <a:prstGeom prst="star5">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chemeClr val="bg1"/>
              </a:solidFill>
              <a:effectLst/>
              <a:uLnTx/>
              <a:uFillTx/>
              <a:ea typeface="Segoe UI" pitchFamily="34" charset="0"/>
              <a:cs typeface="Segoe UI" pitchFamily="34" charset="0"/>
            </a:endParaRPr>
          </a:p>
        </p:txBody>
      </p:sp>
      <p:grpSp>
        <p:nvGrpSpPr>
          <p:cNvPr id="47" name="Group 46"/>
          <p:cNvGrpSpPr/>
          <p:nvPr/>
        </p:nvGrpSpPr>
        <p:grpSpPr>
          <a:xfrm>
            <a:off x="6509983" y="1644600"/>
            <a:ext cx="584524" cy="773991"/>
            <a:chOff x="5933635" y="4575515"/>
            <a:chExt cx="304757" cy="403541"/>
          </a:xfrm>
        </p:grpSpPr>
        <p:grpSp>
          <p:nvGrpSpPr>
            <p:cNvPr id="53" name="Group 52"/>
            <p:cNvGrpSpPr>
              <a:grpSpLocks noChangeAspect="1"/>
            </p:cNvGrpSpPr>
            <p:nvPr/>
          </p:nvGrpSpPr>
          <p:grpSpPr>
            <a:xfrm>
              <a:off x="5933635" y="4575515"/>
              <a:ext cx="304757" cy="403541"/>
              <a:chOff x="784223" y="4300538"/>
              <a:chExt cx="460378" cy="609600"/>
            </a:xfrm>
          </p:grpSpPr>
          <p:sp>
            <p:nvSpPr>
              <p:cNvPr id="55" name="Freeform 6"/>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endParaRPr>
              </a:p>
            </p:txBody>
          </p:sp>
          <p:sp>
            <p:nvSpPr>
              <p:cNvPr id="57" name="Freeform 7"/>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solidFill>
                  <a:effectLst/>
                  <a:uLnTx/>
                  <a:uFillTx/>
                </a:endParaRPr>
              </a:p>
            </p:txBody>
          </p:sp>
          <p:sp>
            <p:nvSpPr>
              <p:cNvPr id="58" name="Freeform 8"/>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solidFill>
                  <a:effectLst/>
                  <a:uLnTx/>
                  <a:uFillTx/>
                </a:endParaRPr>
              </a:p>
            </p:txBody>
          </p:sp>
          <p:sp>
            <p:nvSpPr>
              <p:cNvPr id="59" name="Freeform 9"/>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solidFill>
                  <a:effectLst/>
                  <a:uLnTx/>
                  <a:uFillTx/>
                </a:endParaRPr>
              </a:p>
            </p:txBody>
          </p:sp>
          <p:sp>
            <p:nvSpPr>
              <p:cNvPr id="61" name="Freeform 10"/>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solidFill>
                  <a:effectLst/>
                  <a:uLnTx/>
                  <a:uFillTx/>
                </a:endParaRPr>
              </a:p>
            </p:txBody>
          </p:sp>
        </p:grpSp>
        <p:sp>
          <p:nvSpPr>
            <p:cNvPr id="54" name="Rectangle 53"/>
            <p:cNvSpPr/>
            <p:nvPr/>
          </p:nvSpPr>
          <p:spPr>
            <a:xfrm>
              <a:off x="5998859" y="4730725"/>
              <a:ext cx="178160" cy="122167"/>
            </a:xfrm>
            <a:prstGeom prst="rect">
              <a:avLst/>
            </a:prstGeom>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50" normalizeH="0" baseline="0" noProof="0" dirty="0">
                  <a:ln>
                    <a:noFill/>
                  </a:ln>
                  <a:solidFill>
                    <a:prstClr val="white"/>
                  </a:solidFill>
                  <a:effectLst/>
                  <a:uLnTx/>
                  <a:uFillTx/>
                </a:rPr>
                <a:t>SQL</a:t>
              </a:r>
              <a:endParaRPr kumimoji="0" lang="en-US" sz="2400" b="1" i="0" u="none" strike="noStrike" kern="0" cap="none" spc="-50" normalizeH="0" baseline="0" noProof="0" dirty="0">
                <a:ln>
                  <a:noFill/>
                </a:ln>
                <a:solidFill>
                  <a:prstClr val="white"/>
                </a:solidFill>
                <a:effectLst/>
                <a:uLnTx/>
                <a:uFillTx/>
              </a:endParaRPr>
            </a:p>
          </p:txBody>
        </p:sp>
      </p:grpSp>
      <p:grpSp>
        <p:nvGrpSpPr>
          <p:cNvPr id="63" name="Group 62"/>
          <p:cNvGrpSpPr/>
          <p:nvPr/>
        </p:nvGrpSpPr>
        <p:grpSpPr>
          <a:xfrm>
            <a:off x="6509983" y="3049412"/>
            <a:ext cx="584524" cy="773991"/>
            <a:chOff x="5933635" y="4575515"/>
            <a:chExt cx="304757" cy="403541"/>
          </a:xfrm>
        </p:grpSpPr>
        <p:grpSp>
          <p:nvGrpSpPr>
            <p:cNvPr id="65" name="Group 64"/>
            <p:cNvGrpSpPr>
              <a:grpSpLocks noChangeAspect="1"/>
            </p:cNvGrpSpPr>
            <p:nvPr/>
          </p:nvGrpSpPr>
          <p:grpSpPr>
            <a:xfrm>
              <a:off x="5933635" y="4575515"/>
              <a:ext cx="304757" cy="403541"/>
              <a:chOff x="784223" y="4300538"/>
              <a:chExt cx="460378" cy="609600"/>
            </a:xfrm>
          </p:grpSpPr>
          <p:sp>
            <p:nvSpPr>
              <p:cNvPr id="67" name="Freeform 6"/>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endParaRPr>
              </a:p>
            </p:txBody>
          </p:sp>
          <p:sp>
            <p:nvSpPr>
              <p:cNvPr id="68" name="Freeform 7"/>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solidFill>
                  <a:effectLst/>
                  <a:uLnTx/>
                  <a:uFillTx/>
                </a:endParaRPr>
              </a:p>
            </p:txBody>
          </p:sp>
          <p:sp>
            <p:nvSpPr>
              <p:cNvPr id="69" name="Freeform 8"/>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solidFill>
                  <a:effectLst/>
                  <a:uLnTx/>
                  <a:uFillTx/>
                </a:endParaRPr>
              </a:p>
            </p:txBody>
          </p:sp>
          <p:sp>
            <p:nvSpPr>
              <p:cNvPr id="70" name="Freeform 9"/>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solidFill>
                  <a:effectLst/>
                  <a:uLnTx/>
                  <a:uFillTx/>
                </a:endParaRPr>
              </a:p>
            </p:txBody>
          </p:sp>
          <p:sp>
            <p:nvSpPr>
              <p:cNvPr id="71" name="Freeform 10"/>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solidFill>
                  <a:effectLst/>
                  <a:uLnTx/>
                  <a:uFillTx/>
                </a:endParaRPr>
              </a:p>
            </p:txBody>
          </p:sp>
        </p:grpSp>
        <p:sp>
          <p:nvSpPr>
            <p:cNvPr id="66" name="Rectangle 65"/>
            <p:cNvSpPr/>
            <p:nvPr/>
          </p:nvSpPr>
          <p:spPr>
            <a:xfrm>
              <a:off x="5998859" y="4730725"/>
              <a:ext cx="178160" cy="122167"/>
            </a:xfrm>
            <a:prstGeom prst="rect">
              <a:avLst/>
            </a:prstGeom>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50" normalizeH="0" baseline="0" noProof="0" dirty="0">
                  <a:ln>
                    <a:noFill/>
                  </a:ln>
                  <a:solidFill>
                    <a:prstClr val="white"/>
                  </a:solidFill>
                  <a:effectLst/>
                  <a:uLnTx/>
                  <a:uFillTx/>
                </a:rPr>
                <a:t>SQL</a:t>
              </a:r>
              <a:endParaRPr kumimoji="0" lang="en-US" sz="2400" b="1" i="0" u="none" strike="noStrike" kern="0" cap="none" spc="-50" normalizeH="0" baseline="0" noProof="0" dirty="0">
                <a:ln>
                  <a:noFill/>
                </a:ln>
                <a:solidFill>
                  <a:prstClr val="white"/>
                </a:solidFill>
                <a:effectLst/>
                <a:uLnTx/>
                <a:uFillTx/>
              </a:endParaRPr>
            </a:p>
          </p:txBody>
        </p:sp>
      </p:grpSp>
      <p:grpSp>
        <p:nvGrpSpPr>
          <p:cNvPr id="72" name="Group 71"/>
          <p:cNvGrpSpPr/>
          <p:nvPr/>
        </p:nvGrpSpPr>
        <p:grpSpPr>
          <a:xfrm>
            <a:off x="6509983" y="4942744"/>
            <a:ext cx="584524" cy="773991"/>
            <a:chOff x="5933635" y="4575515"/>
            <a:chExt cx="304757" cy="403541"/>
          </a:xfrm>
        </p:grpSpPr>
        <p:grpSp>
          <p:nvGrpSpPr>
            <p:cNvPr id="73" name="Group 72"/>
            <p:cNvGrpSpPr>
              <a:grpSpLocks noChangeAspect="1"/>
            </p:cNvGrpSpPr>
            <p:nvPr/>
          </p:nvGrpSpPr>
          <p:grpSpPr>
            <a:xfrm>
              <a:off x="5933635" y="4575515"/>
              <a:ext cx="304757" cy="403541"/>
              <a:chOff x="784223" y="4300538"/>
              <a:chExt cx="460378" cy="609600"/>
            </a:xfrm>
          </p:grpSpPr>
          <p:sp>
            <p:nvSpPr>
              <p:cNvPr id="75" name="Freeform 6"/>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endParaRPr>
              </a:p>
            </p:txBody>
          </p:sp>
          <p:sp>
            <p:nvSpPr>
              <p:cNvPr id="76" name="Freeform 7"/>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solidFill>
                  <a:effectLst/>
                  <a:uLnTx/>
                  <a:uFillTx/>
                </a:endParaRPr>
              </a:p>
            </p:txBody>
          </p:sp>
          <p:sp>
            <p:nvSpPr>
              <p:cNvPr id="77" name="Freeform 8"/>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solidFill>
                  <a:effectLst/>
                  <a:uLnTx/>
                  <a:uFillTx/>
                </a:endParaRPr>
              </a:p>
            </p:txBody>
          </p:sp>
          <p:sp>
            <p:nvSpPr>
              <p:cNvPr id="78" name="Freeform 9"/>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solidFill>
                  <a:effectLst/>
                  <a:uLnTx/>
                  <a:uFillTx/>
                </a:endParaRPr>
              </a:p>
            </p:txBody>
          </p:sp>
          <p:sp>
            <p:nvSpPr>
              <p:cNvPr id="79" name="Freeform 10"/>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solidFill>
                  <a:effectLst/>
                  <a:uLnTx/>
                  <a:uFillTx/>
                </a:endParaRPr>
              </a:p>
            </p:txBody>
          </p:sp>
        </p:grpSp>
        <p:sp>
          <p:nvSpPr>
            <p:cNvPr id="74" name="Rectangle 73"/>
            <p:cNvSpPr/>
            <p:nvPr/>
          </p:nvSpPr>
          <p:spPr>
            <a:xfrm>
              <a:off x="5998859" y="4730725"/>
              <a:ext cx="178160" cy="122167"/>
            </a:xfrm>
            <a:prstGeom prst="rect">
              <a:avLst/>
            </a:prstGeom>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50" normalizeH="0" baseline="0" noProof="0" dirty="0">
                  <a:ln>
                    <a:noFill/>
                  </a:ln>
                  <a:solidFill>
                    <a:prstClr val="white"/>
                  </a:solidFill>
                  <a:effectLst/>
                  <a:uLnTx/>
                  <a:uFillTx/>
                </a:rPr>
                <a:t>SQL</a:t>
              </a:r>
              <a:endParaRPr kumimoji="0" lang="en-US" sz="2400" b="1" i="0" u="none" strike="noStrike" kern="0" cap="none" spc="-50" normalizeH="0" baseline="0" noProof="0" dirty="0">
                <a:ln>
                  <a:noFill/>
                </a:ln>
                <a:solidFill>
                  <a:prstClr val="white"/>
                </a:solidFill>
                <a:effectLst/>
                <a:uLnTx/>
                <a:uFillTx/>
              </a:endParaRPr>
            </a:p>
          </p:txBody>
        </p:sp>
      </p:grpSp>
      <p:grpSp>
        <p:nvGrpSpPr>
          <p:cNvPr id="80" name="Group 79"/>
          <p:cNvGrpSpPr/>
          <p:nvPr/>
        </p:nvGrpSpPr>
        <p:grpSpPr>
          <a:xfrm>
            <a:off x="1123512" y="3004162"/>
            <a:ext cx="981778" cy="868261"/>
            <a:chOff x="3314482" y="-3310276"/>
            <a:chExt cx="508000" cy="449263"/>
          </a:xfrm>
          <a:solidFill>
            <a:srgbClr val="3898C6"/>
          </a:solidFill>
        </p:grpSpPr>
        <p:sp>
          <p:nvSpPr>
            <p:cNvPr id="81"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2"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3"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4"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6"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8"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9"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0"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3"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6"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7"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8"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9"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0"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01" name="Group 100"/>
          <p:cNvGrpSpPr/>
          <p:nvPr/>
        </p:nvGrpSpPr>
        <p:grpSpPr>
          <a:xfrm>
            <a:off x="2759736" y="3090997"/>
            <a:ext cx="748124" cy="998326"/>
            <a:chOff x="2486516" y="2448206"/>
            <a:chExt cx="748124" cy="998326"/>
          </a:xfrm>
        </p:grpSpPr>
        <p:grpSp>
          <p:nvGrpSpPr>
            <p:cNvPr id="102" name="Group 101"/>
            <p:cNvGrpSpPr/>
            <p:nvPr/>
          </p:nvGrpSpPr>
          <p:grpSpPr>
            <a:xfrm>
              <a:off x="2486516" y="2448206"/>
              <a:ext cx="748124" cy="671712"/>
              <a:chOff x="10327992" y="5794810"/>
              <a:chExt cx="824362" cy="740164"/>
            </a:xfrm>
          </p:grpSpPr>
          <p:grpSp>
            <p:nvGrpSpPr>
              <p:cNvPr id="104" name="Group 103"/>
              <p:cNvGrpSpPr/>
              <p:nvPr/>
            </p:nvGrpSpPr>
            <p:grpSpPr>
              <a:xfrm>
                <a:off x="10327992" y="5794810"/>
                <a:ext cx="824362" cy="740164"/>
                <a:chOff x="-2759706" y="1099471"/>
                <a:chExt cx="7926138" cy="6799720"/>
              </a:xfrm>
            </p:grpSpPr>
            <p:sp>
              <p:nvSpPr>
                <p:cNvPr id="109" name="Rectangle 317"/>
                <p:cNvSpPr/>
                <p:nvPr/>
              </p:nvSpPr>
              <p:spPr bwMode="auto">
                <a:xfrm>
                  <a:off x="-1103535" y="6493181"/>
                  <a:ext cx="4613796" cy="1133080"/>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A7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0" name="Rounded Rectangle 244"/>
                <p:cNvSpPr/>
                <p:nvPr/>
              </p:nvSpPr>
              <p:spPr bwMode="auto">
                <a:xfrm>
                  <a:off x="-2759706" y="1099471"/>
                  <a:ext cx="7926138" cy="5508724"/>
                </a:xfrm>
                <a:prstGeom prst="roundRect">
                  <a:avLst>
                    <a:gd name="adj" fmla="val 8482"/>
                  </a:avLst>
                </a:prstGeom>
                <a:solidFill>
                  <a:srgbClr val="A3B4B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1" name="Rectangle 110"/>
                <p:cNvSpPr/>
                <p:nvPr/>
              </p:nvSpPr>
              <p:spPr bwMode="auto">
                <a:xfrm>
                  <a:off x="-2133709" y="1626404"/>
                  <a:ext cx="6674143" cy="4361520"/>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2" name="Rectangle 111"/>
                <p:cNvSpPr/>
                <p:nvPr/>
              </p:nvSpPr>
              <p:spPr bwMode="auto">
                <a:xfrm>
                  <a:off x="-1332157" y="7460658"/>
                  <a:ext cx="5071038" cy="438533"/>
                </a:xfrm>
                <a:prstGeom prst="rect">
                  <a:avLst/>
                </a:prstGeom>
                <a:solidFill>
                  <a:srgbClr val="A3B4B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05" name="Group 104"/>
              <p:cNvGrpSpPr/>
              <p:nvPr/>
            </p:nvGrpSpPr>
            <p:grpSpPr>
              <a:xfrm>
                <a:off x="10627414" y="5941057"/>
                <a:ext cx="225518" cy="270767"/>
                <a:chOff x="8055373" y="3635514"/>
                <a:chExt cx="1066706" cy="1315899"/>
              </a:xfrm>
            </p:grpSpPr>
            <p:sp>
              <p:nvSpPr>
                <p:cNvPr id="106" name="Freeform 240"/>
                <p:cNvSpPr/>
                <p:nvPr/>
              </p:nvSpPr>
              <p:spPr>
                <a:xfrm>
                  <a:off x="8072535" y="3635514"/>
                  <a:ext cx="1049544" cy="562870"/>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7" name="Freeform 241"/>
                <p:cNvSpPr/>
                <p:nvPr/>
              </p:nvSpPr>
              <p:spPr>
                <a:xfrm>
                  <a:off x="8055373" y="3970338"/>
                  <a:ext cx="517525" cy="98107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chemeClr val="bg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Freeform 242"/>
                <p:cNvSpPr/>
                <p:nvPr/>
              </p:nvSpPr>
              <p:spPr>
                <a:xfrm flipH="1">
                  <a:off x="8604226" y="3970338"/>
                  <a:ext cx="517525" cy="98107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chemeClr val="bg1">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103" name="TextBox 102"/>
            <p:cNvSpPr txBox="1"/>
            <p:nvPr/>
          </p:nvSpPr>
          <p:spPr>
            <a:xfrm>
              <a:off x="2552923" y="2984908"/>
              <a:ext cx="603318" cy="461624"/>
            </a:xfrm>
            <a:prstGeom prst="rect">
              <a:avLst/>
            </a:prstGeom>
            <a:noFill/>
          </p:spPr>
          <p:txBody>
            <a:bodyPr wrap="none" lIns="182854" tIns="146284" rIns="182854" bIns="146284"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err="1">
                  <a:ln>
                    <a:noFill/>
                  </a:ln>
                  <a:solidFill>
                    <a:sysClr val="windowText" lastClr="000000"/>
                  </a:solidFill>
                  <a:effectLst/>
                  <a:uLnTx/>
                  <a:uFillTx/>
                </a:rPr>
                <a:t>VM</a:t>
              </a:r>
              <a:endParaRPr kumimoji="0" lang="en-US" sz="2000" b="0" i="0" u="none" strike="noStrike" kern="0" cap="none" spc="0" normalizeH="0" baseline="0" noProof="0" dirty="0">
                <a:ln>
                  <a:noFill/>
                </a:ln>
                <a:solidFill>
                  <a:sysClr val="windowText" lastClr="000000"/>
                </a:solidFill>
                <a:effectLst/>
                <a:uLnTx/>
                <a:uFillTx/>
              </a:endParaRPr>
            </a:p>
          </p:txBody>
        </p:sp>
      </p:grpSp>
      <p:pic>
        <p:nvPicPr>
          <p:cNvPr id="113" name="Picture 11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94067" y="2923301"/>
            <a:ext cx="1060569" cy="1066799"/>
          </a:xfrm>
          <a:prstGeom prst="rect">
            <a:avLst/>
          </a:prstGeom>
        </p:spPr>
      </p:pic>
      <p:pic>
        <p:nvPicPr>
          <p:cNvPr id="114" name="Picture 1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94067" y="4707037"/>
            <a:ext cx="1060569" cy="1066799"/>
          </a:xfrm>
          <a:prstGeom prst="rect">
            <a:avLst/>
          </a:prstGeom>
        </p:spPr>
      </p:pic>
      <p:grpSp>
        <p:nvGrpSpPr>
          <p:cNvPr id="115" name="Group 114"/>
          <p:cNvGrpSpPr/>
          <p:nvPr/>
        </p:nvGrpSpPr>
        <p:grpSpPr>
          <a:xfrm>
            <a:off x="7595713" y="1453078"/>
            <a:ext cx="1057276" cy="1068388"/>
            <a:chOff x="3662363" y="1230946"/>
            <a:chExt cx="1057276" cy="1068388"/>
          </a:xfrm>
        </p:grpSpPr>
        <p:grpSp>
          <p:nvGrpSpPr>
            <p:cNvPr id="116" name="Group 4"/>
            <p:cNvGrpSpPr>
              <a:grpSpLocks noChangeAspect="1"/>
            </p:cNvGrpSpPr>
            <p:nvPr/>
          </p:nvGrpSpPr>
          <p:grpSpPr bwMode="auto">
            <a:xfrm>
              <a:off x="3662363" y="1230946"/>
              <a:ext cx="1057276" cy="1068388"/>
              <a:chOff x="2341" y="775"/>
              <a:chExt cx="666" cy="673"/>
            </a:xfrm>
          </p:grpSpPr>
          <p:sp>
            <p:nvSpPr>
              <p:cNvPr id="118" name="AutoShape 3"/>
              <p:cNvSpPr>
                <a:spLocks noChangeAspect="1" noChangeArrowheads="1" noTextEdit="1"/>
              </p:cNvSpPr>
              <p:nvPr/>
            </p:nvSpPr>
            <p:spPr bwMode="auto">
              <a:xfrm>
                <a:off x="2342" y="775"/>
                <a:ext cx="665"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9" name="Oval 5"/>
              <p:cNvSpPr>
                <a:spLocks noChangeArrowheads="1"/>
              </p:cNvSpPr>
              <p:nvPr/>
            </p:nvSpPr>
            <p:spPr bwMode="auto">
              <a:xfrm>
                <a:off x="2341" y="776"/>
                <a:ext cx="665" cy="672"/>
              </a:xfrm>
              <a:prstGeom prst="ellipse">
                <a:avLst/>
              </a:prstGeom>
              <a:solidFill>
                <a:srgbClr val="00A4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Freeform 6"/>
              <p:cNvSpPr>
                <a:spLocks/>
              </p:cNvSpPr>
              <p:nvPr/>
            </p:nvSpPr>
            <p:spPr bwMode="auto">
              <a:xfrm>
                <a:off x="2556" y="987"/>
                <a:ext cx="216" cy="64"/>
              </a:xfrm>
              <a:custGeom>
                <a:avLst/>
                <a:gdLst>
                  <a:gd name="T0" fmla="*/ 0 w 231"/>
                  <a:gd name="T1" fmla="*/ 51 h 68"/>
                  <a:gd name="T2" fmla="*/ 11 w 231"/>
                  <a:gd name="T3" fmla="*/ 68 h 68"/>
                  <a:gd name="T4" fmla="*/ 219 w 231"/>
                  <a:gd name="T5" fmla="*/ 68 h 68"/>
                  <a:gd name="T6" fmla="*/ 231 w 231"/>
                  <a:gd name="T7" fmla="*/ 51 h 68"/>
                  <a:gd name="T8" fmla="*/ 231 w 231"/>
                  <a:gd name="T9" fmla="*/ 16 h 68"/>
                  <a:gd name="T10" fmla="*/ 219 w 231"/>
                  <a:gd name="T11" fmla="*/ 0 h 68"/>
                  <a:gd name="T12" fmla="*/ 11 w 231"/>
                  <a:gd name="T13" fmla="*/ 0 h 68"/>
                  <a:gd name="T14" fmla="*/ 0 w 231"/>
                  <a:gd name="T15" fmla="*/ 16 h 68"/>
                  <a:gd name="T16" fmla="*/ 0 w 231"/>
                  <a:gd name="T17" fmla="*/ 5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68">
                    <a:moveTo>
                      <a:pt x="0" y="51"/>
                    </a:moveTo>
                    <a:cubicBezTo>
                      <a:pt x="0" y="60"/>
                      <a:pt x="5" y="68"/>
                      <a:pt x="11" y="68"/>
                    </a:cubicBezTo>
                    <a:cubicBezTo>
                      <a:pt x="219" y="68"/>
                      <a:pt x="219" y="68"/>
                      <a:pt x="219" y="68"/>
                    </a:cubicBezTo>
                    <a:cubicBezTo>
                      <a:pt x="226" y="68"/>
                      <a:pt x="231" y="60"/>
                      <a:pt x="231" y="51"/>
                    </a:cubicBezTo>
                    <a:cubicBezTo>
                      <a:pt x="231" y="16"/>
                      <a:pt x="231" y="16"/>
                      <a:pt x="231" y="16"/>
                    </a:cubicBezTo>
                    <a:cubicBezTo>
                      <a:pt x="231" y="7"/>
                      <a:pt x="226" y="0"/>
                      <a:pt x="219" y="0"/>
                    </a:cubicBezTo>
                    <a:cubicBezTo>
                      <a:pt x="11" y="0"/>
                      <a:pt x="11" y="0"/>
                      <a:pt x="11" y="0"/>
                    </a:cubicBezTo>
                    <a:cubicBezTo>
                      <a:pt x="5" y="0"/>
                      <a:pt x="0" y="7"/>
                      <a:pt x="0" y="16"/>
                    </a:cubicBezTo>
                    <a:lnTo>
                      <a:pt x="0" y="51"/>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1" name="Freeform 7"/>
              <p:cNvSpPr>
                <a:spLocks/>
              </p:cNvSpPr>
              <p:nvPr/>
            </p:nvSpPr>
            <p:spPr bwMode="auto">
              <a:xfrm>
                <a:off x="2565" y="886"/>
                <a:ext cx="193" cy="262"/>
              </a:xfrm>
              <a:custGeom>
                <a:avLst/>
                <a:gdLst>
                  <a:gd name="T0" fmla="*/ 3 w 207"/>
                  <a:gd name="T1" fmla="*/ 129 h 278"/>
                  <a:gd name="T2" fmla="*/ 3 w 207"/>
                  <a:gd name="T3" fmla="*/ 214 h 278"/>
                  <a:gd name="T4" fmla="*/ 25 w 207"/>
                  <a:gd name="T5" fmla="*/ 247 h 278"/>
                  <a:gd name="T6" fmla="*/ 161 w 207"/>
                  <a:gd name="T7" fmla="*/ 259 h 278"/>
                  <a:gd name="T8" fmla="*/ 195 w 207"/>
                  <a:gd name="T9" fmla="*/ 243 h 278"/>
                  <a:gd name="T10" fmla="*/ 207 w 207"/>
                  <a:gd name="T11" fmla="*/ 207 h 278"/>
                  <a:gd name="T12" fmla="*/ 207 w 207"/>
                  <a:gd name="T13" fmla="*/ 69 h 278"/>
                  <a:gd name="T14" fmla="*/ 171 w 207"/>
                  <a:gd name="T15" fmla="*/ 9 h 278"/>
                  <a:gd name="T16" fmla="*/ 45 w 207"/>
                  <a:gd name="T17" fmla="*/ 0 h 278"/>
                  <a:gd name="T18" fmla="*/ 25 w 207"/>
                  <a:gd name="T19" fmla="*/ 52 h 278"/>
                  <a:gd name="T20" fmla="*/ 10 w 207"/>
                  <a:gd name="T21" fmla="*/ 102 h 278"/>
                  <a:gd name="T22" fmla="*/ 3 w 207"/>
                  <a:gd name="T23" fmla="*/ 12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278">
                    <a:moveTo>
                      <a:pt x="3" y="129"/>
                    </a:moveTo>
                    <a:cubicBezTo>
                      <a:pt x="3" y="214"/>
                      <a:pt x="3" y="214"/>
                      <a:pt x="3" y="214"/>
                    </a:cubicBezTo>
                    <a:cubicBezTo>
                      <a:pt x="3" y="214"/>
                      <a:pt x="0" y="238"/>
                      <a:pt x="25" y="247"/>
                    </a:cubicBezTo>
                    <a:cubicBezTo>
                      <a:pt x="25" y="247"/>
                      <a:pt x="93" y="278"/>
                      <a:pt x="161" y="259"/>
                    </a:cubicBezTo>
                    <a:cubicBezTo>
                      <a:pt x="195" y="243"/>
                      <a:pt x="195" y="243"/>
                      <a:pt x="195" y="243"/>
                    </a:cubicBezTo>
                    <a:cubicBezTo>
                      <a:pt x="195" y="243"/>
                      <a:pt x="207" y="240"/>
                      <a:pt x="207" y="207"/>
                    </a:cubicBezTo>
                    <a:cubicBezTo>
                      <a:pt x="207" y="69"/>
                      <a:pt x="207" y="69"/>
                      <a:pt x="207" y="69"/>
                    </a:cubicBezTo>
                    <a:cubicBezTo>
                      <a:pt x="207" y="69"/>
                      <a:pt x="176" y="10"/>
                      <a:pt x="171" y="9"/>
                    </a:cubicBezTo>
                    <a:cubicBezTo>
                      <a:pt x="166" y="8"/>
                      <a:pt x="45" y="0"/>
                      <a:pt x="45" y="0"/>
                    </a:cubicBezTo>
                    <a:cubicBezTo>
                      <a:pt x="25" y="52"/>
                      <a:pt x="25" y="52"/>
                      <a:pt x="25" y="52"/>
                    </a:cubicBezTo>
                    <a:cubicBezTo>
                      <a:pt x="10" y="102"/>
                      <a:pt x="10" y="102"/>
                      <a:pt x="10" y="102"/>
                    </a:cubicBezTo>
                    <a:lnTo>
                      <a:pt x="3" y="129"/>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2" name="Freeform 8"/>
              <p:cNvSpPr>
                <a:spLocks/>
              </p:cNvSpPr>
              <p:nvPr/>
            </p:nvSpPr>
            <p:spPr bwMode="auto">
              <a:xfrm>
                <a:off x="2491" y="1208"/>
                <a:ext cx="177" cy="240"/>
              </a:xfrm>
              <a:custGeom>
                <a:avLst/>
                <a:gdLst>
                  <a:gd name="T0" fmla="*/ 189 w 189"/>
                  <a:gd name="T1" fmla="*/ 0 h 254"/>
                  <a:gd name="T2" fmla="*/ 189 w 189"/>
                  <a:gd name="T3" fmla="*/ 254 h 254"/>
                  <a:gd name="T4" fmla="*/ 187 w 189"/>
                  <a:gd name="T5" fmla="*/ 254 h 254"/>
                  <a:gd name="T6" fmla="*/ 9 w 189"/>
                  <a:gd name="T7" fmla="*/ 200 h 254"/>
                  <a:gd name="T8" fmla="*/ 9 w 189"/>
                  <a:gd name="T9" fmla="*/ 189 h 254"/>
                  <a:gd name="T10" fmla="*/ 8 w 189"/>
                  <a:gd name="T11" fmla="*/ 172 h 254"/>
                  <a:gd name="T12" fmla="*/ 6 w 189"/>
                  <a:gd name="T13" fmla="*/ 137 h 254"/>
                  <a:gd name="T14" fmla="*/ 3 w 189"/>
                  <a:gd name="T15" fmla="*/ 73 h 254"/>
                  <a:gd name="T16" fmla="*/ 1 w 189"/>
                  <a:gd name="T17" fmla="*/ 17 h 254"/>
                  <a:gd name="T18" fmla="*/ 1 w 189"/>
                  <a:gd name="T19" fmla="*/ 17 h 254"/>
                  <a:gd name="T20" fmla="*/ 0 w 189"/>
                  <a:gd name="T21" fmla="*/ 14 h 254"/>
                  <a:gd name="T22" fmla="*/ 45 w 189"/>
                  <a:gd name="T23" fmla="*/ 11 h 254"/>
                  <a:gd name="T24" fmla="*/ 55 w 189"/>
                  <a:gd name="T25" fmla="*/ 10 h 254"/>
                  <a:gd name="T26" fmla="*/ 184 w 189"/>
                  <a:gd name="T27" fmla="*/ 1 h 254"/>
                  <a:gd name="T28" fmla="*/ 187 w 189"/>
                  <a:gd name="T29" fmla="*/ 0 h 254"/>
                  <a:gd name="T30" fmla="*/ 188 w 189"/>
                  <a:gd name="T31" fmla="*/ 0 h 254"/>
                  <a:gd name="T32" fmla="*/ 189 w 189"/>
                  <a:gd name="T33"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9" h="254">
                    <a:moveTo>
                      <a:pt x="189" y="0"/>
                    </a:moveTo>
                    <a:cubicBezTo>
                      <a:pt x="189" y="254"/>
                      <a:pt x="189" y="254"/>
                      <a:pt x="189" y="254"/>
                    </a:cubicBezTo>
                    <a:cubicBezTo>
                      <a:pt x="188" y="254"/>
                      <a:pt x="188" y="254"/>
                      <a:pt x="187" y="254"/>
                    </a:cubicBezTo>
                    <a:cubicBezTo>
                      <a:pt x="122" y="252"/>
                      <a:pt x="61" y="233"/>
                      <a:pt x="9" y="200"/>
                    </a:cubicBezTo>
                    <a:cubicBezTo>
                      <a:pt x="9" y="189"/>
                      <a:pt x="9" y="189"/>
                      <a:pt x="9" y="189"/>
                    </a:cubicBezTo>
                    <a:cubicBezTo>
                      <a:pt x="8" y="172"/>
                      <a:pt x="8" y="172"/>
                      <a:pt x="8" y="172"/>
                    </a:cubicBezTo>
                    <a:cubicBezTo>
                      <a:pt x="6" y="137"/>
                      <a:pt x="6" y="137"/>
                      <a:pt x="6" y="137"/>
                    </a:cubicBezTo>
                    <a:cubicBezTo>
                      <a:pt x="3" y="73"/>
                      <a:pt x="3" y="73"/>
                      <a:pt x="3" y="73"/>
                    </a:cubicBezTo>
                    <a:cubicBezTo>
                      <a:pt x="1" y="17"/>
                      <a:pt x="1" y="17"/>
                      <a:pt x="1" y="17"/>
                    </a:cubicBezTo>
                    <a:cubicBezTo>
                      <a:pt x="1" y="17"/>
                      <a:pt x="1" y="17"/>
                      <a:pt x="1" y="17"/>
                    </a:cubicBezTo>
                    <a:cubicBezTo>
                      <a:pt x="0" y="14"/>
                      <a:pt x="0" y="14"/>
                      <a:pt x="0" y="14"/>
                    </a:cubicBezTo>
                    <a:cubicBezTo>
                      <a:pt x="45" y="11"/>
                      <a:pt x="45" y="11"/>
                      <a:pt x="45" y="11"/>
                    </a:cubicBezTo>
                    <a:cubicBezTo>
                      <a:pt x="55" y="10"/>
                      <a:pt x="55" y="10"/>
                      <a:pt x="55" y="10"/>
                    </a:cubicBezTo>
                    <a:cubicBezTo>
                      <a:pt x="184" y="1"/>
                      <a:pt x="184" y="1"/>
                      <a:pt x="184" y="1"/>
                    </a:cubicBezTo>
                    <a:cubicBezTo>
                      <a:pt x="187" y="0"/>
                      <a:pt x="187" y="0"/>
                      <a:pt x="187" y="0"/>
                    </a:cubicBezTo>
                    <a:cubicBezTo>
                      <a:pt x="188" y="0"/>
                      <a:pt x="188" y="0"/>
                      <a:pt x="188" y="0"/>
                    </a:cubicBezTo>
                    <a:lnTo>
                      <a:pt x="189" y="0"/>
                    </a:lnTo>
                    <a:close/>
                  </a:path>
                </a:pathLst>
              </a:custGeom>
              <a:solidFill>
                <a:srgbClr val="7C1C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3" name="Freeform 9"/>
              <p:cNvSpPr>
                <a:spLocks/>
              </p:cNvSpPr>
              <p:nvPr/>
            </p:nvSpPr>
            <p:spPr bwMode="auto">
              <a:xfrm>
                <a:off x="2666" y="1208"/>
                <a:ext cx="176" cy="240"/>
              </a:xfrm>
              <a:custGeom>
                <a:avLst/>
                <a:gdLst>
                  <a:gd name="T0" fmla="*/ 189 w 189"/>
                  <a:gd name="T1" fmla="*/ 14 h 254"/>
                  <a:gd name="T2" fmla="*/ 188 w 189"/>
                  <a:gd name="T3" fmla="*/ 17 h 254"/>
                  <a:gd name="T4" fmla="*/ 188 w 189"/>
                  <a:gd name="T5" fmla="*/ 17 h 254"/>
                  <a:gd name="T6" fmla="*/ 186 w 189"/>
                  <a:gd name="T7" fmla="*/ 73 h 254"/>
                  <a:gd name="T8" fmla="*/ 182 w 189"/>
                  <a:gd name="T9" fmla="*/ 155 h 254"/>
                  <a:gd name="T10" fmla="*/ 180 w 189"/>
                  <a:gd name="T11" fmla="*/ 187 h 254"/>
                  <a:gd name="T12" fmla="*/ 180 w 189"/>
                  <a:gd name="T13" fmla="*/ 189 h 254"/>
                  <a:gd name="T14" fmla="*/ 180 w 189"/>
                  <a:gd name="T15" fmla="*/ 210 h 254"/>
                  <a:gd name="T16" fmla="*/ 9 w 189"/>
                  <a:gd name="T17" fmla="*/ 254 h 254"/>
                  <a:gd name="T18" fmla="*/ 2 w 189"/>
                  <a:gd name="T19" fmla="*/ 254 h 254"/>
                  <a:gd name="T20" fmla="*/ 0 w 189"/>
                  <a:gd name="T21" fmla="*/ 254 h 254"/>
                  <a:gd name="T22" fmla="*/ 0 w 189"/>
                  <a:gd name="T23" fmla="*/ 0 h 254"/>
                  <a:gd name="T24" fmla="*/ 1 w 189"/>
                  <a:gd name="T25" fmla="*/ 0 h 254"/>
                  <a:gd name="T26" fmla="*/ 2 w 189"/>
                  <a:gd name="T27" fmla="*/ 0 h 254"/>
                  <a:gd name="T28" fmla="*/ 5 w 189"/>
                  <a:gd name="T29" fmla="*/ 1 h 254"/>
                  <a:gd name="T30" fmla="*/ 134 w 189"/>
                  <a:gd name="T31" fmla="*/ 10 h 254"/>
                  <a:gd name="T32" fmla="*/ 144 w 189"/>
                  <a:gd name="T33" fmla="*/ 11 h 254"/>
                  <a:gd name="T34" fmla="*/ 189 w 189"/>
                  <a:gd name="T35" fmla="*/ 1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9" h="254">
                    <a:moveTo>
                      <a:pt x="189" y="14"/>
                    </a:moveTo>
                    <a:cubicBezTo>
                      <a:pt x="188" y="17"/>
                      <a:pt x="188" y="17"/>
                      <a:pt x="188" y="17"/>
                    </a:cubicBezTo>
                    <a:cubicBezTo>
                      <a:pt x="188" y="17"/>
                      <a:pt x="188" y="17"/>
                      <a:pt x="188" y="17"/>
                    </a:cubicBezTo>
                    <a:cubicBezTo>
                      <a:pt x="186" y="73"/>
                      <a:pt x="186" y="73"/>
                      <a:pt x="186" y="73"/>
                    </a:cubicBezTo>
                    <a:cubicBezTo>
                      <a:pt x="182" y="155"/>
                      <a:pt x="182" y="155"/>
                      <a:pt x="182" y="155"/>
                    </a:cubicBezTo>
                    <a:cubicBezTo>
                      <a:pt x="180" y="187"/>
                      <a:pt x="180" y="187"/>
                      <a:pt x="180" y="187"/>
                    </a:cubicBezTo>
                    <a:cubicBezTo>
                      <a:pt x="180" y="189"/>
                      <a:pt x="180" y="189"/>
                      <a:pt x="180" y="189"/>
                    </a:cubicBezTo>
                    <a:cubicBezTo>
                      <a:pt x="180" y="210"/>
                      <a:pt x="180" y="210"/>
                      <a:pt x="180" y="210"/>
                    </a:cubicBezTo>
                    <a:cubicBezTo>
                      <a:pt x="129" y="238"/>
                      <a:pt x="71" y="254"/>
                      <a:pt x="9" y="254"/>
                    </a:cubicBezTo>
                    <a:cubicBezTo>
                      <a:pt x="7" y="254"/>
                      <a:pt x="4" y="254"/>
                      <a:pt x="2" y="254"/>
                    </a:cubicBezTo>
                    <a:cubicBezTo>
                      <a:pt x="1" y="254"/>
                      <a:pt x="1" y="254"/>
                      <a:pt x="0" y="254"/>
                    </a:cubicBezTo>
                    <a:cubicBezTo>
                      <a:pt x="0" y="0"/>
                      <a:pt x="0" y="0"/>
                      <a:pt x="0" y="0"/>
                    </a:cubicBezTo>
                    <a:cubicBezTo>
                      <a:pt x="1" y="0"/>
                      <a:pt x="1" y="0"/>
                      <a:pt x="1" y="0"/>
                    </a:cubicBezTo>
                    <a:cubicBezTo>
                      <a:pt x="2" y="0"/>
                      <a:pt x="2" y="0"/>
                      <a:pt x="2" y="0"/>
                    </a:cubicBezTo>
                    <a:cubicBezTo>
                      <a:pt x="5" y="1"/>
                      <a:pt x="5" y="1"/>
                      <a:pt x="5" y="1"/>
                    </a:cubicBezTo>
                    <a:cubicBezTo>
                      <a:pt x="134" y="10"/>
                      <a:pt x="134" y="10"/>
                      <a:pt x="134" y="10"/>
                    </a:cubicBezTo>
                    <a:cubicBezTo>
                      <a:pt x="144" y="11"/>
                      <a:pt x="144" y="11"/>
                      <a:pt x="144" y="11"/>
                    </a:cubicBezTo>
                    <a:lnTo>
                      <a:pt x="189" y="14"/>
                    </a:lnTo>
                    <a:close/>
                  </a:path>
                </a:pathLst>
              </a:custGeom>
              <a:solidFill>
                <a:srgbClr val="7C1C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4" name="Freeform 10"/>
              <p:cNvSpPr>
                <a:spLocks/>
              </p:cNvSpPr>
              <p:nvPr/>
            </p:nvSpPr>
            <p:spPr bwMode="auto">
              <a:xfrm>
                <a:off x="2799" y="1182"/>
                <a:ext cx="119" cy="217"/>
              </a:xfrm>
              <a:custGeom>
                <a:avLst/>
                <a:gdLst>
                  <a:gd name="T0" fmla="*/ 127 w 127"/>
                  <a:gd name="T1" fmla="*/ 168 h 230"/>
                  <a:gd name="T2" fmla="*/ 51 w 127"/>
                  <a:gd name="T3" fmla="*/ 230 h 230"/>
                  <a:gd name="T4" fmla="*/ 39 w 127"/>
                  <a:gd name="T5" fmla="*/ 183 h 230"/>
                  <a:gd name="T6" fmla="*/ 13 w 127"/>
                  <a:gd name="T7" fmla="*/ 96 h 230"/>
                  <a:gd name="T8" fmla="*/ 13 w 127"/>
                  <a:gd name="T9" fmla="*/ 95 h 230"/>
                  <a:gd name="T10" fmla="*/ 11 w 127"/>
                  <a:gd name="T11" fmla="*/ 89 h 230"/>
                  <a:gd name="T12" fmla="*/ 2 w 127"/>
                  <a:gd name="T13" fmla="*/ 58 h 230"/>
                  <a:gd name="T14" fmla="*/ 1 w 127"/>
                  <a:gd name="T15" fmla="*/ 39 h 230"/>
                  <a:gd name="T16" fmla="*/ 32 w 127"/>
                  <a:gd name="T17" fmla="*/ 2 h 230"/>
                  <a:gd name="T18" fmla="*/ 54 w 127"/>
                  <a:gd name="T19" fmla="*/ 1 h 230"/>
                  <a:gd name="T20" fmla="*/ 88 w 127"/>
                  <a:gd name="T21" fmla="*/ 33 h 230"/>
                  <a:gd name="T22" fmla="*/ 98 w 127"/>
                  <a:gd name="T23" fmla="*/ 65 h 230"/>
                  <a:gd name="T24" fmla="*/ 99 w 127"/>
                  <a:gd name="T25" fmla="*/ 70 h 230"/>
                  <a:gd name="T26" fmla="*/ 127 w 127"/>
                  <a:gd name="T27"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230">
                    <a:moveTo>
                      <a:pt x="127" y="168"/>
                    </a:moveTo>
                    <a:cubicBezTo>
                      <a:pt x="105" y="192"/>
                      <a:pt x="79" y="213"/>
                      <a:pt x="51" y="230"/>
                    </a:cubicBezTo>
                    <a:cubicBezTo>
                      <a:pt x="47" y="214"/>
                      <a:pt x="43" y="198"/>
                      <a:pt x="39" y="183"/>
                    </a:cubicBezTo>
                    <a:cubicBezTo>
                      <a:pt x="30" y="151"/>
                      <a:pt x="21" y="122"/>
                      <a:pt x="13" y="96"/>
                    </a:cubicBezTo>
                    <a:cubicBezTo>
                      <a:pt x="13" y="95"/>
                      <a:pt x="13" y="95"/>
                      <a:pt x="13" y="95"/>
                    </a:cubicBezTo>
                    <a:cubicBezTo>
                      <a:pt x="12" y="93"/>
                      <a:pt x="12" y="91"/>
                      <a:pt x="11" y="89"/>
                    </a:cubicBezTo>
                    <a:cubicBezTo>
                      <a:pt x="8" y="78"/>
                      <a:pt x="5" y="67"/>
                      <a:pt x="2" y="58"/>
                    </a:cubicBezTo>
                    <a:cubicBezTo>
                      <a:pt x="0" y="51"/>
                      <a:pt x="0" y="45"/>
                      <a:pt x="1" y="39"/>
                    </a:cubicBezTo>
                    <a:cubicBezTo>
                      <a:pt x="3" y="22"/>
                      <a:pt x="15" y="7"/>
                      <a:pt x="32" y="2"/>
                    </a:cubicBezTo>
                    <a:cubicBezTo>
                      <a:pt x="40" y="0"/>
                      <a:pt x="47" y="0"/>
                      <a:pt x="54" y="1"/>
                    </a:cubicBezTo>
                    <a:cubicBezTo>
                      <a:pt x="70" y="5"/>
                      <a:pt x="83" y="16"/>
                      <a:pt x="88" y="33"/>
                    </a:cubicBezTo>
                    <a:cubicBezTo>
                      <a:pt x="91" y="42"/>
                      <a:pt x="94" y="53"/>
                      <a:pt x="98" y="65"/>
                    </a:cubicBezTo>
                    <a:cubicBezTo>
                      <a:pt x="98" y="67"/>
                      <a:pt x="99" y="68"/>
                      <a:pt x="99" y="70"/>
                    </a:cubicBezTo>
                    <a:cubicBezTo>
                      <a:pt x="108" y="98"/>
                      <a:pt x="118" y="132"/>
                      <a:pt x="127" y="168"/>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5" name="Freeform 11"/>
              <p:cNvSpPr>
                <a:spLocks/>
              </p:cNvSpPr>
              <p:nvPr/>
            </p:nvSpPr>
            <p:spPr bwMode="auto">
              <a:xfrm>
                <a:off x="2790" y="1172"/>
                <a:ext cx="105" cy="106"/>
              </a:xfrm>
              <a:custGeom>
                <a:avLst/>
                <a:gdLst>
                  <a:gd name="T0" fmla="*/ 1 w 112"/>
                  <a:gd name="T1" fmla="*/ 58 h 112"/>
                  <a:gd name="T2" fmla="*/ 58 w 112"/>
                  <a:gd name="T3" fmla="*/ 111 h 112"/>
                  <a:gd name="T4" fmla="*/ 111 w 112"/>
                  <a:gd name="T5" fmla="*/ 54 h 112"/>
                  <a:gd name="T6" fmla="*/ 54 w 112"/>
                  <a:gd name="T7" fmla="*/ 1 h 112"/>
                  <a:gd name="T8" fmla="*/ 1 w 112"/>
                  <a:gd name="T9" fmla="*/ 58 h 112"/>
                </a:gdLst>
                <a:ahLst/>
                <a:cxnLst>
                  <a:cxn ang="0">
                    <a:pos x="T0" y="T1"/>
                  </a:cxn>
                  <a:cxn ang="0">
                    <a:pos x="T2" y="T3"/>
                  </a:cxn>
                  <a:cxn ang="0">
                    <a:pos x="T4" y="T5"/>
                  </a:cxn>
                  <a:cxn ang="0">
                    <a:pos x="T6" y="T7"/>
                  </a:cxn>
                  <a:cxn ang="0">
                    <a:pos x="T8" y="T9"/>
                  </a:cxn>
                </a:cxnLst>
                <a:rect l="0" t="0" r="r" b="b"/>
                <a:pathLst>
                  <a:path w="112" h="112">
                    <a:moveTo>
                      <a:pt x="1" y="58"/>
                    </a:moveTo>
                    <a:cubicBezTo>
                      <a:pt x="2" y="88"/>
                      <a:pt x="27" y="112"/>
                      <a:pt x="58" y="111"/>
                    </a:cubicBezTo>
                    <a:cubicBezTo>
                      <a:pt x="88" y="110"/>
                      <a:pt x="112" y="85"/>
                      <a:pt x="111" y="54"/>
                    </a:cubicBezTo>
                    <a:cubicBezTo>
                      <a:pt x="110" y="24"/>
                      <a:pt x="84" y="0"/>
                      <a:pt x="54" y="1"/>
                    </a:cubicBezTo>
                    <a:cubicBezTo>
                      <a:pt x="24" y="2"/>
                      <a:pt x="0" y="27"/>
                      <a:pt x="1" y="58"/>
                    </a:cubicBezTo>
                    <a:close/>
                  </a:path>
                </a:pathLst>
              </a:custGeom>
              <a:solidFill>
                <a:srgbClr val="7C1C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6" name="Freeform 12"/>
              <p:cNvSpPr>
                <a:spLocks/>
              </p:cNvSpPr>
              <p:nvPr/>
            </p:nvSpPr>
            <p:spPr bwMode="auto">
              <a:xfrm>
                <a:off x="2414" y="1182"/>
                <a:ext cx="120" cy="204"/>
              </a:xfrm>
              <a:custGeom>
                <a:avLst/>
                <a:gdLst>
                  <a:gd name="T0" fmla="*/ 125 w 128"/>
                  <a:gd name="T1" fmla="*/ 60 h 216"/>
                  <a:gd name="T2" fmla="*/ 114 w 128"/>
                  <a:gd name="T3" fmla="*/ 91 h 216"/>
                  <a:gd name="T4" fmla="*/ 112 w 128"/>
                  <a:gd name="T5" fmla="*/ 95 h 216"/>
                  <a:gd name="T6" fmla="*/ 111 w 128"/>
                  <a:gd name="T7" fmla="*/ 98 h 216"/>
                  <a:gd name="T8" fmla="*/ 88 w 128"/>
                  <a:gd name="T9" fmla="*/ 165 h 216"/>
                  <a:gd name="T10" fmla="*/ 72 w 128"/>
                  <a:gd name="T11" fmla="*/ 216 h 216"/>
                  <a:gd name="T12" fmla="*/ 0 w 128"/>
                  <a:gd name="T13" fmla="*/ 147 h 216"/>
                  <a:gd name="T14" fmla="*/ 27 w 128"/>
                  <a:gd name="T15" fmla="*/ 69 h 216"/>
                  <a:gd name="T16" fmla="*/ 29 w 128"/>
                  <a:gd name="T17" fmla="*/ 62 h 216"/>
                  <a:gd name="T18" fmla="*/ 29 w 128"/>
                  <a:gd name="T19" fmla="*/ 62 h 216"/>
                  <a:gd name="T20" fmla="*/ 40 w 128"/>
                  <a:gd name="T21" fmla="*/ 31 h 216"/>
                  <a:gd name="T22" fmla="*/ 74 w 128"/>
                  <a:gd name="T23" fmla="*/ 1 h 216"/>
                  <a:gd name="T24" fmla="*/ 97 w 128"/>
                  <a:gd name="T25" fmla="*/ 3 h 216"/>
                  <a:gd name="T26" fmla="*/ 127 w 128"/>
                  <a:gd name="T27" fmla="*/ 39 h 216"/>
                  <a:gd name="T28" fmla="*/ 125 w 128"/>
                  <a:gd name="T29" fmla="*/ 6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8" h="216">
                    <a:moveTo>
                      <a:pt x="125" y="60"/>
                    </a:moveTo>
                    <a:cubicBezTo>
                      <a:pt x="122" y="69"/>
                      <a:pt x="118" y="80"/>
                      <a:pt x="114" y="91"/>
                    </a:cubicBezTo>
                    <a:cubicBezTo>
                      <a:pt x="113" y="93"/>
                      <a:pt x="113" y="94"/>
                      <a:pt x="112" y="95"/>
                    </a:cubicBezTo>
                    <a:cubicBezTo>
                      <a:pt x="112" y="96"/>
                      <a:pt x="112" y="97"/>
                      <a:pt x="111" y="98"/>
                    </a:cubicBezTo>
                    <a:cubicBezTo>
                      <a:pt x="104" y="119"/>
                      <a:pt x="96" y="141"/>
                      <a:pt x="88" y="165"/>
                    </a:cubicBezTo>
                    <a:cubicBezTo>
                      <a:pt x="83" y="181"/>
                      <a:pt x="77" y="198"/>
                      <a:pt x="72" y="216"/>
                    </a:cubicBezTo>
                    <a:cubicBezTo>
                      <a:pt x="45" y="196"/>
                      <a:pt x="21" y="173"/>
                      <a:pt x="0" y="147"/>
                    </a:cubicBezTo>
                    <a:cubicBezTo>
                      <a:pt x="9" y="118"/>
                      <a:pt x="19" y="92"/>
                      <a:pt x="27" y="69"/>
                    </a:cubicBezTo>
                    <a:cubicBezTo>
                      <a:pt x="28" y="66"/>
                      <a:pt x="28" y="64"/>
                      <a:pt x="29" y="62"/>
                    </a:cubicBezTo>
                    <a:cubicBezTo>
                      <a:pt x="29" y="62"/>
                      <a:pt x="29" y="62"/>
                      <a:pt x="29" y="62"/>
                    </a:cubicBezTo>
                    <a:cubicBezTo>
                      <a:pt x="33" y="51"/>
                      <a:pt x="37" y="40"/>
                      <a:pt x="40" y="31"/>
                    </a:cubicBezTo>
                    <a:cubicBezTo>
                      <a:pt x="45" y="15"/>
                      <a:pt x="59" y="4"/>
                      <a:pt x="74" y="1"/>
                    </a:cubicBezTo>
                    <a:cubicBezTo>
                      <a:pt x="81" y="0"/>
                      <a:pt x="89" y="0"/>
                      <a:pt x="97" y="3"/>
                    </a:cubicBezTo>
                    <a:cubicBezTo>
                      <a:pt x="113" y="8"/>
                      <a:pt x="125" y="23"/>
                      <a:pt x="127" y="39"/>
                    </a:cubicBezTo>
                    <a:cubicBezTo>
                      <a:pt x="128" y="46"/>
                      <a:pt x="127" y="53"/>
                      <a:pt x="125" y="60"/>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7" name="Freeform 13"/>
              <p:cNvSpPr>
                <a:spLocks/>
              </p:cNvSpPr>
              <p:nvPr/>
            </p:nvSpPr>
            <p:spPr bwMode="auto">
              <a:xfrm>
                <a:off x="2481" y="1137"/>
                <a:ext cx="196" cy="138"/>
              </a:xfrm>
              <a:custGeom>
                <a:avLst/>
                <a:gdLst>
                  <a:gd name="T0" fmla="*/ 20 w 196"/>
                  <a:gd name="T1" fmla="*/ 138 h 138"/>
                  <a:gd name="T2" fmla="*/ 0 w 196"/>
                  <a:gd name="T3" fmla="*/ 36 h 138"/>
                  <a:gd name="T4" fmla="*/ 175 w 196"/>
                  <a:gd name="T5" fmla="*/ 0 h 138"/>
                  <a:gd name="T6" fmla="*/ 196 w 196"/>
                  <a:gd name="T7" fmla="*/ 102 h 138"/>
                  <a:gd name="T8" fmla="*/ 20 w 196"/>
                  <a:gd name="T9" fmla="*/ 138 h 138"/>
                </a:gdLst>
                <a:ahLst/>
                <a:cxnLst>
                  <a:cxn ang="0">
                    <a:pos x="T0" y="T1"/>
                  </a:cxn>
                  <a:cxn ang="0">
                    <a:pos x="T2" y="T3"/>
                  </a:cxn>
                  <a:cxn ang="0">
                    <a:pos x="T4" y="T5"/>
                  </a:cxn>
                  <a:cxn ang="0">
                    <a:pos x="T6" y="T7"/>
                  </a:cxn>
                  <a:cxn ang="0">
                    <a:pos x="T8" y="T9"/>
                  </a:cxn>
                </a:cxnLst>
                <a:rect l="0" t="0" r="r" b="b"/>
                <a:pathLst>
                  <a:path w="196" h="138">
                    <a:moveTo>
                      <a:pt x="20" y="138"/>
                    </a:moveTo>
                    <a:lnTo>
                      <a:pt x="0" y="36"/>
                    </a:lnTo>
                    <a:lnTo>
                      <a:pt x="175" y="0"/>
                    </a:lnTo>
                    <a:lnTo>
                      <a:pt x="196" y="102"/>
                    </a:lnTo>
                    <a:lnTo>
                      <a:pt x="20" y="138"/>
                    </a:lnTo>
                    <a:close/>
                  </a:path>
                </a:pathLst>
              </a:custGeom>
              <a:solidFill>
                <a:srgbClr val="7C1C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8" name="Freeform 14"/>
              <p:cNvSpPr>
                <a:spLocks/>
              </p:cNvSpPr>
              <p:nvPr/>
            </p:nvSpPr>
            <p:spPr bwMode="auto">
              <a:xfrm>
                <a:off x="2656" y="1137"/>
                <a:ext cx="196" cy="138"/>
              </a:xfrm>
              <a:custGeom>
                <a:avLst/>
                <a:gdLst>
                  <a:gd name="T0" fmla="*/ 176 w 196"/>
                  <a:gd name="T1" fmla="*/ 138 h 138"/>
                  <a:gd name="T2" fmla="*/ 0 w 196"/>
                  <a:gd name="T3" fmla="*/ 102 h 138"/>
                  <a:gd name="T4" fmla="*/ 21 w 196"/>
                  <a:gd name="T5" fmla="*/ 0 h 138"/>
                  <a:gd name="T6" fmla="*/ 196 w 196"/>
                  <a:gd name="T7" fmla="*/ 36 h 138"/>
                  <a:gd name="T8" fmla="*/ 176 w 196"/>
                  <a:gd name="T9" fmla="*/ 138 h 138"/>
                </a:gdLst>
                <a:ahLst/>
                <a:cxnLst>
                  <a:cxn ang="0">
                    <a:pos x="T0" y="T1"/>
                  </a:cxn>
                  <a:cxn ang="0">
                    <a:pos x="T2" y="T3"/>
                  </a:cxn>
                  <a:cxn ang="0">
                    <a:pos x="T4" y="T5"/>
                  </a:cxn>
                  <a:cxn ang="0">
                    <a:pos x="T6" y="T7"/>
                  </a:cxn>
                  <a:cxn ang="0">
                    <a:pos x="T8" y="T9"/>
                  </a:cxn>
                </a:cxnLst>
                <a:rect l="0" t="0" r="r" b="b"/>
                <a:pathLst>
                  <a:path w="196" h="138">
                    <a:moveTo>
                      <a:pt x="176" y="138"/>
                    </a:moveTo>
                    <a:lnTo>
                      <a:pt x="0" y="102"/>
                    </a:lnTo>
                    <a:lnTo>
                      <a:pt x="21" y="0"/>
                    </a:lnTo>
                    <a:lnTo>
                      <a:pt x="196" y="36"/>
                    </a:lnTo>
                    <a:lnTo>
                      <a:pt x="176" y="138"/>
                    </a:lnTo>
                    <a:close/>
                  </a:path>
                </a:pathLst>
              </a:custGeom>
              <a:solidFill>
                <a:srgbClr val="7C1C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9" name="Freeform 15"/>
              <p:cNvSpPr>
                <a:spLocks/>
              </p:cNvSpPr>
              <p:nvPr/>
            </p:nvSpPr>
            <p:spPr bwMode="auto">
              <a:xfrm>
                <a:off x="2792" y="1210"/>
                <a:ext cx="135" cy="194"/>
              </a:xfrm>
              <a:custGeom>
                <a:avLst/>
                <a:gdLst>
                  <a:gd name="T0" fmla="*/ 144 w 144"/>
                  <a:gd name="T1" fmla="*/ 128 h 205"/>
                  <a:gd name="T2" fmla="*/ 135 w 144"/>
                  <a:gd name="T3" fmla="*/ 138 h 205"/>
                  <a:gd name="T4" fmla="*/ 59 w 144"/>
                  <a:gd name="T5" fmla="*/ 200 h 205"/>
                  <a:gd name="T6" fmla="*/ 51 w 144"/>
                  <a:gd name="T7" fmla="*/ 205 h 205"/>
                  <a:gd name="T8" fmla="*/ 45 w 144"/>
                  <a:gd name="T9" fmla="*/ 185 h 205"/>
                  <a:gd name="T10" fmla="*/ 10 w 144"/>
                  <a:gd name="T11" fmla="*/ 65 h 205"/>
                  <a:gd name="T12" fmla="*/ 9 w 144"/>
                  <a:gd name="T13" fmla="*/ 63 h 205"/>
                  <a:gd name="T14" fmla="*/ 0 w 144"/>
                  <a:gd name="T15" fmla="*/ 30 h 205"/>
                  <a:gd name="T16" fmla="*/ 1 w 144"/>
                  <a:gd name="T17" fmla="*/ 30 h 205"/>
                  <a:gd name="T18" fmla="*/ 10 w 144"/>
                  <a:gd name="T19" fmla="*/ 28 h 205"/>
                  <a:gd name="T20" fmla="*/ 53 w 144"/>
                  <a:gd name="T21" fmla="*/ 15 h 205"/>
                  <a:gd name="T22" fmla="*/ 96 w 144"/>
                  <a:gd name="T23" fmla="*/ 3 h 205"/>
                  <a:gd name="T24" fmla="*/ 106 w 144"/>
                  <a:gd name="T25" fmla="*/ 0 h 205"/>
                  <a:gd name="T26" fmla="*/ 109 w 144"/>
                  <a:gd name="T27" fmla="*/ 9 h 205"/>
                  <a:gd name="T28" fmla="*/ 116 w 144"/>
                  <a:gd name="T29" fmla="*/ 33 h 205"/>
                  <a:gd name="T30" fmla="*/ 144 w 144"/>
                  <a:gd name="T31" fmla="*/ 12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 h="205">
                    <a:moveTo>
                      <a:pt x="144" y="128"/>
                    </a:moveTo>
                    <a:cubicBezTo>
                      <a:pt x="141" y="132"/>
                      <a:pt x="138" y="135"/>
                      <a:pt x="135" y="138"/>
                    </a:cubicBezTo>
                    <a:cubicBezTo>
                      <a:pt x="113" y="162"/>
                      <a:pt x="87" y="183"/>
                      <a:pt x="59" y="200"/>
                    </a:cubicBezTo>
                    <a:cubicBezTo>
                      <a:pt x="56" y="202"/>
                      <a:pt x="54" y="203"/>
                      <a:pt x="51" y="205"/>
                    </a:cubicBezTo>
                    <a:cubicBezTo>
                      <a:pt x="49" y="199"/>
                      <a:pt x="47" y="192"/>
                      <a:pt x="45" y="185"/>
                    </a:cubicBezTo>
                    <a:cubicBezTo>
                      <a:pt x="34" y="145"/>
                      <a:pt x="19" y="96"/>
                      <a:pt x="10" y="65"/>
                    </a:cubicBezTo>
                    <a:cubicBezTo>
                      <a:pt x="10" y="64"/>
                      <a:pt x="10" y="63"/>
                      <a:pt x="9" y="63"/>
                    </a:cubicBezTo>
                    <a:cubicBezTo>
                      <a:pt x="5" y="48"/>
                      <a:pt x="2" y="37"/>
                      <a:pt x="0" y="30"/>
                    </a:cubicBezTo>
                    <a:cubicBezTo>
                      <a:pt x="1" y="30"/>
                      <a:pt x="1" y="30"/>
                      <a:pt x="1" y="30"/>
                    </a:cubicBezTo>
                    <a:cubicBezTo>
                      <a:pt x="10" y="28"/>
                      <a:pt x="10" y="28"/>
                      <a:pt x="10" y="28"/>
                    </a:cubicBezTo>
                    <a:cubicBezTo>
                      <a:pt x="53" y="15"/>
                      <a:pt x="53" y="15"/>
                      <a:pt x="53" y="15"/>
                    </a:cubicBezTo>
                    <a:cubicBezTo>
                      <a:pt x="96" y="3"/>
                      <a:pt x="96" y="3"/>
                      <a:pt x="96" y="3"/>
                    </a:cubicBezTo>
                    <a:cubicBezTo>
                      <a:pt x="106" y="0"/>
                      <a:pt x="106" y="0"/>
                      <a:pt x="106" y="0"/>
                    </a:cubicBezTo>
                    <a:cubicBezTo>
                      <a:pt x="107" y="2"/>
                      <a:pt x="108" y="5"/>
                      <a:pt x="109" y="9"/>
                    </a:cubicBezTo>
                    <a:cubicBezTo>
                      <a:pt x="111" y="16"/>
                      <a:pt x="113" y="24"/>
                      <a:pt x="116" y="33"/>
                    </a:cubicBezTo>
                    <a:cubicBezTo>
                      <a:pt x="124" y="60"/>
                      <a:pt x="134" y="95"/>
                      <a:pt x="144" y="128"/>
                    </a:cubicBezTo>
                    <a:close/>
                  </a:path>
                </a:pathLst>
              </a:custGeom>
              <a:solidFill>
                <a:srgbClr val="7C1C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0" name="Freeform 16"/>
              <p:cNvSpPr>
                <a:spLocks/>
              </p:cNvSpPr>
              <p:nvPr/>
            </p:nvSpPr>
            <p:spPr bwMode="auto">
              <a:xfrm>
                <a:off x="2408" y="1207"/>
                <a:ext cx="132" cy="185"/>
              </a:xfrm>
              <a:custGeom>
                <a:avLst/>
                <a:gdLst>
                  <a:gd name="T0" fmla="*/ 141 w 141"/>
                  <a:gd name="T1" fmla="*/ 36 h 196"/>
                  <a:gd name="T2" fmla="*/ 140 w 141"/>
                  <a:gd name="T3" fmla="*/ 37 h 196"/>
                  <a:gd name="T4" fmla="*/ 140 w 141"/>
                  <a:gd name="T5" fmla="*/ 37 h 196"/>
                  <a:gd name="T6" fmla="*/ 131 w 141"/>
                  <a:gd name="T7" fmla="*/ 66 h 196"/>
                  <a:gd name="T8" fmla="*/ 96 w 141"/>
                  <a:gd name="T9" fmla="*/ 173 h 196"/>
                  <a:gd name="T10" fmla="*/ 89 w 141"/>
                  <a:gd name="T11" fmla="*/ 196 h 196"/>
                  <a:gd name="T12" fmla="*/ 78 w 141"/>
                  <a:gd name="T13" fmla="*/ 189 h 196"/>
                  <a:gd name="T14" fmla="*/ 6 w 141"/>
                  <a:gd name="T15" fmla="*/ 120 h 196"/>
                  <a:gd name="T16" fmla="*/ 0 w 141"/>
                  <a:gd name="T17" fmla="*/ 112 h 196"/>
                  <a:gd name="T18" fmla="*/ 36 w 141"/>
                  <a:gd name="T19" fmla="*/ 2 h 196"/>
                  <a:gd name="T20" fmla="*/ 36 w 141"/>
                  <a:gd name="T21" fmla="*/ 0 h 196"/>
                  <a:gd name="T22" fmla="*/ 46 w 141"/>
                  <a:gd name="T23" fmla="*/ 4 h 196"/>
                  <a:gd name="T24" fmla="*/ 89 w 141"/>
                  <a:gd name="T25" fmla="*/ 18 h 196"/>
                  <a:gd name="T26" fmla="*/ 89 w 141"/>
                  <a:gd name="T27" fmla="*/ 18 h 196"/>
                  <a:gd name="T28" fmla="*/ 131 w 141"/>
                  <a:gd name="T29" fmla="*/ 33 h 196"/>
                  <a:gd name="T30" fmla="*/ 141 w 141"/>
                  <a:gd name="T31" fmla="*/ 3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1" h="196">
                    <a:moveTo>
                      <a:pt x="141" y="36"/>
                    </a:moveTo>
                    <a:cubicBezTo>
                      <a:pt x="141" y="36"/>
                      <a:pt x="141" y="37"/>
                      <a:pt x="140" y="37"/>
                    </a:cubicBezTo>
                    <a:cubicBezTo>
                      <a:pt x="140" y="37"/>
                      <a:pt x="140" y="37"/>
                      <a:pt x="140" y="37"/>
                    </a:cubicBezTo>
                    <a:cubicBezTo>
                      <a:pt x="138" y="44"/>
                      <a:pt x="135" y="54"/>
                      <a:pt x="131" y="66"/>
                    </a:cubicBezTo>
                    <a:cubicBezTo>
                      <a:pt x="121" y="94"/>
                      <a:pt x="108" y="135"/>
                      <a:pt x="96" y="173"/>
                    </a:cubicBezTo>
                    <a:cubicBezTo>
                      <a:pt x="93" y="181"/>
                      <a:pt x="91" y="188"/>
                      <a:pt x="89" y="196"/>
                    </a:cubicBezTo>
                    <a:cubicBezTo>
                      <a:pt x="85" y="194"/>
                      <a:pt x="81" y="191"/>
                      <a:pt x="78" y="189"/>
                    </a:cubicBezTo>
                    <a:cubicBezTo>
                      <a:pt x="51" y="169"/>
                      <a:pt x="27" y="146"/>
                      <a:pt x="6" y="120"/>
                    </a:cubicBezTo>
                    <a:cubicBezTo>
                      <a:pt x="4" y="117"/>
                      <a:pt x="2" y="115"/>
                      <a:pt x="0" y="112"/>
                    </a:cubicBezTo>
                    <a:cubicBezTo>
                      <a:pt x="14" y="66"/>
                      <a:pt x="30" y="20"/>
                      <a:pt x="36" y="2"/>
                    </a:cubicBezTo>
                    <a:cubicBezTo>
                      <a:pt x="36" y="1"/>
                      <a:pt x="36" y="1"/>
                      <a:pt x="36" y="0"/>
                    </a:cubicBezTo>
                    <a:cubicBezTo>
                      <a:pt x="46" y="4"/>
                      <a:pt x="46" y="4"/>
                      <a:pt x="46" y="4"/>
                    </a:cubicBezTo>
                    <a:cubicBezTo>
                      <a:pt x="89" y="18"/>
                      <a:pt x="89" y="18"/>
                      <a:pt x="89" y="18"/>
                    </a:cubicBezTo>
                    <a:cubicBezTo>
                      <a:pt x="89" y="18"/>
                      <a:pt x="89" y="18"/>
                      <a:pt x="89" y="18"/>
                    </a:cubicBezTo>
                    <a:cubicBezTo>
                      <a:pt x="131" y="33"/>
                      <a:pt x="131" y="33"/>
                      <a:pt x="131" y="33"/>
                    </a:cubicBezTo>
                    <a:cubicBezTo>
                      <a:pt x="141" y="36"/>
                      <a:pt x="141" y="36"/>
                      <a:pt x="141" y="36"/>
                    </a:cubicBezTo>
                    <a:close/>
                  </a:path>
                </a:pathLst>
              </a:custGeom>
              <a:solidFill>
                <a:srgbClr val="7C1C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1" name="Freeform 17"/>
              <p:cNvSpPr>
                <a:spLocks/>
              </p:cNvSpPr>
              <p:nvPr/>
            </p:nvSpPr>
            <p:spPr bwMode="auto">
              <a:xfrm>
                <a:off x="2437" y="1170"/>
                <a:ext cx="108" cy="110"/>
              </a:xfrm>
              <a:custGeom>
                <a:avLst/>
                <a:gdLst>
                  <a:gd name="T0" fmla="*/ 113 w 116"/>
                  <a:gd name="T1" fmla="*/ 53 h 116"/>
                  <a:gd name="T2" fmla="*/ 63 w 116"/>
                  <a:gd name="T3" fmla="*/ 113 h 116"/>
                  <a:gd name="T4" fmla="*/ 3 w 116"/>
                  <a:gd name="T5" fmla="*/ 63 h 116"/>
                  <a:gd name="T6" fmla="*/ 53 w 116"/>
                  <a:gd name="T7" fmla="*/ 3 h 116"/>
                  <a:gd name="T8" fmla="*/ 113 w 116"/>
                  <a:gd name="T9" fmla="*/ 53 h 116"/>
                </a:gdLst>
                <a:ahLst/>
                <a:cxnLst>
                  <a:cxn ang="0">
                    <a:pos x="T0" y="T1"/>
                  </a:cxn>
                  <a:cxn ang="0">
                    <a:pos x="T2" y="T3"/>
                  </a:cxn>
                  <a:cxn ang="0">
                    <a:pos x="T4" y="T5"/>
                  </a:cxn>
                  <a:cxn ang="0">
                    <a:pos x="T6" y="T7"/>
                  </a:cxn>
                  <a:cxn ang="0">
                    <a:pos x="T8" y="T9"/>
                  </a:cxn>
                </a:cxnLst>
                <a:rect l="0" t="0" r="r" b="b"/>
                <a:pathLst>
                  <a:path w="116" h="116">
                    <a:moveTo>
                      <a:pt x="113" y="53"/>
                    </a:moveTo>
                    <a:cubicBezTo>
                      <a:pt x="116" y="83"/>
                      <a:pt x="94" y="110"/>
                      <a:pt x="63" y="113"/>
                    </a:cubicBezTo>
                    <a:cubicBezTo>
                      <a:pt x="33" y="116"/>
                      <a:pt x="6" y="94"/>
                      <a:pt x="3" y="63"/>
                    </a:cubicBezTo>
                    <a:cubicBezTo>
                      <a:pt x="0" y="33"/>
                      <a:pt x="23" y="6"/>
                      <a:pt x="53" y="3"/>
                    </a:cubicBezTo>
                    <a:cubicBezTo>
                      <a:pt x="83" y="0"/>
                      <a:pt x="110" y="23"/>
                      <a:pt x="113" y="53"/>
                    </a:cubicBezTo>
                    <a:close/>
                  </a:path>
                </a:pathLst>
              </a:custGeom>
              <a:solidFill>
                <a:srgbClr val="7C1C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2" name="Freeform 18"/>
              <p:cNvSpPr>
                <a:spLocks/>
              </p:cNvSpPr>
              <p:nvPr/>
            </p:nvSpPr>
            <p:spPr bwMode="auto">
              <a:xfrm>
                <a:off x="2607" y="1107"/>
                <a:ext cx="111" cy="91"/>
              </a:xfrm>
              <a:custGeom>
                <a:avLst/>
                <a:gdLst>
                  <a:gd name="T0" fmla="*/ 60 w 119"/>
                  <a:gd name="T1" fmla="*/ 96 h 96"/>
                  <a:gd name="T2" fmla="*/ 0 w 119"/>
                  <a:gd name="T3" fmla="*/ 42 h 96"/>
                  <a:gd name="T4" fmla="*/ 0 w 119"/>
                  <a:gd name="T5" fmla="*/ 0 h 96"/>
                  <a:gd name="T6" fmla="*/ 119 w 119"/>
                  <a:gd name="T7" fmla="*/ 0 h 96"/>
                  <a:gd name="T8" fmla="*/ 119 w 119"/>
                  <a:gd name="T9" fmla="*/ 42 h 96"/>
                  <a:gd name="T10" fmla="*/ 60 w 119"/>
                  <a:gd name="T11" fmla="*/ 96 h 96"/>
                </a:gdLst>
                <a:ahLst/>
                <a:cxnLst>
                  <a:cxn ang="0">
                    <a:pos x="T0" y="T1"/>
                  </a:cxn>
                  <a:cxn ang="0">
                    <a:pos x="T2" y="T3"/>
                  </a:cxn>
                  <a:cxn ang="0">
                    <a:pos x="T4" y="T5"/>
                  </a:cxn>
                  <a:cxn ang="0">
                    <a:pos x="T6" y="T7"/>
                  </a:cxn>
                  <a:cxn ang="0">
                    <a:pos x="T8" y="T9"/>
                  </a:cxn>
                  <a:cxn ang="0">
                    <a:pos x="T10" y="T11"/>
                  </a:cxn>
                </a:cxnLst>
                <a:rect l="0" t="0" r="r" b="b"/>
                <a:pathLst>
                  <a:path w="119" h="96">
                    <a:moveTo>
                      <a:pt x="60" y="96"/>
                    </a:moveTo>
                    <a:cubicBezTo>
                      <a:pt x="27" y="96"/>
                      <a:pt x="0" y="75"/>
                      <a:pt x="0" y="42"/>
                    </a:cubicBezTo>
                    <a:cubicBezTo>
                      <a:pt x="0" y="0"/>
                      <a:pt x="0" y="0"/>
                      <a:pt x="0" y="0"/>
                    </a:cubicBezTo>
                    <a:cubicBezTo>
                      <a:pt x="119" y="0"/>
                      <a:pt x="119" y="0"/>
                      <a:pt x="119" y="0"/>
                    </a:cubicBezTo>
                    <a:cubicBezTo>
                      <a:pt x="119" y="42"/>
                      <a:pt x="119" y="42"/>
                      <a:pt x="119" y="42"/>
                    </a:cubicBezTo>
                    <a:cubicBezTo>
                      <a:pt x="119" y="75"/>
                      <a:pt x="93" y="96"/>
                      <a:pt x="60" y="96"/>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3" name="Freeform 19"/>
              <p:cNvSpPr>
                <a:spLocks/>
              </p:cNvSpPr>
              <p:nvPr/>
            </p:nvSpPr>
            <p:spPr bwMode="auto">
              <a:xfrm>
                <a:off x="2636" y="1101"/>
                <a:ext cx="52" cy="13"/>
              </a:xfrm>
              <a:custGeom>
                <a:avLst/>
                <a:gdLst>
                  <a:gd name="T0" fmla="*/ 28 w 56"/>
                  <a:gd name="T1" fmla="*/ 14 h 14"/>
                  <a:gd name="T2" fmla="*/ 10 w 56"/>
                  <a:gd name="T3" fmla="*/ 12 h 14"/>
                  <a:gd name="T4" fmla="*/ 4 w 56"/>
                  <a:gd name="T5" fmla="*/ 11 h 14"/>
                  <a:gd name="T6" fmla="*/ 0 w 56"/>
                  <a:gd name="T7" fmla="*/ 5 h 14"/>
                  <a:gd name="T8" fmla="*/ 7 w 56"/>
                  <a:gd name="T9" fmla="*/ 1 h 14"/>
                  <a:gd name="T10" fmla="*/ 12 w 56"/>
                  <a:gd name="T11" fmla="*/ 2 h 14"/>
                  <a:gd name="T12" fmla="*/ 44 w 56"/>
                  <a:gd name="T13" fmla="*/ 2 h 14"/>
                  <a:gd name="T14" fmla="*/ 49 w 56"/>
                  <a:gd name="T15" fmla="*/ 1 h 14"/>
                  <a:gd name="T16" fmla="*/ 56 w 56"/>
                  <a:gd name="T17" fmla="*/ 5 h 14"/>
                  <a:gd name="T18" fmla="*/ 52 w 56"/>
                  <a:gd name="T19" fmla="*/ 11 h 14"/>
                  <a:gd name="T20" fmla="*/ 46 w 56"/>
                  <a:gd name="T21" fmla="*/ 12 h 14"/>
                  <a:gd name="T22" fmla="*/ 28 w 56"/>
                  <a:gd name="T2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14">
                    <a:moveTo>
                      <a:pt x="28" y="14"/>
                    </a:moveTo>
                    <a:cubicBezTo>
                      <a:pt x="22" y="14"/>
                      <a:pt x="16" y="13"/>
                      <a:pt x="10" y="12"/>
                    </a:cubicBezTo>
                    <a:cubicBezTo>
                      <a:pt x="4" y="11"/>
                      <a:pt x="4" y="11"/>
                      <a:pt x="4" y="11"/>
                    </a:cubicBezTo>
                    <a:cubicBezTo>
                      <a:pt x="1" y="10"/>
                      <a:pt x="0" y="7"/>
                      <a:pt x="0" y="5"/>
                    </a:cubicBezTo>
                    <a:cubicBezTo>
                      <a:pt x="1" y="2"/>
                      <a:pt x="4" y="0"/>
                      <a:pt x="7" y="1"/>
                    </a:cubicBezTo>
                    <a:cubicBezTo>
                      <a:pt x="12" y="2"/>
                      <a:pt x="12" y="2"/>
                      <a:pt x="12" y="2"/>
                    </a:cubicBezTo>
                    <a:cubicBezTo>
                      <a:pt x="23" y="4"/>
                      <a:pt x="33" y="4"/>
                      <a:pt x="44" y="2"/>
                    </a:cubicBezTo>
                    <a:cubicBezTo>
                      <a:pt x="49" y="1"/>
                      <a:pt x="49" y="1"/>
                      <a:pt x="49" y="1"/>
                    </a:cubicBezTo>
                    <a:cubicBezTo>
                      <a:pt x="52" y="0"/>
                      <a:pt x="55" y="2"/>
                      <a:pt x="56" y="5"/>
                    </a:cubicBezTo>
                    <a:cubicBezTo>
                      <a:pt x="56" y="7"/>
                      <a:pt x="55" y="10"/>
                      <a:pt x="52" y="11"/>
                    </a:cubicBezTo>
                    <a:cubicBezTo>
                      <a:pt x="46" y="12"/>
                      <a:pt x="46" y="12"/>
                      <a:pt x="46" y="12"/>
                    </a:cubicBezTo>
                    <a:cubicBezTo>
                      <a:pt x="40" y="13"/>
                      <a:pt x="34" y="14"/>
                      <a:pt x="28" y="14"/>
                    </a:cubicBezTo>
                    <a:close/>
                  </a:path>
                </a:pathLst>
              </a:custGeom>
              <a:solidFill>
                <a:srgbClr val="C98B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4" name="Freeform 20"/>
              <p:cNvSpPr>
                <a:spLocks/>
              </p:cNvSpPr>
              <p:nvPr/>
            </p:nvSpPr>
            <p:spPr bwMode="auto">
              <a:xfrm>
                <a:off x="2552" y="814"/>
                <a:ext cx="242" cy="220"/>
              </a:xfrm>
              <a:custGeom>
                <a:avLst/>
                <a:gdLst>
                  <a:gd name="T0" fmla="*/ 226 w 259"/>
                  <a:gd name="T1" fmla="*/ 152 h 233"/>
                  <a:gd name="T2" fmla="*/ 221 w 259"/>
                  <a:gd name="T3" fmla="*/ 153 h 233"/>
                  <a:gd name="T4" fmla="*/ 221 w 259"/>
                  <a:gd name="T5" fmla="*/ 233 h 233"/>
                  <a:gd name="T6" fmla="*/ 205 w 259"/>
                  <a:gd name="T7" fmla="*/ 233 h 233"/>
                  <a:gd name="T8" fmla="*/ 200 w 259"/>
                  <a:gd name="T9" fmla="*/ 144 h 233"/>
                  <a:gd name="T10" fmla="*/ 156 w 259"/>
                  <a:gd name="T11" fmla="*/ 92 h 233"/>
                  <a:gd name="T12" fmla="*/ 33 w 259"/>
                  <a:gd name="T13" fmla="*/ 146 h 233"/>
                  <a:gd name="T14" fmla="*/ 34 w 259"/>
                  <a:gd name="T15" fmla="*/ 230 h 233"/>
                  <a:gd name="T16" fmla="*/ 17 w 259"/>
                  <a:gd name="T17" fmla="*/ 233 h 233"/>
                  <a:gd name="T18" fmla="*/ 17 w 259"/>
                  <a:gd name="T19" fmla="*/ 147 h 233"/>
                  <a:gd name="T20" fmla="*/ 8 w 259"/>
                  <a:gd name="T21" fmla="*/ 139 h 233"/>
                  <a:gd name="T22" fmla="*/ 143 w 259"/>
                  <a:gd name="T23" fmla="*/ 32 h 233"/>
                  <a:gd name="T24" fmla="*/ 146 w 259"/>
                  <a:gd name="T25" fmla="*/ 33 h 233"/>
                  <a:gd name="T26" fmla="*/ 151 w 259"/>
                  <a:gd name="T27" fmla="*/ 33 h 233"/>
                  <a:gd name="T28" fmla="*/ 226 w 259"/>
                  <a:gd name="T29" fmla="*/ 152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 h="233">
                    <a:moveTo>
                      <a:pt x="226" y="152"/>
                    </a:moveTo>
                    <a:cubicBezTo>
                      <a:pt x="225" y="153"/>
                      <a:pt x="223" y="154"/>
                      <a:pt x="221" y="153"/>
                    </a:cubicBezTo>
                    <a:cubicBezTo>
                      <a:pt x="221" y="233"/>
                      <a:pt x="221" y="233"/>
                      <a:pt x="221" y="233"/>
                    </a:cubicBezTo>
                    <a:cubicBezTo>
                      <a:pt x="205" y="233"/>
                      <a:pt x="205" y="233"/>
                      <a:pt x="205" y="233"/>
                    </a:cubicBezTo>
                    <a:cubicBezTo>
                      <a:pt x="200" y="144"/>
                      <a:pt x="200" y="144"/>
                      <a:pt x="200" y="144"/>
                    </a:cubicBezTo>
                    <a:cubicBezTo>
                      <a:pt x="185" y="133"/>
                      <a:pt x="172" y="112"/>
                      <a:pt x="156" y="92"/>
                    </a:cubicBezTo>
                    <a:cubicBezTo>
                      <a:pt x="123" y="114"/>
                      <a:pt x="65" y="141"/>
                      <a:pt x="33" y="146"/>
                    </a:cubicBezTo>
                    <a:cubicBezTo>
                      <a:pt x="34" y="230"/>
                      <a:pt x="34" y="230"/>
                      <a:pt x="34" y="230"/>
                    </a:cubicBezTo>
                    <a:cubicBezTo>
                      <a:pt x="17" y="233"/>
                      <a:pt x="17" y="233"/>
                      <a:pt x="17" y="233"/>
                    </a:cubicBezTo>
                    <a:cubicBezTo>
                      <a:pt x="17" y="147"/>
                      <a:pt x="17" y="147"/>
                      <a:pt x="17" y="147"/>
                    </a:cubicBezTo>
                    <a:cubicBezTo>
                      <a:pt x="12" y="146"/>
                      <a:pt x="8" y="143"/>
                      <a:pt x="8" y="139"/>
                    </a:cubicBezTo>
                    <a:cubicBezTo>
                      <a:pt x="0" y="64"/>
                      <a:pt x="72" y="0"/>
                      <a:pt x="143" y="32"/>
                    </a:cubicBezTo>
                    <a:cubicBezTo>
                      <a:pt x="144" y="32"/>
                      <a:pt x="145" y="33"/>
                      <a:pt x="146" y="33"/>
                    </a:cubicBezTo>
                    <a:cubicBezTo>
                      <a:pt x="148" y="33"/>
                      <a:pt x="150" y="33"/>
                      <a:pt x="151" y="33"/>
                    </a:cubicBezTo>
                    <a:cubicBezTo>
                      <a:pt x="221" y="35"/>
                      <a:pt x="259" y="109"/>
                      <a:pt x="226" y="15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5" name="Freeform 21"/>
              <p:cNvSpPr>
                <a:spLocks noEditPoints="1"/>
              </p:cNvSpPr>
              <p:nvPr/>
            </p:nvSpPr>
            <p:spPr bwMode="auto">
              <a:xfrm>
                <a:off x="2611" y="1066"/>
                <a:ext cx="103" cy="94"/>
              </a:xfrm>
              <a:custGeom>
                <a:avLst/>
                <a:gdLst>
                  <a:gd name="T0" fmla="*/ 109 w 111"/>
                  <a:gd name="T1" fmla="*/ 43 h 99"/>
                  <a:gd name="T2" fmla="*/ 55 w 111"/>
                  <a:gd name="T3" fmla="*/ 0 h 99"/>
                  <a:gd name="T4" fmla="*/ 1 w 111"/>
                  <a:gd name="T5" fmla="*/ 43 h 99"/>
                  <a:gd name="T6" fmla="*/ 0 w 111"/>
                  <a:gd name="T7" fmla="*/ 55 h 99"/>
                  <a:gd name="T8" fmla="*/ 0 w 111"/>
                  <a:gd name="T9" fmla="*/ 86 h 99"/>
                  <a:gd name="T10" fmla="*/ 0 w 111"/>
                  <a:gd name="T11" fmla="*/ 90 h 99"/>
                  <a:gd name="T12" fmla="*/ 54 w 111"/>
                  <a:gd name="T13" fmla="*/ 98 h 99"/>
                  <a:gd name="T14" fmla="*/ 56 w 111"/>
                  <a:gd name="T15" fmla="*/ 99 h 99"/>
                  <a:gd name="T16" fmla="*/ 66 w 111"/>
                  <a:gd name="T17" fmla="*/ 98 h 99"/>
                  <a:gd name="T18" fmla="*/ 110 w 111"/>
                  <a:gd name="T19" fmla="*/ 91 h 99"/>
                  <a:gd name="T20" fmla="*/ 111 w 111"/>
                  <a:gd name="T21" fmla="*/ 86 h 99"/>
                  <a:gd name="T22" fmla="*/ 111 w 111"/>
                  <a:gd name="T23" fmla="*/ 55 h 99"/>
                  <a:gd name="T24" fmla="*/ 109 w 111"/>
                  <a:gd name="T25" fmla="*/ 43 h 99"/>
                  <a:gd name="T26" fmla="*/ 55 w 111"/>
                  <a:gd name="T27" fmla="*/ 34 h 99"/>
                  <a:gd name="T28" fmla="*/ 87 w 111"/>
                  <a:gd name="T29" fmla="*/ 43 h 99"/>
                  <a:gd name="T30" fmla="*/ 89 w 111"/>
                  <a:gd name="T31" fmla="*/ 53 h 99"/>
                  <a:gd name="T32" fmla="*/ 89 w 111"/>
                  <a:gd name="T33" fmla="*/ 64 h 99"/>
                  <a:gd name="T34" fmla="*/ 64 w 111"/>
                  <a:gd name="T35" fmla="*/ 68 h 99"/>
                  <a:gd name="T36" fmla="*/ 64 w 111"/>
                  <a:gd name="T37" fmla="*/ 52 h 99"/>
                  <a:gd name="T38" fmla="*/ 47 w 111"/>
                  <a:gd name="T39" fmla="*/ 52 h 99"/>
                  <a:gd name="T40" fmla="*/ 47 w 111"/>
                  <a:gd name="T41" fmla="*/ 68 h 99"/>
                  <a:gd name="T42" fmla="*/ 22 w 111"/>
                  <a:gd name="T43" fmla="*/ 64 h 99"/>
                  <a:gd name="T44" fmla="*/ 22 w 111"/>
                  <a:gd name="T45" fmla="*/ 53 h 99"/>
                  <a:gd name="T46" fmla="*/ 24 w 111"/>
                  <a:gd name="T47" fmla="*/ 43 h 99"/>
                  <a:gd name="T48" fmla="*/ 55 w 111"/>
                  <a:gd name="T49" fmla="*/ 3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99">
                    <a:moveTo>
                      <a:pt x="109" y="43"/>
                    </a:moveTo>
                    <a:cubicBezTo>
                      <a:pt x="104" y="18"/>
                      <a:pt x="82" y="0"/>
                      <a:pt x="55" y="0"/>
                    </a:cubicBezTo>
                    <a:cubicBezTo>
                      <a:pt x="29" y="0"/>
                      <a:pt x="7" y="18"/>
                      <a:pt x="1" y="43"/>
                    </a:cubicBezTo>
                    <a:cubicBezTo>
                      <a:pt x="1" y="47"/>
                      <a:pt x="0" y="51"/>
                      <a:pt x="0" y="55"/>
                    </a:cubicBezTo>
                    <a:cubicBezTo>
                      <a:pt x="0" y="86"/>
                      <a:pt x="0" y="86"/>
                      <a:pt x="0" y="86"/>
                    </a:cubicBezTo>
                    <a:cubicBezTo>
                      <a:pt x="0" y="88"/>
                      <a:pt x="0" y="89"/>
                      <a:pt x="0" y="90"/>
                    </a:cubicBezTo>
                    <a:cubicBezTo>
                      <a:pt x="17" y="95"/>
                      <a:pt x="35" y="98"/>
                      <a:pt x="54" y="98"/>
                    </a:cubicBezTo>
                    <a:cubicBezTo>
                      <a:pt x="54" y="99"/>
                      <a:pt x="55" y="99"/>
                      <a:pt x="56" y="99"/>
                    </a:cubicBezTo>
                    <a:cubicBezTo>
                      <a:pt x="59" y="99"/>
                      <a:pt x="63" y="98"/>
                      <a:pt x="66" y="98"/>
                    </a:cubicBezTo>
                    <a:cubicBezTo>
                      <a:pt x="82" y="97"/>
                      <a:pt x="96" y="95"/>
                      <a:pt x="110" y="91"/>
                    </a:cubicBezTo>
                    <a:cubicBezTo>
                      <a:pt x="110" y="89"/>
                      <a:pt x="111" y="88"/>
                      <a:pt x="111" y="86"/>
                    </a:cubicBezTo>
                    <a:cubicBezTo>
                      <a:pt x="111" y="55"/>
                      <a:pt x="111" y="55"/>
                      <a:pt x="111" y="55"/>
                    </a:cubicBezTo>
                    <a:cubicBezTo>
                      <a:pt x="111" y="51"/>
                      <a:pt x="110" y="47"/>
                      <a:pt x="109" y="43"/>
                    </a:cubicBezTo>
                    <a:close/>
                    <a:moveTo>
                      <a:pt x="55" y="34"/>
                    </a:moveTo>
                    <a:cubicBezTo>
                      <a:pt x="70" y="34"/>
                      <a:pt x="82" y="34"/>
                      <a:pt x="87" y="43"/>
                    </a:cubicBezTo>
                    <a:cubicBezTo>
                      <a:pt x="88" y="45"/>
                      <a:pt x="89" y="49"/>
                      <a:pt x="89" y="53"/>
                    </a:cubicBezTo>
                    <a:cubicBezTo>
                      <a:pt x="89" y="53"/>
                      <a:pt x="89" y="63"/>
                      <a:pt x="89" y="64"/>
                    </a:cubicBezTo>
                    <a:cubicBezTo>
                      <a:pt x="81" y="66"/>
                      <a:pt x="73" y="68"/>
                      <a:pt x="64" y="68"/>
                    </a:cubicBezTo>
                    <a:cubicBezTo>
                      <a:pt x="64" y="52"/>
                      <a:pt x="64" y="52"/>
                      <a:pt x="64" y="52"/>
                    </a:cubicBezTo>
                    <a:cubicBezTo>
                      <a:pt x="47" y="52"/>
                      <a:pt x="47" y="52"/>
                      <a:pt x="47" y="52"/>
                    </a:cubicBezTo>
                    <a:cubicBezTo>
                      <a:pt x="47" y="68"/>
                      <a:pt x="47" y="68"/>
                      <a:pt x="47" y="68"/>
                    </a:cubicBezTo>
                    <a:cubicBezTo>
                      <a:pt x="38" y="68"/>
                      <a:pt x="30" y="66"/>
                      <a:pt x="22" y="64"/>
                    </a:cubicBezTo>
                    <a:cubicBezTo>
                      <a:pt x="22" y="63"/>
                      <a:pt x="22" y="53"/>
                      <a:pt x="22" y="53"/>
                    </a:cubicBezTo>
                    <a:cubicBezTo>
                      <a:pt x="22" y="49"/>
                      <a:pt x="23" y="45"/>
                      <a:pt x="24" y="43"/>
                    </a:cubicBezTo>
                    <a:cubicBezTo>
                      <a:pt x="29" y="34"/>
                      <a:pt x="41" y="34"/>
                      <a:pt x="55" y="3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6" name="Freeform 22"/>
              <p:cNvSpPr>
                <a:spLocks/>
              </p:cNvSpPr>
              <p:nvPr/>
            </p:nvSpPr>
            <p:spPr bwMode="auto">
              <a:xfrm>
                <a:off x="2606" y="986"/>
                <a:ext cx="43" cy="9"/>
              </a:xfrm>
              <a:custGeom>
                <a:avLst/>
                <a:gdLst>
                  <a:gd name="T0" fmla="*/ 2 w 46"/>
                  <a:gd name="T1" fmla="*/ 10 h 10"/>
                  <a:gd name="T2" fmla="*/ 1 w 46"/>
                  <a:gd name="T3" fmla="*/ 9 h 10"/>
                  <a:gd name="T4" fmla="*/ 1 w 46"/>
                  <a:gd name="T5" fmla="*/ 7 h 10"/>
                  <a:gd name="T6" fmla="*/ 7 w 46"/>
                  <a:gd name="T7" fmla="*/ 4 h 10"/>
                  <a:gd name="T8" fmla="*/ 23 w 46"/>
                  <a:gd name="T9" fmla="*/ 1 h 10"/>
                  <a:gd name="T10" fmla="*/ 44 w 46"/>
                  <a:gd name="T11" fmla="*/ 6 h 10"/>
                  <a:gd name="T12" fmla="*/ 46 w 46"/>
                  <a:gd name="T13" fmla="*/ 8 h 10"/>
                  <a:gd name="T14" fmla="*/ 44 w 46"/>
                  <a:gd name="T15" fmla="*/ 9 h 10"/>
                  <a:gd name="T16" fmla="*/ 22 w 46"/>
                  <a:gd name="T17" fmla="*/ 4 h 10"/>
                  <a:gd name="T18" fmla="*/ 8 w 46"/>
                  <a:gd name="T19" fmla="*/ 7 h 10"/>
                  <a:gd name="T20" fmla="*/ 3 w 46"/>
                  <a:gd name="T21" fmla="*/ 10 h 10"/>
                  <a:gd name="T22" fmla="*/ 2 w 46"/>
                  <a:gd name="T2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10">
                    <a:moveTo>
                      <a:pt x="2" y="10"/>
                    </a:moveTo>
                    <a:cubicBezTo>
                      <a:pt x="2" y="10"/>
                      <a:pt x="1" y="10"/>
                      <a:pt x="1" y="9"/>
                    </a:cubicBezTo>
                    <a:cubicBezTo>
                      <a:pt x="0" y="8"/>
                      <a:pt x="0" y="7"/>
                      <a:pt x="1" y="7"/>
                    </a:cubicBezTo>
                    <a:cubicBezTo>
                      <a:pt x="7" y="4"/>
                      <a:pt x="7" y="4"/>
                      <a:pt x="7" y="4"/>
                    </a:cubicBezTo>
                    <a:cubicBezTo>
                      <a:pt x="12" y="1"/>
                      <a:pt x="17" y="0"/>
                      <a:pt x="23" y="1"/>
                    </a:cubicBezTo>
                    <a:cubicBezTo>
                      <a:pt x="44" y="6"/>
                      <a:pt x="44" y="6"/>
                      <a:pt x="44" y="6"/>
                    </a:cubicBezTo>
                    <a:cubicBezTo>
                      <a:pt x="45" y="6"/>
                      <a:pt x="46" y="7"/>
                      <a:pt x="46" y="8"/>
                    </a:cubicBezTo>
                    <a:cubicBezTo>
                      <a:pt x="46" y="9"/>
                      <a:pt x="45" y="10"/>
                      <a:pt x="44" y="9"/>
                    </a:cubicBezTo>
                    <a:cubicBezTo>
                      <a:pt x="22" y="4"/>
                      <a:pt x="22" y="4"/>
                      <a:pt x="22" y="4"/>
                    </a:cubicBezTo>
                    <a:cubicBezTo>
                      <a:pt x="17" y="3"/>
                      <a:pt x="13" y="4"/>
                      <a:pt x="8" y="7"/>
                    </a:cubicBezTo>
                    <a:cubicBezTo>
                      <a:pt x="3" y="10"/>
                      <a:pt x="3" y="10"/>
                      <a:pt x="3" y="10"/>
                    </a:cubicBezTo>
                    <a:cubicBezTo>
                      <a:pt x="3" y="10"/>
                      <a:pt x="2" y="10"/>
                      <a:pt x="2"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7" name="Freeform 24"/>
              <p:cNvSpPr>
                <a:spLocks/>
              </p:cNvSpPr>
              <p:nvPr/>
            </p:nvSpPr>
            <p:spPr bwMode="auto">
              <a:xfrm>
                <a:off x="2626" y="997"/>
                <a:ext cx="15" cy="14"/>
              </a:xfrm>
              <a:custGeom>
                <a:avLst/>
                <a:gdLst>
                  <a:gd name="T0" fmla="*/ 3 w 16"/>
                  <a:gd name="T1" fmla="*/ 13 h 15"/>
                  <a:gd name="T2" fmla="*/ 3 w 16"/>
                  <a:gd name="T3" fmla="*/ 3 h 15"/>
                  <a:gd name="T4" fmla="*/ 13 w 16"/>
                  <a:gd name="T5" fmla="*/ 3 h 15"/>
                  <a:gd name="T6" fmla="*/ 13 w 16"/>
                  <a:gd name="T7" fmla="*/ 13 h 15"/>
                  <a:gd name="T8" fmla="*/ 3 w 16"/>
                  <a:gd name="T9" fmla="*/ 13 h 15"/>
                </a:gdLst>
                <a:ahLst/>
                <a:cxnLst>
                  <a:cxn ang="0">
                    <a:pos x="T0" y="T1"/>
                  </a:cxn>
                  <a:cxn ang="0">
                    <a:pos x="T2" y="T3"/>
                  </a:cxn>
                  <a:cxn ang="0">
                    <a:pos x="T4" y="T5"/>
                  </a:cxn>
                  <a:cxn ang="0">
                    <a:pos x="T6" y="T7"/>
                  </a:cxn>
                  <a:cxn ang="0">
                    <a:pos x="T8" y="T9"/>
                  </a:cxn>
                </a:cxnLst>
                <a:rect l="0" t="0" r="r" b="b"/>
                <a:pathLst>
                  <a:path w="16" h="15">
                    <a:moveTo>
                      <a:pt x="3" y="13"/>
                    </a:moveTo>
                    <a:cubicBezTo>
                      <a:pt x="0" y="10"/>
                      <a:pt x="0" y="5"/>
                      <a:pt x="3" y="3"/>
                    </a:cubicBezTo>
                    <a:cubicBezTo>
                      <a:pt x="6" y="0"/>
                      <a:pt x="10" y="0"/>
                      <a:pt x="13" y="3"/>
                    </a:cubicBezTo>
                    <a:cubicBezTo>
                      <a:pt x="16" y="5"/>
                      <a:pt x="16" y="10"/>
                      <a:pt x="13" y="13"/>
                    </a:cubicBezTo>
                    <a:cubicBezTo>
                      <a:pt x="10" y="15"/>
                      <a:pt x="6" y="15"/>
                      <a:pt x="3"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8" name="Freeform 25"/>
              <p:cNvSpPr>
                <a:spLocks/>
              </p:cNvSpPr>
              <p:nvPr/>
            </p:nvSpPr>
            <p:spPr bwMode="auto">
              <a:xfrm>
                <a:off x="2683" y="994"/>
                <a:ext cx="14" cy="14"/>
              </a:xfrm>
              <a:custGeom>
                <a:avLst/>
                <a:gdLst>
                  <a:gd name="T0" fmla="*/ 3 w 15"/>
                  <a:gd name="T1" fmla="*/ 12 h 15"/>
                  <a:gd name="T2" fmla="*/ 3 w 15"/>
                  <a:gd name="T3" fmla="*/ 3 h 15"/>
                  <a:gd name="T4" fmla="*/ 13 w 15"/>
                  <a:gd name="T5" fmla="*/ 3 h 15"/>
                  <a:gd name="T6" fmla="*/ 13 w 15"/>
                  <a:gd name="T7" fmla="*/ 12 h 15"/>
                  <a:gd name="T8" fmla="*/ 3 w 15"/>
                  <a:gd name="T9" fmla="*/ 12 h 15"/>
                </a:gdLst>
                <a:ahLst/>
                <a:cxnLst>
                  <a:cxn ang="0">
                    <a:pos x="T0" y="T1"/>
                  </a:cxn>
                  <a:cxn ang="0">
                    <a:pos x="T2" y="T3"/>
                  </a:cxn>
                  <a:cxn ang="0">
                    <a:pos x="T4" y="T5"/>
                  </a:cxn>
                  <a:cxn ang="0">
                    <a:pos x="T6" y="T7"/>
                  </a:cxn>
                  <a:cxn ang="0">
                    <a:pos x="T8" y="T9"/>
                  </a:cxn>
                </a:cxnLst>
                <a:rect l="0" t="0" r="r" b="b"/>
                <a:pathLst>
                  <a:path w="15" h="15">
                    <a:moveTo>
                      <a:pt x="3" y="12"/>
                    </a:moveTo>
                    <a:cubicBezTo>
                      <a:pt x="0" y="10"/>
                      <a:pt x="0" y="5"/>
                      <a:pt x="3" y="3"/>
                    </a:cubicBezTo>
                    <a:cubicBezTo>
                      <a:pt x="5" y="0"/>
                      <a:pt x="10" y="0"/>
                      <a:pt x="13" y="3"/>
                    </a:cubicBezTo>
                    <a:cubicBezTo>
                      <a:pt x="15" y="5"/>
                      <a:pt x="15" y="10"/>
                      <a:pt x="13" y="12"/>
                    </a:cubicBezTo>
                    <a:cubicBezTo>
                      <a:pt x="10" y="15"/>
                      <a:pt x="5" y="15"/>
                      <a:pt x="3"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9" name="Freeform 26"/>
              <p:cNvSpPr>
                <a:spLocks/>
              </p:cNvSpPr>
              <p:nvPr/>
            </p:nvSpPr>
            <p:spPr bwMode="auto">
              <a:xfrm>
                <a:off x="2664" y="1052"/>
                <a:ext cx="25" cy="13"/>
              </a:xfrm>
              <a:custGeom>
                <a:avLst/>
                <a:gdLst>
                  <a:gd name="T0" fmla="*/ 0 w 27"/>
                  <a:gd name="T1" fmla="*/ 0 h 14"/>
                  <a:gd name="T2" fmla="*/ 0 w 27"/>
                  <a:gd name="T3" fmla="*/ 14 h 14"/>
                  <a:gd name="T4" fmla="*/ 8 w 27"/>
                  <a:gd name="T5" fmla="*/ 11 h 14"/>
                  <a:gd name="T6" fmla="*/ 21 w 27"/>
                  <a:gd name="T7" fmla="*/ 7 h 14"/>
                  <a:gd name="T8" fmla="*/ 27 w 27"/>
                  <a:gd name="T9" fmla="*/ 0 h 14"/>
                  <a:gd name="T10" fmla="*/ 0 w 27"/>
                  <a:gd name="T11" fmla="*/ 0 h 14"/>
                </a:gdLst>
                <a:ahLst/>
                <a:cxnLst>
                  <a:cxn ang="0">
                    <a:pos x="T0" y="T1"/>
                  </a:cxn>
                  <a:cxn ang="0">
                    <a:pos x="T2" y="T3"/>
                  </a:cxn>
                  <a:cxn ang="0">
                    <a:pos x="T4" y="T5"/>
                  </a:cxn>
                  <a:cxn ang="0">
                    <a:pos x="T6" y="T7"/>
                  </a:cxn>
                  <a:cxn ang="0">
                    <a:pos x="T8" y="T9"/>
                  </a:cxn>
                  <a:cxn ang="0">
                    <a:pos x="T10" y="T11"/>
                  </a:cxn>
                </a:cxnLst>
                <a:rect l="0" t="0" r="r" b="b"/>
                <a:pathLst>
                  <a:path w="27" h="14">
                    <a:moveTo>
                      <a:pt x="0" y="0"/>
                    </a:moveTo>
                    <a:cubicBezTo>
                      <a:pt x="0" y="14"/>
                      <a:pt x="0" y="14"/>
                      <a:pt x="0" y="14"/>
                    </a:cubicBezTo>
                    <a:cubicBezTo>
                      <a:pt x="2" y="14"/>
                      <a:pt x="5" y="13"/>
                      <a:pt x="8" y="11"/>
                    </a:cubicBezTo>
                    <a:cubicBezTo>
                      <a:pt x="10" y="8"/>
                      <a:pt x="15" y="7"/>
                      <a:pt x="21" y="7"/>
                    </a:cubicBezTo>
                    <a:cubicBezTo>
                      <a:pt x="24" y="7"/>
                      <a:pt x="27" y="4"/>
                      <a:pt x="27" y="0"/>
                    </a:cubicBezTo>
                    <a:lnTo>
                      <a:pt x="0" y="0"/>
                    </a:ln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0" name="Freeform 27"/>
              <p:cNvSpPr>
                <a:spLocks/>
              </p:cNvSpPr>
              <p:nvPr/>
            </p:nvSpPr>
            <p:spPr bwMode="auto">
              <a:xfrm>
                <a:off x="2638" y="1052"/>
                <a:ext cx="26" cy="13"/>
              </a:xfrm>
              <a:custGeom>
                <a:avLst/>
                <a:gdLst>
                  <a:gd name="T0" fmla="*/ 28 w 28"/>
                  <a:gd name="T1" fmla="*/ 0 h 14"/>
                  <a:gd name="T2" fmla="*/ 28 w 28"/>
                  <a:gd name="T3" fmla="*/ 14 h 14"/>
                  <a:gd name="T4" fmla="*/ 20 w 28"/>
                  <a:gd name="T5" fmla="*/ 11 h 14"/>
                  <a:gd name="T6" fmla="*/ 6 w 28"/>
                  <a:gd name="T7" fmla="*/ 7 h 14"/>
                  <a:gd name="T8" fmla="*/ 0 w 28"/>
                  <a:gd name="T9" fmla="*/ 0 h 14"/>
                  <a:gd name="T10" fmla="*/ 28 w 28"/>
                  <a:gd name="T11" fmla="*/ 0 h 14"/>
                </a:gdLst>
                <a:ahLst/>
                <a:cxnLst>
                  <a:cxn ang="0">
                    <a:pos x="T0" y="T1"/>
                  </a:cxn>
                  <a:cxn ang="0">
                    <a:pos x="T2" y="T3"/>
                  </a:cxn>
                  <a:cxn ang="0">
                    <a:pos x="T4" y="T5"/>
                  </a:cxn>
                  <a:cxn ang="0">
                    <a:pos x="T6" y="T7"/>
                  </a:cxn>
                  <a:cxn ang="0">
                    <a:pos x="T8" y="T9"/>
                  </a:cxn>
                  <a:cxn ang="0">
                    <a:pos x="T10" y="T11"/>
                  </a:cxn>
                </a:cxnLst>
                <a:rect l="0" t="0" r="r" b="b"/>
                <a:pathLst>
                  <a:path w="28" h="14">
                    <a:moveTo>
                      <a:pt x="28" y="0"/>
                    </a:moveTo>
                    <a:cubicBezTo>
                      <a:pt x="28" y="14"/>
                      <a:pt x="28" y="14"/>
                      <a:pt x="28" y="14"/>
                    </a:cubicBezTo>
                    <a:cubicBezTo>
                      <a:pt x="25" y="14"/>
                      <a:pt x="22" y="13"/>
                      <a:pt x="20" y="11"/>
                    </a:cubicBezTo>
                    <a:cubicBezTo>
                      <a:pt x="17" y="8"/>
                      <a:pt x="12" y="7"/>
                      <a:pt x="6" y="7"/>
                    </a:cubicBezTo>
                    <a:cubicBezTo>
                      <a:pt x="3" y="7"/>
                      <a:pt x="0" y="4"/>
                      <a:pt x="0" y="0"/>
                    </a:cubicBezTo>
                    <a:lnTo>
                      <a:pt x="28" y="0"/>
                    </a:ln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1" name="Freeform 28"/>
              <p:cNvSpPr>
                <a:spLocks/>
              </p:cNvSpPr>
              <p:nvPr/>
            </p:nvSpPr>
            <p:spPr bwMode="auto">
              <a:xfrm>
                <a:off x="2638" y="1005"/>
                <a:ext cx="26" cy="47"/>
              </a:xfrm>
              <a:custGeom>
                <a:avLst/>
                <a:gdLst>
                  <a:gd name="T0" fmla="*/ 28 w 28"/>
                  <a:gd name="T1" fmla="*/ 0 h 50"/>
                  <a:gd name="T2" fmla="*/ 28 w 28"/>
                  <a:gd name="T3" fmla="*/ 50 h 50"/>
                  <a:gd name="T4" fmla="*/ 0 w 28"/>
                  <a:gd name="T5" fmla="*/ 50 h 50"/>
                  <a:gd name="T6" fmla="*/ 6 w 28"/>
                  <a:gd name="T7" fmla="*/ 43 h 50"/>
                  <a:gd name="T8" fmla="*/ 7 w 28"/>
                  <a:gd name="T9" fmla="*/ 43 h 50"/>
                  <a:gd name="T10" fmla="*/ 17 w 28"/>
                  <a:gd name="T11" fmla="*/ 10 h 50"/>
                  <a:gd name="T12" fmla="*/ 28 w 2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28" h="50">
                    <a:moveTo>
                      <a:pt x="28" y="0"/>
                    </a:moveTo>
                    <a:cubicBezTo>
                      <a:pt x="28" y="0"/>
                      <a:pt x="28" y="50"/>
                      <a:pt x="28" y="50"/>
                    </a:cubicBezTo>
                    <a:cubicBezTo>
                      <a:pt x="0" y="50"/>
                      <a:pt x="0" y="50"/>
                      <a:pt x="0" y="50"/>
                    </a:cubicBezTo>
                    <a:cubicBezTo>
                      <a:pt x="0" y="46"/>
                      <a:pt x="3" y="43"/>
                      <a:pt x="6" y="43"/>
                    </a:cubicBezTo>
                    <a:cubicBezTo>
                      <a:pt x="7" y="43"/>
                      <a:pt x="7" y="43"/>
                      <a:pt x="7" y="43"/>
                    </a:cubicBezTo>
                    <a:cubicBezTo>
                      <a:pt x="12" y="37"/>
                      <a:pt x="17" y="22"/>
                      <a:pt x="17" y="10"/>
                    </a:cubicBezTo>
                    <a:cubicBezTo>
                      <a:pt x="17" y="1"/>
                      <a:pt x="26" y="0"/>
                      <a:pt x="28" y="0"/>
                    </a:cubicBezTo>
                    <a:close/>
                  </a:path>
                </a:pathLst>
              </a:custGeom>
              <a:solidFill>
                <a:srgbClr val="E6CC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17" name="Freeform 22"/>
            <p:cNvSpPr>
              <a:spLocks noChangeAspect="1"/>
            </p:cNvSpPr>
            <p:nvPr/>
          </p:nvSpPr>
          <p:spPr bwMode="auto">
            <a:xfrm rot="10800000" flipV="1">
              <a:off x="4188882" y="1562219"/>
              <a:ext cx="74916" cy="15681"/>
            </a:xfrm>
            <a:custGeom>
              <a:avLst/>
              <a:gdLst>
                <a:gd name="T0" fmla="*/ 2 w 46"/>
                <a:gd name="T1" fmla="*/ 10 h 10"/>
                <a:gd name="T2" fmla="*/ 1 w 46"/>
                <a:gd name="T3" fmla="*/ 9 h 10"/>
                <a:gd name="T4" fmla="*/ 1 w 46"/>
                <a:gd name="T5" fmla="*/ 7 h 10"/>
                <a:gd name="T6" fmla="*/ 7 w 46"/>
                <a:gd name="T7" fmla="*/ 4 h 10"/>
                <a:gd name="T8" fmla="*/ 23 w 46"/>
                <a:gd name="T9" fmla="*/ 1 h 10"/>
                <a:gd name="T10" fmla="*/ 44 w 46"/>
                <a:gd name="T11" fmla="*/ 6 h 10"/>
                <a:gd name="T12" fmla="*/ 46 w 46"/>
                <a:gd name="T13" fmla="*/ 8 h 10"/>
                <a:gd name="T14" fmla="*/ 44 w 46"/>
                <a:gd name="T15" fmla="*/ 9 h 10"/>
                <a:gd name="T16" fmla="*/ 22 w 46"/>
                <a:gd name="T17" fmla="*/ 4 h 10"/>
                <a:gd name="T18" fmla="*/ 8 w 46"/>
                <a:gd name="T19" fmla="*/ 7 h 10"/>
                <a:gd name="T20" fmla="*/ 3 w 46"/>
                <a:gd name="T21" fmla="*/ 10 h 10"/>
                <a:gd name="T22" fmla="*/ 2 w 46"/>
                <a:gd name="T2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10">
                  <a:moveTo>
                    <a:pt x="2" y="10"/>
                  </a:moveTo>
                  <a:cubicBezTo>
                    <a:pt x="2" y="10"/>
                    <a:pt x="1" y="10"/>
                    <a:pt x="1" y="9"/>
                  </a:cubicBezTo>
                  <a:cubicBezTo>
                    <a:pt x="0" y="8"/>
                    <a:pt x="0" y="7"/>
                    <a:pt x="1" y="7"/>
                  </a:cubicBezTo>
                  <a:cubicBezTo>
                    <a:pt x="7" y="4"/>
                    <a:pt x="7" y="4"/>
                    <a:pt x="7" y="4"/>
                  </a:cubicBezTo>
                  <a:cubicBezTo>
                    <a:pt x="12" y="1"/>
                    <a:pt x="17" y="0"/>
                    <a:pt x="23" y="1"/>
                  </a:cubicBezTo>
                  <a:cubicBezTo>
                    <a:pt x="44" y="6"/>
                    <a:pt x="44" y="6"/>
                    <a:pt x="44" y="6"/>
                  </a:cubicBezTo>
                  <a:cubicBezTo>
                    <a:pt x="45" y="6"/>
                    <a:pt x="46" y="7"/>
                    <a:pt x="46" y="8"/>
                  </a:cubicBezTo>
                  <a:cubicBezTo>
                    <a:pt x="46" y="9"/>
                    <a:pt x="45" y="10"/>
                    <a:pt x="44" y="9"/>
                  </a:cubicBezTo>
                  <a:cubicBezTo>
                    <a:pt x="22" y="4"/>
                    <a:pt x="22" y="4"/>
                    <a:pt x="22" y="4"/>
                  </a:cubicBezTo>
                  <a:cubicBezTo>
                    <a:pt x="17" y="3"/>
                    <a:pt x="13" y="4"/>
                    <a:pt x="8" y="7"/>
                  </a:cubicBezTo>
                  <a:cubicBezTo>
                    <a:pt x="3" y="10"/>
                    <a:pt x="3" y="10"/>
                    <a:pt x="3" y="10"/>
                  </a:cubicBezTo>
                  <a:cubicBezTo>
                    <a:pt x="3" y="10"/>
                    <a:pt x="2" y="10"/>
                    <a:pt x="2"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2922532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39"/>
          <p:cNvSpPr>
            <a:spLocks noChangeAspect="1"/>
          </p:cNvSpPr>
          <p:nvPr/>
        </p:nvSpPr>
        <p:spPr>
          <a:xfrm>
            <a:off x="4219762" y="3081558"/>
            <a:ext cx="923621" cy="790865"/>
          </a:xfrm>
          <a:custGeom>
            <a:avLst/>
            <a:gdLst>
              <a:gd name="connsiteX0" fmla="*/ 2158541 w 5301331"/>
              <a:gd name="connsiteY0" fmla="*/ 3188730 h 4539348"/>
              <a:gd name="connsiteX1" fmla="*/ 2158541 w 5301331"/>
              <a:gd name="connsiteY1" fmla="*/ 3291193 h 4539348"/>
              <a:gd name="connsiteX2" fmla="*/ 2214287 w 5301331"/>
              <a:gd name="connsiteY2" fmla="*/ 3291193 h 4539348"/>
              <a:gd name="connsiteX3" fmla="*/ 2158541 w 5301331"/>
              <a:gd name="connsiteY3" fmla="*/ 2768941 h 4539348"/>
              <a:gd name="connsiteX4" fmla="*/ 2158541 w 5301331"/>
              <a:gd name="connsiteY4" fmla="*/ 3153730 h 4539348"/>
              <a:gd name="connsiteX5" fmla="*/ 2367890 w 5301331"/>
              <a:gd name="connsiteY5" fmla="*/ 2768941 h 4539348"/>
              <a:gd name="connsiteX6" fmla="*/ 1233862 w 5301331"/>
              <a:gd name="connsiteY6" fmla="*/ 2768941 h 4539348"/>
              <a:gd name="connsiteX7" fmla="*/ 1233862 w 5301331"/>
              <a:gd name="connsiteY7" fmla="*/ 3291193 h 4539348"/>
              <a:gd name="connsiteX8" fmla="*/ 2056822 w 5301331"/>
              <a:gd name="connsiteY8" fmla="*/ 3291193 h 4539348"/>
              <a:gd name="connsiteX9" fmla="*/ 2056822 w 5301331"/>
              <a:gd name="connsiteY9" fmla="*/ 2768941 h 4539348"/>
              <a:gd name="connsiteX10" fmla="*/ 309183 w 5301331"/>
              <a:gd name="connsiteY10" fmla="*/ 2768941 h 4539348"/>
              <a:gd name="connsiteX11" fmla="*/ 309183 w 5301331"/>
              <a:gd name="connsiteY11" fmla="*/ 3291193 h 4539348"/>
              <a:gd name="connsiteX12" fmla="*/ 1132143 w 5301331"/>
              <a:gd name="connsiteY12" fmla="*/ 3291193 h 4539348"/>
              <a:gd name="connsiteX13" fmla="*/ 1132143 w 5301331"/>
              <a:gd name="connsiteY13" fmla="*/ 2768941 h 4539348"/>
              <a:gd name="connsiteX14" fmla="*/ 2158541 w 5301331"/>
              <a:gd name="connsiteY14" fmla="*/ 2145324 h 4539348"/>
              <a:gd name="connsiteX15" fmla="*/ 2158541 w 5301331"/>
              <a:gd name="connsiteY15" fmla="*/ 2667576 h 4539348"/>
              <a:gd name="connsiteX16" fmla="*/ 2423038 w 5301331"/>
              <a:gd name="connsiteY16" fmla="*/ 2667576 h 4539348"/>
              <a:gd name="connsiteX17" fmla="*/ 2707175 w 5301331"/>
              <a:gd name="connsiteY17" fmla="*/ 2145324 h 4539348"/>
              <a:gd name="connsiteX18" fmla="*/ 1233862 w 5301331"/>
              <a:gd name="connsiteY18" fmla="*/ 2145324 h 4539348"/>
              <a:gd name="connsiteX19" fmla="*/ 1233862 w 5301331"/>
              <a:gd name="connsiteY19" fmla="*/ 2667576 h 4539348"/>
              <a:gd name="connsiteX20" fmla="*/ 2056822 w 5301331"/>
              <a:gd name="connsiteY20" fmla="*/ 2667576 h 4539348"/>
              <a:gd name="connsiteX21" fmla="*/ 2056822 w 5301331"/>
              <a:gd name="connsiteY21" fmla="*/ 2145324 h 4539348"/>
              <a:gd name="connsiteX22" fmla="*/ 309183 w 5301331"/>
              <a:gd name="connsiteY22" fmla="*/ 2145324 h 4539348"/>
              <a:gd name="connsiteX23" fmla="*/ 309183 w 5301331"/>
              <a:gd name="connsiteY23" fmla="*/ 2667576 h 4539348"/>
              <a:gd name="connsiteX24" fmla="*/ 1132143 w 5301331"/>
              <a:gd name="connsiteY24" fmla="*/ 2667576 h 4539348"/>
              <a:gd name="connsiteX25" fmla="*/ 1132143 w 5301331"/>
              <a:gd name="connsiteY25" fmla="*/ 2145324 h 4539348"/>
              <a:gd name="connsiteX26" fmla="*/ 3083220 w 5301331"/>
              <a:gd name="connsiteY26" fmla="*/ 1521708 h 4539348"/>
              <a:gd name="connsiteX27" fmla="*/ 3083220 w 5301331"/>
              <a:gd name="connsiteY27" fmla="*/ 1803111 h 4539348"/>
              <a:gd name="connsiteX28" fmla="*/ 3906180 w 5301331"/>
              <a:gd name="connsiteY28" fmla="*/ 1803111 h 4539348"/>
              <a:gd name="connsiteX29" fmla="*/ 3906180 w 5301331"/>
              <a:gd name="connsiteY29" fmla="*/ 1521708 h 4539348"/>
              <a:gd name="connsiteX30" fmla="*/ 2158541 w 5301331"/>
              <a:gd name="connsiteY30" fmla="*/ 1521708 h 4539348"/>
              <a:gd name="connsiteX31" fmla="*/ 2158541 w 5301331"/>
              <a:gd name="connsiteY31" fmla="*/ 2043960 h 4539348"/>
              <a:gd name="connsiteX32" fmla="*/ 2762323 w 5301331"/>
              <a:gd name="connsiteY32" fmla="*/ 2043960 h 4539348"/>
              <a:gd name="connsiteX33" fmla="*/ 2893359 w 5301331"/>
              <a:gd name="connsiteY33" fmla="*/ 1803111 h 4539348"/>
              <a:gd name="connsiteX34" fmla="*/ 2981501 w 5301331"/>
              <a:gd name="connsiteY34" fmla="*/ 1803111 h 4539348"/>
              <a:gd name="connsiteX35" fmla="*/ 2981501 w 5301331"/>
              <a:gd name="connsiteY35" fmla="*/ 1521708 h 4539348"/>
              <a:gd name="connsiteX36" fmla="*/ 1233862 w 5301331"/>
              <a:gd name="connsiteY36" fmla="*/ 1521708 h 4539348"/>
              <a:gd name="connsiteX37" fmla="*/ 1233862 w 5301331"/>
              <a:gd name="connsiteY37" fmla="*/ 2043960 h 4539348"/>
              <a:gd name="connsiteX38" fmla="*/ 2056822 w 5301331"/>
              <a:gd name="connsiteY38" fmla="*/ 2043960 h 4539348"/>
              <a:gd name="connsiteX39" fmla="*/ 2056822 w 5301331"/>
              <a:gd name="connsiteY39" fmla="*/ 1521708 h 4539348"/>
              <a:gd name="connsiteX40" fmla="*/ 309183 w 5301331"/>
              <a:gd name="connsiteY40" fmla="*/ 1521708 h 4539348"/>
              <a:gd name="connsiteX41" fmla="*/ 309183 w 5301331"/>
              <a:gd name="connsiteY41" fmla="*/ 2043960 h 4539348"/>
              <a:gd name="connsiteX42" fmla="*/ 1132143 w 5301331"/>
              <a:gd name="connsiteY42" fmla="*/ 2043960 h 4539348"/>
              <a:gd name="connsiteX43" fmla="*/ 1132143 w 5301331"/>
              <a:gd name="connsiteY43" fmla="*/ 1521708 h 4539348"/>
              <a:gd name="connsiteX44" fmla="*/ 3083220 w 5301331"/>
              <a:gd name="connsiteY44" fmla="*/ 898092 h 4539348"/>
              <a:gd name="connsiteX45" fmla="*/ 3083220 w 5301331"/>
              <a:gd name="connsiteY45" fmla="*/ 1420344 h 4539348"/>
              <a:gd name="connsiteX46" fmla="*/ 3906180 w 5301331"/>
              <a:gd name="connsiteY46" fmla="*/ 1420344 h 4539348"/>
              <a:gd name="connsiteX47" fmla="*/ 3906180 w 5301331"/>
              <a:gd name="connsiteY47" fmla="*/ 898092 h 4539348"/>
              <a:gd name="connsiteX48" fmla="*/ 2158541 w 5301331"/>
              <a:gd name="connsiteY48" fmla="*/ 898092 h 4539348"/>
              <a:gd name="connsiteX49" fmla="*/ 2158541 w 5301331"/>
              <a:gd name="connsiteY49" fmla="*/ 1420344 h 4539348"/>
              <a:gd name="connsiteX50" fmla="*/ 2981501 w 5301331"/>
              <a:gd name="connsiteY50" fmla="*/ 1420344 h 4539348"/>
              <a:gd name="connsiteX51" fmla="*/ 2981501 w 5301331"/>
              <a:gd name="connsiteY51" fmla="*/ 898092 h 4539348"/>
              <a:gd name="connsiteX52" fmla="*/ 1233862 w 5301331"/>
              <a:gd name="connsiteY52" fmla="*/ 898092 h 4539348"/>
              <a:gd name="connsiteX53" fmla="*/ 1233862 w 5301331"/>
              <a:gd name="connsiteY53" fmla="*/ 1420344 h 4539348"/>
              <a:gd name="connsiteX54" fmla="*/ 2056822 w 5301331"/>
              <a:gd name="connsiteY54" fmla="*/ 1420344 h 4539348"/>
              <a:gd name="connsiteX55" fmla="*/ 2056822 w 5301331"/>
              <a:gd name="connsiteY55" fmla="*/ 898092 h 4539348"/>
              <a:gd name="connsiteX56" fmla="*/ 309183 w 5301331"/>
              <a:gd name="connsiteY56" fmla="*/ 898092 h 4539348"/>
              <a:gd name="connsiteX57" fmla="*/ 309183 w 5301331"/>
              <a:gd name="connsiteY57" fmla="*/ 1420344 h 4539348"/>
              <a:gd name="connsiteX58" fmla="*/ 1132143 w 5301331"/>
              <a:gd name="connsiteY58" fmla="*/ 1420344 h 4539348"/>
              <a:gd name="connsiteX59" fmla="*/ 1132143 w 5301331"/>
              <a:gd name="connsiteY59" fmla="*/ 898092 h 4539348"/>
              <a:gd name="connsiteX60" fmla="*/ 173595 w 5301331"/>
              <a:gd name="connsiteY60" fmla="*/ 0 h 4539348"/>
              <a:gd name="connsiteX61" fmla="*/ 4054394 w 5301331"/>
              <a:gd name="connsiteY61" fmla="*/ 0 h 4539348"/>
              <a:gd name="connsiteX62" fmla="*/ 4227989 w 5301331"/>
              <a:gd name="connsiteY62" fmla="*/ 173595 h 4539348"/>
              <a:gd name="connsiteX63" fmla="*/ 4227989 w 5301331"/>
              <a:gd name="connsiteY63" fmla="*/ 1803111 h 4539348"/>
              <a:gd name="connsiteX64" fmla="*/ 4556992 w 5301331"/>
              <a:gd name="connsiteY64" fmla="*/ 1803111 h 4539348"/>
              <a:gd name="connsiteX65" fmla="*/ 5301331 w 5301331"/>
              <a:gd name="connsiteY65" fmla="*/ 3171230 h 4539348"/>
              <a:gd name="connsiteX66" fmla="*/ 4556992 w 5301331"/>
              <a:gd name="connsiteY66" fmla="*/ 4539348 h 4539348"/>
              <a:gd name="connsiteX67" fmla="*/ 2893359 w 5301331"/>
              <a:gd name="connsiteY67" fmla="*/ 4539348 h 4539348"/>
              <a:gd name="connsiteX68" fmla="*/ 2400783 w 5301331"/>
              <a:gd name="connsiteY68" fmla="*/ 3633977 h 4539348"/>
              <a:gd name="connsiteX69" fmla="*/ 173595 w 5301331"/>
              <a:gd name="connsiteY69" fmla="*/ 3633977 h 4539348"/>
              <a:gd name="connsiteX70" fmla="*/ 0 w 5301331"/>
              <a:gd name="connsiteY70" fmla="*/ 3460382 h 4539348"/>
              <a:gd name="connsiteX71" fmla="*/ 0 w 5301331"/>
              <a:gd name="connsiteY71" fmla="*/ 173595 h 4539348"/>
              <a:gd name="connsiteX72" fmla="*/ 173595 w 5301331"/>
              <a:gd name="connsiteY72" fmla="*/ 0 h 453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01331" h="4539348">
                <a:moveTo>
                  <a:pt x="2158541" y="3188730"/>
                </a:moveTo>
                <a:lnTo>
                  <a:pt x="2158541" y="3291193"/>
                </a:lnTo>
                <a:lnTo>
                  <a:pt x="2214287" y="3291193"/>
                </a:lnTo>
                <a:close/>
                <a:moveTo>
                  <a:pt x="2158541" y="2768941"/>
                </a:moveTo>
                <a:lnTo>
                  <a:pt x="2158541" y="3153730"/>
                </a:lnTo>
                <a:lnTo>
                  <a:pt x="2367890" y="2768941"/>
                </a:lnTo>
                <a:close/>
                <a:moveTo>
                  <a:pt x="1233862" y="2768941"/>
                </a:moveTo>
                <a:lnTo>
                  <a:pt x="1233862" y="3291193"/>
                </a:lnTo>
                <a:lnTo>
                  <a:pt x="2056822" y="3291193"/>
                </a:lnTo>
                <a:lnTo>
                  <a:pt x="2056822" y="2768941"/>
                </a:lnTo>
                <a:close/>
                <a:moveTo>
                  <a:pt x="309183" y="2768941"/>
                </a:moveTo>
                <a:lnTo>
                  <a:pt x="309183" y="3291193"/>
                </a:lnTo>
                <a:lnTo>
                  <a:pt x="1132143" y="3291193"/>
                </a:lnTo>
                <a:lnTo>
                  <a:pt x="1132143" y="2768941"/>
                </a:lnTo>
                <a:close/>
                <a:moveTo>
                  <a:pt x="2158541" y="2145324"/>
                </a:moveTo>
                <a:lnTo>
                  <a:pt x="2158541" y="2667576"/>
                </a:lnTo>
                <a:lnTo>
                  <a:pt x="2423038" y="2667576"/>
                </a:lnTo>
                <a:lnTo>
                  <a:pt x="2707175" y="2145324"/>
                </a:lnTo>
                <a:close/>
                <a:moveTo>
                  <a:pt x="1233862" y="2145324"/>
                </a:moveTo>
                <a:lnTo>
                  <a:pt x="1233862" y="2667576"/>
                </a:lnTo>
                <a:lnTo>
                  <a:pt x="2056822" y="2667576"/>
                </a:lnTo>
                <a:lnTo>
                  <a:pt x="2056822" y="2145324"/>
                </a:lnTo>
                <a:close/>
                <a:moveTo>
                  <a:pt x="309183" y="2145324"/>
                </a:moveTo>
                <a:lnTo>
                  <a:pt x="309183" y="2667576"/>
                </a:lnTo>
                <a:lnTo>
                  <a:pt x="1132143" y="2667576"/>
                </a:lnTo>
                <a:lnTo>
                  <a:pt x="1132143" y="2145324"/>
                </a:lnTo>
                <a:close/>
                <a:moveTo>
                  <a:pt x="3083220" y="1521708"/>
                </a:moveTo>
                <a:lnTo>
                  <a:pt x="3083220" y="1803111"/>
                </a:lnTo>
                <a:lnTo>
                  <a:pt x="3906180" y="1803111"/>
                </a:lnTo>
                <a:lnTo>
                  <a:pt x="3906180" y="1521708"/>
                </a:lnTo>
                <a:close/>
                <a:moveTo>
                  <a:pt x="2158541" y="1521708"/>
                </a:moveTo>
                <a:lnTo>
                  <a:pt x="2158541" y="2043960"/>
                </a:lnTo>
                <a:lnTo>
                  <a:pt x="2762323" y="2043960"/>
                </a:lnTo>
                <a:lnTo>
                  <a:pt x="2893359" y="1803111"/>
                </a:lnTo>
                <a:lnTo>
                  <a:pt x="2981501" y="1803111"/>
                </a:lnTo>
                <a:lnTo>
                  <a:pt x="2981501" y="1521708"/>
                </a:lnTo>
                <a:close/>
                <a:moveTo>
                  <a:pt x="1233862" y="1521708"/>
                </a:moveTo>
                <a:lnTo>
                  <a:pt x="1233862" y="2043960"/>
                </a:lnTo>
                <a:lnTo>
                  <a:pt x="2056822" y="2043960"/>
                </a:lnTo>
                <a:lnTo>
                  <a:pt x="2056822" y="1521708"/>
                </a:lnTo>
                <a:close/>
                <a:moveTo>
                  <a:pt x="309183" y="1521708"/>
                </a:moveTo>
                <a:lnTo>
                  <a:pt x="309183" y="2043960"/>
                </a:lnTo>
                <a:lnTo>
                  <a:pt x="1132143" y="2043960"/>
                </a:lnTo>
                <a:lnTo>
                  <a:pt x="1132143" y="1521708"/>
                </a:lnTo>
                <a:close/>
                <a:moveTo>
                  <a:pt x="3083220" y="898092"/>
                </a:moveTo>
                <a:lnTo>
                  <a:pt x="3083220" y="1420344"/>
                </a:lnTo>
                <a:lnTo>
                  <a:pt x="3906180" y="1420344"/>
                </a:lnTo>
                <a:lnTo>
                  <a:pt x="3906180" y="898092"/>
                </a:lnTo>
                <a:close/>
                <a:moveTo>
                  <a:pt x="2158541" y="898092"/>
                </a:moveTo>
                <a:lnTo>
                  <a:pt x="2158541" y="1420344"/>
                </a:lnTo>
                <a:lnTo>
                  <a:pt x="2981501" y="1420344"/>
                </a:lnTo>
                <a:lnTo>
                  <a:pt x="2981501" y="898092"/>
                </a:lnTo>
                <a:close/>
                <a:moveTo>
                  <a:pt x="1233862" y="898092"/>
                </a:moveTo>
                <a:lnTo>
                  <a:pt x="1233862" y="1420344"/>
                </a:lnTo>
                <a:lnTo>
                  <a:pt x="2056822" y="1420344"/>
                </a:lnTo>
                <a:lnTo>
                  <a:pt x="2056822" y="898092"/>
                </a:lnTo>
                <a:close/>
                <a:moveTo>
                  <a:pt x="309183" y="898092"/>
                </a:moveTo>
                <a:lnTo>
                  <a:pt x="309183" y="1420344"/>
                </a:lnTo>
                <a:lnTo>
                  <a:pt x="1132143" y="1420344"/>
                </a:lnTo>
                <a:lnTo>
                  <a:pt x="1132143" y="898092"/>
                </a:lnTo>
                <a:close/>
                <a:moveTo>
                  <a:pt x="173595" y="0"/>
                </a:moveTo>
                <a:lnTo>
                  <a:pt x="4054394" y="0"/>
                </a:lnTo>
                <a:cubicBezTo>
                  <a:pt x="4150268" y="0"/>
                  <a:pt x="4227989" y="77721"/>
                  <a:pt x="4227989" y="173595"/>
                </a:cubicBezTo>
                <a:lnTo>
                  <a:pt x="4227989" y="1803111"/>
                </a:lnTo>
                <a:lnTo>
                  <a:pt x="4556992" y="1803111"/>
                </a:lnTo>
                <a:lnTo>
                  <a:pt x="5301331" y="3171230"/>
                </a:lnTo>
                <a:lnTo>
                  <a:pt x="4556992" y="4539348"/>
                </a:lnTo>
                <a:lnTo>
                  <a:pt x="2893359" y="4539348"/>
                </a:lnTo>
                <a:lnTo>
                  <a:pt x="2400783" y="3633977"/>
                </a:lnTo>
                <a:lnTo>
                  <a:pt x="173595" y="3633977"/>
                </a:lnTo>
                <a:cubicBezTo>
                  <a:pt x="77721" y="3633977"/>
                  <a:pt x="0" y="3556256"/>
                  <a:pt x="0" y="3460382"/>
                </a:cubicBezTo>
                <a:lnTo>
                  <a:pt x="0" y="173595"/>
                </a:lnTo>
                <a:cubicBezTo>
                  <a:pt x="0" y="77721"/>
                  <a:pt x="77721" y="0"/>
                  <a:pt x="173595" y="0"/>
                </a:cubicBezTo>
                <a:close/>
              </a:path>
            </a:pathLst>
          </a:custGeom>
          <a:gradFill>
            <a:gsLst>
              <a:gs pos="28000">
                <a:srgbClr val="5EB6DA"/>
              </a:gs>
              <a:gs pos="28000">
                <a:srgbClr val="3999C6"/>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p:txBody>
          <a:bodyPr/>
          <a:lstStyle/>
          <a:p>
            <a:r>
              <a:rPr lang="en-US" dirty="0"/>
              <a:t>Pattern</a:t>
            </a:r>
            <a:br>
              <a:rPr lang="en-GB" dirty="0"/>
            </a:br>
            <a:endParaRPr lang="en-US" dirty="0"/>
          </a:p>
        </p:txBody>
      </p:sp>
      <p:sp>
        <p:nvSpPr>
          <p:cNvPr id="8" name="Text Placeholder 7"/>
          <p:cNvSpPr>
            <a:spLocks noGrp="1"/>
          </p:cNvSpPr>
          <p:nvPr>
            <p:ph type="body" sz="quarter" idx="11"/>
          </p:nvPr>
        </p:nvSpPr>
        <p:spPr>
          <a:xfrm>
            <a:off x="267684" y="963482"/>
            <a:ext cx="11655078" cy="564835"/>
          </a:xfrm>
        </p:spPr>
        <p:txBody>
          <a:bodyPr/>
          <a:lstStyle/>
          <a:p>
            <a:r>
              <a:rPr lang="en-GB" dirty="0"/>
              <a:t>Chargeback</a:t>
            </a:r>
            <a:endParaRPr lang="en-US" dirty="0"/>
          </a:p>
        </p:txBody>
      </p:sp>
      <p:cxnSp>
        <p:nvCxnSpPr>
          <p:cNvPr id="20" name="Straight Arrow Connector 19"/>
          <p:cNvCxnSpPr/>
          <p:nvPr/>
        </p:nvCxnSpPr>
        <p:spPr>
          <a:xfrm>
            <a:off x="3523215" y="3416173"/>
            <a:ext cx="699533"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5002928" y="1975303"/>
            <a:ext cx="1430063" cy="1440871"/>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1245204" y="3802486"/>
            <a:ext cx="1951860" cy="634443"/>
          </a:xfrm>
          <a:prstGeom prst="rect">
            <a:avLst/>
          </a:prstGeom>
          <a:noFill/>
          <a:ln>
            <a:noFill/>
          </a:ln>
        </p:spPr>
        <p:txBody>
          <a:bodyPr wrap="none" lIns="182854" tIns="146284" rIns="182854" bIns="146284"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Clickstream</a:t>
            </a:r>
          </a:p>
        </p:txBody>
      </p:sp>
      <p:cxnSp>
        <p:nvCxnSpPr>
          <p:cNvPr id="87" name="Straight Arrow Connector 86"/>
          <p:cNvCxnSpPr/>
          <p:nvPr/>
        </p:nvCxnSpPr>
        <p:spPr>
          <a:xfrm>
            <a:off x="2043503" y="3416173"/>
            <a:ext cx="699533"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6354825" y="4492608"/>
            <a:ext cx="856120" cy="1202840"/>
            <a:chOff x="6285272" y="2391384"/>
            <a:chExt cx="856242" cy="1203011"/>
          </a:xfrm>
          <a:solidFill>
            <a:schemeClr val="tx2"/>
          </a:solidFill>
        </p:grpSpPr>
        <p:cxnSp>
          <p:nvCxnSpPr>
            <p:cNvPr id="85" name="Straight Connector 84"/>
            <p:cNvCxnSpPr/>
            <p:nvPr/>
          </p:nvCxnSpPr>
          <p:spPr>
            <a:xfrm flipV="1">
              <a:off x="6366643" y="2862875"/>
              <a:ext cx="0" cy="731520"/>
            </a:xfrm>
            <a:prstGeom prst="line">
              <a:avLst/>
            </a:prstGeom>
            <a:grpFill/>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7141514" y="2862875"/>
              <a:ext cx="0" cy="731520"/>
            </a:xfrm>
            <a:prstGeom prst="line">
              <a:avLst/>
            </a:prstGeom>
            <a:grpFill/>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6285272" y="2391384"/>
              <a:ext cx="662268" cy="548640"/>
              <a:chOff x="6942634" y="4180821"/>
              <a:chExt cx="662268" cy="548640"/>
            </a:xfrm>
            <a:grpFill/>
          </p:grpSpPr>
          <p:cxnSp>
            <p:nvCxnSpPr>
              <p:cNvPr id="92" name="Straight Connector 91"/>
              <p:cNvCxnSpPr/>
              <p:nvPr/>
            </p:nvCxnSpPr>
            <p:spPr>
              <a:xfrm rot="2700000" flipV="1">
                <a:off x="7216954" y="4180821"/>
                <a:ext cx="0" cy="548640"/>
              </a:xfrm>
              <a:prstGeom prst="line">
                <a:avLst/>
              </a:prstGeom>
              <a:grpFill/>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rot="18900000" flipV="1">
                <a:off x="7604902" y="4180821"/>
                <a:ext cx="0" cy="548640"/>
              </a:xfrm>
              <a:prstGeom prst="line">
                <a:avLst/>
              </a:prstGeom>
              <a:grpFill/>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7" name="Group 36"/>
          <p:cNvGrpSpPr/>
          <p:nvPr/>
        </p:nvGrpSpPr>
        <p:grpSpPr>
          <a:xfrm>
            <a:off x="6354825" y="1152218"/>
            <a:ext cx="856120" cy="1202840"/>
            <a:chOff x="6285272" y="2391384"/>
            <a:chExt cx="856242" cy="1203011"/>
          </a:xfrm>
          <a:solidFill>
            <a:schemeClr val="tx2"/>
          </a:solidFill>
        </p:grpSpPr>
        <p:cxnSp>
          <p:nvCxnSpPr>
            <p:cNvPr id="39" name="Straight Connector 38"/>
            <p:cNvCxnSpPr/>
            <p:nvPr/>
          </p:nvCxnSpPr>
          <p:spPr>
            <a:xfrm flipV="1">
              <a:off x="6366643" y="2862875"/>
              <a:ext cx="0" cy="731520"/>
            </a:xfrm>
            <a:prstGeom prst="line">
              <a:avLst/>
            </a:prstGeom>
            <a:grpFill/>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7141514" y="2862875"/>
              <a:ext cx="0" cy="731520"/>
            </a:xfrm>
            <a:prstGeom prst="line">
              <a:avLst/>
            </a:prstGeom>
            <a:grpFill/>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6285272" y="2391384"/>
              <a:ext cx="662268" cy="548640"/>
              <a:chOff x="6942634" y="4180821"/>
              <a:chExt cx="662268" cy="548640"/>
            </a:xfrm>
            <a:grpFill/>
          </p:grpSpPr>
          <p:cxnSp>
            <p:nvCxnSpPr>
              <p:cNvPr id="42" name="Straight Connector 41"/>
              <p:cNvCxnSpPr/>
              <p:nvPr/>
            </p:nvCxnSpPr>
            <p:spPr>
              <a:xfrm rot="2700000" flipV="1">
                <a:off x="7216954" y="4180821"/>
                <a:ext cx="0" cy="548640"/>
              </a:xfrm>
              <a:prstGeom prst="line">
                <a:avLst/>
              </a:prstGeom>
              <a:grpFill/>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18900000" flipV="1">
                <a:off x="7604902" y="4180821"/>
                <a:ext cx="0" cy="548640"/>
              </a:xfrm>
              <a:prstGeom prst="line">
                <a:avLst/>
              </a:prstGeom>
              <a:grpFill/>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4" name="Group 43"/>
          <p:cNvGrpSpPr/>
          <p:nvPr/>
        </p:nvGrpSpPr>
        <p:grpSpPr>
          <a:xfrm>
            <a:off x="6354825" y="2574029"/>
            <a:ext cx="856120" cy="1202840"/>
            <a:chOff x="6285272" y="2391384"/>
            <a:chExt cx="856242" cy="1203011"/>
          </a:xfrm>
          <a:solidFill>
            <a:schemeClr val="tx2"/>
          </a:solidFill>
        </p:grpSpPr>
        <p:cxnSp>
          <p:nvCxnSpPr>
            <p:cNvPr id="46" name="Straight Connector 45"/>
            <p:cNvCxnSpPr/>
            <p:nvPr/>
          </p:nvCxnSpPr>
          <p:spPr>
            <a:xfrm flipV="1">
              <a:off x="6366643" y="2862875"/>
              <a:ext cx="0" cy="731520"/>
            </a:xfrm>
            <a:prstGeom prst="line">
              <a:avLst/>
            </a:prstGeom>
            <a:grpFill/>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7141514" y="2862875"/>
              <a:ext cx="0" cy="731520"/>
            </a:xfrm>
            <a:prstGeom prst="line">
              <a:avLst/>
            </a:prstGeom>
            <a:grpFill/>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6285272" y="2391384"/>
              <a:ext cx="662268" cy="548640"/>
              <a:chOff x="6942634" y="4180821"/>
              <a:chExt cx="662268" cy="548640"/>
            </a:xfrm>
            <a:grpFill/>
          </p:grpSpPr>
          <p:cxnSp>
            <p:nvCxnSpPr>
              <p:cNvPr id="50" name="Straight Connector 49"/>
              <p:cNvCxnSpPr/>
              <p:nvPr/>
            </p:nvCxnSpPr>
            <p:spPr>
              <a:xfrm rot="2700000" flipV="1">
                <a:off x="7216954" y="4180821"/>
                <a:ext cx="0" cy="548640"/>
              </a:xfrm>
              <a:prstGeom prst="line">
                <a:avLst/>
              </a:prstGeom>
              <a:grpFill/>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8900000" flipV="1">
                <a:off x="7604902" y="4180821"/>
                <a:ext cx="0" cy="548640"/>
              </a:xfrm>
              <a:prstGeom prst="line">
                <a:avLst/>
              </a:prstGeom>
              <a:grpFill/>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52" name="Straight Arrow Connector 51"/>
          <p:cNvCxnSpPr/>
          <p:nvPr/>
        </p:nvCxnSpPr>
        <p:spPr>
          <a:xfrm flipV="1">
            <a:off x="5002928" y="3397113"/>
            <a:ext cx="1430063" cy="1906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002928" y="3416173"/>
            <a:ext cx="1430063" cy="189951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5-Point Star 22"/>
          <p:cNvSpPr/>
          <p:nvPr/>
        </p:nvSpPr>
        <p:spPr bwMode="auto">
          <a:xfrm>
            <a:off x="4148765" y="3556528"/>
            <a:ext cx="412362" cy="412362"/>
          </a:xfrm>
          <a:prstGeom prst="star5">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chemeClr val="bg1"/>
              </a:solidFill>
              <a:effectLst/>
              <a:uLnTx/>
              <a:uFillTx/>
              <a:ea typeface="Segoe UI" pitchFamily="34" charset="0"/>
              <a:cs typeface="Segoe UI" pitchFamily="34" charset="0"/>
            </a:endParaRPr>
          </a:p>
        </p:txBody>
      </p:sp>
      <p:grpSp>
        <p:nvGrpSpPr>
          <p:cNvPr id="47" name="Group 46"/>
          <p:cNvGrpSpPr/>
          <p:nvPr/>
        </p:nvGrpSpPr>
        <p:grpSpPr>
          <a:xfrm>
            <a:off x="6509983" y="1644600"/>
            <a:ext cx="584524" cy="773991"/>
            <a:chOff x="5933635" y="4575515"/>
            <a:chExt cx="304757" cy="403541"/>
          </a:xfrm>
        </p:grpSpPr>
        <p:grpSp>
          <p:nvGrpSpPr>
            <p:cNvPr id="53" name="Group 52"/>
            <p:cNvGrpSpPr>
              <a:grpSpLocks noChangeAspect="1"/>
            </p:cNvGrpSpPr>
            <p:nvPr/>
          </p:nvGrpSpPr>
          <p:grpSpPr>
            <a:xfrm>
              <a:off x="5933635" y="4575515"/>
              <a:ext cx="304757" cy="403541"/>
              <a:chOff x="784223" y="4300538"/>
              <a:chExt cx="460378" cy="609600"/>
            </a:xfrm>
          </p:grpSpPr>
          <p:sp>
            <p:nvSpPr>
              <p:cNvPr id="55" name="Freeform 6"/>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endParaRPr>
              </a:p>
            </p:txBody>
          </p:sp>
          <p:sp>
            <p:nvSpPr>
              <p:cNvPr id="57" name="Freeform 7"/>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solidFill>
                  <a:effectLst/>
                  <a:uLnTx/>
                  <a:uFillTx/>
                </a:endParaRPr>
              </a:p>
            </p:txBody>
          </p:sp>
          <p:sp>
            <p:nvSpPr>
              <p:cNvPr id="58" name="Freeform 8"/>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solidFill>
                  <a:effectLst/>
                  <a:uLnTx/>
                  <a:uFillTx/>
                </a:endParaRPr>
              </a:p>
            </p:txBody>
          </p:sp>
          <p:sp>
            <p:nvSpPr>
              <p:cNvPr id="59" name="Freeform 9"/>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solidFill>
                  <a:effectLst/>
                  <a:uLnTx/>
                  <a:uFillTx/>
                </a:endParaRPr>
              </a:p>
            </p:txBody>
          </p:sp>
          <p:sp>
            <p:nvSpPr>
              <p:cNvPr id="61" name="Freeform 10"/>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solidFill>
                  <a:effectLst/>
                  <a:uLnTx/>
                  <a:uFillTx/>
                </a:endParaRPr>
              </a:p>
            </p:txBody>
          </p:sp>
        </p:grpSp>
        <p:sp>
          <p:nvSpPr>
            <p:cNvPr id="54" name="Rectangle 53"/>
            <p:cNvSpPr/>
            <p:nvPr/>
          </p:nvSpPr>
          <p:spPr>
            <a:xfrm>
              <a:off x="5998859" y="4730725"/>
              <a:ext cx="178160" cy="122167"/>
            </a:xfrm>
            <a:prstGeom prst="rect">
              <a:avLst/>
            </a:prstGeom>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50" normalizeH="0" baseline="0" noProof="0" dirty="0">
                  <a:ln>
                    <a:noFill/>
                  </a:ln>
                  <a:solidFill>
                    <a:prstClr val="white"/>
                  </a:solidFill>
                  <a:effectLst/>
                  <a:uLnTx/>
                  <a:uFillTx/>
                </a:rPr>
                <a:t>SQL</a:t>
              </a:r>
              <a:endParaRPr kumimoji="0" lang="en-US" sz="2400" b="1" i="0" u="none" strike="noStrike" kern="0" cap="none" spc="-50" normalizeH="0" baseline="0" noProof="0" dirty="0">
                <a:ln>
                  <a:noFill/>
                </a:ln>
                <a:solidFill>
                  <a:prstClr val="white"/>
                </a:solidFill>
                <a:effectLst/>
                <a:uLnTx/>
                <a:uFillTx/>
              </a:endParaRPr>
            </a:p>
          </p:txBody>
        </p:sp>
      </p:grpSp>
      <p:grpSp>
        <p:nvGrpSpPr>
          <p:cNvPr id="63" name="Group 62"/>
          <p:cNvGrpSpPr/>
          <p:nvPr/>
        </p:nvGrpSpPr>
        <p:grpSpPr>
          <a:xfrm>
            <a:off x="6509983" y="3049412"/>
            <a:ext cx="584524" cy="773991"/>
            <a:chOff x="5933635" y="4575515"/>
            <a:chExt cx="304757" cy="403541"/>
          </a:xfrm>
        </p:grpSpPr>
        <p:grpSp>
          <p:nvGrpSpPr>
            <p:cNvPr id="65" name="Group 64"/>
            <p:cNvGrpSpPr>
              <a:grpSpLocks noChangeAspect="1"/>
            </p:cNvGrpSpPr>
            <p:nvPr/>
          </p:nvGrpSpPr>
          <p:grpSpPr>
            <a:xfrm>
              <a:off x="5933635" y="4575515"/>
              <a:ext cx="304757" cy="403541"/>
              <a:chOff x="784223" y="4300538"/>
              <a:chExt cx="460378" cy="609600"/>
            </a:xfrm>
          </p:grpSpPr>
          <p:sp>
            <p:nvSpPr>
              <p:cNvPr id="67" name="Freeform 6"/>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endParaRPr>
              </a:p>
            </p:txBody>
          </p:sp>
          <p:sp>
            <p:nvSpPr>
              <p:cNvPr id="68" name="Freeform 7"/>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solidFill>
                  <a:effectLst/>
                  <a:uLnTx/>
                  <a:uFillTx/>
                </a:endParaRPr>
              </a:p>
            </p:txBody>
          </p:sp>
          <p:sp>
            <p:nvSpPr>
              <p:cNvPr id="69" name="Freeform 8"/>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solidFill>
                  <a:effectLst/>
                  <a:uLnTx/>
                  <a:uFillTx/>
                </a:endParaRPr>
              </a:p>
            </p:txBody>
          </p:sp>
          <p:sp>
            <p:nvSpPr>
              <p:cNvPr id="70" name="Freeform 9"/>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solidFill>
                  <a:effectLst/>
                  <a:uLnTx/>
                  <a:uFillTx/>
                </a:endParaRPr>
              </a:p>
            </p:txBody>
          </p:sp>
          <p:sp>
            <p:nvSpPr>
              <p:cNvPr id="71" name="Freeform 10"/>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solidFill>
                  <a:effectLst/>
                  <a:uLnTx/>
                  <a:uFillTx/>
                </a:endParaRPr>
              </a:p>
            </p:txBody>
          </p:sp>
        </p:grpSp>
        <p:sp>
          <p:nvSpPr>
            <p:cNvPr id="66" name="Rectangle 65"/>
            <p:cNvSpPr/>
            <p:nvPr/>
          </p:nvSpPr>
          <p:spPr>
            <a:xfrm>
              <a:off x="5998859" y="4730725"/>
              <a:ext cx="178160" cy="122167"/>
            </a:xfrm>
            <a:prstGeom prst="rect">
              <a:avLst/>
            </a:prstGeom>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50" normalizeH="0" baseline="0" noProof="0" dirty="0">
                  <a:ln>
                    <a:noFill/>
                  </a:ln>
                  <a:solidFill>
                    <a:prstClr val="white"/>
                  </a:solidFill>
                  <a:effectLst/>
                  <a:uLnTx/>
                  <a:uFillTx/>
                </a:rPr>
                <a:t>SQL</a:t>
              </a:r>
              <a:endParaRPr kumimoji="0" lang="en-US" sz="2400" b="1" i="0" u="none" strike="noStrike" kern="0" cap="none" spc="-50" normalizeH="0" baseline="0" noProof="0" dirty="0">
                <a:ln>
                  <a:noFill/>
                </a:ln>
                <a:solidFill>
                  <a:prstClr val="white"/>
                </a:solidFill>
                <a:effectLst/>
                <a:uLnTx/>
                <a:uFillTx/>
              </a:endParaRPr>
            </a:p>
          </p:txBody>
        </p:sp>
      </p:grpSp>
      <p:grpSp>
        <p:nvGrpSpPr>
          <p:cNvPr id="72" name="Group 71"/>
          <p:cNvGrpSpPr/>
          <p:nvPr/>
        </p:nvGrpSpPr>
        <p:grpSpPr>
          <a:xfrm>
            <a:off x="6509983" y="4942744"/>
            <a:ext cx="584524" cy="773991"/>
            <a:chOff x="5933635" y="4575515"/>
            <a:chExt cx="304757" cy="403541"/>
          </a:xfrm>
        </p:grpSpPr>
        <p:grpSp>
          <p:nvGrpSpPr>
            <p:cNvPr id="73" name="Group 72"/>
            <p:cNvGrpSpPr>
              <a:grpSpLocks noChangeAspect="1"/>
            </p:cNvGrpSpPr>
            <p:nvPr/>
          </p:nvGrpSpPr>
          <p:grpSpPr>
            <a:xfrm>
              <a:off x="5933635" y="4575515"/>
              <a:ext cx="304757" cy="403541"/>
              <a:chOff x="784223" y="4300538"/>
              <a:chExt cx="460378" cy="609600"/>
            </a:xfrm>
          </p:grpSpPr>
          <p:sp>
            <p:nvSpPr>
              <p:cNvPr id="75" name="Freeform 6"/>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endParaRPr>
              </a:p>
            </p:txBody>
          </p:sp>
          <p:sp>
            <p:nvSpPr>
              <p:cNvPr id="76" name="Freeform 7"/>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solidFill>
                  <a:effectLst/>
                  <a:uLnTx/>
                  <a:uFillTx/>
                </a:endParaRPr>
              </a:p>
            </p:txBody>
          </p:sp>
          <p:sp>
            <p:nvSpPr>
              <p:cNvPr id="77" name="Freeform 8"/>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solidFill>
                  <a:effectLst/>
                  <a:uLnTx/>
                  <a:uFillTx/>
                </a:endParaRPr>
              </a:p>
            </p:txBody>
          </p:sp>
          <p:sp>
            <p:nvSpPr>
              <p:cNvPr id="78" name="Freeform 9"/>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solidFill>
                  <a:effectLst/>
                  <a:uLnTx/>
                  <a:uFillTx/>
                </a:endParaRPr>
              </a:p>
            </p:txBody>
          </p:sp>
          <p:sp>
            <p:nvSpPr>
              <p:cNvPr id="79" name="Freeform 10"/>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prstClr val="black"/>
                  </a:solidFill>
                  <a:effectLst/>
                  <a:uLnTx/>
                  <a:uFillTx/>
                </a:endParaRPr>
              </a:p>
            </p:txBody>
          </p:sp>
        </p:grpSp>
        <p:sp>
          <p:nvSpPr>
            <p:cNvPr id="74" name="Rectangle 73"/>
            <p:cNvSpPr/>
            <p:nvPr/>
          </p:nvSpPr>
          <p:spPr>
            <a:xfrm>
              <a:off x="5998859" y="4730725"/>
              <a:ext cx="178160" cy="122167"/>
            </a:xfrm>
            <a:prstGeom prst="rect">
              <a:avLst/>
            </a:prstGeom>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50" normalizeH="0" baseline="0" noProof="0" dirty="0">
                  <a:ln>
                    <a:noFill/>
                  </a:ln>
                  <a:solidFill>
                    <a:prstClr val="white"/>
                  </a:solidFill>
                  <a:effectLst/>
                  <a:uLnTx/>
                  <a:uFillTx/>
                </a:rPr>
                <a:t>SQL</a:t>
              </a:r>
              <a:endParaRPr kumimoji="0" lang="en-US" sz="2400" b="1" i="0" u="none" strike="noStrike" kern="0" cap="none" spc="-50" normalizeH="0" baseline="0" noProof="0" dirty="0">
                <a:ln>
                  <a:noFill/>
                </a:ln>
                <a:solidFill>
                  <a:prstClr val="white"/>
                </a:solidFill>
                <a:effectLst/>
                <a:uLnTx/>
                <a:uFillTx/>
              </a:endParaRPr>
            </a:p>
          </p:txBody>
        </p:sp>
      </p:grpSp>
      <p:grpSp>
        <p:nvGrpSpPr>
          <p:cNvPr id="80" name="Group 79"/>
          <p:cNvGrpSpPr/>
          <p:nvPr/>
        </p:nvGrpSpPr>
        <p:grpSpPr>
          <a:xfrm>
            <a:off x="1123512" y="3004162"/>
            <a:ext cx="981778" cy="868261"/>
            <a:chOff x="3314482" y="-3310276"/>
            <a:chExt cx="508000" cy="449263"/>
          </a:xfrm>
          <a:solidFill>
            <a:srgbClr val="3898C6"/>
          </a:solidFill>
        </p:grpSpPr>
        <p:sp>
          <p:nvSpPr>
            <p:cNvPr id="81"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2"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3"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4"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6"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8"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9"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0"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3"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6"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7"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8"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9"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0"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01" name="Group 100"/>
          <p:cNvGrpSpPr/>
          <p:nvPr/>
        </p:nvGrpSpPr>
        <p:grpSpPr>
          <a:xfrm>
            <a:off x="2759736" y="3090997"/>
            <a:ext cx="748124" cy="998326"/>
            <a:chOff x="2486516" y="2448206"/>
            <a:chExt cx="748124" cy="998326"/>
          </a:xfrm>
        </p:grpSpPr>
        <p:grpSp>
          <p:nvGrpSpPr>
            <p:cNvPr id="102" name="Group 101"/>
            <p:cNvGrpSpPr/>
            <p:nvPr/>
          </p:nvGrpSpPr>
          <p:grpSpPr>
            <a:xfrm>
              <a:off x="2486516" y="2448206"/>
              <a:ext cx="748124" cy="671712"/>
              <a:chOff x="10327992" y="5794810"/>
              <a:chExt cx="824362" cy="740164"/>
            </a:xfrm>
          </p:grpSpPr>
          <p:grpSp>
            <p:nvGrpSpPr>
              <p:cNvPr id="104" name="Group 103"/>
              <p:cNvGrpSpPr/>
              <p:nvPr/>
            </p:nvGrpSpPr>
            <p:grpSpPr>
              <a:xfrm>
                <a:off x="10327992" y="5794810"/>
                <a:ext cx="824362" cy="740164"/>
                <a:chOff x="-2759706" y="1099471"/>
                <a:chExt cx="7926138" cy="6799720"/>
              </a:xfrm>
            </p:grpSpPr>
            <p:sp>
              <p:nvSpPr>
                <p:cNvPr id="109" name="Rectangle 317"/>
                <p:cNvSpPr/>
                <p:nvPr/>
              </p:nvSpPr>
              <p:spPr bwMode="auto">
                <a:xfrm>
                  <a:off x="-1103535" y="6493181"/>
                  <a:ext cx="4613796" cy="1133080"/>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A7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0" name="Rounded Rectangle 244"/>
                <p:cNvSpPr/>
                <p:nvPr/>
              </p:nvSpPr>
              <p:spPr bwMode="auto">
                <a:xfrm>
                  <a:off x="-2759706" y="1099471"/>
                  <a:ext cx="7926138" cy="5508724"/>
                </a:xfrm>
                <a:prstGeom prst="roundRect">
                  <a:avLst>
                    <a:gd name="adj" fmla="val 8482"/>
                  </a:avLst>
                </a:prstGeom>
                <a:solidFill>
                  <a:srgbClr val="A3B4B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1" name="Rectangle 110"/>
                <p:cNvSpPr/>
                <p:nvPr/>
              </p:nvSpPr>
              <p:spPr bwMode="auto">
                <a:xfrm>
                  <a:off x="-2133709" y="1626404"/>
                  <a:ext cx="6674143" cy="4361520"/>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2" name="Rectangle 111"/>
                <p:cNvSpPr/>
                <p:nvPr/>
              </p:nvSpPr>
              <p:spPr bwMode="auto">
                <a:xfrm>
                  <a:off x="-1332157" y="7460658"/>
                  <a:ext cx="5071038" cy="438533"/>
                </a:xfrm>
                <a:prstGeom prst="rect">
                  <a:avLst/>
                </a:prstGeom>
                <a:solidFill>
                  <a:srgbClr val="A3B4B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05" name="Group 104"/>
              <p:cNvGrpSpPr/>
              <p:nvPr/>
            </p:nvGrpSpPr>
            <p:grpSpPr>
              <a:xfrm>
                <a:off x="10627414" y="5941057"/>
                <a:ext cx="225518" cy="270767"/>
                <a:chOff x="8055373" y="3635514"/>
                <a:chExt cx="1066706" cy="1315899"/>
              </a:xfrm>
            </p:grpSpPr>
            <p:sp>
              <p:nvSpPr>
                <p:cNvPr id="106" name="Freeform 240"/>
                <p:cNvSpPr/>
                <p:nvPr/>
              </p:nvSpPr>
              <p:spPr>
                <a:xfrm>
                  <a:off x="8072535" y="3635514"/>
                  <a:ext cx="1049544" cy="562870"/>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7" name="Freeform 241"/>
                <p:cNvSpPr/>
                <p:nvPr/>
              </p:nvSpPr>
              <p:spPr>
                <a:xfrm>
                  <a:off x="8055373" y="3970338"/>
                  <a:ext cx="517525" cy="98107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chemeClr val="bg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Freeform 242"/>
                <p:cNvSpPr/>
                <p:nvPr/>
              </p:nvSpPr>
              <p:spPr>
                <a:xfrm flipH="1">
                  <a:off x="8604226" y="3970338"/>
                  <a:ext cx="517525" cy="98107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chemeClr val="bg1">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103" name="TextBox 102"/>
            <p:cNvSpPr txBox="1"/>
            <p:nvPr/>
          </p:nvSpPr>
          <p:spPr>
            <a:xfrm>
              <a:off x="2552923" y="2984908"/>
              <a:ext cx="603318" cy="461624"/>
            </a:xfrm>
            <a:prstGeom prst="rect">
              <a:avLst/>
            </a:prstGeom>
            <a:noFill/>
          </p:spPr>
          <p:txBody>
            <a:bodyPr wrap="none" lIns="182854" tIns="146284" rIns="182854" bIns="146284"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err="1">
                  <a:ln>
                    <a:noFill/>
                  </a:ln>
                  <a:solidFill>
                    <a:sysClr val="windowText" lastClr="000000"/>
                  </a:solidFill>
                  <a:effectLst/>
                  <a:uLnTx/>
                  <a:uFillTx/>
                </a:rPr>
                <a:t>VM</a:t>
              </a:r>
              <a:endParaRPr kumimoji="0" lang="en-US" sz="2000" b="0" i="0" u="none" strike="noStrike" kern="0" cap="none" spc="0" normalizeH="0" baseline="0" noProof="0" dirty="0">
                <a:ln>
                  <a:noFill/>
                </a:ln>
                <a:solidFill>
                  <a:sysClr val="windowText" lastClr="000000"/>
                </a:solidFill>
                <a:effectLst/>
                <a:uLnTx/>
                <a:uFillTx/>
              </a:endParaRPr>
            </a:p>
          </p:txBody>
        </p:sp>
      </p:grpSp>
      <p:pic>
        <p:nvPicPr>
          <p:cNvPr id="113" name="Picture 11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94067" y="2923301"/>
            <a:ext cx="1060569" cy="1066799"/>
          </a:xfrm>
          <a:prstGeom prst="rect">
            <a:avLst/>
          </a:prstGeom>
        </p:spPr>
      </p:pic>
      <p:pic>
        <p:nvPicPr>
          <p:cNvPr id="114" name="Picture 1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94067" y="4707037"/>
            <a:ext cx="1060569" cy="1066799"/>
          </a:xfrm>
          <a:prstGeom prst="rect">
            <a:avLst/>
          </a:prstGeom>
        </p:spPr>
      </p:pic>
      <p:grpSp>
        <p:nvGrpSpPr>
          <p:cNvPr id="115" name="Group 114"/>
          <p:cNvGrpSpPr/>
          <p:nvPr/>
        </p:nvGrpSpPr>
        <p:grpSpPr>
          <a:xfrm>
            <a:off x="7595713" y="1453078"/>
            <a:ext cx="1057276" cy="1068388"/>
            <a:chOff x="3662363" y="1230946"/>
            <a:chExt cx="1057276" cy="1068388"/>
          </a:xfrm>
        </p:grpSpPr>
        <p:grpSp>
          <p:nvGrpSpPr>
            <p:cNvPr id="116" name="Group 4"/>
            <p:cNvGrpSpPr>
              <a:grpSpLocks noChangeAspect="1"/>
            </p:cNvGrpSpPr>
            <p:nvPr/>
          </p:nvGrpSpPr>
          <p:grpSpPr bwMode="auto">
            <a:xfrm>
              <a:off x="3662363" y="1230946"/>
              <a:ext cx="1057276" cy="1068388"/>
              <a:chOff x="2341" y="775"/>
              <a:chExt cx="666" cy="673"/>
            </a:xfrm>
          </p:grpSpPr>
          <p:sp>
            <p:nvSpPr>
              <p:cNvPr id="118" name="AutoShape 3"/>
              <p:cNvSpPr>
                <a:spLocks noChangeAspect="1" noChangeArrowheads="1" noTextEdit="1"/>
              </p:cNvSpPr>
              <p:nvPr/>
            </p:nvSpPr>
            <p:spPr bwMode="auto">
              <a:xfrm>
                <a:off x="2342" y="775"/>
                <a:ext cx="665"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9" name="Oval 5"/>
              <p:cNvSpPr>
                <a:spLocks noChangeArrowheads="1"/>
              </p:cNvSpPr>
              <p:nvPr/>
            </p:nvSpPr>
            <p:spPr bwMode="auto">
              <a:xfrm>
                <a:off x="2341" y="776"/>
                <a:ext cx="665" cy="672"/>
              </a:xfrm>
              <a:prstGeom prst="ellipse">
                <a:avLst/>
              </a:prstGeom>
              <a:solidFill>
                <a:srgbClr val="00A4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Freeform 6"/>
              <p:cNvSpPr>
                <a:spLocks/>
              </p:cNvSpPr>
              <p:nvPr/>
            </p:nvSpPr>
            <p:spPr bwMode="auto">
              <a:xfrm>
                <a:off x="2556" y="987"/>
                <a:ext cx="216" cy="64"/>
              </a:xfrm>
              <a:custGeom>
                <a:avLst/>
                <a:gdLst>
                  <a:gd name="T0" fmla="*/ 0 w 231"/>
                  <a:gd name="T1" fmla="*/ 51 h 68"/>
                  <a:gd name="T2" fmla="*/ 11 w 231"/>
                  <a:gd name="T3" fmla="*/ 68 h 68"/>
                  <a:gd name="T4" fmla="*/ 219 w 231"/>
                  <a:gd name="T5" fmla="*/ 68 h 68"/>
                  <a:gd name="T6" fmla="*/ 231 w 231"/>
                  <a:gd name="T7" fmla="*/ 51 h 68"/>
                  <a:gd name="T8" fmla="*/ 231 w 231"/>
                  <a:gd name="T9" fmla="*/ 16 h 68"/>
                  <a:gd name="T10" fmla="*/ 219 w 231"/>
                  <a:gd name="T11" fmla="*/ 0 h 68"/>
                  <a:gd name="T12" fmla="*/ 11 w 231"/>
                  <a:gd name="T13" fmla="*/ 0 h 68"/>
                  <a:gd name="T14" fmla="*/ 0 w 231"/>
                  <a:gd name="T15" fmla="*/ 16 h 68"/>
                  <a:gd name="T16" fmla="*/ 0 w 231"/>
                  <a:gd name="T17" fmla="*/ 5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68">
                    <a:moveTo>
                      <a:pt x="0" y="51"/>
                    </a:moveTo>
                    <a:cubicBezTo>
                      <a:pt x="0" y="60"/>
                      <a:pt x="5" y="68"/>
                      <a:pt x="11" y="68"/>
                    </a:cubicBezTo>
                    <a:cubicBezTo>
                      <a:pt x="219" y="68"/>
                      <a:pt x="219" y="68"/>
                      <a:pt x="219" y="68"/>
                    </a:cubicBezTo>
                    <a:cubicBezTo>
                      <a:pt x="226" y="68"/>
                      <a:pt x="231" y="60"/>
                      <a:pt x="231" y="51"/>
                    </a:cubicBezTo>
                    <a:cubicBezTo>
                      <a:pt x="231" y="16"/>
                      <a:pt x="231" y="16"/>
                      <a:pt x="231" y="16"/>
                    </a:cubicBezTo>
                    <a:cubicBezTo>
                      <a:pt x="231" y="7"/>
                      <a:pt x="226" y="0"/>
                      <a:pt x="219" y="0"/>
                    </a:cubicBezTo>
                    <a:cubicBezTo>
                      <a:pt x="11" y="0"/>
                      <a:pt x="11" y="0"/>
                      <a:pt x="11" y="0"/>
                    </a:cubicBezTo>
                    <a:cubicBezTo>
                      <a:pt x="5" y="0"/>
                      <a:pt x="0" y="7"/>
                      <a:pt x="0" y="16"/>
                    </a:cubicBezTo>
                    <a:lnTo>
                      <a:pt x="0" y="51"/>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1" name="Freeform 7"/>
              <p:cNvSpPr>
                <a:spLocks/>
              </p:cNvSpPr>
              <p:nvPr/>
            </p:nvSpPr>
            <p:spPr bwMode="auto">
              <a:xfrm>
                <a:off x="2565" y="886"/>
                <a:ext cx="193" cy="262"/>
              </a:xfrm>
              <a:custGeom>
                <a:avLst/>
                <a:gdLst>
                  <a:gd name="T0" fmla="*/ 3 w 207"/>
                  <a:gd name="T1" fmla="*/ 129 h 278"/>
                  <a:gd name="T2" fmla="*/ 3 w 207"/>
                  <a:gd name="T3" fmla="*/ 214 h 278"/>
                  <a:gd name="T4" fmla="*/ 25 w 207"/>
                  <a:gd name="T5" fmla="*/ 247 h 278"/>
                  <a:gd name="T6" fmla="*/ 161 w 207"/>
                  <a:gd name="T7" fmla="*/ 259 h 278"/>
                  <a:gd name="T8" fmla="*/ 195 w 207"/>
                  <a:gd name="T9" fmla="*/ 243 h 278"/>
                  <a:gd name="T10" fmla="*/ 207 w 207"/>
                  <a:gd name="T11" fmla="*/ 207 h 278"/>
                  <a:gd name="T12" fmla="*/ 207 w 207"/>
                  <a:gd name="T13" fmla="*/ 69 h 278"/>
                  <a:gd name="T14" fmla="*/ 171 w 207"/>
                  <a:gd name="T15" fmla="*/ 9 h 278"/>
                  <a:gd name="T16" fmla="*/ 45 w 207"/>
                  <a:gd name="T17" fmla="*/ 0 h 278"/>
                  <a:gd name="T18" fmla="*/ 25 w 207"/>
                  <a:gd name="T19" fmla="*/ 52 h 278"/>
                  <a:gd name="T20" fmla="*/ 10 w 207"/>
                  <a:gd name="T21" fmla="*/ 102 h 278"/>
                  <a:gd name="T22" fmla="*/ 3 w 207"/>
                  <a:gd name="T23" fmla="*/ 12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278">
                    <a:moveTo>
                      <a:pt x="3" y="129"/>
                    </a:moveTo>
                    <a:cubicBezTo>
                      <a:pt x="3" y="214"/>
                      <a:pt x="3" y="214"/>
                      <a:pt x="3" y="214"/>
                    </a:cubicBezTo>
                    <a:cubicBezTo>
                      <a:pt x="3" y="214"/>
                      <a:pt x="0" y="238"/>
                      <a:pt x="25" y="247"/>
                    </a:cubicBezTo>
                    <a:cubicBezTo>
                      <a:pt x="25" y="247"/>
                      <a:pt x="93" y="278"/>
                      <a:pt x="161" y="259"/>
                    </a:cubicBezTo>
                    <a:cubicBezTo>
                      <a:pt x="195" y="243"/>
                      <a:pt x="195" y="243"/>
                      <a:pt x="195" y="243"/>
                    </a:cubicBezTo>
                    <a:cubicBezTo>
                      <a:pt x="195" y="243"/>
                      <a:pt x="207" y="240"/>
                      <a:pt x="207" y="207"/>
                    </a:cubicBezTo>
                    <a:cubicBezTo>
                      <a:pt x="207" y="69"/>
                      <a:pt x="207" y="69"/>
                      <a:pt x="207" y="69"/>
                    </a:cubicBezTo>
                    <a:cubicBezTo>
                      <a:pt x="207" y="69"/>
                      <a:pt x="176" y="10"/>
                      <a:pt x="171" y="9"/>
                    </a:cubicBezTo>
                    <a:cubicBezTo>
                      <a:pt x="166" y="8"/>
                      <a:pt x="45" y="0"/>
                      <a:pt x="45" y="0"/>
                    </a:cubicBezTo>
                    <a:cubicBezTo>
                      <a:pt x="25" y="52"/>
                      <a:pt x="25" y="52"/>
                      <a:pt x="25" y="52"/>
                    </a:cubicBezTo>
                    <a:cubicBezTo>
                      <a:pt x="10" y="102"/>
                      <a:pt x="10" y="102"/>
                      <a:pt x="10" y="102"/>
                    </a:cubicBezTo>
                    <a:lnTo>
                      <a:pt x="3" y="129"/>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2" name="Freeform 8"/>
              <p:cNvSpPr>
                <a:spLocks/>
              </p:cNvSpPr>
              <p:nvPr/>
            </p:nvSpPr>
            <p:spPr bwMode="auto">
              <a:xfrm>
                <a:off x="2491" y="1208"/>
                <a:ext cx="177" cy="240"/>
              </a:xfrm>
              <a:custGeom>
                <a:avLst/>
                <a:gdLst>
                  <a:gd name="T0" fmla="*/ 189 w 189"/>
                  <a:gd name="T1" fmla="*/ 0 h 254"/>
                  <a:gd name="T2" fmla="*/ 189 w 189"/>
                  <a:gd name="T3" fmla="*/ 254 h 254"/>
                  <a:gd name="T4" fmla="*/ 187 w 189"/>
                  <a:gd name="T5" fmla="*/ 254 h 254"/>
                  <a:gd name="T6" fmla="*/ 9 w 189"/>
                  <a:gd name="T7" fmla="*/ 200 h 254"/>
                  <a:gd name="T8" fmla="*/ 9 w 189"/>
                  <a:gd name="T9" fmla="*/ 189 h 254"/>
                  <a:gd name="T10" fmla="*/ 8 w 189"/>
                  <a:gd name="T11" fmla="*/ 172 h 254"/>
                  <a:gd name="T12" fmla="*/ 6 w 189"/>
                  <a:gd name="T13" fmla="*/ 137 h 254"/>
                  <a:gd name="T14" fmla="*/ 3 w 189"/>
                  <a:gd name="T15" fmla="*/ 73 h 254"/>
                  <a:gd name="T16" fmla="*/ 1 w 189"/>
                  <a:gd name="T17" fmla="*/ 17 h 254"/>
                  <a:gd name="T18" fmla="*/ 1 w 189"/>
                  <a:gd name="T19" fmla="*/ 17 h 254"/>
                  <a:gd name="T20" fmla="*/ 0 w 189"/>
                  <a:gd name="T21" fmla="*/ 14 h 254"/>
                  <a:gd name="T22" fmla="*/ 45 w 189"/>
                  <a:gd name="T23" fmla="*/ 11 h 254"/>
                  <a:gd name="T24" fmla="*/ 55 w 189"/>
                  <a:gd name="T25" fmla="*/ 10 h 254"/>
                  <a:gd name="T26" fmla="*/ 184 w 189"/>
                  <a:gd name="T27" fmla="*/ 1 h 254"/>
                  <a:gd name="T28" fmla="*/ 187 w 189"/>
                  <a:gd name="T29" fmla="*/ 0 h 254"/>
                  <a:gd name="T30" fmla="*/ 188 w 189"/>
                  <a:gd name="T31" fmla="*/ 0 h 254"/>
                  <a:gd name="T32" fmla="*/ 189 w 189"/>
                  <a:gd name="T33"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9" h="254">
                    <a:moveTo>
                      <a:pt x="189" y="0"/>
                    </a:moveTo>
                    <a:cubicBezTo>
                      <a:pt x="189" y="254"/>
                      <a:pt x="189" y="254"/>
                      <a:pt x="189" y="254"/>
                    </a:cubicBezTo>
                    <a:cubicBezTo>
                      <a:pt x="188" y="254"/>
                      <a:pt x="188" y="254"/>
                      <a:pt x="187" y="254"/>
                    </a:cubicBezTo>
                    <a:cubicBezTo>
                      <a:pt x="122" y="252"/>
                      <a:pt x="61" y="233"/>
                      <a:pt x="9" y="200"/>
                    </a:cubicBezTo>
                    <a:cubicBezTo>
                      <a:pt x="9" y="189"/>
                      <a:pt x="9" y="189"/>
                      <a:pt x="9" y="189"/>
                    </a:cubicBezTo>
                    <a:cubicBezTo>
                      <a:pt x="8" y="172"/>
                      <a:pt x="8" y="172"/>
                      <a:pt x="8" y="172"/>
                    </a:cubicBezTo>
                    <a:cubicBezTo>
                      <a:pt x="6" y="137"/>
                      <a:pt x="6" y="137"/>
                      <a:pt x="6" y="137"/>
                    </a:cubicBezTo>
                    <a:cubicBezTo>
                      <a:pt x="3" y="73"/>
                      <a:pt x="3" y="73"/>
                      <a:pt x="3" y="73"/>
                    </a:cubicBezTo>
                    <a:cubicBezTo>
                      <a:pt x="1" y="17"/>
                      <a:pt x="1" y="17"/>
                      <a:pt x="1" y="17"/>
                    </a:cubicBezTo>
                    <a:cubicBezTo>
                      <a:pt x="1" y="17"/>
                      <a:pt x="1" y="17"/>
                      <a:pt x="1" y="17"/>
                    </a:cubicBezTo>
                    <a:cubicBezTo>
                      <a:pt x="0" y="14"/>
                      <a:pt x="0" y="14"/>
                      <a:pt x="0" y="14"/>
                    </a:cubicBezTo>
                    <a:cubicBezTo>
                      <a:pt x="45" y="11"/>
                      <a:pt x="45" y="11"/>
                      <a:pt x="45" y="11"/>
                    </a:cubicBezTo>
                    <a:cubicBezTo>
                      <a:pt x="55" y="10"/>
                      <a:pt x="55" y="10"/>
                      <a:pt x="55" y="10"/>
                    </a:cubicBezTo>
                    <a:cubicBezTo>
                      <a:pt x="184" y="1"/>
                      <a:pt x="184" y="1"/>
                      <a:pt x="184" y="1"/>
                    </a:cubicBezTo>
                    <a:cubicBezTo>
                      <a:pt x="187" y="0"/>
                      <a:pt x="187" y="0"/>
                      <a:pt x="187" y="0"/>
                    </a:cubicBezTo>
                    <a:cubicBezTo>
                      <a:pt x="188" y="0"/>
                      <a:pt x="188" y="0"/>
                      <a:pt x="188" y="0"/>
                    </a:cubicBezTo>
                    <a:lnTo>
                      <a:pt x="189" y="0"/>
                    </a:lnTo>
                    <a:close/>
                  </a:path>
                </a:pathLst>
              </a:custGeom>
              <a:solidFill>
                <a:srgbClr val="7C1C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3" name="Freeform 9"/>
              <p:cNvSpPr>
                <a:spLocks/>
              </p:cNvSpPr>
              <p:nvPr/>
            </p:nvSpPr>
            <p:spPr bwMode="auto">
              <a:xfrm>
                <a:off x="2666" y="1208"/>
                <a:ext cx="176" cy="240"/>
              </a:xfrm>
              <a:custGeom>
                <a:avLst/>
                <a:gdLst>
                  <a:gd name="T0" fmla="*/ 189 w 189"/>
                  <a:gd name="T1" fmla="*/ 14 h 254"/>
                  <a:gd name="T2" fmla="*/ 188 w 189"/>
                  <a:gd name="T3" fmla="*/ 17 h 254"/>
                  <a:gd name="T4" fmla="*/ 188 w 189"/>
                  <a:gd name="T5" fmla="*/ 17 h 254"/>
                  <a:gd name="T6" fmla="*/ 186 w 189"/>
                  <a:gd name="T7" fmla="*/ 73 h 254"/>
                  <a:gd name="T8" fmla="*/ 182 w 189"/>
                  <a:gd name="T9" fmla="*/ 155 h 254"/>
                  <a:gd name="T10" fmla="*/ 180 w 189"/>
                  <a:gd name="T11" fmla="*/ 187 h 254"/>
                  <a:gd name="T12" fmla="*/ 180 w 189"/>
                  <a:gd name="T13" fmla="*/ 189 h 254"/>
                  <a:gd name="T14" fmla="*/ 180 w 189"/>
                  <a:gd name="T15" fmla="*/ 210 h 254"/>
                  <a:gd name="T16" fmla="*/ 9 w 189"/>
                  <a:gd name="T17" fmla="*/ 254 h 254"/>
                  <a:gd name="T18" fmla="*/ 2 w 189"/>
                  <a:gd name="T19" fmla="*/ 254 h 254"/>
                  <a:gd name="T20" fmla="*/ 0 w 189"/>
                  <a:gd name="T21" fmla="*/ 254 h 254"/>
                  <a:gd name="T22" fmla="*/ 0 w 189"/>
                  <a:gd name="T23" fmla="*/ 0 h 254"/>
                  <a:gd name="T24" fmla="*/ 1 w 189"/>
                  <a:gd name="T25" fmla="*/ 0 h 254"/>
                  <a:gd name="T26" fmla="*/ 2 w 189"/>
                  <a:gd name="T27" fmla="*/ 0 h 254"/>
                  <a:gd name="T28" fmla="*/ 5 w 189"/>
                  <a:gd name="T29" fmla="*/ 1 h 254"/>
                  <a:gd name="T30" fmla="*/ 134 w 189"/>
                  <a:gd name="T31" fmla="*/ 10 h 254"/>
                  <a:gd name="T32" fmla="*/ 144 w 189"/>
                  <a:gd name="T33" fmla="*/ 11 h 254"/>
                  <a:gd name="T34" fmla="*/ 189 w 189"/>
                  <a:gd name="T35" fmla="*/ 1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9" h="254">
                    <a:moveTo>
                      <a:pt x="189" y="14"/>
                    </a:moveTo>
                    <a:cubicBezTo>
                      <a:pt x="188" y="17"/>
                      <a:pt x="188" y="17"/>
                      <a:pt x="188" y="17"/>
                    </a:cubicBezTo>
                    <a:cubicBezTo>
                      <a:pt x="188" y="17"/>
                      <a:pt x="188" y="17"/>
                      <a:pt x="188" y="17"/>
                    </a:cubicBezTo>
                    <a:cubicBezTo>
                      <a:pt x="186" y="73"/>
                      <a:pt x="186" y="73"/>
                      <a:pt x="186" y="73"/>
                    </a:cubicBezTo>
                    <a:cubicBezTo>
                      <a:pt x="182" y="155"/>
                      <a:pt x="182" y="155"/>
                      <a:pt x="182" y="155"/>
                    </a:cubicBezTo>
                    <a:cubicBezTo>
                      <a:pt x="180" y="187"/>
                      <a:pt x="180" y="187"/>
                      <a:pt x="180" y="187"/>
                    </a:cubicBezTo>
                    <a:cubicBezTo>
                      <a:pt x="180" y="189"/>
                      <a:pt x="180" y="189"/>
                      <a:pt x="180" y="189"/>
                    </a:cubicBezTo>
                    <a:cubicBezTo>
                      <a:pt x="180" y="210"/>
                      <a:pt x="180" y="210"/>
                      <a:pt x="180" y="210"/>
                    </a:cubicBezTo>
                    <a:cubicBezTo>
                      <a:pt x="129" y="238"/>
                      <a:pt x="71" y="254"/>
                      <a:pt x="9" y="254"/>
                    </a:cubicBezTo>
                    <a:cubicBezTo>
                      <a:pt x="7" y="254"/>
                      <a:pt x="4" y="254"/>
                      <a:pt x="2" y="254"/>
                    </a:cubicBezTo>
                    <a:cubicBezTo>
                      <a:pt x="1" y="254"/>
                      <a:pt x="1" y="254"/>
                      <a:pt x="0" y="254"/>
                    </a:cubicBezTo>
                    <a:cubicBezTo>
                      <a:pt x="0" y="0"/>
                      <a:pt x="0" y="0"/>
                      <a:pt x="0" y="0"/>
                    </a:cubicBezTo>
                    <a:cubicBezTo>
                      <a:pt x="1" y="0"/>
                      <a:pt x="1" y="0"/>
                      <a:pt x="1" y="0"/>
                    </a:cubicBezTo>
                    <a:cubicBezTo>
                      <a:pt x="2" y="0"/>
                      <a:pt x="2" y="0"/>
                      <a:pt x="2" y="0"/>
                    </a:cubicBezTo>
                    <a:cubicBezTo>
                      <a:pt x="5" y="1"/>
                      <a:pt x="5" y="1"/>
                      <a:pt x="5" y="1"/>
                    </a:cubicBezTo>
                    <a:cubicBezTo>
                      <a:pt x="134" y="10"/>
                      <a:pt x="134" y="10"/>
                      <a:pt x="134" y="10"/>
                    </a:cubicBezTo>
                    <a:cubicBezTo>
                      <a:pt x="144" y="11"/>
                      <a:pt x="144" y="11"/>
                      <a:pt x="144" y="11"/>
                    </a:cubicBezTo>
                    <a:lnTo>
                      <a:pt x="189" y="14"/>
                    </a:lnTo>
                    <a:close/>
                  </a:path>
                </a:pathLst>
              </a:custGeom>
              <a:solidFill>
                <a:srgbClr val="7C1C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4" name="Freeform 10"/>
              <p:cNvSpPr>
                <a:spLocks/>
              </p:cNvSpPr>
              <p:nvPr/>
            </p:nvSpPr>
            <p:spPr bwMode="auto">
              <a:xfrm>
                <a:off x="2799" y="1182"/>
                <a:ext cx="119" cy="217"/>
              </a:xfrm>
              <a:custGeom>
                <a:avLst/>
                <a:gdLst>
                  <a:gd name="T0" fmla="*/ 127 w 127"/>
                  <a:gd name="T1" fmla="*/ 168 h 230"/>
                  <a:gd name="T2" fmla="*/ 51 w 127"/>
                  <a:gd name="T3" fmla="*/ 230 h 230"/>
                  <a:gd name="T4" fmla="*/ 39 w 127"/>
                  <a:gd name="T5" fmla="*/ 183 h 230"/>
                  <a:gd name="T6" fmla="*/ 13 w 127"/>
                  <a:gd name="T7" fmla="*/ 96 h 230"/>
                  <a:gd name="T8" fmla="*/ 13 w 127"/>
                  <a:gd name="T9" fmla="*/ 95 h 230"/>
                  <a:gd name="T10" fmla="*/ 11 w 127"/>
                  <a:gd name="T11" fmla="*/ 89 h 230"/>
                  <a:gd name="T12" fmla="*/ 2 w 127"/>
                  <a:gd name="T13" fmla="*/ 58 h 230"/>
                  <a:gd name="T14" fmla="*/ 1 w 127"/>
                  <a:gd name="T15" fmla="*/ 39 h 230"/>
                  <a:gd name="T16" fmla="*/ 32 w 127"/>
                  <a:gd name="T17" fmla="*/ 2 h 230"/>
                  <a:gd name="T18" fmla="*/ 54 w 127"/>
                  <a:gd name="T19" fmla="*/ 1 h 230"/>
                  <a:gd name="T20" fmla="*/ 88 w 127"/>
                  <a:gd name="T21" fmla="*/ 33 h 230"/>
                  <a:gd name="T22" fmla="*/ 98 w 127"/>
                  <a:gd name="T23" fmla="*/ 65 h 230"/>
                  <a:gd name="T24" fmla="*/ 99 w 127"/>
                  <a:gd name="T25" fmla="*/ 70 h 230"/>
                  <a:gd name="T26" fmla="*/ 127 w 127"/>
                  <a:gd name="T27"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230">
                    <a:moveTo>
                      <a:pt x="127" y="168"/>
                    </a:moveTo>
                    <a:cubicBezTo>
                      <a:pt x="105" y="192"/>
                      <a:pt x="79" y="213"/>
                      <a:pt x="51" y="230"/>
                    </a:cubicBezTo>
                    <a:cubicBezTo>
                      <a:pt x="47" y="214"/>
                      <a:pt x="43" y="198"/>
                      <a:pt x="39" y="183"/>
                    </a:cubicBezTo>
                    <a:cubicBezTo>
                      <a:pt x="30" y="151"/>
                      <a:pt x="21" y="122"/>
                      <a:pt x="13" y="96"/>
                    </a:cubicBezTo>
                    <a:cubicBezTo>
                      <a:pt x="13" y="95"/>
                      <a:pt x="13" y="95"/>
                      <a:pt x="13" y="95"/>
                    </a:cubicBezTo>
                    <a:cubicBezTo>
                      <a:pt x="12" y="93"/>
                      <a:pt x="12" y="91"/>
                      <a:pt x="11" y="89"/>
                    </a:cubicBezTo>
                    <a:cubicBezTo>
                      <a:pt x="8" y="78"/>
                      <a:pt x="5" y="67"/>
                      <a:pt x="2" y="58"/>
                    </a:cubicBezTo>
                    <a:cubicBezTo>
                      <a:pt x="0" y="51"/>
                      <a:pt x="0" y="45"/>
                      <a:pt x="1" y="39"/>
                    </a:cubicBezTo>
                    <a:cubicBezTo>
                      <a:pt x="3" y="22"/>
                      <a:pt x="15" y="7"/>
                      <a:pt x="32" y="2"/>
                    </a:cubicBezTo>
                    <a:cubicBezTo>
                      <a:pt x="40" y="0"/>
                      <a:pt x="47" y="0"/>
                      <a:pt x="54" y="1"/>
                    </a:cubicBezTo>
                    <a:cubicBezTo>
                      <a:pt x="70" y="5"/>
                      <a:pt x="83" y="16"/>
                      <a:pt x="88" y="33"/>
                    </a:cubicBezTo>
                    <a:cubicBezTo>
                      <a:pt x="91" y="42"/>
                      <a:pt x="94" y="53"/>
                      <a:pt x="98" y="65"/>
                    </a:cubicBezTo>
                    <a:cubicBezTo>
                      <a:pt x="98" y="67"/>
                      <a:pt x="99" y="68"/>
                      <a:pt x="99" y="70"/>
                    </a:cubicBezTo>
                    <a:cubicBezTo>
                      <a:pt x="108" y="98"/>
                      <a:pt x="118" y="132"/>
                      <a:pt x="127" y="168"/>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5" name="Freeform 11"/>
              <p:cNvSpPr>
                <a:spLocks/>
              </p:cNvSpPr>
              <p:nvPr/>
            </p:nvSpPr>
            <p:spPr bwMode="auto">
              <a:xfrm>
                <a:off x="2790" y="1172"/>
                <a:ext cx="105" cy="106"/>
              </a:xfrm>
              <a:custGeom>
                <a:avLst/>
                <a:gdLst>
                  <a:gd name="T0" fmla="*/ 1 w 112"/>
                  <a:gd name="T1" fmla="*/ 58 h 112"/>
                  <a:gd name="T2" fmla="*/ 58 w 112"/>
                  <a:gd name="T3" fmla="*/ 111 h 112"/>
                  <a:gd name="T4" fmla="*/ 111 w 112"/>
                  <a:gd name="T5" fmla="*/ 54 h 112"/>
                  <a:gd name="T6" fmla="*/ 54 w 112"/>
                  <a:gd name="T7" fmla="*/ 1 h 112"/>
                  <a:gd name="T8" fmla="*/ 1 w 112"/>
                  <a:gd name="T9" fmla="*/ 58 h 112"/>
                </a:gdLst>
                <a:ahLst/>
                <a:cxnLst>
                  <a:cxn ang="0">
                    <a:pos x="T0" y="T1"/>
                  </a:cxn>
                  <a:cxn ang="0">
                    <a:pos x="T2" y="T3"/>
                  </a:cxn>
                  <a:cxn ang="0">
                    <a:pos x="T4" y="T5"/>
                  </a:cxn>
                  <a:cxn ang="0">
                    <a:pos x="T6" y="T7"/>
                  </a:cxn>
                  <a:cxn ang="0">
                    <a:pos x="T8" y="T9"/>
                  </a:cxn>
                </a:cxnLst>
                <a:rect l="0" t="0" r="r" b="b"/>
                <a:pathLst>
                  <a:path w="112" h="112">
                    <a:moveTo>
                      <a:pt x="1" y="58"/>
                    </a:moveTo>
                    <a:cubicBezTo>
                      <a:pt x="2" y="88"/>
                      <a:pt x="27" y="112"/>
                      <a:pt x="58" y="111"/>
                    </a:cubicBezTo>
                    <a:cubicBezTo>
                      <a:pt x="88" y="110"/>
                      <a:pt x="112" y="85"/>
                      <a:pt x="111" y="54"/>
                    </a:cubicBezTo>
                    <a:cubicBezTo>
                      <a:pt x="110" y="24"/>
                      <a:pt x="84" y="0"/>
                      <a:pt x="54" y="1"/>
                    </a:cubicBezTo>
                    <a:cubicBezTo>
                      <a:pt x="24" y="2"/>
                      <a:pt x="0" y="27"/>
                      <a:pt x="1" y="58"/>
                    </a:cubicBezTo>
                    <a:close/>
                  </a:path>
                </a:pathLst>
              </a:custGeom>
              <a:solidFill>
                <a:srgbClr val="7C1C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6" name="Freeform 12"/>
              <p:cNvSpPr>
                <a:spLocks/>
              </p:cNvSpPr>
              <p:nvPr/>
            </p:nvSpPr>
            <p:spPr bwMode="auto">
              <a:xfrm>
                <a:off x="2414" y="1182"/>
                <a:ext cx="120" cy="204"/>
              </a:xfrm>
              <a:custGeom>
                <a:avLst/>
                <a:gdLst>
                  <a:gd name="T0" fmla="*/ 125 w 128"/>
                  <a:gd name="T1" fmla="*/ 60 h 216"/>
                  <a:gd name="T2" fmla="*/ 114 w 128"/>
                  <a:gd name="T3" fmla="*/ 91 h 216"/>
                  <a:gd name="T4" fmla="*/ 112 w 128"/>
                  <a:gd name="T5" fmla="*/ 95 h 216"/>
                  <a:gd name="T6" fmla="*/ 111 w 128"/>
                  <a:gd name="T7" fmla="*/ 98 h 216"/>
                  <a:gd name="T8" fmla="*/ 88 w 128"/>
                  <a:gd name="T9" fmla="*/ 165 h 216"/>
                  <a:gd name="T10" fmla="*/ 72 w 128"/>
                  <a:gd name="T11" fmla="*/ 216 h 216"/>
                  <a:gd name="T12" fmla="*/ 0 w 128"/>
                  <a:gd name="T13" fmla="*/ 147 h 216"/>
                  <a:gd name="T14" fmla="*/ 27 w 128"/>
                  <a:gd name="T15" fmla="*/ 69 h 216"/>
                  <a:gd name="T16" fmla="*/ 29 w 128"/>
                  <a:gd name="T17" fmla="*/ 62 h 216"/>
                  <a:gd name="T18" fmla="*/ 29 w 128"/>
                  <a:gd name="T19" fmla="*/ 62 h 216"/>
                  <a:gd name="T20" fmla="*/ 40 w 128"/>
                  <a:gd name="T21" fmla="*/ 31 h 216"/>
                  <a:gd name="T22" fmla="*/ 74 w 128"/>
                  <a:gd name="T23" fmla="*/ 1 h 216"/>
                  <a:gd name="T24" fmla="*/ 97 w 128"/>
                  <a:gd name="T25" fmla="*/ 3 h 216"/>
                  <a:gd name="T26" fmla="*/ 127 w 128"/>
                  <a:gd name="T27" fmla="*/ 39 h 216"/>
                  <a:gd name="T28" fmla="*/ 125 w 128"/>
                  <a:gd name="T29" fmla="*/ 6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8" h="216">
                    <a:moveTo>
                      <a:pt x="125" y="60"/>
                    </a:moveTo>
                    <a:cubicBezTo>
                      <a:pt x="122" y="69"/>
                      <a:pt x="118" y="80"/>
                      <a:pt x="114" y="91"/>
                    </a:cubicBezTo>
                    <a:cubicBezTo>
                      <a:pt x="113" y="93"/>
                      <a:pt x="113" y="94"/>
                      <a:pt x="112" y="95"/>
                    </a:cubicBezTo>
                    <a:cubicBezTo>
                      <a:pt x="112" y="96"/>
                      <a:pt x="112" y="97"/>
                      <a:pt x="111" y="98"/>
                    </a:cubicBezTo>
                    <a:cubicBezTo>
                      <a:pt x="104" y="119"/>
                      <a:pt x="96" y="141"/>
                      <a:pt x="88" y="165"/>
                    </a:cubicBezTo>
                    <a:cubicBezTo>
                      <a:pt x="83" y="181"/>
                      <a:pt x="77" y="198"/>
                      <a:pt x="72" y="216"/>
                    </a:cubicBezTo>
                    <a:cubicBezTo>
                      <a:pt x="45" y="196"/>
                      <a:pt x="21" y="173"/>
                      <a:pt x="0" y="147"/>
                    </a:cubicBezTo>
                    <a:cubicBezTo>
                      <a:pt x="9" y="118"/>
                      <a:pt x="19" y="92"/>
                      <a:pt x="27" y="69"/>
                    </a:cubicBezTo>
                    <a:cubicBezTo>
                      <a:pt x="28" y="66"/>
                      <a:pt x="28" y="64"/>
                      <a:pt x="29" y="62"/>
                    </a:cubicBezTo>
                    <a:cubicBezTo>
                      <a:pt x="29" y="62"/>
                      <a:pt x="29" y="62"/>
                      <a:pt x="29" y="62"/>
                    </a:cubicBezTo>
                    <a:cubicBezTo>
                      <a:pt x="33" y="51"/>
                      <a:pt x="37" y="40"/>
                      <a:pt x="40" y="31"/>
                    </a:cubicBezTo>
                    <a:cubicBezTo>
                      <a:pt x="45" y="15"/>
                      <a:pt x="59" y="4"/>
                      <a:pt x="74" y="1"/>
                    </a:cubicBezTo>
                    <a:cubicBezTo>
                      <a:pt x="81" y="0"/>
                      <a:pt x="89" y="0"/>
                      <a:pt x="97" y="3"/>
                    </a:cubicBezTo>
                    <a:cubicBezTo>
                      <a:pt x="113" y="8"/>
                      <a:pt x="125" y="23"/>
                      <a:pt x="127" y="39"/>
                    </a:cubicBezTo>
                    <a:cubicBezTo>
                      <a:pt x="128" y="46"/>
                      <a:pt x="127" y="53"/>
                      <a:pt x="125" y="60"/>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7" name="Freeform 13"/>
              <p:cNvSpPr>
                <a:spLocks/>
              </p:cNvSpPr>
              <p:nvPr/>
            </p:nvSpPr>
            <p:spPr bwMode="auto">
              <a:xfrm>
                <a:off x="2481" y="1137"/>
                <a:ext cx="196" cy="138"/>
              </a:xfrm>
              <a:custGeom>
                <a:avLst/>
                <a:gdLst>
                  <a:gd name="T0" fmla="*/ 20 w 196"/>
                  <a:gd name="T1" fmla="*/ 138 h 138"/>
                  <a:gd name="T2" fmla="*/ 0 w 196"/>
                  <a:gd name="T3" fmla="*/ 36 h 138"/>
                  <a:gd name="T4" fmla="*/ 175 w 196"/>
                  <a:gd name="T5" fmla="*/ 0 h 138"/>
                  <a:gd name="T6" fmla="*/ 196 w 196"/>
                  <a:gd name="T7" fmla="*/ 102 h 138"/>
                  <a:gd name="T8" fmla="*/ 20 w 196"/>
                  <a:gd name="T9" fmla="*/ 138 h 138"/>
                </a:gdLst>
                <a:ahLst/>
                <a:cxnLst>
                  <a:cxn ang="0">
                    <a:pos x="T0" y="T1"/>
                  </a:cxn>
                  <a:cxn ang="0">
                    <a:pos x="T2" y="T3"/>
                  </a:cxn>
                  <a:cxn ang="0">
                    <a:pos x="T4" y="T5"/>
                  </a:cxn>
                  <a:cxn ang="0">
                    <a:pos x="T6" y="T7"/>
                  </a:cxn>
                  <a:cxn ang="0">
                    <a:pos x="T8" y="T9"/>
                  </a:cxn>
                </a:cxnLst>
                <a:rect l="0" t="0" r="r" b="b"/>
                <a:pathLst>
                  <a:path w="196" h="138">
                    <a:moveTo>
                      <a:pt x="20" y="138"/>
                    </a:moveTo>
                    <a:lnTo>
                      <a:pt x="0" y="36"/>
                    </a:lnTo>
                    <a:lnTo>
                      <a:pt x="175" y="0"/>
                    </a:lnTo>
                    <a:lnTo>
                      <a:pt x="196" y="102"/>
                    </a:lnTo>
                    <a:lnTo>
                      <a:pt x="20" y="138"/>
                    </a:lnTo>
                    <a:close/>
                  </a:path>
                </a:pathLst>
              </a:custGeom>
              <a:solidFill>
                <a:srgbClr val="7C1C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8" name="Freeform 14"/>
              <p:cNvSpPr>
                <a:spLocks/>
              </p:cNvSpPr>
              <p:nvPr/>
            </p:nvSpPr>
            <p:spPr bwMode="auto">
              <a:xfrm>
                <a:off x="2656" y="1137"/>
                <a:ext cx="196" cy="138"/>
              </a:xfrm>
              <a:custGeom>
                <a:avLst/>
                <a:gdLst>
                  <a:gd name="T0" fmla="*/ 176 w 196"/>
                  <a:gd name="T1" fmla="*/ 138 h 138"/>
                  <a:gd name="T2" fmla="*/ 0 w 196"/>
                  <a:gd name="T3" fmla="*/ 102 h 138"/>
                  <a:gd name="T4" fmla="*/ 21 w 196"/>
                  <a:gd name="T5" fmla="*/ 0 h 138"/>
                  <a:gd name="T6" fmla="*/ 196 w 196"/>
                  <a:gd name="T7" fmla="*/ 36 h 138"/>
                  <a:gd name="T8" fmla="*/ 176 w 196"/>
                  <a:gd name="T9" fmla="*/ 138 h 138"/>
                </a:gdLst>
                <a:ahLst/>
                <a:cxnLst>
                  <a:cxn ang="0">
                    <a:pos x="T0" y="T1"/>
                  </a:cxn>
                  <a:cxn ang="0">
                    <a:pos x="T2" y="T3"/>
                  </a:cxn>
                  <a:cxn ang="0">
                    <a:pos x="T4" y="T5"/>
                  </a:cxn>
                  <a:cxn ang="0">
                    <a:pos x="T6" y="T7"/>
                  </a:cxn>
                  <a:cxn ang="0">
                    <a:pos x="T8" y="T9"/>
                  </a:cxn>
                </a:cxnLst>
                <a:rect l="0" t="0" r="r" b="b"/>
                <a:pathLst>
                  <a:path w="196" h="138">
                    <a:moveTo>
                      <a:pt x="176" y="138"/>
                    </a:moveTo>
                    <a:lnTo>
                      <a:pt x="0" y="102"/>
                    </a:lnTo>
                    <a:lnTo>
                      <a:pt x="21" y="0"/>
                    </a:lnTo>
                    <a:lnTo>
                      <a:pt x="196" y="36"/>
                    </a:lnTo>
                    <a:lnTo>
                      <a:pt x="176" y="138"/>
                    </a:lnTo>
                    <a:close/>
                  </a:path>
                </a:pathLst>
              </a:custGeom>
              <a:solidFill>
                <a:srgbClr val="7C1C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9" name="Freeform 15"/>
              <p:cNvSpPr>
                <a:spLocks/>
              </p:cNvSpPr>
              <p:nvPr/>
            </p:nvSpPr>
            <p:spPr bwMode="auto">
              <a:xfrm>
                <a:off x="2792" y="1210"/>
                <a:ext cx="135" cy="194"/>
              </a:xfrm>
              <a:custGeom>
                <a:avLst/>
                <a:gdLst>
                  <a:gd name="T0" fmla="*/ 144 w 144"/>
                  <a:gd name="T1" fmla="*/ 128 h 205"/>
                  <a:gd name="T2" fmla="*/ 135 w 144"/>
                  <a:gd name="T3" fmla="*/ 138 h 205"/>
                  <a:gd name="T4" fmla="*/ 59 w 144"/>
                  <a:gd name="T5" fmla="*/ 200 h 205"/>
                  <a:gd name="T6" fmla="*/ 51 w 144"/>
                  <a:gd name="T7" fmla="*/ 205 h 205"/>
                  <a:gd name="T8" fmla="*/ 45 w 144"/>
                  <a:gd name="T9" fmla="*/ 185 h 205"/>
                  <a:gd name="T10" fmla="*/ 10 w 144"/>
                  <a:gd name="T11" fmla="*/ 65 h 205"/>
                  <a:gd name="T12" fmla="*/ 9 w 144"/>
                  <a:gd name="T13" fmla="*/ 63 h 205"/>
                  <a:gd name="T14" fmla="*/ 0 w 144"/>
                  <a:gd name="T15" fmla="*/ 30 h 205"/>
                  <a:gd name="T16" fmla="*/ 1 w 144"/>
                  <a:gd name="T17" fmla="*/ 30 h 205"/>
                  <a:gd name="T18" fmla="*/ 10 w 144"/>
                  <a:gd name="T19" fmla="*/ 28 h 205"/>
                  <a:gd name="T20" fmla="*/ 53 w 144"/>
                  <a:gd name="T21" fmla="*/ 15 h 205"/>
                  <a:gd name="T22" fmla="*/ 96 w 144"/>
                  <a:gd name="T23" fmla="*/ 3 h 205"/>
                  <a:gd name="T24" fmla="*/ 106 w 144"/>
                  <a:gd name="T25" fmla="*/ 0 h 205"/>
                  <a:gd name="T26" fmla="*/ 109 w 144"/>
                  <a:gd name="T27" fmla="*/ 9 h 205"/>
                  <a:gd name="T28" fmla="*/ 116 w 144"/>
                  <a:gd name="T29" fmla="*/ 33 h 205"/>
                  <a:gd name="T30" fmla="*/ 144 w 144"/>
                  <a:gd name="T31" fmla="*/ 12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 h="205">
                    <a:moveTo>
                      <a:pt x="144" y="128"/>
                    </a:moveTo>
                    <a:cubicBezTo>
                      <a:pt x="141" y="132"/>
                      <a:pt x="138" y="135"/>
                      <a:pt x="135" y="138"/>
                    </a:cubicBezTo>
                    <a:cubicBezTo>
                      <a:pt x="113" y="162"/>
                      <a:pt x="87" y="183"/>
                      <a:pt x="59" y="200"/>
                    </a:cubicBezTo>
                    <a:cubicBezTo>
                      <a:pt x="56" y="202"/>
                      <a:pt x="54" y="203"/>
                      <a:pt x="51" y="205"/>
                    </a:cubicBezTo>
                    <a:cubicBezTo>
                      <a:pt x="49" y="199"/>
                      <a:pt x="47" y="192"/>
                      <a:pt x="45" y="185"/>
                    </a:cubicBezTo>
                    <a:cubicBezTo>
                      <a:pt x="34" y="145"/>
                      <a:pt x="19" y="96"/>
                      <a:pt x="10" y="65"/>
                    </a:cubicBezTo>
                    <a:cubicBezTo>
                      <a:pt x="10" y="64"/>
                      <a:pt x="10" y="63"/>
                      <a:pt x="9" y="63"/>
                    </a:cubicBezTo>
                    <a:cubicBezTo>
                      <a:pt x="5" y="48"/>
                      <a:pt x="2" y="37"/>
                      <a:pt x="0" y="30"/>
                    </a:cubicBezTo>
                    <a:cubicBezTo>
                      <a:pt x="1" y="30"/>
                      <a:pt x="1" y="30"/>
                      <a:pt x="1" y="30"/>
                    </a:cubicBezTo>
                    <a:cubicBezTo>
                      <a:pt x="10" y="28"/>
                      <a:pt x="10" y="28"/>
                      <a:pt x="10" y="28"/>
                    </a:cubicBezTo>
                    <a:cubicBezTo>
                      <a:pt x="53" y="15"/>
                      <a:pt x="53" y="15"/>
                      <a:pt x="53" y="15"/>
                    </a:cubicBezTo>
                    <a:cubicBezTo>
                      <a:pt x="96" y="3"/>
                      <a:pt x="96" y="3"/>
                      <a:pt x="96" y="3"/>
                    </a:cubicBezTo>
                    <a:cubicBezTo>
                      <a:pt x="106" y="0"/>
                      <a:pt x="106" y="0"/>
                      <a:pt x="106" y="0"/>
                    </a:cubicBezTo>
                    <a:cubicBezTo>
                      <a:pt x="107" y="2"/>
                      <a:pt x="108" y="5"/>
                      <a:pt x="109" y="9"/>
                    </a:cubicBezTo>
                    <a:cubicBezTo>
                      <a:pt x="111" y="16"/>
                      <a:pt x="113" y="24"/>
                      <a:pt x="116" y="33"/>
                    </a:cubicBezTo>
                    <a:cubicBezTo>
                      <a:pt x="124" y="60"/>
                      <a:pt x="134" y="95"/>
                      <a:pt x="144" y="128"/>
                    </a:cubicBezTo>
                    <a:close/>
                  </a:path>
                </a:pathLst>
              </a:custGeom>
              <a:solidFill>
                <a:srgbClr val="7C1C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0" name="Freeform 16"/>
              <p:cNvSpPr>
                <a:spLocks/>
              </p:cNvSpPr>
              <p:nvPr/>
            </p:nvSpPr>
            <p:spPr bwMode="auto">
              <a:xfrm>
                <a:off x="2408" y="1207"/>
                <a:ext cx="132" cy="185"/>
              </a:xfrm>
              <a:custGeom>
                <a:avLst/>
                <a:gdLst>
                  <a:gd name="T0" fmla="*/ 141 w 141"/>
                  <a:gd name="T1" fmla="*/ 36 h 196"/>
                  <a:gd name="T2" fmla="*/ 140 w 141"/>
                  <a:gd name="T3" fmla="*/ 37 h 196"/>
                  <a:gd name="T4" fmla="*/ 140 w 141"/>
                  <a:gd name="T5" fmla="*/ 37 h 196"/>
                  <a:gd name="T6" fmla="*/ 131 w 141"/>
                  <a:gd name="T7" fmla="*/ 66 h 196"/>
                  <a:gd name="T8" fmla="*/ 96 w 141"/>
                  <a:gd name="T9" fmla="*/ 173 h 196"/>
                  <a:gd name="T10" fmla="*/ 89 w 141"/>
                  <a:gd name="T11" fmla="*/ 196 h 196"/>
                  <a:gd name="T12" fmla="*/ 78 w 141"/>
                  <a:gd name="T13" fmla="*/ 189 h 196"/>
                  <a:gd name="T14" fmla="*/ 6 w 141"/>
                  <a:gd name="T15" fmla="*/ 120 h 196"/>
                  <a:gd name="T16" fmla="*/ 0 w 141"/>
                  <a:gd name="T17" fmla="*/ 112 h 196"/>
                  <a:gd name="T18" fmla="*/ 36 w 141"/>
                  <a:gd name="T19" fmla="*/ 2 h 196"/>
                  <a:gd name="T20" fmla="*/ 36 w 141"/>
                  <a:gd name="T21" fmla="*/ 0 h 196"/>
                  <a:gd name="T22" fmla="*/ 46 w 141"/>
                  <a:gd name="T23" fmla="*/ 4 h 196"/>
                  <a:gd name="T24" fmla="*/ 89 w 141"/>
                  <a:gd name="T25" fmla="*/ 18 h 196"/>
                  <a:gd name="T26" fmla="*/ 89 w 141"/>
                  <a:gd name="T27" fmla="*/ 18 h 196"/>
                  <a:gd name="T28" fmla="*/ 131 w 141"/>
                  <a:gd name="T29" fmla="*/ 33 h 196"/>
                  <a:gd name="T30" fmla="*/ 141 w 141"/>
                  <a:gd name="T31" fmla="*/ 3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1" h="196">
                    <a:moveTo>
                      <a:pt x="141" y="36"/>
                    </a:moveTo>
                    <a:cubicBezTo>
                      <a:pt x="141" y="36"/>
                      <a:pt x="141" y="37"/>
                      <a:pt x="140" y="37"/>
                    </a:cubicBezTo>
                    <a:cubicBezTo>
                      <a:pt x="140" y="37"/>
                      <a:pt x="140" y="37"/>
                      <a:pt x="140" y="37"/>
                    </a:cubicBezTo>
                    <a:cubicBezTo>
                      <a:pt x="138" y="44"/>
                      <a:pt x="135" y="54"/>
                      <a:pt x="131" y="66"/>
                    </a:cubicBezTo>
                    <a:cubicBezTo>
                      <a:pt x="121" y="94"/>
                      <a:pt x="108" y="135"/>
                      <a:pt x="96" y="173"/>
                    </a:cubicBezTo>
                    <a:cubicBezTo>
                      <a:pt x="93" y="181"/>
                      <a:pt x="91" y="188"/>
                      <a:pt x="89" y="196"/>
                    </a:cubicBezTo>
                    <a:cubicBezTo>
                      <a:pt x="85" y="194"/>
                      <a:pt x="81" y="191"/>
                      <a:pt x="78" y="189"/>
                    </a:cubicBezTo>
                    <a:cubicBezTo>
                      <a:pt x="51" y="169"/>
                      <a:pt x="27" y="146"/>
                      <a:pt x="6" y="120"/>
                    </a:cubicBezTo>
                    <a:cubicBezTo>
                      <a:pt x="4" y="117"/>
                      <a:pt x="2" y="115"/>
                      <a:pt x="0" y="112"/>
                    </a:cubicBezTo>
                    <a:cubicBezTo>
                      <a:pt x="14" y="66"/>
                      <a:pt x="30" y="20"/>
                      <a:pt x="36" y="2"/>
                    </a:cubicBezTo>
                    <a:cubicBezTo>
                      <a:pt x="36" y="1"/>
                      <a:pt x="36" y="1"/>
                      <a:pt x="36" y="0"/>
                    </a:cubicBezTo>
                    <a:cubicBezTo>
                      <a:pt x="46" y="4"/>
                      <a:pt x="46" y="4"/>
                      <a:pt x="46" y="4"/>
                    </a:cubicBezTo>
                    <a:cubicBezTo>
                      <a:pt x="89" y="18"/>
                      <a:pt x="89" y="18"/>
                      <a:pt x="89" y="18"/>
                    </a:cubicBezTo>
                    <a:cubicBezTo>
                      <a:pt x="89" y="18"/>
                      <a:pt x="89" y="18"/>
                      <a:pt x="89" y="18"/>
                    </a:cubicBezTo>
                    <a:cubicBezTo>
                      <a:pt x="131" y="33"/>
                      <a:pt x="131" y="33"/>
                      <a:pt x="131" y="33"/>
                    </a:cubicBezTo>
                    <a:cubicBezTo>
                      <a:pt x="141" y="36"/>
                      <a:pt x="141" y="36"/>
                      <a:pt x="141" y="36"/>
                    </a:cubicBezTo>
                    <a:close/>
                  </a:path>
                </a:pathLst>
              </a:custGeom>
              <a:solidFill>
                <a:srgbClr val="7C1C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1" name="Freeform 17"/>
              <p:cNvSpPr>
                <a:spLocks/>
              </p:cNvSpPr>
              <p:nvPr/>
            </p:nvSpPr>
            <p:spPr bwMode="auto">
              <a:xfrm>
                <a:off x="2437" y="1170"/>
                <a:ext cx="108" cy="110"/>
              </a:xfrm>
              <a:custGeom>
                <a:avLst/>
                <a:gdLst>
                  <a:gd name="T0" fmla="*/ 113 w 116"/>
                  <a:gd name="T1" fmla="*/ 53 h 116"/>
                  <a:gd name="T2" fmla="*/ 63 w 116"/>
                  <a:gd name="T3" fmla="*/ 113 h 116"/>
                  <a:gd name="T4" fmla="*/ 3 w 116"/>
                  <a:gd name="T5" fmla="*/ 63 h 116"/>
                  <a:gd name="T6" fmla="*/ 53 w 116"/>
                  <a:gd name="T7" fmla="*/ 3 h 116"/>
                  <a:gd name="T8" fmla="*/ 113 w 116"/>
                  <a:gd name="T9" fmla="*/ 53 h 116"/>
                </a:gdLst>
                <a:ahLst/>
                <a:cxnLst>
                  <a:cxn ang="0">
                    <a:pos x="T0" y="T1"/>
                  </a:cxn>
                  <a:cxn ang="0">
                    <a:pos x="T2" y="T3"/>
                  </a:cxn>
                  <a:cxn ang="0">
                    <a:pos x="T4" y="T5"/>
                  </a:cxn>
                  <a:cxn ang="0">
                    <a:pos x="T6" y="T7"/>
                  </a:cxn>
                  <a:cxn ang="0">
                    <a:pos x="T8" y="T9"/>
                  </a:cxn>
                </a:cxnLst>
                <a:rect l="0" t="0" r="r" b="b"/>
                <a:pathLst>
                  <a:path w="116" h="116">
                    <a:moveTo>
                      <a:pt x="113" y="53"/>
                    </a:moveTo>
                    <a:cubicBezTo>
                      <a:pt x="116" y="83"/>
                      <a:pt x="94" y="110"/>
                      <a:pt x="63" y="113"/>
                    </a:cubicBezTo>
                    <a:cubicBezTo>
                      <a:pt x="33" y="116"/>
                      <a:pt x="6" y="94"/>
                      <a:pt x="3" y="63"/>
                    </a:cubicBezTo>
                    <a:cubicBezTo>
                      <a:pt x="0" y="33"/>
                      <a:pt x="23" y="6"/>
                      <a:pt x="53" y="3"/>
                    </a:cubicBezTo>
                    <a:cubicBezTo>
                      <a:pt x="83" y="0"/>
                      <a:pt x="110" y="23"/>
                      <a:pt x="113" y="53"/>
                    </a:cubicBezTo>
                    <a:close/>
                  </a:path>
                </a:pathLst>
              </a:custGeom>
              <a:solidFill>
                <a:srgbClr val="7C1C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2" name="Freeform 18"/>
              <p:cNvSpPr>
                <a:spLocks/>
              </p:cNvSpPr>
              <p:nvPr/>
            </p:nvSpPr>
            <p:spPr bwMode="auto">
              <a:xfrm>
                <a:off x="2607" y="1107"/>
                <a:ext cx="111" cy="91"/>
              </a:xfrm>
              <a:custGeom>
                <a:avLst/>
                <a:gdLst>
                  <a:gd name="T0" fmla="*/ 60 w 119"/>
                  <a:gd name="T1" fmla="*/ 96 h 96"/>
                  <a:gd name="T2" fmla="*/ 0 w 119"/>
                  <a:gd name="T3" fmla="*/ 42 h 96"/>
                  <a:gd name="T4" fmla="*/ 0 w 119"/>
                  <a:gd name="T5" fmla="*/ 0 h 96"/>
                  <a:gd name="T6" fmla="*/ 119 w 119"/>
                  <a:gd name="T7" fmla="*/ 0 h 96"/>
                  <a:gd name="T8" fmla="*/ 119 w 119"/>
                  <a:gd name="T9" fmla="*/ 42 h 96"/>
                  <a:gd name="T10" fmla="*/ 60 w 119"/>
                  <a:gd name="T11" fmla="*/ 96 h 96"/>
                </a:gdLst>
                <a:ahLst/>
                <a:cxnLst>
                  <a:cxn ang="0">
                    <a:pos x="T0" y="T1"/>
                  </a:cxn>
                  <a:cxn ang="0">
                    <a:pos x="T2" y="T3"/>
                  </a:cxn>
                  <a:cxn ang="0">
                    <a:pos x="T4" y="T5"/>
                  </a:cxn>
                  <a:cxn ang="0">
                    <a:pos x="T6" y="T7"/>
                  </a:cxn>
                  <a:cxn ang="0">
                    <a:pos x="T8" y="T9"/>
                  </a:cxn>
                  <a:cxn ang="0">
                    <a:pos x="T10" y="T11"/>
                  </a:cxn>
                </a:cxnLst>
                <a:rect l="0" t="0" r="r" b="b"/>
                <a:pathLst>
                  <a:path w="119" h="96">
                    <a:moveTo>
                      <a:pt x="60" y="96"/>
                    </a:moveTo>
                    <a:cubicBezTo>
                      <a:pt x="27" y="96"/>
                      <a:pt x="0" y="75"/>
                      <a:pt x="0" y="42"/>
                    </a:cubicBezTo>
                    <a:cubicBezTo>
                      <a:pt x="0" y="0"/>
                      <a:pt x="0" y="0"/>
                      <a:pt x="0" y="0"/>
                    </a:cubicBezTo>
                    <a:cubicBezTo>
                      <a:pt x="119" y="0"/>
                      <a:pt x="119" y="0"/>
                      <a:pt x="119" y="0"/>
                    </a:cubicBezTo>
                    <a:cubicBezTo>
                      <a:pt x="119" y="42"/>
                      <a:pt x="119" y="42"/>
                      <a:pt x="119" y="42"/>
                    </a:cubicBezTo>
                    <a:cubicBezTo>
                      <a:pt x="119" y="75"/>
                      <a:pt x="93" y="96"/>
                      <a:pt x="60" y="96"/>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3" name="Freeform 19"/>
              <p:cNvSpPr>
                <a:spLocks/>
              </p:cNvSpPr>
              <p:nvPr/>
            </p:nvSpPr>
            <p:spPr bwMode="auto">
              <a:xfrm>
                <a:off x="2636" y="1101"/>
                <a:ext cx="52" cy="13"/>
              </a:xfrm>
              <a:custGeom>
                <a:avLst/>
                <a:gdLst>
                  <a:gd name="T0" fmla="*/ 28 w 56"/>
                  <a:gd name="T1" fmla="*/ 14 h 14"/>
                  <a:gd name="T2" fmla="*/ 10 w 56"/>
                  <a:gd name="T3" fmla="*/ 12 h 14"/>
                  <a:gd name="T4" fmla="*/ 4 w 56"/>
                  <a:gd name="T5" fmla="*/ 11 h 14"/>
                  <a:gd name="T6" fmla="*/ 0 w 56"/>
                  <a:gd name="T7" fmla="*/ 5 h 14"/>
                  <a:gd name="T8" fmla="*/ 7 w 56"/>
                  <a:gd name="T9" fmla="*/ 1 h 14"/>
                  <a:gd name="T10" fmla="*/ 12 w 56"/>
                  <a:gd name="T11" fmla="*/ 2 h 14"/>
                  <a:gd name="T12" fmla="*/ 44 w 56"/>
                  <a:gd name="T13" fmla="*/ 2 h 14"/>
                  <a:gd name="T14" fmla="*/ 49 w 56"/>
                  <a:gd name="T15" fmla="*/ 1 h 14"/>
                  <a:gd name="T16" fmla="*/ 56 w 56"/>
                  <a:gd name="T17" fmla="*/ 5 h 14"/>
                  <a:gd name="T18" fmla="*/ 52 w 56"/>
                  <a:gd name="T19" fmla="*/ 11 h 14"/>
                  <a:gd name="T20" fmla="*/ 46 w 56"/>
                  <a:gd name="T21" fmla="*/ 12 h 14"/>
                  <a:gd name="T22" fmla="*/ 28 w 56"/>
                  <a:gd name="T2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14">
                    <a:moveTo>
                      <a:pt x="28" y="14"/>
                    </a:moveTo>
                    <a:cubicBezTo>
                      <a:pt x="22" y="14"/>
                      <a:pt x="16" y="13"/>
                      <a:pt x="10" y="12"/>
                    </a:cubicBezTo>
                    <a:cubicBezTo>
                      <a:pt x="4" y="11"/>
                      <a:pt x="4" y="11"/>
                      <a:pt x="4" y="11"/>
                    </a:cubicBezTo>
                    <a:cubicBezTo>
                      <a:pt x="1" y="10"/>
                      <a:pt x="0" y="7"/>
                      <a:pt x="0" y="5"/>
                    </a:cubicBezTo>
                    <a:cubicBezTo>
                      <a:pt x="1" y="2"/>
                      <a:pt x="4" y="0"/>
                      <a:pt x="7" y="1"/>
                    </a:cubicBezTo>
                    <a:cubicBezTo>
                      <a:pt x="12" y="2"/>
                      <a:pt x="12" y="2"/>
                      <a:pt x="12" y="2"/>
                    </a:cubicBezTo>
                    <a:cubicBezTo>
                      <a:pt x="23" y="4"/>
                      <a:pt x="33" y="4"/>
                      <a:pt x="44" y="2"/>
                    </a:cubicBezTo>
                    <a:cubicBezTo>
                      <a:pt x="49" y="1"/>
                      <a:pt x="49" y="1"/>
                      <a:pt x="49" y="1"/>
                    </a:cubicBezTo>
                    <a:cubicBezTo>
                      <a:pt x="52" y="0"/>
                      <a:pt x="55" y="2"/>
                      <a:pt x="56" y="5"/>
                    </a:cubicBezTo>
                    <a:cubicBezTo>
                      <a:pt x="56" y="7"/>
                      <a:pt x="55" y="10"/>
                      <a:pt x="52" y="11"/>
                    </a:cubicBezTo>
                    <a:cubicBezTo>
                      <a:pt x="46" y="12"/>
                      <a:pt x="46" y="12"/>
                      <a:pt x="46" y="12"/>
                    </a:cubicBezTo>
                    <a:cubicBezTo>
                      <a:pt x="40" y="13"/>
                      <a:pt x="34" y="14"/>
                      <a:pt x="28" y="14"/>
                    </a:cubicBezTo>
                    <a:close/>
                  </a:path>
                </a:pathLst>
              </a:custGeom>
              <a:solidFill>
                <a:srgbClr val="C98B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4" name="Freeform 20"/>
              <p:cNvSpPr>
                <a:spLocks/>
              </p:cNvSpPr>
              <p:nvPr/>
            </p:nvSpPr>
            <p:spPr bwMode="auto">
              <a:xfrm>
                <a:off x="2552" y="814"/>
                <a:ext cx="242" cy="220"/>
              </a:xfrm>
              <a:custGeom>
                <a:avLst/>
                <a:gdLst>
                  <a:gd name="T0" fmla="*/ 226 w 259"/>
                  <a:gd name="T1" fmla="*/ 152 h 233"/>
                  <a:gd name="T2" fmla="*/ 221 w 259"/>
                  <a:gd name="T3" fmla="*/ 153 h 233"/>
                  <a:gd name="T4" fmla="*/ 221 w 259"/>
                  <a:gd name="T5" fmla="*/ 233 h 233"/>
                  <a:gd name="T6" fmla="*/ 205 w 259"/>
                  <a:gd name="T7" fmla="*/ 233 h 233"/>
                  <a:gd name="T8" fmla="*/ 200 w 259"/>
                  <a:gd name="T9" fmla="*/ 144 h 233"/>
                  <a:gd name="T10" fmla="*/ 156 w 259"/>
                  <a:gd name="T11" fmla="*/ 92 h 233"/>
                  <a:gd name="T12" fmla="*/ 33 w 259"/>
                  <a:gd name="T13" fmla="*/ 146 h 233"/>
                  <a:gd name="T14" fmla="*/ 34 w 259"/>
                  <a:gd name="T15" fmla="*/ 230 h 233"/>
                  <a:gd name="T16" fmla="*/ 17 w 259"/>
                  <a:gd name="T17" fmla="*/ 233 h 233"/>
                  <a:gd name="T18" fmla="*/ 17 w 259"/>
                  <a:gd name="T19" fmla="*/ 147 h 233"/>
                  <a:gd name="T20" fmla="*/ 8 w 259"/>
                  <a:gd name="T21" fmla="*/ 139 h 233"/>
                  <a:gd name="T22" fmla="*/ 143 w 259"/>
                  <a:gd name="T23" fmla="*/ 32 h 233"/>
                  <a:gd name="T24" fmla="*/ 146 w 259"/>
                  <a:gd name="T25" fmla="*/ 33 h 233"/>
                  <a:gd name="T26" fmla="*/ 151 w 259"/>
                  <a:gd name="T27" fmla="*/ 33 h 233"/>
                  <a:gd name="T28" fmla="*/ 226 w 259"/>
                  <a:gd name="T29" fmla="*/ 152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 h="233">
                    <a:moveTo>
                      <a:pt x="226" y="152"/>
                    </a:moveTo>
                    <a:cubicBezTo>
                      <a:pt x="225" y="153"/>
                      <a:pt x="223" y="154"/>
                      <a:pt x="221" y="153"/>
                    </a:cubicBezTo>
                    <a:cubicBezTo>
                      <a:pt x="221" y="233"/>
                      <a:pt x="221" y="233"/>
                      <a:pt x="221" y="233"/>
                    </a:cubicBezTo>
                    <a:cubicBezTo>
                      <a:pt x="205" y="233"/>
                      <a:pt x="205" y="233"/>
                      <a:pt x="205" y="233"/>
                    </a:cubicBezTo>
                    <a:cubicBezTo>
                      <a:pt x="200" y="144"/>
                      <a:pt x="200" y="144"/>
                      <a:pt x="200" y="144"/>
                    </a:cubicBezTo>
                    <a:cubicBezTo>
                      <a:pt x="185" y="133"/>
                      <a:pt x="172" y="112"/>
                      <a:pt x="156" y="92"/>
                    </a:cubicBezTo>
                    <a:cubicBezTo>
                      <a:pt x="123" y="114"/>
                      <a:pt x="65" y="141"/>
                      <a:pt x="33" y="146"/>
                    </a:cubicBezTo>
                    <a:cubicBezTo>
                      <a:pt x="34" y="230"/>
                      <a:pt x="34" y="230"/>
                      <a:pt x="34" y="230"/>
                    </a:cubicBezTo>
                    <a:cubicBezTo>
                      <a:pt x="17" y="233"/>
                      <a:pt x="17" y="233"/>
                      <a:pt x="17" y="233"/>
                    </a:cubicBezTo>
                    <a:cubicBezTo>
                      <a:pt x="17" y="147"/>
                      <a:pt x="17" y="147"/>
                      <a:pt x="17" y="147"/>
                    </a:cubicBezTo>
                    <a:cubicBezTo>
                      <a:pt x="12" y="146"/>
                      <a:pt x="8" y="143"/>
                      <a:pt x="8" y="139"/>
                    </a:cubicBezTo>
                    <a:cubicBezTo>
                      <a:pt x="0" y="64"/>
                      <a:pt x="72" y="0"/>
                      <a:pt x="143" y="32"/>
                    </a:cubicBezTo>
                    <a:cubicBezTo>
                      <a:pt x="144" y="32"/>
                      <a:pt x="145" y="33"/>
                      <a:pt x="146" y="33"/>
                    </a:cubicBezTo>
                    <a:cubicBezTo>
                      <a:pt x="148" y="33"/>
                      <a:pt x="150" y="33"/>
                      <a:pt x="151" y="33"/>
                    </a:cubicBezTo>
                    <a:cubicBezTo>
                      <a:pt x="221" y="35"/>
                      <a:pt x="259" y="109"/>
                      <a:pt x="226" y="15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5" name="Freeform 21"/>
              <p:cNvSpPr>
                <a:spLocks noEditPoints="1"/>
              </p:cNvSpPr>
              <p:nvPr/>
            </p:nvSpPr>
            <p:spPr bwMode="auto">
              <a:xfrm>
                <a:off x="2611" y="1066"/>
                <a:ext cx="103" cy="94"/>
              </a:xfrm>
              <a:custGeom>
                <a:avLst/>
                <a:gdLst>
                  <a:gd name="T0" fmla="*/ 109 w 111"/>
                  <a:gd name="T1" fmla="*/ 43 h 99"/>
                  <a:gd name="T2" fmla="*/ 55 w 111"/>
                  <a:gd name="T3" fmla="*/ 0 h 99"/>
                  <a:gd name="T4" fmla="*/ 1 w 111"/>
                  <a:gd name="T5" fmla="*/ 43 h 99"/>
                  <a:gd name="T6" fmla="*/ 0 w 111"/>
                  <a:gd name="T7" fmla="*/ 55 h 99"/>
                  <a:gd name="T8" fmla="*/ 0 w 111"/>
                  <a:gd name="T9" fmla="*/ 86 h 99"/>
                  <a:gd name="T10" fmla="*/ 0 w 111"/>
                  <a:gd name="T11" fmla="*/ 90 h 99"/>
                  <a:gd name="T12" fmla="*/ 54 w 111"/>
                  <a:gd name="T13" fmla="*/ 98 h 99"/>
                  <a:gd name="T14" fmla="*/ 56 w 111"/>
                  <a:gd name="T15" fmla="*/ 99 h 99"/>
                  <a:gd name="T16" fmla="*/ 66 w 111"/>
                  <a:gd name="T17" fmla="*/ 98 h 99"/>
                  <a:gd name="T18" fmla="*/ 110 w 111"/>
                  <a:gd name="T19" fmla="*/ 91 h 99"/>
                  <a:gd name="T20" fmla="*/ 111 w 111"/>
                  <a:gd name="T21" fmla="*/ 86 h 99"/>
                  <a:gd name="T22" fmla="*/ 111 w 111"/>
                  <a:gd name="T23" fmla="*/ 55 h 99"/>
                  <a:gd name="T24" fmla="*/ 109 w 111"/>
                  <a:gd name="T25" fmla="*/ 43 h 99"/>
                  <a:gd name="T26" fmla="*/ 55 w 111"/>
                  <a:gd name="T27" fmla="*/ 34 h 99"/>
                  <a:gd name="T28" fmla="*/ 87 w 111"/>
                  <a:gd name="T29" fmla="*/ 43 h 99"/>
                  <a:gd name="T30" fmla="*/ 89 w 111"/>
                  <a:gd name="T31" fmla="*/ 53 h 99"/>
                  <a:gd name="T32" fmla="*/ 89 w 111"/>
                  <a:gd name="T33" fmla="*/ 64 h 99"/>
                  <a:gd name="T34" fmla="*/ 64 w 111"/>
                  <a:gd name="T35" fmla="*/ 68 h 99"/>
                  <a:gd name="T36" fmla="*/ 64 w 111"/>
                  <a:gd name="T37" fmla="*/ 52 h 99"/>
                  <a:gd name="T38" fmla="*/ 47 w 111"/>
                  <a:gd name="T39" fmla="*/ 52 h 99"/>
                  <a:gd name="T40" fmla="*/ 47 w 111"/>
                  <a:gd name="T41" fmla="*/ 68 h 99"/>
                  <a:gd name="T42" fmla="*/ 22 w 111"/>
                  <a:gd name="T43" fmla="*/ 64 h 99"/>
                  <a:gd name="T44" fmla="*/ 22 w 111"/>
                  <a:gd name="T45" fmla="*/ 53 h 99"/>
                  <a:gd name="T46" fmla="*/ 24 w 111"/>
                  <a:gd name="T47" fmla="*/ 43 h 99"/>
                  <a:gd name="T48" fmla="*/ 55 w 111"/>
                  <a:gd name="T49" fmla="*/ 3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99">
                    <a:moveTo>
                      <a:pt x="109" y="43"/>
                    </a:moveTo>
                    <a:cubicBezTo>
                      <a:pt x="104" y="18"/>
                      <a:pt x="82" y="0"/>
                      <a:pt x="55" y="0"/>
                    </a:cubicBezTo>
                    <a:cubicBezTo>
                      <a:pt x="29" y="0"/>
                      <a:pt x="7" y="18"/>
                      <a:pt x="1" y="43"/>
                    </a:cubicBezTo>
                    <a:cubicBezTo>
                      <a:pt x="1" y="47"/>
                      <a:pt x="0" y="51"/>
                      <a:pt x="0" y="55"/>
                    </a:cubicBezTo>
                    <a:cubicBezTo>
                      <a:pt x="0" y="86"/>
                      <a:pt x="0" y="86"/>
                      <a:pt x="0" y="86"/>
                    </a:cubicBezTo>
                    <a:cubicBezTo>
                      <a:pt x="0" y="88"/>
                      <a:pt x="0" y="89"/>
                      <a:pt x="0" y="90"/>
                    </a:cubicBezTo>
                    <a:cubicBezTo>
                      <a:pt x="17" y="95"/>
                      <a:pt x="35" y="98"/>
                      <a:pt x="54" y="98"/>
                    </a:cubicBezTo>
                    <a:cubicBezTo>
                      <a:pt x="54" y="99"/>
                      <a:pt x="55" y="99"/>
                      <a:pt x="56" y="99"/>
                    </a:cubicBezTo>
                    <a:cubicBezTo>
                      <a:pt x="59" y="99"/>
                      <a:pt x="63" y="98"/>
                      <a:pt x="66" y="98"/>
                    </a:cubicBezTo>
                    <a:cubicBezTo>
                      <a:pt x="82" y="97"/>
                      <a:pt x="96" y="95"/>
                      <a:pt x="110" y="91"/>
                    </a:cubicBezTo>
                    <a:cubicBezTo>
                      <a:pt x="110" y="89"/>
                      <a:pt x="111" y="88"/>
                      <a:pt x="111" y="86"/>
                    </a:cubicBezTo>
                    <a:cubicBezTo>
                      <a:pt x="111" y="55"/>
                      <a:pt x="111" y="55"/>
                      <a:pt x="111" y="55"/>
                    </a:cubicBezTo>
                    <a:cubicBezTo>
                      <a:pt x="111" y="51"/>
                      <a:pt x="110" y="47"/>
                      <a:pt x="109" y="43"/>
                    </a:cubicBezTo>
                    <a:close/>
                    <a:moveTo>
                      <a:pt x="55" y="34"/>
                    </a:moveTo>
                    <a:cubicBezTo>
                      <a:pt x="70" y="34"/>
                      <a:pt x="82" y="34"/>
                      <a:pt x="87" y="43"/>
                    </a:cubicBezTo>
                    <a:cubicBezTo>
                      <a:pt x="88" y="45"/>
                      <a:pt x="89" y="49"/>
                      <a:pt x="89" y="53"/>
                    </a:cubicBezTo>
                    <a:cubicBezTo>
                      <a:pt x="89" y="53"/>
                      <a:pt x="89" y="63"/>
                      <a:pt x="89" y="64"/>
                    </a:cubicBezTo>
                    <a:cubicBezTo>
                      <a:pt x="81" y="66"/>
                      <a:pt x="73" y="68"/>
                      <a:pt x="64" y="68"/>
                    </a:cubicBezTo>
                    <a:cubicBezTo>
                      <a:pt x="64" y="52"/>
                      <a:pt x="64" y="52"/>
                      <a:pt x="64" y="52"/>
                    </a:cubicBezTo>
                    <a:cubicBezTo>
                      <a:pt x="47" y="52"/>
                      <a:pt x="47" y="52"/>
                      <a:pt x="47" y="52"/>
                    </a:cubicBezTo>
                    <a:cubicBezTo>
                      <a:pt x="47" y="68"/>
                      <a:pt x="47" y="68"/>
                      <a:pt x="47" y="68"/>
                    </a:cubicBezTo>
                    <a:cubicBezTo>
                      <a:pt x="38" y="68"/>
                      <a:pt x="30" y="66"/>
                      <a:pt x="22" y="64"/>
                    </a:cubicBezTo>
                    <a:cubicBezTo>
                      <a:pt x="22" y="63"/>
                      <a:pt x="22" y="53"/>
                      <a:pt x="22" y="53"/>
                    </a:cubicBezTo>
                    <a:cubicBezTo>
                      <a:pt x="22" y="49"/>
                      <a:pt x="23" y="45"/>
                      <a:pt x="24" y="43"/>
                    </a:cubicBezTo>
                    <a:cubicBezTo>
                      <a:pt x="29" y="34"/>
                      <a:pt x="41" y="34"/>
                      <a:pt x="55" y="3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6" name="Freeform 22"/>
              <p:cNvSpPr>
                <a:spLocks/>
              </p:cNvSpPr>
              <p:nvPr/>
            </p:nvSpPr>
            <p:spPr bwMode="auto">
              <a:xfrm>
                <a:off x="2606" y="986"/>
                <a:ext cx="43" cy="9"/>
              </a:xfrm>
              <a:custGeom>
                <a:avLst/>
                <a:gdLst>
                  <a:gd name="T0" fmla="*/ 2 w 46"/>
                  <a:gd name="T1" fmla="*/ 10 h 10"/>
                  <a:gd name="T2" fmla="*/ 1 w 46"/>
                  <a:gd name="T3" fmla="*/ 9 h 10"/>
                  <a:gd name="T4" fmla="*/ 1 w 46"/>
                  <a:gd name="T5" fmla="*/ 7 h 10"/>
                  <a:gd name="T6" fmla="*/ 7 w 46"/>
                  <a:gd name="T7" fmla="*/ 4 h 10"/>
                  <a:gd name="T8" fmla="*/ 23 w 46"/>
                  <a:gd name="T9" fmla="*/ 1 h 10"/>
                  <a:gd name="T10" fmla="*/ 44 w 46"/>
                  <a:gd name="T11" fmla="*/ 6 h 10"/>
                  <a:gd name="T12" fmla="*/ 46 w 46"/>
                  <a:gd name="T13" fmla="*/ 8 h 10"/>
                  <a:gd name="T14" fmla="*/ 44 w 46"/>
                  <a:gd name="T15" fmla="*/ 9 h 10"/>
                  <a:gd name="T16" fmla="*/ 22 w 46"/>
                  <a:gd name="T17" fmla="*/ 4 h 10"/>
                  <a:gd name="T18" fmla="*/ 8 w 46"/>
                  <a:gd name="T19" fmla="*/ 7 h 10"/>
                  <a:gd name="T20" fmla="*/ 3 w 46"/>
                  <a:gd name="T21" fmla="*/ 10 h 10"/>
                  <a:gd name="T22" fmla="*/ 2 w 46"/>
                  <a:gd name="T2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10">
                    <a:moveTo>
                      <a:pt x="2" y="10"/>
                    </a:moveTo>
                    <a:cubicBezTo>
                      <a:pt x="2" y="10"/>
                      <a:pt x="1" y="10"/>
                      <a:pt x="1" y="9"/>
                    </a:cubicBezTo>
                    <a:cubicBezTo>
                      <a:pt x="0" y="8"/>
                      <a:pt x="0" y="7"/>
                      <a:pt x="1" y="7"/>
                    </a:cubicBezTo>
                    <a:cubicBezTo>
                      <a:pt x="7" y="4"/>
                      <a:pt x="7" y="4"/>
                      <a:pt x="7" y="4"/>
                    </a:cubicBezTo>
                    <a:cubicBezTo>
                      <a:pt x="12" y="1"/>
                      <a:pt x="17" y="0"/>
                      <a:pt x="23" y="1"/>
                    </a:cubicBezTo>
                    <a:cubicBezTo>
                      <a:pt x="44" y="6"/>
                      <a:pt x="44" y="6"/>
                      <a:pt x="44" y="6"/>
                    </a:cubicBezTo>
                    <a:cubicBezTo>
                      <a:pt x="45" y="6"/>
                      <a:pt x="46" y="7"/>
                      <a:pt x="46" y="8"/>
                    </a:cubicBezTo>
                    <a:cubicBezTo>
                      <a:pt x="46" y="9"/>
                      <a:pt x="45" y="10"/>
                      <a:pt x="44" y="9"/>
                    </a:cubicBezTo>
                    <a:cubicBezTo>
                      <a:pt x="22" y="4"/>
                      <a:pt x="22" y="4"/>
                      <a:pt x="22" y="4"/>
                    </a:cubicBezTo>
                    <a:cubicBezTo>
                      <a:pt x="17" y="3"/>
                      <a:pt x="13" y="4"/>
                      <a:pt x="8" y="7"/>
                    </a:cubicBezTo>
                    <a:cubicBezTo>
                      <a:pt x="3" y="10"/>
                      <a:pt x="3" y="10"/>
                      <a:pt x="3" y="10"/>
                    </a:cubicBezTo>
                    <a:cubicBezTo>
                      <a:pt x="3" y="10"/>
                      <a:pt x="2" y="10"/>
                      <a:pt x="2"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7" name="Freeform 24"/>
              <p:cNvSpPr>
                <a:spLocks/>
              </p:cNvSpPr>
              <p:nvPr/>
            </p:nvSpPr>
            <p:spPr bwMode="auto">
              <a:xfrm>
                <a:off x="2626" y="997"/>
                <a:ext cx="15" cy="14"/>
              </a:xfrm>
              <a:custGeom>
                <a:avLst/>
                <a:gdLst>
                  <a:gd name="T0" fmla="*/ 3 w 16"/>
                  <a:gd name="T1" fmla="*/ 13 h 15"/>
                  <a:gd name="T2" fmla="*/ 3 w 16"/>
                  <a:gd name="T3" fmla="*/ 3 h 15"/>
                  <a:gd name="T4" fmla="*/ 13 w 16"/>
                  <a:gd name="T5" fmla="*/ 3 h 15"/>
                  <a:gd name="T6" fmla="*/ 13 w 16"/>
                  <a:gd name="T7" fmla="*/ 13 h 15"/>
                  <a:gd name="T8" fmla="*/ 3 w 16"/>
                  <a:gd name="T9" fmla="*/ 13 h 15"/>
                </a:gdLst>
                <a:ahLst/>
                <a:cxnLst>
                  <a:cxn ang="0">
                    <a:pos x="T0" y="T1"/>
                  </a:cxn>
                  <a:cxn ang="0">
                    <a:pos x="T2" y="T3"/>
                  </a:cxn>
                  <a:cxn ang="0">
                    <a:pos x="T4" y="T5"/>
                  </a:cxn>
                  <a:cxn ang="0">
                    <a:pos x="T6" y="T7"/>
                  </a:cxn>
                  <a:cxn ang="0">
                    <a:pos x="T8" y="T9"/>
                  </a:cxn>
                </a:cxnLst>
                <a:rect l="0" t="0" r="r" b="b"/>
                <a:pathLst>
                  <a:path w="16" h="15">
                    <a:moveTo>
                      <a:pt x="3" y="13"/>
                    </a:moveTo>
                    <a:cubicBezTo>
                      <a:pt x="0" y="10"/>
                      <a:pt x="0" y="5"/>
                      <a:pt x="3" y="3"/>
                    </a:cubicBezTo>
                    <a:cubicBezTo>
                      <a:pt x="6" y="0"/>
                      <a:pt x="10" y="0"/>
                      <a:pt x="13" y="3"/>
                    </a:cubicBezTo>
                    <a:cubicBezTo>
                      <a:pt x="16" y="5"/>
                      <a:pt x="16" y="10"/>
                      <a:pt x="13" y="13"/>
                    </a:cubicBezTo>
                    <a:cubicBezTo>
                      <a:pt x="10" y="15"/>
                      <a:pt x="6" y="15"/>
                      <a:pt x="3"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8" name="Freeform 25"/>
              <p:cNvSpPr>
                <a:spLocks/>
              </p:cNvSpPr>
              <p:nvPr/>
            </p:nvSpPr>
            <p:spPr bwMode="auto">
              <a:xfrm>
                <a:off x="2683" y="994"/>
                <a:ext cx="14" cy="14"/>
              </a:xfrm>
              <a:custGeom>
                <a:avLst/>
                <a:gdLst>
                  <a:gd name="T0" fmla="*/ 3 w 15"/>
                  <a:gd name="T1" fmla="*/ 12 h 15"/>
                  <a:gd name="T2" fmla="*/ 3 w 15"/>
                  <a:gd name="T3" fmla="*/ 3 h 15"/>
                  <a:gd name="T4" fmla="*/ 13 w 15"/>
                  <a:gd name="T5" fmla="*/ 3 h 15"/>
                  <a:gd name="T6" fmla="*/ 13 w 15"/>
                  <a:gd name="T7" fmla="*/ 12 h 15"/>
                  <a:gd name="T8" fmla="*/ 3 w 15"/>
                  <a:gd name="T9" fmla="*/ 12 h 15"/>
                </a:gdLst>
                <a:ahLst/>
                <a:cxnLst>
                  <a:cxn ang="0">
                    <a:pos x="T0" y="T1"/>
                  </a:cxn>
                  <a:cxn ang="0">
                    <a:pos x="T2" y="T3"/>
                  </a:cxn>
                  <a:cxn ang="0">
                    <a:pos x="T4" y="T5"/>
                  </a:cxn>
                  <a:cxn ang="0">
                    <a:pos x="T6" y="T7"/>
                  </a:cxn>
                  <a:cxn ang="0">
                    <a:pos x="T8" y="T9"/>
                  </a:cxn>
                </a:cxnLst>
                <a:rect l="0" t="0" r="r" b="b"/>
                <a:pathLst>
                  <a:path w="15" h="15">
                    <a:moveTo>
                      <a:pt x="3" y="12"/>
                    </a:moveTo>
                    <a:cubicBezTo>
                      <a:pt x="0" y="10"/>
                      <a:pt x="0" y="5"/>
                      <a:pt x="3" y="3"/>
                    </a:cubicBezTo>
                    <a:cubicBezTo>
                      <a:pt x="5" y="0"/>
                      <a:pt x="10" y="0"/>
                      <a:pt x="13" y="3"/>
                    </a:cubicBezTo>
                    <a:cubicBezTo>
                      <a:pt x="15" y="5"/>
                      <a:pt x="15" y="10"/>
                      <a:pt x="13" y="12"/>
                    </a:cubicBezTo>
                    <a:cubicBezTo>
                      <a:pt x="10" y="15"/>
                      <a:pt x="5" y="15"/>
                      <a:pt x="3"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9" name="Freeform 26"/>
              <p:cNvSpPr>
                <a:spLocks/>
              </p:cNvSpPr>
              <p:nvPr/>
            </p:nvSpPr>
            <p:spPr bwMode="auto">
              <a:xfrm>
                <a:off x="2664" y="1052"/>
                <a:ext cx="25" cy="13"/>
              </a:xfrm>
              <a:custGeom>
                <a:avLst/>
                <a:gdLst>
                  <a:gd name="T0" fmla="*/ 0 w 27"/>
                  <a:gd name="T1" fmla="*/ 0 h 14"/>
                  <a:gd name="T2" fmla="*/ 0 w 27"/>
                  <a:gd name="T3" fmla="*/ 14 h 14"/>
                  <a:gd name="T4" fmla="*/ 8 w 27"/>
                  <a:gd name="T5" fmla="*/ 11 h 14"/>
                  <a:gd name="T6" fmla="*/ 21 w 27"/>
                  <a:gd name="T7" fmla="*/ 7 h 14"/>
                  <a:gd name="T8" fmla="*/ 27 w 27"/>
                  <a:gd name="T9" fmla="*/ 0 h 14"/>
                  <a:gd name="T10" fmla="*/ 0 w 27"/>
                  <a:gd name="T11" fmla="*/ 0 h 14"/>
                </a:gdLst>
                <a:ahLst/>
                <a:cxnLst>
                  <a:cxn ang="0">
                    <a:pos x="T0" y="T1"/>
                  </a:cxn>
                  <a:cxn ang="0">
                    <a:pos x="T2" y="T3"/>
                  </a:cxn>
                  <a:cxn ang="0">
                    <a:pos x="T4" y="T5"/>
                  </a:cxn>
                  <a:cxn ang="0">
                    <a:pos x="T6" y="T7"/>
                  </a:cxn>
                  <a:cxn ang="0">
                    <a:pos x="T8" y="T9"/>
                  </a:cxn>
                  <a:cxn ang="0">
                    <a:pos x="T10" y="T11"/>
                  </a:cxn>
                </a:cxnLst>
                <a:rect l="0" t="0" r="r" b="b"/>
                <a:pathLst>
                  <a:path w="27" h="14">
                    <a:moveTo>
                      <a:pt x="0" y="0"/>
                    </a:moveTo>
                    <a:cubicBezTo>
                      <a:pt x="0" y="14"/>
                      <a:pt x="0" y="14"/>
                      <a:pt x="0" y="14"/>
                    </a:cubicBezTo>
                    <a:cubicBezTo>
                      <a:pt x="2" y="14"/>
                      <a:pt x="5" y="13"/>
                      <a:pt x="8" y="11"/>
                    </a:cubicBezTo>
                    <a:cubicBezTo>
                      <a:pt x="10" y="8"/>
                      <a:pt x="15" y="7"/>
                      <a:pt x="21" y="7"/>
                    </a:cubicBezTo>
                    <a:cubicBezTo>
                      <a:pt x="24" y="7"/>
                      <a:pt x="27" y="4"/>
                      <a:pt x="27" y="0"/>
                    </a:cubicBezTo>
                    <a:lnTo>
                      <a:pt x="0" y="0"/>
                    </a:ln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0" name="Freeform 27"/>
              <p:cNvSpPr>
                <a:spLocks/>
              </p:cNvSpPr>
              <p:nvPr/>
            </p:nvSpPr>
            <p:spPr bwMode="auto">
              <a:xfrm>
                <a:off x="2638" y="1052"/>
                <a:ext cx="26" cy="13"/>
              </a:xfrm>
              <a:custGeom>
                <a:avLst/>
                <a:gdLst>
                  <a:gd name="T0" fmla="*/ 28 w 28"/>
                  <a:gd name="T1" fmla="*/ 0 h 14"/>
                  <a:gd name="T2" fmla="*/ 28 w 28"/>
                  <a:gd name="T3" fmla="*/ 14 h 14"/>
                  <a:gd name="T4" fmla="*/ 20 w 28"/>
                  <a:gd name="T5" fmla="*/ 11 h 14"/>
                  <a:gd name="T6" fmla="*/ 6 w 28"/>
                  <a:gd name="T7" fmla="*/ 7 h 14"/>
                  <a:gd name="T8" fmla="*/ 0 w 28"/>
                  <a:gd name="T9" fmla="*/ 0 h 14"/>
                  <a:gd name="T10" fmla="*/ 28 w 28"/>
                  <a:gd name="T11" fmla="*/ 0 h 14"/>
                </a:gdLst>
                <a:ahLst/>
                <a:cxnLst>
                  <a:cxn ang="0">
                    <a:pos x="T0" y="T1"/>
                  </a:cxn>
                  <a:cxn ang="0">
                    <a:pos x="T2" y="T3"/>
                  </a:cxn>
                  <a:cxn ang="0">
                    <a:pos x="T4" y="T5"/>
                  </a:cxn>
                  <a:cxn ang="0">
                    <a:pos x="T6" y="T7"/>
                  </a:cxn>
                  <a:cxn ang="0">
                    <a:pos x="T8" y="T9"/>
                  </a:cxn>
                  <a:cxn ang="0">
                    <a:pos x="T10" y="T11"/>
                  </a:cxn>
                </a:cxnLst>
                <a:rect l="0" t="0" r="r" b="b"/>
                <a:pathLst>
                  <a:path w="28" h="14">
                    <a:moveTo>
                      <a:pt x="28" y="0"/>
                    </a:moveTo>
                    <a:cubicBezTo>
                      <a:pt x="28" y="14"/>
                      <a:pt x="28" y="14"/>
                      <a:pt x="28" y="14"/>
                    </a:cubicBezTo>
                    <a:cubicBezTo>
                      <a:pt x="25" y="14"/>
                      <a:pt x="22" y="13"/>
                      <a:pt x="20" y="11"/>
                    </a:cubicBezTo>
                    <a:cubicBezTo>
                      <a:pt x="17" y="8"/>
                      <a:pt x="12" y="7"/>
                      <a:pt x="6" y="7"/>
                    </a:cubicBezTo>
                    <a:cubicBezTo>
                      <a:pt x="3" y="7"/>
                      <a:pt x="0" y="4"/>
                      <a:pt x="0" y="0"/>
                    </a:cubicBezTo>
                    <a:lnTo>
                      <a:pt x="28" y="0"/>
                    </a:ln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1" name="Freeform 28"/>
              <p:cNvSpPr>
                <a:spLocks/>
              </p:cNvSpPr>
              <p:nvPr/>
            </p:nvSpPr>
            <p:spPr bwMode="auto">
              <a:xfrm>
                <a:off x="2638" y="1005"/>
                <a:ext cx="26" cy="47"/>
              </a:xfrm>
              <a:custGeom>
                <a:avLst/>
                <a:gdLst>
                  <a:gd name="T0" fmla="*/ 28 w 28"/>
                  <a:gd name="T1" fmla="*/ 0 h 50"/>
                  <a:gd name="T2" fmla="*/ 28 w 28"/>
                  <a:gd name="T3" fmla="*/ 50 h 50"/>
                  <a:gd name="T4" fmla="*/ 0 w 28"/>
                  <a:gd name="T5" fmla="*/ 50 h 50"/>
                  <a:gd name="T6" fmla="*/ 6 w 28"/>
                  <a:gd name="T7" fmla="*/ 43 h 50"/>
                  <a:gd name="T8" fmla="*/ 7 w 28"/>
                  <a:gd name="T9" fmla="*/ 43 h 50"/>
                  <a:gd name="T10" fmla="*/ 17 w 28"/>
                  <a:gd name="T11" fmla="*/ 10 h 50"/>
                  <a:gd name="T12" fmla="*/ 28 w 2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28" h="50">
                    <a:moveTo>
                      <a:pt x="28" y="0"/>
                    </a:moveTo>
                    <a:cubicBezTo>
                      <a:pt x="28" y="0"/>
                      <a:pt x="28" y="50"/>
                      <a:pt x="28" y="50"/>
                    </a:cubicBezTo>
                    <a:cubicBezTo>
                      <a:pt x="0" y="50"/>
                      <a:pt x="0" y="50"/>
                      <a:pt x="0" y="50"/>
                    </a:cubicBezTo>
                    <a:cubicBezTo>
                      <a:pt x="0" y="46"/>
                      <a:pt x="3" y="43"/>
                      <a:pt x="6" y="43"/>
                    </a:cubicBezTo>
                    <a:cubicBezTo>
                      <a:pt x="7" y="43"/>
                      <a:pt x="7" y="43"/>
                      <a:pt x="7" y="43"/>
                    </a:cubicBezTo>
                    <a:cubicBezTo>
                      <a:pt x="12" y="37"/>
                      <a:pt x="17" y="22"/>
                      <a:pt x="17" y="10"/>
                    </a:cubicBezTo>
                    <a:cubicBezTo>
                      <a:pt x="17" y="1"/>
                      <a:pt x="26" y="0"/>
                      <a:pt x="28" y="0"/>
                    </a:cubicBezTo>
                    <a:close/>
                  </a:path>
                </a:pathLst>
              </a:custGeom>
              <a:solidFill>
                <a:srgbClr val="E6CC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17" name="Freeform 22"/>
            <p:cNvSpPr>
              <a:spLocks noChangeAspect="1"/>
            </p:cNvSpPr>
            <p:nvPr/>
          </p:nvSpPr>
          <p:spPr bwMode="auto">
            <a:xfrm rot="10800000" flipV="1">
              <a:off x="4188882" y="1562219"/>
              <a:ext cx="74916" cy="15681"/>
            </a:xfrm>
            <a:custGeom>
              <a:avLst/>
              <a:gdLst>
                <a:gd name="T0" fmla="*/ 2 w 46"/>
                <a:gd name="T1" fmla="*/ 10 h 10"/>
                <a:gd name="T2" fmla="*/ 1 w 46"/>
                <a:gd name="T3" fmla="*/ 9 h 10"/>
                <a:gd name="T4" fmla="*/ 1 w 46"/>
                <a:gd name="T5" fmla="*/ 7 h 10"/>
                <a:gd name="T6" fmla="*/ 7 w 46"/>
                <a:gd name="T7" fmla="*/ 4 h 10"/>
                <a:gd name="T8" fmla="*/ 23 w 46"/>
                <a:gd name="T9" fmla="*/ 1 h 10"/>
                <a:gd name="T10" fmla="*/ 44 w 46"/>
                <a:gd name="T11" fmla="*/ 6 h 10"/>
                <a:gd name="T12" fmla="*/ 46 w 46"/>
                <a:gd name="T13" fmla="*/ 8 h 10"/>
                <a:gd name="T14" fmla="*/ 44 w 46"/>
                <a:gd name="T15" fmla="*/ 9 h 10"/>
                <a:gd name="T16" fmla="*/ 22 w 46"/>
                <a:gd name="T17" fmla="*/ 4 h 10"/>
                <a:gd name="T18" fmla="*/ 8 w 46"/>
                <a:gd name="T19" fmla="*/ 7 h 10"/>
                <a:gd name="T20" fmla="*/ 3 w 46"/>
                <a:gd name="T21" fmla="*/ 10 h 10"/>
                <a:gd name="T22" fmla="*/ 2 w 46"/>
                <a:gd name="T2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10">
                  <a:moveTo>
                    <a:pt x="2" y="10"/>
                  </a:moveTo>
                  <a:cubicBezTo>
                    <a:pt x="2" y="10"/>
                    <a:pt x="1" y="10"/>
                    <a:pt x="1" y="9"/>
                  </a:cubicBezTo>
                  <a:cubicBezTo>
                    <a:pt x="0" y="8"/>
                    <a:pt x="0" y="7"/>
                    <a:pt x="1" y="7"/>
                  </a:cubicBezTo>
                  <a:cubicBezTo>
                    <a:pt x="7" y="4"/>
                    <a:pt x="7" y="4"/>
                    <a:pt x="7" y="4"/>
                  </a:cubicBezTo>
                  <a:cubicBezTo>
                    <a:pt x="12" y="1"/>
                    <a:pt x="17" y="0"/>
                    <a:pt x="23" y="1"/>
                  </a:cubicBezTo>
                  <a:cubicBezTo>
                    <a:pt x="44" y="6"/>
                    <a:pt x="44" y="6"/>
                    <a:pt x="44" y="6"/>
                  </a:cubicBezTo>
                  <a:cubicBezTo>
                    <a:pt x="45" y="6"/>
                    <a:pt x="46" y="7"/>
                    <a:pt x="46" y="8"/>
                  </a:cubicBezTo>
                  <a:cubicBezTo>
                    <a:pt x="46" y="9"/>
                    <a:pt x="45" y="10"/>
                    <a:pt x="44" y="9"/>
                  </a:cubicBezTo>
                  <a:cubicBezTo>
                    <a:pt x="22" y="4"/>
                    <a:pt x="22" y="4"/>
                    <a:pt x="22" y="4"/>
                  </a:cubicBezTo>
                  <a:cubicBezTo>
                    <a:pt x="17" y="3"/>
                    <a:pt x="13" y="4"/>
                    <a:pt x="8" y="7"/>
                  </a:cubicBezTo>
                  <a:cubicBezTo>
                    <a:pt x="3" y="10"/>
                    <a:pt x="3" y="10"/>
                    <a:pt x="3" y="10"/>
                  </a:cubicBezTo>
                  <a:cubicBezTo>
                    <a:pt x="3" y="10"/>
                    <a:pt x="2" y="10"/>
                    <a:pt x="2"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42" name="TextBox 141"/>
          <p:cNvSpPr txBox="1"/>
          <p:nvPr/>
        </p:nvSpPr>
        <p:spPr>
          <a:xfrm>
            <a:off x="9092860" y="3454356"/>
            <a:ext cx="1786518" cy="634443"/>
          </a:xfrm>
          <a:prstGeom prst="rect">
            <a:avLst/>
          </a:prstGeom>
          <a:noFill/>
          <a:ln>
            <a:noFill/>
          </a:ln>
        </p:spPr>
        <p:txBody>
          <a:bodyPr wrap="none" lIns="182854" tIns="146284" rIns="182854" bIns="146284"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rPr>
              <a:t>Customer</a:t>
            </a:r>
          </a:p>
        </p:txBody>
      </p:sp>
      <p:sp>
        <p:nvSpPr>
          <p:cNvPr id="143" name="TextBox 142"/>
          <p:cNvSpPr txBox="1"/>
          <p:nvPr/>
        </p:nvSpPr>
        <p:spPr>
          <a:xfrm>
            <a:off x="9092860" y="4132029"/>
            <a:ext cx="1852232" cy="634443"/>
          </a:xfrm>
          <a:prstGeom prst="rect">
            <a:avLst/>
          </a:prstGeom>
          <a:noFill/>
          <a:ln>
            <a:noFill/>
          </a:ln>
        </p:spPr>
        <p:txBody>
          <a:bodyPr wrap="none" lIns="182854" tIns="146284" rIns="182854" bIns="146284"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rPr>
              <a:t>Corporate</a:t>
            </a:r>
          </a:p>
        </p:txBody>
      </p:sp>
      <p:cxnSp>
        <p:nvCxnSpPr>
          <p:cNvPr id="144" name="Straight Connector 143"/>
          <p:cNvCxnSpPr/>
          <p:nvPr/>
        </p:nvCxnSpPr>
        <p:spPr>
          <a:xfrm>
            <a:off x="5182902" y="4107588"/>
            <a:ext cx="6399892" cy="0"/>
          </a:xfrm>
          <a:prstGeom prst="line">
            <a:avLst/>
          </a:prstGeom>
          <a:ln w="38100">
            <a:solidFill>
              <a:schemeClr val="bg2"/>
            </a:solidFill>
            <a:prstDash val="sysDash"/>
            <a:headEnd type="none"/>
            <a:tailEnd type="none"/>
          </a:ln>
        </p:spPr>
        <p:style>
          <a:lnRef idx="1">
            <a:schemeClr val="accent6"/>
          </a:lnRef>
          <a:fillRef idx="0">
            <a:schemeClr val="accent6"/>
          </a:fillRef>
          <a:effectRef idx="0">
            <a:schemeClr val="accent6"/>
          </a:effectRef>
          <a:fontRef idx="minor">
            <a:schemeClr val="tx1"/>
          </a:fontRef>
        </p:style>
      </p:cxnSp>
      <p:sp>
        <p:nvSpPr>
          <p:cNvPr id="145" name="TextBox 144"/>
          <p:cNvSpPr txBox="1"/>
          <p:nvPr/>
        </p:nvSpPr>
        <p:spPr>
          <a:xfrm>
            <a:off x="9085448" y="1444919"/>
            <a:ext cx="1694775" cy="634443"/>
          </a:xfrm>
          <a:prstGeom prst="rect">
            <a:avLst/>
          </a:prstGeom>
          <a:noFill/>
          <a:ln>
            <a:noFill/>
          </a:ln>
        </p:spPr>
        <p:txBody>
          <a:bodyPr wrap="none" lIns="182854" tIns="146284" rIns="182854" bIns="146284"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DWU 200</a:t>
            </a:r>
          </a:p>
        </p:txBody>
      </p:sp>
      <p:sp>
        <p:nvSpPr>
          <p:cNvPr id="146" name="TextBox 145"/>
          <p:cNvSpPr txBox="1"/>
          <p:nvPr/>
        </p:nvSpPr>
        <p:spPr>
          <a:xfrm>
            <a:off x="9092859" y="2866728"/>
            <a:ext cx="1694775" cy="634443"/>
          </a:xfrm>
          <a:prstGeom prst="rect">
            <a:avLst/>
          </a:prstGeom>
          <a:noFill/>
          <a:ln>
            <a:noFill/>
          </a:ln>
        </p:spPr>
        <p:txBody>
          <a:bodyPr wrap="none" lIns="182854" tIns="146284" rIns="182854" bIns="146284"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DWU 600</a:t>
            </a:r>
          </a:p>
        </p:txBody>
      </p:sp>
      <p:sp>
        <p:nvSpPr>
          <p:cNvPr id="147" name="TextBox 146"/>
          <p:cNvSpPr txBox="1"/>
          <p:nvPr/>
        </p:nvSpPr>
        <p:spPr>
          <a:xfrm>
            <a:off x="9092859" y="4785308"/>
            <a:ext cx="1864669" cy="634443"/>
          </a:xfrm>
          <a:prstGeom prst="rect">
            <a:avLst/>
          </a:prstGeom>
          <a:noFill/>
          <a:ln>
            <a:noFill/>
          </a:ln>
        </p:spPr>
        <p:txBody>
          <a:bodyPr wrap="none" lIns="182854" tIns="146284" rIns="182854" bIns="146284"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DWU 1200</a:t>
            </a:r>
          </a:p>
        </p:txBody>
      </p:sp>
      <p:sp>
        <p:nvSpPr>
          <p:cNvPr id="148" name="5-Point Star 66"/>
          <p:cNvSpPr/>
          <p:nvPr/>
        </p:nvSpPr>
        <p:spPr bwMode="auto">
          <a:xfrm>
            <a:off x="10530342" y="1370866"/>
            <a:ext cx="365708" cy="365708"/>
          </a:xfrm>
          <a:prstGeom prst="star5">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9" name="5-Point Star 67"/>
          <p:cNvSpPr/>
          <p:nvPr/>
        </p:nvSpPr>
        <p:spPr bwMode="auto">
          <a:xfrm>
            <a:off x="10530342" y="2790526"/>
            <a:ext cx="365708" cy="365708"/>
          </a:xfrm>
          <a:prstGeom prst="star5">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3945138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18281" y="176374"/>
            <a:ext cx="10515600" cy="835084"/>
          </a:xfrm>
        </p:spPr>
        <p:txBody>
          <a:bodyPr/>
          <a:lstStyle/>
          <a:p>
            <a:r>
              <a:rPr lang="en-US" dirty="0"/>
              <a:t>Contents</a:t>
            </a:r>
          </a:p>
        </p:txBody>
      </p:sp>
      <p:graphicFrame>
        <p:nvGraphicFramePr>
          <p:cNvPr id="5" name="Diagram 4"/>
          <p:cNvGraphicFramePr/>
          <p:nvPr>
            <p:extLst>
              <p:ext uri="{D42A27DB-BD31-4B8C-83A1-F6EECF244321}">
                <p14:modId xmlns:p14="http://schemas.microsoft.com/office/powerpoint/2010/main" val="3820949877"/>
              </p:ext>
            </p:extLst>
          </p:nvPr>
        </p:nvGraphicFramePr>
        <p:xfrm>
          <a:off x="938320" y="1011458"/>
          <a:ext cx="10385000" cy="53987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8732134" y="365127"/>
            <a:ext cx="3178216" cy="646331"/>
          </a:xfrm>
          <a:prstGeom prst="rect">
            <a:avLst/>
          </a:prstGeom>
          <a:noFill/>
        </p:spPr>
        <p:txBody>
          <a:bodyPr wrap="square" rtlCol="0">
            <a:spAutoFit/>
          </a:bodyPr>
          <a:lstStyle/>
          <a:p>
            <a:r>
              <a:rPr lang="en-US" i="1" dirty="0">
                <a:latin typeface="Segoe UI Light" panose="020B0502040204020203" pitchFamily="34" charset="0"/>
                <a:cs typeface="Segoe UI Light" panose="020B0502040204020203" pitchFamily="34" charset="0"/>
              </a:rPr>
              <a:t>In presentation mode click on any box to jump to that section</a:t>
            </a:r>
          </a:p>
        </p:txBody>
      </p:sp>
    </p:spTree>
    <p:extLst>
      <p:ext uri="{BB962C8B-B14F-4D97-AF65-F5344CB8AC3E}">
        <p14:creationId xmlns:p14="http://schemas.microsoft.com/office/powerpoint/2010/main" val="3905434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Scenarios</a:t>
            </a:r>
          </a:p>
        </p:txBody>
      </p:sp>
    </p:spTree>
    <p:extLst>
      <p:ext uri="{BB962C8B-B14F-4D97-AF65-F5344CB8AC3E}">
        <p14:creationId xmlns:p14="http://schemas.microsoft.com/office/powerpoint/2010/main" val="249321326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059" y="0"/>
            <a:ext cx="12192000" cy="1000460"/>
          </a:xfrm>
        </p:spPr>
        <p:txBody>
          <a:bodyPr/>
          <a:lstStyle/>
          <a:p>
            <a:r>
              <a:rPr lang="en-GB" dirty="0"/>
              <a:t>Azure Data Lake </a:t>
            </a:r>
            <a:r>
              <a:rPr lang="en-GB" u="sng" dirty="0"/>
              <a:t>and</a:t>
            </a:r>
            <a:r>
              <a:rPr lang="en-GB" dirty="0"/>
              <a:t> Azure SQL Data Warehouse</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90250" y="3347484"/>
            <a:ext cx="780180" cy="780180"/>
          </a:xfrm>
          <a:prstGeom prst="rect">
            <a:avLst/>
          </a:prstGeom>
        </p:spPr>
      </p:pic>
      <p:grpSp>
        <p:nvGrpSpPr>
          <p:cNvPr id="6" name="Group 5"/>
          <p:cNvGrpSpPr/>
          <p:nvPr/>
        </p:nvGrpSpPr>
        <p:grpSpPr>
          <a:xfrm>
            <a:off x="7586067" y="2823711"/>
            <a:ext cx="979077" cy="1353514"/>
            <a:chOff x="6285272" y="2391384"/>
            <a:chExt cx="858464" cy="1213345"/>
          </a:xfrm>
        </p:grpSpPr>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63446" y="2824439"/>
              <a:ext cx="780290" cy="780290"/>
            </a:xfrm>
            <a:prstGeom prst="rect">
              <a:avLst/>
            </a:prstGeom>
          </p:spPr>
        </p:pic>
        <p:cxnSp>
          <p:nvCxnSpPr>
            <p:cNvPr id="8" name="Straight Connector 7"/>
            <p:cNvCxnSpPr/>
            <p:nvPr/>
          </p:nvCxnSpPr>
          <p:spPr>
            <a:xfrm flipV="1">
              <a:off x="6366643" y="2862875"/>
              <a:ext cx="0" cy="731520"/>
            </a:xfrm>
            <a:prstGeom prst="line">
              <a:avLst/>
            </a:prstGeom>
            <a:ln w="38100" cap="rnd">
              <a:solidFill>
                <a:srgbClr val="0079D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7141514" y="2862875"/>
              <a:ext cx="0" cy="731520"/>
            </a:xfrm>
            <a:prstGeom prst="line">
              <a:avLst/>
            </a:prstGeom>
            <a:ln w="38100" cap="rnd">
              <a:solidFill>
                <a:srgbClr val="0079D6"/>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6285272" y="2391384"/>
              <a:ext cx="662268" cy="548640"/>
              <a:chOff x="6942634" y="4180821"/>
              <a:chExt cx="662268" cy="548640"/>
            </a:xfrm>
          </p:grpSpPr>
          <p:cxnSp>
            <p:nvCxnSpPr>
              <p:cNvPr id="11" name="Straight Connector 10"/>
              <p:cNvCxnSpPr/>
              <p:nvPr/>
            </p:nvCxnSpPr>
            <p:spPr>
              <a:xfrm rot="2700000" flipV="1">
                <a:off x="7216954" y="4180821"/>
                <a:ext cx="0" cy="548640"/>
              </a:xfrm>
              <a:prstGeom prst="line">
                <a:avLst/>
              </a:prstGeom>
              <a:ln w="38100" cap="rnd">
                <a:solidFill>
                  <a:srgbClr val="0079D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8900000" flipV="1">
                <a:off x="7604902" y="4180821"/>
                <a:ext cx="0" cy="548640"/>
              </a:xfrm>
              <a:prstGeom prst="line">
                <a:avLst/>
              </a:prstGeom>
              <a:ln w="38100" cap="rnd">
                <a:solidFill>
                  <a:srgbClr val="0079D6"/>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14" name="Straight Arrow Connector 13"/>
          <p:cNvCxnSpPr>
            <a:stCxn id="3" idx="3"/>
            <a:endCxn id="7" idx="1"/>
          </p:cNvCxnSpPr>
          <p:nvPr/>
        </p:nvCxnSpPr>
        <p:spPr>
          <a:xfrm>
            <a:off x="7070429" y="3737574"/>
            <a:ext cx="604795" cy="443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03824" y="3347485"/>
            <a:ext cx="780180" cy="780180"/>
          </a:xfrm>
          <a:prstGeom prst="rect">
            <a:avLst/>
          </a:prstGeom>
        </p:spPr>
      </p:pic>
      <p:cxnSp>
        <p:nvCxnSpPr>
          <p:cNvPr id="21" name="Straight Arrow Connector 20"/>
          <p:cNvCxnSpPr>
            <a:endCxn id="3" idx="1"/>
          </p:cNvCxnSpPr>
          <p:nvPr/>
        </p:nvCxnSpPr>
        <p:spPr>
          <a:xfrm flipV="1">
            <a:off x="5584613" y="3737575"/>
            <a:ext cx="705637"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0" idx="3"/>
          </p:cNvCxnSpPr>
          <p:nvPr/>
        </p:nvCxnSpPr>
        <p:spPr>
          <a:xfrm>
            <a:off x="3384004" y="3737575"/>
            <a:ext cx="904794"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91668" y="2308268"/>
            <a:ext cx="780180" cy="780180"/>
          </a:xfrm>
          <a:prstGeom prst="rect">
            <a:avLst/>
          </a:prstGeom>
        </p:spPr>
      </p:pic>
      <p:pic>
        <p:nvPicPr>
          <p:cNvPr id="33" name="Picture 3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87769" y="3348091"/>
            <a:ext cx="780180" cy="780180"/>
          </a:xfrm>
          <a:prstGeom prst="rect">
            <a:avLst/>
          </a:prstGeom>
        </p:spPr>
      </p:pic>
      <p:sp>
        <p:nvSpPr>
          <p:cNvPr id="34" name="Rectangle 33"/>
          <p:cNvSpPr/>
          <p:nvPr/>
        </p:nvSpPr>
        <p:spPr bwMode="auto">
          <a:xfrm>
            <a:off x="449597" y="2128295"/>
            <a:ext cx="1007857" cy="3599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GB"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XML</a:t>
            </a:r>
          </a:p>
        </p:txBody>
      </p:sp>
      <p:sp>
        <p:nvSpPr>
          <p:cNvPr id="35" name="Rectangle 34"/>
          <p:cNvSpPr/>
          <p:nvPr/>
        </p:nvSpPr>
        <p:spPr bwMode="auto">
          <a:xfrm>
            <a:off x="449597" y="3198879"/>
            <a:ext cx="1007857" cy="35994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GB"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JSON</a:t>
            </a:r>
          </a:p>
        </p:txBody>
      </p:sp>
      <p:cxnSp>
        <p:nvCxnSpPr>
          <p:cNvPr id="37" name="Straight Arrow Connector 36"/>
          <p:cNvCxnSpPr>
            <a:stCxn id="33" idx="3"/>
            <a:endCxn id="20" idx="1"/>
          </p:cNvCxnSpPr>
          <p:nvPr/>
        </p:nvCxnSpPr>
        <p:spPr>
          <a:xfrm flipV="1">
            <a:off x="1767949" y="3737575"/>
            <a:ext cx="835875" cy="60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2" idx="3"/>
            <a:endCxn id="20" idx="0"/>
          </p:cNvCxnSpPr>
          <p:nvPr/>
        </p:nvCxnSpPr>
        <p:spPr>
          <a:xfrm>
            <a:off x="1771847" y="2698360"/>
            <a:ext cx="1222067" cy="6491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55" idx="3"/>
            <a:endCxn id="20" idx="2"/>
          </p:cNvCxnSpPr>
          <p:nvPr/>
        </p:nvCxnSpPr>
        <p:spPr>
          <a:xfrm flipV="1">
            <a:off x="1767949" y="4127665"/>
            <a:ext cx="1225965" cy="6772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3484393" y="4418752"/>
            <a:ext cx="2896536" cy="1990519"/>
          </a:xfrm>
          <a:prstGeom prst="rect">
            <a:avLst/>
          </a:prstGeom>
          <a:noFill/>
        </p:spPr>
        <p:txBody>
          <a:bodyPr wrap="none" lIns="182854" tIns="146284" rIns="182854" bIns="146284" rtlCol="0">
            <a:sp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GB" sz="2400" b="0" i="0" u="none" strike="noStrike" kern="0" cap="none" spc="0" normalizeH="0" baseline="0" noProof="0">
                <a:ln>
                  <a:noFill/>
                </a:ln>
                <a:gradFill>
                  <a:gsLst>
                    <a:gs pos="2917">
                      <a:schemeClr val="tx1"/>
                    </a:gs>
                    <a:gs pos="30000">
                      <a:schemeClr val="tx1"/>
                    </a:gs>
                  </a:gsLst>
                  <a:lin ang="5400000" scaled="0"/>
                </a:gradFill>
                <a:effectLst/>
                <a:uLnTx/>
                <a:uFillTx/>
              </a:rPr>
              <a:t>Preparation</a:t>
            </a:r>
            <a:endParaRPr kumimoji="0" lang="en-GB" sz="2400" b="0" i="0" u="none" strike="noStrike" kern="0" cap="none" spc="0" normalizeH="0" baseline="0" noProof="0" dirty="0">
              <a:ln>
                <a:noFill/>
              </a:ln>
              <a:gradFill>
                <a:gsLst>
                  <a:gs pos="2917">
                    <a:schemeClr val="tx1"/>
                  </a:gs>
                  <a:gs pos="30000">
                    <a:schemeClr val="tx1"/>
                  </a:gs>
                </a:gsLst>
                <a:lin ang="5400000" scaled="0"/>
              </a:gradFill>
              <a:effectLst/>
              <a:uLnTx/>
              <a:uFillTx/>
            </a:endParaRPr>
          </a:p>
          <a:p>
            <a:pPr marL="799946" marR="0" lvl="1" indent="-342834" defTabSz="896386"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GB" sz="2400" b="0" i="0" u="none" strike="noStrike" kern="0" cap="none" spc="0" normalizeH="0" baseline="0" noProof="0" dirty="0">
                <a:ln>
                  <a:noFill/>
                </a:ln>
                <a:gradFill>
                  <a:gsLst>
                    <a:gs pos="2917">
                      <a:schemeClr val="tx1"/>
                    </a:gs>
                    <a:gs pos="30000">
                      <a:schemeClr val="tx1"/>
                    </a:gs>
                  </a:gsLst>
                  <a:lin ang="5400000" scaled="0"/>
                </a:gradFill>
                <a:effectLst/>
                <a:uLnTx/>
                <a:uFillTx/>
              </a:rPr>
              <a:t>Pre-process </a:t>
            </a:r>
          </a:p>
          <a:p>
            <a:pPr marL="799946" marR="0" lvl="1" indent="-342834" defTabSz="896386"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GB" sz="2400" b="0" i="0" u="none" strike="noStrike" kern="0" cap="none" spc="0" normalizeH="0" baseline="0" noProof="0" dirty="0">
                <a:ln>
                  <a:noFill/>
                </a:ln>
                <a:gradFill>
                  <a:gsLst>
                    <a:gs pos="2917">
                      <a:schemeClr val="tx1"/>
                    </a:gs>
                    <a:gs pos="30000">
                      <a:schemeClr val="tx1"/>
                    </a:gs>
                  </a:gsLst>
                  <a:lin ang="5400000" scaled="0"/>
                </a:gradFill>
                <a:effectLst/>
                <a:uLnTx/>
                <a:uFillTx/>
              </a:rPr>
              <a:t>Transpose</a:t>
            </a:r>
          </a:p>
          <a:p>
            <a:pPr marL="799946" marR="0" lvl="1" indent="-342834" defTabSz="896386"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GB" sz="2400" b="0" i="0" u="none" strike="noStrike" kern="0" cap="none" spc="0" normalizeH="0" baseline="0" noProof="0" dirty="0">
                <a:ln>
                  <a:noFill/>
                </a:ln>
                <a:gradFill>
                  <a:gsLst>
                    <a:gs pos="2917">
                      <a:schemeClr val="tx1"/>
                    </a:gs>
                    <a:gs pos="30000">
                      <a:schemeClr val="tx1"/>
                    </a:gs>
                  </a:gsLst>
                  <a:lin ang="5400000" scaled="0"/>
                </a:gradFill>
                <a:effectLst/>
                <a:uLnTx/>
                <a:uFillTx/>
              </a:rPr>
              <a:t>Re-format</a:t>
            </a:r>
          </a:p>
          <a:p>
            <a:pPr marL="799946" marR="0" lvl="1" indent="-342834" defTabSz="896386" eaLnBrk="1" fontAlgn="auto" latinLnBrk="0" hangingPunct="1">
              <a:lnSpc>
                <a:spcPct val="90000"/>
              </a:lnSpc>
              <a:spcBef>
                <a:spcPts val="0"/>
              </a:spcBef>
              <a:spcAft>
                <a:spcPts val="0"/>
              </a:spcAft>
              <a:buClrTx/>
              <a:buSzTx/>
              <a:buFont typeface="Arial" panose="020B0604020202020204" pitchFamily="34" charset="0"/>
              <a:buChar char="•"/>
              <a:tabLst/>
              <a:defRPr/>
            </a:pPr>
            <a:endParaRPr kumimoji="0" lang="en-GB" sz="24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pic>
        <p:nvPicPr>
          <p:cNvPr id="55" name="Picture 5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87769" y="4414845"/>
            <a:ext cx="780180" cy="780180"/>
          </a:xfrm>
          <a:prstGeom prst="rect">
            <a:avLst/>
          </a:prstGeom>
        </p:spPr>
      </p:pic>
      <p:sp>
        <p:nvSpPr>
          <p:cNvPr id="58" name="Rectangle 57"/>
          <p:cNvSpPr/>
          <p:nvPr/>
        </p:nvSpPr>
        <p:spPr bwMode="auto">
          <a:xfrm>
            <a:off x="449597" y="4234871"/>
            <a:ext cx="1007857" cy="35994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GB"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TEXT</a:t>
            </a:r>
          </a:p>
        </p:txBody>
      </p:sp>
      <p:sp>
        <p:nvSpPr>
          <p:cNvPr id="59" name="TextBox 58"/>
          <p:cNvSpPr txBox="1"/>
          <p:nvPr/>
        </p:nvSpPr>
        <p:spPr>
          <a:xfrm>
            <a:off x="7040441" y="4333150"/>
            <a:ext cx="2599038" cy="1957433"/>
          </a:xfrm>
          <a:prstGeom prst="rect">
            <a:avLst/>
          </a:prstGeom>
          <a:noFill/>
        </p:spPr>
        <p:txBody>
          <a:bodyPr wrap="none" lIns="182854" tIns="146284" rIns="182854" bIns="146284" rtlCol="0">
            <a:sp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GB" sz="2400" b="0" i="0" u="none" strike="noStrike" kern="0" cap="none" spc="0" normalizeH="0" baseline="0" noProof="0" dirty="0">
                <a:ln>
                  <a:noFill/>
                </a:ln>
                <a:gradFill>
                  <a:gsLst>
                    <a:gs pos="2917">
                      <a:schemeClr val="tx1"/>
                    </a:gs>
                    <a:gs pos="30000">
                      <a:schemeClr val="tx1"/>
                    </a:gs>
                  </a:gsLst>
                  <a:lin ang="5400000" scaled="0"/>
                </a:gradFill>
                <a:effectLst/>
                <a:uLnTx/>
                <a:uFillTx/>
              </a:rPr>
              <a:t>Model</a:t>
            </a:r>
          </a:p>
          <a:p>
            <a:pPr marL="799946" marR="0" lvl="1" indent="-342834" defTabSz="896386"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GB" sz="2400" b="0" i="0" u="none" strike="noStrike" kern="0" cap="none" spc="0" normalizeH="0" baseline="0" noProof="0" dirty="0">
                <a:ln>
                  <a:noFill/>
                </a:ln>
                <a:gradFill>
                  <a:gsLst>
                    <a:gs pos="2917">
                      <a:schemeClr val="tx1"/>
                    </a:gs>
                    <a:gs pos="30000">
                      <a:schemeClr val="tx1"/>
                    </a:gs>
                  </a:gsLst>
                  <a:lin ang="5400000" scaled="0"/>
                </a:gradFill>
                <a:effectLst/>
                <a:uLnTx/>
                <a:uFillTx/>
              </a:rPr>
              <a:t>Load</a:t>
            </a:r>
          </a:p>
          <a:p>
            <a:pPr marL="799946" marR="0" lvl="1" indent="-342834" defTabSz="896386"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GB" sz="2400" b="0" i="0" u="none" strike="noStrike" kern="0" cap="none" spc="0" normalizeH="0" baseline="0" noProof="0" dirty="0">
                <a:ln>
                  <a:noFill/>
                </a:ln>
                <a:gradFill>
                  <a:gsLst>
                    <a:gs pos="2917">
                      <a:schemeClr val="tx1"/>
                    </a:gs>
                    <a:gs pos="30000">
                      <a:schemeClr val="tx1"/>
                    </a:gs>
                  </a:gsLst>
                  <a:lin ang="5400000" scaled="0"/>
                </a:gradFill>
                <a:effectLst/>
                <a:uLnTx/>
                <a:uFillTx/>
              </a:rPr>
              <a:t>Transform</a:t>
            </a:r>
          </a:p>
          <a:p>
            <a:pPr marL="799946" marR="0" lvl="1" indent="-342834" defTabSz="896386"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GB" sz="2400" b="0" i="0" u="none" strike="noStrike" kern="0" cap="none" spc="0" normalizeH="0" baseline="0" noProof="0" dirty="0">
                <a:ln>
                  <a:noFill/>
                </a:ln>
                <a:gradFill>
                  <a:gsLst>
                    <a:gs pos="2917">
                      <a:schemeClr val="tx1"/>
                    </a:gs>
                    <a:gs pos="30000">
                      <a:schemeClr val="tx1"/>
                    </a:gs>
                  </a:gsLst>
                  <a:lin ang="5400000" scaled="0"/>
                </a:gradFill>
                <a:effectLst/>
                <a:uLnTx/>
                <a:uFillTx/>
              </a:rPr>
              <a:t>Aggregate</a:t>
            </a:r>
          </a:p>
          <a:p>
            <a:pPr marL="799946" marR="0" lvl="1" indent="-342834" defTabSz="896386"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GB" sz="2400" b="0" i="0" u="none" strike="noStrike" kern="0" cap="none" spc="0" normalizeH="0" baseline="0" noProof="0" dirty="0">
                <a:ln>
                  <a:noFill/>
                </a:ln>
                <a:gradFill>
                  <a:gsLst>
                    <a:gs pos="2917">
                      <a:schemeClr val="tx1"/>
                    </a:gs>
                    <a:gs pos="30000">
                      <a:schemeClr val="tx1"/>
                    </a:gs>
                  </a:gsLst>
                  <a:lin ang="5400000" scaled="0"/>
                </a:gradFill>
                <a:effectLst/>
                <a:uLnTx/>
                <a:uFillTx/>
              </a:rPr>
              <a:t>Consume</a:t>
            </a:r>
          </a:p>
        </p:txBody>
      </p:sp>
      <p:sp>
        <p:nvSpPr>
          <p:cNvPr id="61" name="Left Arrow 60"/>
          <p:cNvSpPr/>
          <p:nvPr/>
        </p:nvSpPr>
        <p:spPr bwMode="auto">
          <a:xfrm>
            <a:off x="8624633" y="2929722"/>
            <a:ext cx="1643426" cy="1360551"/>
          </a:xfrm>
          <a:prstGeom prst="leftArrow">
            <a:avLst>
              <a:gd name="adj1" fmla="val 100000"/>
              <a:gd name="adj2" fmla="val 28667"/>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GB"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High Value Data</a:t>
            </a:r>
          </a:p>
        </p:txBody>
      </p:sp>
      <p:sp>
        <p:nvSpPr>
          <p:cNvPr id="63" name="Down Arrow 62"/>
          <p:cNvSpPr/>
          <p:nvPr/>
        </p:nvSpPr>
        <p:spPr bwMode="auto">
          <a:xfrm>
            <a:off x="4069151" y="1557813"/>
            <a:ext cx="1735107" cy="1319935"/>
          </a:xfrm>
          <a:prstGeom prst="downArrow">
            <a:avLst>
              <a:gd name="adj1" fmla="val 100000"/>
              <a:gd name="adj2" fmla="val 35778"/>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GB"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Unknown Value Data</a:t>
            </a:r>
          </a:p>
        </p:txBody>
      </p:sp>
      <p:sp>
        <p:nvSpPr>
          <p:cNvPr id="30" name="TextBox 29"/>
          <p:cNvSpPr txBox="1"/>
          <p:nvPr/>
        </p:nvSpPr>
        <p:spPr>
          <a:xfrm>
            <a:off x="9582552" y="4997852"/>
            <a:ext cx="1387042" cy="973462"/>
          </a:xfrm>
          <a:prstGeom prst="rect">
            <a:avLst/>
          </a:prstGeom>
          <a:noFill/>
        </p:spPr>
        <p:txBody>
          <a:bodyPr wrap="none" lIns="182854" tIns="146284" rIns="182854" bIns="146284" rtlCol="0">
            <a:sp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GB" sz="2400" b="0" i="0" u="none" strike="noStrike" kern="0" cap="none" spc="0" normalizeH="0" baseline="0" noProof="0" dirty="0">
                <a:ln>
                  <a:noFill/>
                </a:ln>
                <a:gradFill>
                  <a:gsLst>
                    <a:gs pos="2917">
                      <a:schemeClr val="tx1"/>
                    </a:gs>
                    <a:gs pos="30000">
                      <a:schemeClr val="tx1"/>
                    </a:gs>
                  </a:gsLst>
                  <a:lin ang="5400000" scaled="0"/>
                </a:gradFill>
                <a:effectLst/>
                <a:uLnTx/>
                <a:uFillTx/>
              </a:rPr>
              <a:t>Batch</a:t>
            </a:r>
          </a:p>
          <a:p>
            <a:pPr marL="0" marR="0" lvl="0" indent="0" defTabSz="896386" eaLnBrk="1" fontAlgn="auto" latinLnBrk="0" hangingPunct="1">
              <a:lnSpc>
                <a:spcPct val="90000"/>
              </a:lnSpc>
              <a:spcBef>
                <a:spcPts val="0"/>
              </a:spcBef>
              <a:spcAft>
                <a:spcPts val="0"/>
              </a:spcAft>
              <a:buClrTx/>
              <a:buSzTx/>
              <a:buFontTx/>
              <a:buNone/>
              <a:tabLst/>
              <a:defRPr/>
            </a:pPr>
            <a:r>
              <a:rPr kumimoji="0" lang="en-GB" sz="2400" b="0" i="0" u="none" strike="noStrike" kern="0" cap="none" spc="0" normalizeH="0" baseline="0" noProof="0" dirty="0">
                <a:ln>
                  <a:noFill/>
                </a:ln>
                <a:gradFill>
                  <a:gsLst>
                    <a:gs pos="2917">
                      <a:schemeClr val="tx1"/>
                    </a:gs>
                    <a:gs pos="30000">
                      <a:schemeClr val="tx1"/>
                    </a:gs>
                  </a:gsLst>
                  <a:lin ang="5400000" scaled="0"/>
                </a:gradFill>
                <a:effectLst/>
                <a:uLnTx/>
                <a:uFillTx/>
              </a:rPr>
              <a:t>Ad-hoc</a:t>
            </a:r>
          </a:p>
        </p:txBody>
      </p:sp>
      <p:sp>
        <p:nvSpPr>
          <p:cNvPr id="31" name="TextBox 30"/>
          <p:cNvSpPr txBox="1"/>
          <p:nvPr/>
        </p:nvSpPr>
        <p:spPr>
          <a:xfrm>
            <a:off x="6202711" y="5164029"/>
            <a:ext cx="1132841" cy="634443"/>
          </a:xfrm>
          <a:prstGeom prst="rect">
            <a:avLst/>
          </a:prstGeom>
          <a:noFill/>
        </p:spPr>
        <p:txBody>
          <a:bodyPr wrap="none" lIns="182854" tIns="146284" rIns="182854" bIns="146284" rtlCol="0">
            <a:sp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GB" sz="2400" b="0" i="0" u="none" strike="noStrike" kern="0" cap="none" spc="0" normalizeH="0" baseline="0" noProof="0" dirty="0">
                <a:ln>
                  <a:noFill/>
                </a:ln>
                <a:gradFill>
                  <a:gsLst>
                    <a:gs pos="2917">
                      <a:schemeClr val="tx1"/>
                    </a:gs>
                    <a:gs pos="30000">
                      <a:schemeClr val="tx1"/>
                    </a:gs>
                  </a:gsLst>
                  <a:lin ang="5400000" scaled="0"/>
                </a:gradFill>
                <a:effectLst/>
                <a:uLnTx/>
                <a:uFillTx/>
              </a:rPr>
              <a:t>Batch</a:t>
            </a:r>
          </a:p>
        </p:txBody>
      </p:sp>
      <p:sp>
        <p:nvSpPr>
          <p:cNvPr id="4" name="Right Brace 3"/>
          <p:cNvSpPr/>
          <p:nvPr/>
        </p:nvSpPr>
        <p:spPr>
          <a:xfrm>
            <a:off x="5986930" y="4594819"/>
            <a:ext cx="347776" cy="1781113"/>
          </a:xfrm>
          <a:prstGeom prst="rightBrace">
            <a:avLst>
              <a:gd name="adj1" fmla="val 43860"/>
              <a:gd name="adj2" fmla="val 49999"/>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ysClr val="windowText" lastClr="000000"/>
              </a:solidFill>
              <a:effectLst/>
              <a:uLnTx/>
              <a:uFillTx/>
            </a:endParaRPr>
          </a:p>
        </p:txBody>
      </p:sp>
      <p:sp>
        <p:nvSpPr>
          <p:cNvPr id="36" name="Right Brace 35"/>
          <p:cNvSpPr/>
          <p:nvPr/>
        </p:nvSpPr>
        <p:spPr>
          <a:xfrm>
            <a:off x="9416148" y="4594819"/>
            <a:ext cx="347776" cy="1781113"/>
          </a:xfrm>
          <a:prstGeom prst="rightBrace">
            <a:avLst>
              <a:gd name="adj1" fmla="val 43860"/>
              <a:gd name="adj2" fmla="val 49999"/>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ysClr val="windowText" lastClr="000000"/>
              </a:solidFill>
              <a:effectLst/>
              <a:uLnTx/>
              <a:uFillTx/>
            </a:endParaRPr>
          </a:p>
        </p:txBody>
      </p:sp>
      <p:grpSp>
        <p:nvGrpSpPr>
          <p:cNvPr id="39" name="Group 38"/>
          <p:cNvGrpSpPr/>
          <p:nvPr/>
        </p:nvGrpSpPr>
        <p:grpSpPr>
          <a:xfrm>
            <a:off x="4296901" y="3102842"/>
            <a:ext cx="1274939" cy="1269464"/>
            <a:chOff x="2148168" y="645460"/>
            <a:chExt cx="2587625" cy="2576512"/>
          </a:xfrm>
        </p:grpSpPr>
        <p:sp>
          <p:nvSpPr>
            <p:cNvPr id="40" name="Freeform 19"/>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41" name="Freeform 20"/>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43" name="Freeform 21"/>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44" name="Freeform 22"/>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45" name="Freeform 23"/>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47" name="Freeform 24"/>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48" name="Freeform 25"/>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sp>
        <p:nvSpPr>
          <p:cNvPr id="46" name="TextBox 45"/>
          <p:cNvSpPr txBox="1"/>
          <p:nvPr/>
        </p:nvSpPr>
        <p:spPr>
          <a:xfrm>
            <a:off x="6380929" y="1110786"/>
            <a:ext cx="5357917" cy="738623"/>
          </a:xfrm>
          <a:prstGeom prst="rect">
            <a:avLst/>
          </a:prstGeom>
          <a:noFill/>
          <a:effectLst>
            <a:outerShdw blurRad="50800" dist="38100" dir="2700000" algn="tl" rotWithShape="0">
              <a:prstClr val="black">
                <a:alpha val="40000"/>
              </a:prstClr>
            </a:outerShdw>
          </a:effectLst>
        </p:spPr>
        <p:txBody>
          <a:bodyPr wrap="square" lIns="182854" tIns="146284" rIns="182854" bIns="146284" rtlCol="0">
            <a:spAutoFit/>
          </a:bodyPr>
          <a:lstStyle/>
          <a:p>
            <a:pPr marL="0" marR="0" lvl="0" indent="0" algn="ctr" defTabSz="896386" eaLnBrk="1" fontAlgn="auto" latinLnBrk="0" hangingPunct="1">
              <a:lnSpc>
                <a:spcPct val="90000"/>
              </a:lnSpc>
              <a:spcBef>
                <a:spcPts val="0"/>
              </a:spcBef>
              <a:spcAft>
                <a:spcPts val="0"/>
              </a:spcAft>
              <a:buClrTx/>
              <a:buSzTx/>
              <a:buFontTx/>
              <a:buNone/>
              <a:tabLst/>
              <a:defRPr/>
            </a:pPr>
            <a:r>
              <a:rPr kumimoji="0" lang="en-GB" sz="3200" b="0" i="0" u="none" strike="noStrike" kern="0" cap="none" spc="0" normalizeH="0" baseline="0" noProof="0" dirty="0">
                <a:ln>
                  <a:noFill/>
                </a:ln>
                <a:gradFill>
                  <a:gsLst>
                    <a:gs pos="2917">
                      <a:schemeClr val="tx1"/>
                    </a:gs>
                    <a:gs pos="30000">
                      <a:schemeClr val="tx1"/>
                    </a:gs>
                  </a:gsLst>
                  <a:lin ang="5400000" scaled="0"/>
                </a:gradFill>
                <a:effectLst/>
                <a:uLnTx/>
                <a:uFillTx/>
              </a:rPr>
              <a:t>Modern Data Warehouse</a:t>
            </a:r>
          </a:p>
        </p:txBody>
      </p:sp>
    </p:spTree>
    <p:extLst>
      <p:ext uri="{BB962C8B-B14F-4D97-AF65-F5344CB8AC3E}">
        <p14:creationId xmlns:p14="http://schemas.microsoft.com/office/powerpoint/2010/main" val="20884437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Compute consumption</a:t>
            </a: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03983" y="2824525"/>
            <a:ext cx="780180" cy="780180"/>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83696" y="2824525"/>
            <a:ext cx="780180" cy="780180"/>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322832" y="2824525"/>
            <a:ext cx="780180" cy="780180"/>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843119" y="2824525"/>
            <a:ext cx="780180" cy="780180"/>
          </a:xfrm>
          <a:prstGeom prst="rect">
            <a:avLst/>
          </a:prstGeom>
        </p:spPr>
      </p:pic>
      <p:cxnSp>
        <p:nvCxnSpPr>
          <p:cNvPr id="20" name="Straight Arrow Connector 19"/>
          <p:cNvCxnSpPr>
            <a:stCxn id="5" idx="3"/>
            <a:endCxn id="7" idx="1"/>
          </p:cNvCxnSpPr>
          <p:nvPr/>
        </p:nvCxnSpPr>
        <p:spPr>
          <a:xfrm>
            <a:off x="4184163" y="3214615"/>
            <a:ext cx="69953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 idx="3"/>
            <a:endCxn id="6" idx="1"/>
          </p:cNvCxnSpPr>
          <p:nvPr/>
        </p:nvCxnSpPr>
        <p:spPr>
          <a:xfrm>
            <a:off x="5663875" y="3214615"/>
            <a:ext cx="69953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6" idx="3"/>
            <a:endCxn id="9" idx="1"/>
          </p:cNvCxnSpPr>
          <p:nvPr/>
        </p:nvCxnSpPr>
        <p:spPr>
          <a:xfrm>
            <a:off x="7143588" y="3214615"/>
            <a:ext cx="69953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9" idx="3"/>
            <a:endCxn id="8" idx="1"/>
          </p:cNvCxnSpPr>
          <p:nvPr/>
        </p:nvCxnSpPr>
        <p:spPr>
          <a:xfrm>
            <a:off x="8623299" y="3214615"/>
            <a:ext cx="69953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24272" y="2824525"/>
            <a:ext cx="780180" cy="780180"/>
          </a:xfrm>
          <a:prstGeom prst="rect">
            <a:avLst/>
          </a:prstGeom>
        </p:spPr>
      </p:pic>
      <p:sp>
        <p:nvSpPr>
          <p:cNvPr id="47" name="TextBox 46"/>
          <p:cNvSpPr txBox="1"/>
          <p:nvPr/>
        </p:nvSpPr>
        <p:spPr>
          <a:xfrm>
            <a:off x="3925867" y="2196751"/>
            <a:ext cx="1255679" cy="634443"/>
          </a:xfrm>
          <a:prstGeom prst="rect">
            <a:avLst/>
          </a:prstGeom>
          <a:noFill/>
        </p:spPr>
        <p:txBody>
          <a:bodyPr wrap="none" lIns="182854" tIns="146284" rIns="182854" bIns="146284" rtlCol="0">
            <a:sp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Persist</a:t>
            </a:r>
          </a:p>
        </p:txBody>
      </p:sp>
      <p:sp>
        <p:nvSpPr>
          <p:cNvPr id="53" name="TextBox 52"/>
          <p:cNvSpPr txBox="1"/>
          <p:nvPr/>
        </p:nvSpPr>
        <p:spPr>
          <a:xfrm>
            <a:off x="6869138" y="2196751"/>
            <a:ext cx="1264654" cy="634443"/>
          </a:xfrm>
          <a:prstGeom prst="rect">
            <a:avLst/>
          </a:prstGeom>
          <a:noFill/>
        </p:spPr>
        <p:txBody>
          <a:bodyPr wrap="none" lIns="182854" tIns="146284" rIns="182854" bIns="146284" rtlCol="0">
            <a:sp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Export</a:t>
            </a:r>
          </a:p>
        </p:txBody>
      </p:sp>
      <p:sp>
        <p:nvSpPr>
          <p:cNvPr id="54" name="TextBox 53"/>
          <p:cNvSpPr txBox="1"/>
          <p:nvPr/>
        </p:nvSpPr>
        <p:spPr>
          <a:xfrm>
            <a:off x="5364582" y="3443352"/>
            <a:ext cx="1315944" cy="634443"/>
          </a:xfrm>
          <a:prstGeom prst="rect">
            <a:avLst/>
          </a:prstGeom>
          <a:noFill/>
        </p:spPr>
        <p:txBody>
          <a:bodyPr wrap="none" lIns="182854" tIns="146284" rIns="182854" bIns="146284" rtlCol="0">
            <a:sp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Import</a:t>
            </a:r>
          </a:p>
        </p:txBody>
      </p:sp>
      <p:sp>
        <p:nvSpPr>
          <p:cNvPr id="56" name="TextBox 55"/>
          <p:cNvSpPr txBox="1"/>
          <p:nvPr/>
        </p:nvSpPr>
        <p:spPr>
          <a:xfrm>
            <a:off x="2398137" y="3443352"/>
            <a:ext cx="1331073" cy="634443"/>
          </a:xfrm>
          <a:prstGeom prst="rect">
            <a:avLst/>
          </a:prstGeom>
          <a:noFill/>
        </p:spPr>
        <p:txBody>
          <a:bodyPr wrap="none" lIns="182854" tIns="146284" rIns="182854" bIns="146284" rtlCol="0">
            <a:sp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Stream</a:t>
            </a:r>
          </a:p>
        </p:txBody>
      </p:sp>
      <p:sp>
        <p:nvSpPr>
          <p:cNvPr id="59" name="TextBox 58"/>
          <p:cNvSpPr txBox="1"/>
          <p:nvPr/>
        </p:nvSpPr>
        <p:spPr>
          <a:xfrm>
            <a:off x="8324006" y="3443352"/>
            <a:ext cx="1315944" cy="634443"/>
          </a:xfrm>
          <a:prstGeom prst="rect">
            <a:avLst/>
          </a:prstGeom>
          <a:noFill/>
        </p:spPr>
        <p:txBody>
          <a:bodyPr wrap="none" lIns="182854" tIns="146284" rIns="182854" bIns="146284" rtlCol="0">
            <a:sp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Import</a:t>
            </a:r>
          </a:p>
        </p:txBody>
      </p:sp>
      <p:pic>
        <p:nvPicPr>
          <p:cNvPr id="60" name="Picture 5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802545" y="2824525"/>
            <a:ext cx="780180" cy="780180"/>
          </a:xfrm>
          <a:prstGeom prst="rect">
            <a:avLst/>
          </a:prstGeom>
        </p:spPr>
      </p:pic>
      <p:cxnSp>
        <p:nvCxnSpPr>
          <p:cNvPr id="62" name="Straight Arrow Connector 61"/>
          <p:cNvCxnSpPr>
            <a:stCxn id="60" idx="1"/>
          </p:cNvCxnSpPr>
          <p:nvPr/>
        </p:nvCxnSpPr>
        <p:spPr>
          <a:xfrm flipH="1">
            <a:off x="9902585" y="3214615"/>
            <a:ext cx="89996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9749859" y="2196751"/>
            <a:ext cx="1221699" cy="634443"/>
          </a:xfrm>
          <a:prstGeom prst="rect">
            <a:avLst/>
          </a:prstGeom>
          <a:noFill/>
        </p:spPr>
        <p:txBody>
          <a:bodyPr wrap="none" lIns="182854" tIns="146284" rIns="182854" bIns="146284" rtlCol="0">
            <a:sp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Query</a:t>
            </a:r>
          </a:p>
        </p:txBody>
      </p:sp>
      <p:cxnSp>
        <p:nvCxnSpPr>
          <p:cNvPr id="87" name="Straight Arrow Connector 86"/>
          <p:cNvCxnSpPr>
            <a:stCxn id="29" idx="3"/>
            <a:endCxn id="5" idx="1"/>
          </p:cNvCxnSpPr>
          <p:nvPr/>
        </p:nvCxnSpPr>
        <p:spPr>
          <a:xfrm>
            <a:off x="2704451" y="3214615"/>
            <a:ext cx="69953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6285245" y="2391532"/>
            <a:ext cx="858342" cy="1213173"/>
            <a:chOff x="6285272" y="2391384"/>
            <a:chExt cx="858464" cy="1213345"/>
          </a:xfrm>
        </p:grpSpPr>
        <p:pic>
          <p:nvPicPr>
            <p:cNvPr id="6" name="Picture 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363446" y="2824439"/>
              <a:ext cx="780290" cy="780290"/>
            </a:xfrm>
            <a:prstGeom prst="rect">
              <a:avLst/>
            </a:prstGeom>
          </p:spPr>
        </p:pic>
        <p:cxnSp>
          <p:nvCxnSpPr>
            <p:cNvPr id="85" name="Straight Connector 84"/>
            <p:cNvCxnSpPr/>
            <p:nvPr/>
          </p:nvCxnSpPr>
          <p:spPr>
            <a:xfrm flipV="1">
              <a:off x="6366643" y="2862875"/>
              <a:ext cx="0" cy="731520"/>
            </a:xfrm>
            <a:prstGeom prst="line">
              <a:avLst/>
            </a:prstGeom>
            <a:ln w="38100" cap="rnd">
              <a:solidFill>
                <a:srgbClr val="0079D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7141514" y="2862875"/>
              <a:ext cx="0" cy="731520"/>
            </a:xfrm>
            <a:prstGeom prst="line">
              <a:avLst/>
            </a:prstGeom>
            <a:ln w="38100" cap="rnd">
              <a:solidFill>
                <a:srgbClr val="0079D6"/>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6285272" y="2391384"/>
              <a:ext cx="662268" cy="548640"/>
              <a:chOff x="6942634" y="4180821"/>
              <a:chExt cx="662268" cy="548640"/>
            </a:xfrm>
          </p:grpSpPr>
          <p:cxnSp>
            <p:nvCxnSpPr>
              <p:cNvPr id="92" name="Straight Connector 91"/>
              <p:cNvCxnSpPr/>
              <p:nvPr/>
            </p:nvCxnSpPr>
            <p:spPr>
              <a:xfrm rot="2700000" flipV="1">
                <a:off x="7216954" y="4180821"/>
                <a:ext cx="0" cy="548640"/>
              </a:xfrm>
              <a:prstGeom prst="line">
                <a:avLst/>
              </a:prstGeom>
              <a:ln w="38100" cap="rnd">
                <a:solidFill>
                  <a:srgbClr val="0079D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rot="18900000" flipV="1">
                <a:off x="7604902" y="4180821"/>
                <a:ext cx="0" cy="548640"/>
              </a:xfrm>
              <a:prstGeom prst="line">
                <a:avLst/>
              </a:prstGeom>
              <a:ln w="38100" cap="rnd">
                <a:solidFill>
                  <a:srgbClr val="0079D6"/>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99" name="Isosceles Triangle 98"/>
          <p:cNvSpPr/>
          <p:nvPr/>
        </p:nvSpPr>
        <p:spPr bwMode="auto">
          <a:xfrm>
            <a:off x="5839203" y="3792393"/>
            <a:ext cx="1828541" cy="731417"/>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0" name="Rectangle 99"/>
          <p:cNvSpPr/>
          <p:nvPr/>
        </p:nvSpPr>
        <p:spPr bwMode="auto">
          <a:xfrm>
            <a:off x="5839203" y="4577409"/>
            <a:ext cx="1828541" cy="17997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Resume</a:t>
            </a:r>
          </a:p>
          <a:p>
            <a:pPr marL="0" marR="0" lvl="0" indent="0" defTabSz="932293"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Ingest</a:t>
            </a:r>
          </a:p>
          <a:p>
            <a:pPr marL="0" marR="0" lvl="0" indent="0" defTabSz="932293"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Aggregate</a:t>
            </a:r>
          </a:p>
          <a:p>
            <a:pPr marL="0" marR="0" lvl="0" indent="0" defTabSz="932293"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Export</a:t>
            </a:r>
          </a:p>
          <a:p>
            <a:pPr marL="0" marR="0" lvl="0" indent="0" defTabSz="932293"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Pause</a:t>
            </a:r>
          </a:p>
        </p:txBody>
      </p:sp>
      <p:sp>
        <p:nvSpPr>
          <p:cNvPr id="101" name="Isosceles Triangle 100"/>
          <p:cNvSpPr/>
          <p:nvPr/>
        </p:nvSpPr>
        <p:spPr bwMode="auto">
          <a:xfrm>
            <a:off x="8256595" y="3792393"/>
            <a:ext cx="2879591" cy="731417"/>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3" name="Rectangle 102"/>
          <p:cNvSpPr/>
          <p:nvPr/>
        </p:nvSpPr>
        <p:spPr bwMode="auto">
          <a:xfrm>
            <a:off x="8256595" y="4582106"/>
            <a:ext cx="2879591" cy="17997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defTabSz="932293"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Lower Cost</a:t>
            </a:r>
          </a:p>
          <a:p>
            <a:pPr marL="342834" marR="0" lvl="0" indent="-342834" defTabSz="932293"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High Concurrency</a:t>
            </a:r>
          </a:p>
          <a:p>
            <a:pPr marL="342834" marR="0" lvl="0" indent="-342834" defTabSz="932293"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“Dashboard Query”</a:t>
            </a:r>
          </a:p>
        </p:txBody>
      </p:sp>
      <p:sp>
        <p:nvSpPr>
          <p:cNvPr id="34" name="5-Point Star 33"/>
          <p:cNvSpPr/>
          <p:nvPr/>
        </p:nvSpPr>
        <p:spPr bwMode="auto">
          <a:xfrm>
            <a:off x="6977965" y="4619161"/>
            <a:ext cx="365708" cy="365708"/>
          </a:xfrm>
          <a:prstGeom prst="star5">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5" name="5-Point Star 34"/>
          <p:cNvSpPr/>
          <p:nvPr/>
        </p:nvSpPr>
        <p:spPr bwMode="auto">
          <a:xfrm>
            <a:off x="6977965" y="5753892"/>
            <a:ext cx="365708" cy="365708"/>
          </a:xfrm>
          <a:prstGeom prst="star5">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6" name="5-Point Star 35"/>
          <p:cNvSpPr/>
          <p:nvPr/>
        </p:nvSpPr>
        <p:spPr bwMode="auto">
          <a:xfrm>
            <a:off x="4841702" y="3421851"/>
            <a:ext cx="365708" cy="365708"/>
          </a:xfrm>
          <a:prstGeom prst="star5">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70845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SaaS customer isolation</a:t>
            </a: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43035" y="3026083"/>
            <a:ext cx="780180" cy="780180"/>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22747" y="3026083"/>
            <a:ext cx="780180" cy="780180"/>
          </a:xfrm>
          <a:prstGeom prst="rect">
            <a:avLst/>
          </a:prstGeom>
        </p:spPr>
      </p:pic>
      <p:cxnSp>
        <p:nvCxnSpPr>
          <p:cNvPr id="20" name="Straight Arrow Connector 19"/>
          <p:cNvCxnSpPr>
            <a:stCxn id="5" idx="3"/>
            <a:endCxn id="7" idx="1"/>
          </p:cNvCxnSpPr>
          <p:nvPr/>
        </p:nvCxnSpPr>
        <p:spPr>
          <a:xfrm>
            <a:off x="3523215" y="3416173"/>
            <a:ext cx="69953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 idx="3"/>
            <a:endCxn id="38" idx="1"/>
          </p:cNvCxnSpPr>
          <p:nvPr/>
        </p:nvCxnSpPr>
        <p:spPr>
          <a:xfrm flipV="1">
            <a:off x="5002928" y="1975303"/>
            <a:ext cx="1430063" cy="144087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9092860" y="3454356"/>
            <a:ext cx="1786518" cy="634443"/>
          </a:xfrm>
          <a:prstGeom prst="rect">
            <a:avLst/>
          </a:prstGeom>
          <a:noFill/>
        </p:spPr>
        <p:txBody>
          <a:bodyPr wrap="none" lIns="182854" tIns="146284" rIns="182854" bIns="146284" rtlCol="0">
            <a:sp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2400" b="1" i="0" u="none" strike="noStrike" kern="0" cap="none" spc="0" normalizeH="0" baseline="0" noProof="0" dirty="0">
                <a:ln>
                  <a:noFill/>
                </a:ln>
                <a:gradFill>
                  <a:gsLst>
                    <a:gs pos="2917">
                      <a:schemeClr val="tx1"/>
                    </a:gs>
                    <a:gs pos="30000">
                      <a:schemeClr val="tx1"/>
                    </a:gs>
                  </a:gsLst>
                  <a:lin ang="5400000" scaled="0"/>
                </a:gradFill>
                <a:effectLst/>
                <a:uLnTx/>
                <a:uFillTx/>
              </a:rPr>
              <a:t>Customer</a:t>
            </a:r>
          </a:p>
        </p:txBody>
      </p:sp>
      <p:sp>
        <p:nvSpPr>
          <p:cNvPr id="56" name="TextBox 55"/>
          <p:cNvSpPr txBox="1"/>
          <p:nvPr/>
        </p:nvSpPr>
        <p:spPr>
          <a:xfrm>
            <a:off x="1430900" y="3650618"/>
            <a:ext cx="1951860" cy="634443"/>
          </a:xfrm>
          <a:prstGeom prst="rect">
            <a:avLst/>
          </a:prstGeom>
          <a:noFill/>
        </p:spPr>
        <p:txBody>
          <a:bodyPr wrap="none" lIns="182854" tIns="146284" rIns="182854" bIns="146284" rtlCol="0">
            <a:sp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Clickstream</a:t>
            </a:r>
          </a:p>
        </p:txBody>
      </p:sp>
      <p:sp>
        <p:nvSpPr>
          <p:cNvPr id="59" name="TextBox 58"/>
          <p:cNvSpPr txBox="1"/>
          <p:nvPr/>
        </p:nvSpPr>
        <p:spPr>
          <a:xfrm>
            <a:off x="9092860" y="4132029"/>
            <a:ext cx="1852232" cy="634443"/>
          </a:xfrm>
          <a:prstGeom prst="rect">
            <a:avLst/>
          </a:prstGeom>
          <a:noFill/>
        </p:spPr>
        <p:txBody>
          <a:bodyPr wrap="none" lIns="182854" tIns="146284" rIns="182854" bIns="146284" rtlCol="0">
            <a:sp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2400" b="1" i="0" u="none" strike="noStrike" kern="0" cap="none" spc="0" normalizeH="0" baseline="0" noProof="0" dirty="0">
                <a:ln>
                  <a:noFill/>
                </a:ln>
                <a:gradFill>
                  <a:gsLst>
                    <a:gs pos="2917">
                      <a:schemeClr val="tx1"/>
                    </a:gs>
                    <a:gs pos="30000">
                      <a:schemeClr val="tx1"/>
                    </a:gs>
                  </a:gsLst>
                  <a:lin ang="5400000" scaled="0"/>
                </a:gradFill>
                <a:effectLst/>
                <a:uLnTx/>
                <a:uFillTx/>
              </a:rPr>
              <a:t>Corporate</a:t>
            </a:r>
          </a:p>
        </p:txBody>
      </p:sp>
      <p:pic>
        <p:nvPicPr>
          <p:cNvPr id="60" name="Picture 5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63322" y="3026083"/>
            <a:ext cx="780180" cy="780180"/>
          </a:xfrm>
          <a:prstGeom prst="rect">
            <a:avLst/>
          </a:prstGeom>
        </p:spPr>
      </p:pic>
      <p:cxnSp>
        <p:nvCxnSpPr>
          <p:cNvPr id="87" name="Straight Arrow Connector 86"/>
          <p:cNvCxnSpPr>
            <a:endCxn id="5" idx="1"/>
          </p:cNvCxnSpPr>
          <p:nvPr/>
        </p:nvCxnSpPr>
        <p:spPr>
          <a:xfrm>
            <a:off x="2043503" y="3416173"/>
            <a:ext cx="69953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6354827" y="4492609"/>
            <a:ext cx="858342" cy="1213173"/>
            <a:chOff x="6285272" y="2391384"/>
            <a:chExt cx="858464" cy="1213345"/>
          </a:xfrm>
        </p:grpSpPr>
        <p:pic>
          <p:nvPicPr>
            <p:cNvPr id="6" name="Picture 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363446" y="2824439"/>
              <a:ext cx="780290" cy="780290"/>
            </a:xfrm>
            <a:prstGeom prst="rect">
              <a:avLst/>
            </a:prstGeom>
          </p:spPr>
        </p:pic>
        <p:cxnSp>
          <p:nvCxnSpPr>
            <p:cNvPr id="85" name="Straight Connector 84"/>
            <p:cNvCxnSpPr/>
            <p:nvPr/>
          </p:nvCxnSpPr>
          <p:spPr>
            <a:xfrm flipV="1">
              <a:off x="6366643" y="2862875"/>
              <a:ext cx="0" cy="731520"/>
            </a:xfrm>
            <a:prstGeom prst="line">
              <a:avLst/>
            </a:prstGeom>
            <a:ln w="38100" cap="rnd">
              <a:solidFill>
                <a:srgbClr val="0079D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7141514" y="2862875"/>
              <a:ext cx="0" cy="731520"/>
            </a:xfrm>
            <a:prstGeom prst="line">
              <a:avLst/>
            </a:prstGeom>
            <a:ln w="38100" cap="rnd">
              <a:solidFill>
                <a:srgbClr val="0079D6"/>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6285272" y="2391384"/>
              <a:ext cx="662268" cy="548640"/>
              <a:chOff x="6942634" y="4180821"/>
              <a:chExt cx="662268" cy="548640"/>
            </a:xfrm>
          </p:grpSpPr>
          <p:cxnSp>
            <p:nvCxnSpPr>
              <p:cNvPr id="92" name="Straight Connector 91"/>
              <p:cNvCxnSpPr/>
              <p:nvPr/>
            </p:nvCxnSpPr>
            <p:spPr>
              <a:xfrm rot="2700000" flipV="1">
                <a:off x="7216954" y="4180821"/>
                <a:ext cx="0" cy="548640"/>
              </a:xfrm>
              <a:prstGeom prst="line">
                <a:avLst/>
              </a:prstGeom>
              <a:ln w="38100" cap="rnd">
                <a:solidFill>
                  <a:srgbClr val="0079D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rot="18900000" flipV="1">
                <a:off x="7604902" y="4180821"/>
                <a:ext cx="0" cy="548640"/>
              </a:xfrm>
              <a:prstGeom prst="line">
                <a:avLst/>
              </a:prstGeom>
              <a:ln w="38100" cap="rnd">
                <a:solidFill>
                  <a:srgbClr val="0079D6"/>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3" name="Picture 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759218" y="1368715"/>
            <a:ext cx="780180" cy="780180"/>
          </a:xfrm>
          <a:prstGeom prst="rect">
            <a:avLst/>
          </a:prstGeom>
        </p:spPr>
      </p:pic>
      <p:pic>
        <p:nvPicPr>
          <p:cNvPr id="35" name="Picture 3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762925" y="2790526"/>
            <a:ext cx="780180" cy="780180"/>
          </a:xfrm>
          <a:prstGeom prst="rect">
            <a:avLst/>
          </a:prstGeom>
        </p:spPr>
      </p:pic>
      <p:grpSp>
        <p:nvGrpSpPr>
          <p:cNvPr id="37" name="Group 36"/>
          <p:cNvGrpSpPr/>
          <p:nvPr/>
        </p:nvGrpSpPr>
        <p:grpSpPr>
          <a:xfrm>
            <a:off x="6354827" y="1152219"/>
            <a:ext cx="858342" cy="1213173"/>
            <a:chOff x="6285272" y="2391384"/>
            <a:chExt cx="858464" cy="1213345"/>
          </a:xfrm>
        </p:grpSpPr>
        <p:pic>
          <p:nvPicPr>
            <p:cNvPr id="38" name="Picture 3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363446" y="2824439"/>
              <a:ext cx="780290" cy="780290"/>
            </a:xfrm>
            <a:prstGeom prst="rect">
              <a:avLst/>
            </a:prstGeom>
          </p:spPr>
        </p:pic>
        <p:cxnSp>
          <p:nvCxnSpPr>
            <p:cNvPr id="39" name="Straight Connector 38"/>
            <p:cNvCxnSpPr/>
            <p:nvPr/>
          </p:nvCxnSpPr>
          <p:spPr>
            <a:xfrm flipV="1">
              <a:off x="6366643" y="2862875"/>
              <a:ext cx="0" cy="731520"/>
            </a:xfrm>
            <a:prstGeom prst="line">
              <a:avLst/>
            </a:prstGeom>
            <a:ln w="38100" cap="rnd">
              <a:solidFill>
                <a:srgbClr val="0079D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7141514" y="2862875"/>
              <a:ext cx="0" cy="731520"/>
            </a:xfrm>
            <a:prstGeom prst="line">
              <a:avLst/>
            </a:prstGeom>
            <a:ln w="38100" cap="rnd">
              <a:solidFill>
                <a:srgbClr val="0079D6"/>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6285272" y="2391384"/>
              <a:ext cx="662268" cy="548640"/>
              <a:chOff x="6942634" y="4180821"/>
              <a:chExt cx="662268" cy="548640"/>
            </a:xfrm>
          </p:grpSpPr>
          <p:cxnSp>
            <p:nvCxnSpPr>
              <p:cNvPr id="42" name="Straight Connector 41"/>
              <p:cNvCxnSpPr/>
              <p:nvPr/>
            </p:nvCxnSpPr>
            <p:spPr>
              <a:xfrm rot="2700000" flipV="1">
                <a:off x="7216954" y="4180821"/>
                <a:ext cx="0" cy="548640"/>
              </a:xfrm>
              <a:prstGeom prst="line">
                <a:avLst/>
              </a:prstGeom>
              <a:ln w="38100" cap="rnd">
                <a:solidFill>
                  <a:srgbClr val="0079D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18900000" flipV="1">
                <a:off x="7604902" y="4180821"/>
                <a:ext cx="0" cy="548640"/>
              </a:xfrm>
              <a:prstGeom prst="line">
                <a:avLst/>
              </a:prstGeom>
              <a:ln w="38100" cap="rnd">
                <a:solidFill>
                  <a:srgbClr val="0079D6"/>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4" name="Group 43"/>
          <p:cNvGrpSpPr/>
          <p:nvPr/>
        </p:nvGrpSpPr>
        <p:grpSpPr>
          <a:xfrm>
            <a:off x="6354827" y="2574030"/>
            <a:ext cx="858342" cy="1213173"/>
            <a:chOff x="6285272" y="2391384"/>
            <a:chExt cx="858464" cy="1213345"/>
          </a:xfrm>
        </p:grpSpPr>
        <p:pic>
          <p:nvPicPr>
            <p:cNvPr id="45" name="Picture 4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363446" y="2824439"/>
              <a:ext cx="780290" cy="780290"/>
            </a:xfrm>
            <a:prstGeom prst="rect">
              <a:avLst/>
            </a:prstGeom>
          </p:spPr>
        </p:pic>
        <p:cxnSp>
          <p:nvCxnSpPr>
            <p:cNvPr id="46" name="Straight Connector 45"/>
            <p:cNvCxnSpPr/>
            <p:nvPr/>
          </p:nvCxnSpPr>
          <p:spPr>
            <a:xfrm flipV="1">
              <a:off x="6366643" y="2862875"/>
              <a:ext cx="0" cy="731520"/>
            </a:xfrm>
            <a:prstGeom prst="line">
              <a:avLst/>
            </a:prstGeom>
            <a:ln w="38100" cap="rnd">
              <a:solidFill>
                <a:srgbClr val="0079D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7141514" y="2862875"/>
              <a:ext cx="0" cy="731520"/>
            </a:xfrm>
            <a:prstGeom prst="line">
              <a:avLst/>
            </a:prstGeom>
            <a:ln w="38100" cap="rnd">
              <a:solidFill>
                <a:srgbClr val="0079D6"/>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6285272" y="2391384"/>
              <a:ext cx="662268" cy="548640"/>
              <a:chOff x="6942634" y="4180821"/>
              <a:chExt cx="662268" cy="548640"/>
            </a:xfrm>
          </p:grpSpPr>
          <p:cxnSp>
            <p:nvCxnSpPr>
              <p:cNvPr id="50" name="Straight Connector 49"/>
              <p:cNvCxnSpPr/>
              <p:nvPr/>
            </p:nvCxnSpPr>
            <p:spPr>
              <a:xfrm rot="2700000" flipV="1">
                <a:off x="7216954" y="4180821"/>
                <a:ext cx="0" cy="548640"/>
              </a:xfrm>
              <a:prstGeom prst="line">
                <a:avLst/>
              </a:prstGeom>
              <a:ln w="38100" cap="rnd">
                <a:solidFill>
                  <a:srgbClr val="0079D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8900000" flipV="1">
                <a:off x="7604902" y="4180821"/>
                <a:ext cx="0" cy="548640"/>
              </a:xfrm>
              <a:prstGeom prst="line">
                <a:avLst/>
              </a:prstGeom>
              <a:ln w="38100" cap="rnd">
                <a:solidFill>
                  <a:srgbClr val="0079D6"/>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52" name="Straight Arrow Connector 51"/>
          <p:cNvCxnSpPr>
            <a:stCxn id="7" idx="3"/>
            <a:endCxn id="45" idx="1"/>
          </p:cNvCxnSpPr>
          <p:nvPr/>
        </p:nvCxnSpPr>
        <p:spPr>
          <a:xfrm flipV="1">
            <a:off x="5002928" y="3397113"/>
            <a:ext cx="1430063" cy="1906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3"/>
            <a:endCxn id="6" idx="1"/>
          </p:cNvCxnSpPr>
          <p:nvPr/>
        </p:nvCxnSpPr>
        <p:spPr>
          <a:xfrm>
            <a:off x="5002928" y="3416173"/>
            <a:ext cx="1430063" cy="189951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182902" y="4107588"/>
            <a:ext cx="6399892" cy="0"/>
          </a:xfrm>
          <a:prstGeom prst="line">
            <a:avLst/>
          </a:prstGeom>
          <a:ln w="38100">
            <a:prstDash val="sysDash"/>
            <a:headEnd type="none"/>
            <a:tailEnd type="none"/>
          </a:ln>
        </p:spPr>
        <p:style>
          <a:lnRef idx="1">
            <a:schemeClr val="accent6"/>
          </a:lnRef>
          <a:fillRef idx="0">
            <a:schemeClr val="accent6"/>
          </a:fillRef>
          <a:effectRef idx="0">
            <a:schemeClr val="accent6"/>
          </a:effectRef>
          <a:fontRef idx="minor">
            <a:schemeClr val="tx1"/>
          </a:fontRef>
        </p:style>
      </p:cxnSp>
      <p:sp>
        <p:nvSpPr>
          <p:cNvPr id="18" name="TextBox 17"/>
          <p:cNvSpPr txBox="1"/>
          <p:nvPr/>
        </p:nvSpPr>
        <p:spPr>
          <a:xfrm>
            <a:off x="9085448" y="1444919"/>
            <a:ext cx="1694775" cy="634443"/>
          </a:xfrm>
          <a:prstGeom prst="rect">
            <a:avLst/>
          </a:prstGeom>
          <a:noFill/>
        </p:spPr>
        <p:txBody>
          <a:bodyPr wrap="none" lIns="182854" tIns="146284" rIns="182854" bIns="146284" rtlCol="0">
            <a:sp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DWU 200</a:t>
            </a:r>
          </a:p>
        </p:txBody>
      </p:sp>
      <p:sp>
        <p:nvSpPr>
          <p:cNvPr id="61" name="TextBox 60"/>
          <p:cNvSpPr txBox="1"/>
          <p:nvPr/>
        </p:nvSpPr>
        <p:spPr>
          <a:xfrm>
            <a:off x="9092859" y="2866728"/>
            <a:ext cx="1694775" cy="634443"/>
          </a:xfrm>
          <a:prstGeom prst="rect">
            <a:avLst/>
          </a:prstGeom>
          <a:noFill/>
        </p:spPr>
        <p:txBody>
          <a:bodyPr wrap="none" lIns="182854" tIns="146284" rIns="182854" bIns="146284" rtlCol="0">
            <a:sp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DWU 600</a:t>
            </a:r>
          </a:p>
        </p:txBody>
      </p:sp>
      <p:pic>
        <p:nvPicPr>
          <p:cNvPr id="64" name="Picture 6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759218" y="4709104"/>
            <a:ext cx="780180" cy="780180"/>
          </a:xfrm>
          <a:prstGeom prst="rect">
            <a:avLst/>
          </a:prstGeom>
        </p:spPr>
      </p:pic>
      <p:sp>
        <p:nvSpPr>
          <p:cNvPr id="65" name="TextBox 64"/>
          <p:cNvSpPr txBox="1"/>
          <p:nvPr/>
        </p:nvSpPr>
        <p:spPr>
          <a:xfrm>
            <a:off x="9092859" y="4785308"/>
            <a:ext cx="1864669" cy="634443"/>
          </a:xfrm>
          <a:prstGeom prst="rect">
            <a:avLst/>
          </a:prstGeom>
          <a:noFill/>
        </p:spPr>
        <p:txBody>
          <a:bodyPr wrap="none" lIns="182854" tIns="146284" rIns="182854" bIns="146284" rtlCol="0">
            <a:sp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DWU 1200</a:t>
            </a:r>
          </a:p>
        </p:txBody>
      </p:sp>
      <p:sp>
        <p:nvSpPr>
          <p:cNvPr id="23" name="5-Point Star 22"/>
          <p:cNvSpPr/>
          <p:nvPr/>
        </p:nvSpPr>
        <p:spPr bwMode="auto">
          <a:xfrm>
            <a:off x="4247130" y="3604348"/>
            <a:ext cx="365708" cy="365708"/>
          </a:xfrm>
          <a:prstGeom prst="star5">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7" name="5-Point Star 66"/>
          <p:cNvSpPr/>
          <p:nvPr/>
        </p:nvSpPr>
        <p:spPr bwMode="auto">
          <a:xfrm>
            <a:off x="10530342" y="1370866"/>
            <a:ext cx="365708" cy="365708"/>
          </a:xfrm>
          <a:prstGeom prst="star5">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8" name="5-Point Star 67"/>
          <p:cNvSpPr/>
          <p:nvPr/>
        </p:nvSpPr>
        <p:spPr bwMode="auto">
          <a:xfrm>
            <a:off x="10530342" y="2790526"/>
            <a:ext cx="365708" cy="365708"/>
          </a:xfrm>
          <a:prstGeom prst="star5">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2538405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Architectural overview</a:t>
            </a:r>
          </a:p>
        </p:txBody>
      </p:sp>
    </p:spTree>
    <p:extLst>
      <p:ext uri="{BB962C8B-B14F-4D97-AF65-F5344CB8AC3E}">
        <p14:creationId xmlns:p14="http://schemas.microsoft.com/office/powerpoint/2010/main" val="41573305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87" name="Right Arrow 86"/>
          <p:cNvSpPr/>
          <p:nvPr/>
        </p:nvSpPr>
        <p:spPr>
          <a:xfrm>
            <a:off x="1887149" y="5468014"/>
            <a:ext cx="7121684" cy="921588"/>
          </a:xfrm>
          <a:prstGeom prst="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71" name="Rounded Rectangle 70"/>
          <p:cNvSpPr/>
          <p:nvPr/>
        </p:nvSpPr>
        <p:spPr>
          <a:xfrm>
            <a:off x="1483654" y="5226263"/>
            <a:ext cx="5099957" cy="1405089"/>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99" name="Right Arrow 98"/>
          <p:cNvSpPr/>
          <p:nvPr/>
        </p:nvSpPr>
        <p:spPr>
          <a:xfrm>
            <a:off x="1681948" y="2216397"/>
            <a:ext cx="1395592" cy="429861"/>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ndParaRPr>
          </a:p>
        </p:txBody>
      </p:sp>
      <p:sp>
        <p:nvSpPr>
          <p:cNvPr id="96" name="Right Arrow 95"/>
          <p:cNvSpPr/>
          <p:nvPr/>
        </p:nvSpPr>
        <p:spPr>
          <a:xfrm>
            <a:off x="1719580" y="1425589"/>
            <a:ext cx="1395592" cy="4298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90" name="Right Arrow 89"/>
          <p:cNvSpPr/>
          <p:nvPr/>
        </p:nvSpPr>
        <p:spPr>
          <a:xfrm rot="10800000">
            <a:off x="6869971" y="3031814"/>
            <a:ext cx="3361097" cy="9215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ndParaRPr>
          </a:p>
        </p:txBody>
      </p:sp>
      <p:sp>
        <p:nvSpPr>
          <p:cNvPr id="86" name="Right Arrow 85"/>
          <p:cNvSpPr/>
          <p:nvPr/>
        </p:nvSpPr>
        <p:spPr>
          <a:xfrm>
            <a:off x="1887149" y="3727472"/>
            <a:ext cx="7121684" cy="9215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63" name="Freeform 62"/>
          <p:cNvSpPr/>
          <p:nvPr/>
        </p:nvSpPr>
        <p:spPr bwMode="auto">
          <a:xfrm>
            <a:off x="2110669" y="5456661"/>
            <a:ext cx="1619362" cy="876349"/>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marL="0" marR="0" lvl="0" indent="0" algn="ctr" defTabSz="895751" eaLnBrk="1" fontAlgn="base" latinLnBrk="0" hangingPunct="1">
              <a:lnSpc>
                <a:spcPct val="90000"/>
              </a:lnSpc>
              <a:spcBef>
                <a:spcPct val="0"/>
              </a:spcBef>
              <a:spcAft>
                <a:spcPct val="0"/>
              </a:spcAft>
              <a:buClrTx/>
              <a:buSzTx/>
              <a:buFontTx/>
              <a:buNone/>
              <a:tabLst/>
              <a:defRPr/>
            </a:pPr>
            <a:endParaRPr kumimoji="0" lang="en-IN" sz="1921"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 name="Title 1"/>
          <p:cNvSpPr>
            <a:spLocks noGrp="1"/>
          </p:cNvSpPr>
          <p:nvPr>
            <p:ph type="title"/>
          </p:nvPr>
        </p:nvSpPr>
        <p:spPr>
          <a:xfrm>
            <a:off x="838946" y="365561"/>
            <a:ext cx="10514108" cy="743389"/>
          </a:xfrm>
        </p:spPr>
        <p:txBody>
          <a:bodyPr/>
          <a:lstStyle/>
          <a:p>
            <a:r>
              <a:rPr lang="en-US" dirty="0">
                <a:solidFill>
                  <a:schemeClr val="bg1"/>
                </a:solidFill>
              </a:rPr>
              <a:t>Azure SQL </a:t>
            </a:r>
            <a:r>
              <a:rPr lang="en-US" sz="4705" spc="-100" dirty="0">
                <a:ln w="3175">
                  <a:noFill/>
                </a:ln>
                <a:solidFill>
                  <a:schemeClr val="bg1"/>
                </a:solidFill>
                <a:ea typeface="+mn-ea"/>
                <a:cs typeface="Segoe UI" pitchFamily="34" charset="0"/>
              </a:rPr>
              <a:t>Data</a:t>
            </a:r>
            <a:r>
              <a:rPr lang="en-US" dirty="0">
                <a:solidFill>
                  <a:schemeClr val="bg1"/>
                </a:solidFill>
              </a:rPr>
              <a:t> Warehouse Architecture</a:t>
            </a:r>
          </a:p>
        </p:txBody>
      </p:sp>
      <p:sp>
        <p:nvSpPr>
          <p:cNvPr id="4" name="Rectangle 378"/>
          <p:cNvSpPr>
            <a:spLocks noChangeArrowheads="1"/>
          </p:cNvSpPr>
          <p:nvPr/>
        </p:nvSpPr>
        <p:spPr bwMode="auto">
          <a:xfrm>
            <a:off x="3724243" y="1987956"/>
            <a:ext cx="65" cy="3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225" eaLnBrk="0" fontAlgn="base" latinLnBrk="0" hangingPunct="0">
              <a:lnSpc>
                <a:spcPct val="100000"/>
              </a:lnSpc>
              <a:spcBef>
                <a:spcPct val="0"/>
              </a:spcBef>
              <a:spcAft>
                <a:spcPct val="0"/>
              </a:spcAft>
              <a:buClrTx/>
              <a:buSzTx/>
              <a:buFontTx/>
              <a:buNone/>
              <a:tabLst/>
              <a:defRPr/>
            </a:pPr>
            <a:endParaRPr kumimoji="0" lang="en-US" altLang="en-US" sz="2353" b="0" i="0" u="none" strike="noStrike" kern="0" cap="none" spc="0" normalizeH="0" baseline="0" noProof="0" dirty="0">
              <a:ln>
                <a:noFill/>
              </a:ln>
              <a:solidFill>
                <a:srgbClr val="505050"/>
              </a:solidFill>
              <a:effectLst/>
              <a:uLnTx/>
              <a:uFillTx/>
              <a:latin typeface="Segoe UI"/>
            </a:endParaRPr>
          </a:p>
        </p:txBody>
      </p:sp>
      <p:grpSp>
        <p:nvGrpSpPr>
          <p:cNvPr id="7" name="Group 6"/>
          <p:cNvGrpSpPr/>
          <p:nvPr/>
        </p:nvGrpSpPr>
        <p:grpSpPr>
          <a:xfrm>
            <a:off x="3573648" y="1469782"/>
            <a:ext cx="998604" cy="1344446"/>
            <a:chOff x="9882329" y="3122532"/>
            <a:chExt cx="1018773" cy="1371600"/>
          </a:xfrm>
        </p:grpSpPr>
        <p:grpSp>
          <p:nvGrpSpPr>
            <p:cNvPr id="8" name="Group 7"/>
            <p:cNvGrpSpPr>
              <a:grpSpLocks noChangeAspect="1"/>
            </p:cNvGrpSpPr>
            <p:nvPr/>
          </p:nvGrpSpPr>
          <p:grpSpPr>
            <a:xfrm>
              <a:off x="9882329" y="3122532"/>
              <a:ext cx="1018773" cy="1371600"/>
              <a:chOff x="6592193" y="1888324"/>
              <a:chExt cx="2181834" cy="2937461"/>
            </a:xfrm>
          </p:grpSpPr>
          <p:sp>
            <p:nvSpPr>
              <p:cNvPr id="10" name="Can 9"/>
              <p:cNvSpPr/>
              <p:nvPr/>
            </p:nvSpPr>
            <p:spPr>
              <a:xfrm>
                <a:off x="6592193" y="1888325"/>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sp>
            <p:nvSpPr>
              <p:cNvPr id="11" name="Donut 10"/>
              <p:cNvSpPr/>
              <p:nvPr/>
            </p:nvSpPr>
            <p:spPr>
              <a:xfrm>
                <a:off x="6592193" y="1888324"/>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grpSp>
            <p:nvGrpSpPr>
              <p:cNvPr id="12" name="Group 11"/>
              <p:cNvGrpSpPr/>
              <p:nvPr/>
            </p:nvGrpSpPr>
            <p:grpSpPr>
              <a:xfrm>
                <a:off x="6654555" y="1948052"/>
                <a:ext cx="2062791" cy="999923"/>
                <a:chOff x="3418451" y="1327507"/>
                <a:chExt cx="2706124" cy="1321666"/>
              </a:xfrm>
            </p:grpSpPr>
            <p:sp>
              <p:nvSpPr>
                <p:cNvPr id="13" name="Donut 12"/>
                <p:cNvSpPr/>
                <p:nvPr/>
              </p:nvSpPr>
              <p:spPr>
                <a:xfrm>
                  <a:off x="3418451" y="1327507"/>
                  <a:ext cx="2706124" cy="1321666"/>
                </a:xfrm>
                <a:prstGeom prst="donut">
                  <a:avLst>
                    <a:gd name="adj" fmla="val 50000"/>
                  </a:avLst>
                </a:prstGeom>
                <a:solidFill>
                  <a:srgbClr val="00AB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sp>
              <p:nvSpPr>
                <p:cNvPr id="14" name="Freeform 13"/>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grpSp>
        </p:grpSp>
        <p:sp>
          <p:nvSpPr>
            <p:cNvPr id="9" name="TextBox 8"/>
            <p:cNvSpPr txBox="1"/>
            <p:nvPr/>
          </p:nvSpPr>
          <p:spPr>
            <a:xfrm>
              <a:off x="9949984" y="3659933"/>
              <a:ext cx="911743" cy="763458"/>
            </a:xfrm>
            <a:prstGeom prst="rect">
              <a:avLst/>
            </a:prstGeom>
            <a:noFill/>
          </p:spPr>
          <p:txBody>
            <a:bodyPr wrap="none" lIns="175736" tIns="140589" rIns="175736" bIns="140589" rtlCol="0">
              <a:spAutoFit/>
            </a:bodyPr>
            <a:lstStyle/>
            <a:p>
              <a:pPr marL="0" marR="0" lvl="0" indent="0" algn="ctr" defTabSz="895337" eaLnBrk="1" fontAlgn="base" latinLnBrk="0" hangingPunct="1">
                <a:lnSpc>
                  <a:spcPct val="90000"/>
                </a:lnSpc>
                <a:spcBef>
                  <a:spcPct val="0"/>
                </a:spcBef>
                <a:spcAft>
                  <a:spcPts val="575"/>
                </a:spcAft>
                <a:buClrTx/>
                <a:buSzTx/>
                <a:buFontTx/>
                <a:buNone/>
                <a:tabLst/>
                <a:defRPr/>
              </a:pPr>
              <a:r>
                <a:rPr kumimoji="0" lang="en-US" sz="1371" b="0" i="0" u="none" strike="noStrike" kern="0" cap="none" spc="0" normalizeH="0" baseline="0" noProof="0" dirty="0">
                  <a:ln>
                    <a:noFill/>
                  </a:ln>
                  <a:solidFill>
                    <a:srgbClr val="515151"/>
                  </a:solidFill>
                  <a:effectLst/>
                  <a:uLnTx/>
                  <a:uFillTx/>
                  <a:latin typeface="Calibri" panose="020F0502020204030204"/>
                  <a:ea typeface="MS PGothic" charset="0"/>
                  <a:cs typeface="Segoe UI" panose="020B0502040204020203" pitchFamily="34" charset="0"/>
                </a:rPr>
                <a:t>Control</a:t>
              </a:r>
            </a:p>
            <a:p>
              <a:pPr marL="0" marR="0" lvl="0" indent="0" algn="ctr" defTabSz="895337" eaLnBrk="1" fontAlgn="base" latinLnBrk="0" hangingPunct="1">
                <a:lnSpc>
                  <a:spcPct val="90000"/>
                </a:lnSpc>
                <a:spcBef>
                  <a:spcPct val="0"/>
                </a:spcBef>
                <a:spcAft>
                  <a:spcPts val="575"/>
                </a:spcAft>
                <a:buClrTx/>
                <a:buSzTx/>
                <a:buFontTx/>
                <a:buNone/>
                <a:tabLst/>
                <a:defRPr/>
              </a:pPr>
              <a:r>
                <a:rPr kumimoji="0" lang="en-US" sz="1371" b="0" i="0" u="none" strike="noStrike" kern="0" cap="none" spc="0" normalizeH="0" baseline="0" noProof="0" dirty="0">
                  <a:ln>
                    <a:noFill/>
                  </a:ln>
                  <a:solidFill>
                    <a:srgbClr val="515151"/>
                  </a:solidFill>
                  <a:effectLst/>
                  <a:uLnTx/>
                  <a:uFillTx/>
                  <a:latin typeface="Calibri" panose="020F0502020204030204"/>
                  <a:ea typeface="MS PGothic" charset="0"/>
                  <a:cs typeface="Segoe UI" panose="020B0502040204020203" pitchFamily="34" charset="0"/>
                </a:rPr>
                <a:t>Node</a:t>
              </a:r>
            </a:p>
          </p:txBody>
        </p:sp>
      </p:grpSp>
      <p:sp>
        <p:nvSpPr>
          <p:cNvPr id="15" name="Freeform 14"/>
          <p:cNvSpPr/>
          <p:nvPr/>
        </p:nvSpPr>
        <p:spPr bwMode="auto">
          <a:xfrm>
            <a:off x="3141115" y="1518323"/>
            <a:ext cx="667088" cy="41855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marL="0" marR="0" lvl="0" indent="0" algn="ctr" defTabSz="895751" eaLnBrk="1" fontAlgn="base" latinLnBrk="0" hangingPunct="1">
              <a:lnSpc>
                <a:spcPct val="90000"/>
              </a:lnSpc>
              <a:spcBef>
                <a:spcPct val="0"/>
              </a:spcBef>
              <a:spcAft>
                <a:spcPct val="0"/>
              </a:spcAft>
              <a:buClrTx/>
              <a:buSzTx/>
              <a:buFontTx/>
              <a:buNone/>
              <a:tabLst/>
              <a:defRPr/>
            </a:pPr>
            <a:endParaRPr kumimoji="0" lang="en-IN" sz="1921"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nvGrpSpPr>
          <p:cNvPr id="17" name="Group 16"/>
          <p:cNvGrpSpPr/>
          <p:nvPr/>
        </p:nvGrpSpPr>
        <p:grpSpPr>
          <a:xfrm>
            <a:off x="1483652" y="3441077"/>
            <a:ext cx="1025437" cy="1344446"/>
            <a:chOff x="9882329" y="3122532"/>
            <a:chExt cx="1046148" cy="1371600"/>
          </a:xfrm>
        </p:grpSpPr>
        <p:grpSp>
          <p:nvGrpSpPr>
            <p:cNvPr id="18" name="Group 17"/>
            <p:cNvGrpSpPr>
              <a:grpSpLocks noChangeAspect="1"/>
            </p:cNvGrpSpPr>
            <p:nvPr/>
          </p:nvGrpSpPr>
          <p:grpSpPr>
            <a:xfrm>
              <a:off x="9882329" y="3122532"/>
              <a:ext cx="1018773" cy="1371600"/>
              <a:chOff x="6592193" y="1888324"/>
              <a:chExt cx="2181834" cy="2937461"/>
            </a:xfrm>
          </p:grpSpPr>
          <p:sp>
            <p:nvSpPr>
              <p:cNvPr id="20" name="Can 19"/>
              <p:cNvSpPr/>
              <p:nvPr/>
            </p:nvSpPr>
            <p:spPr>
              <a:xfrm>
                <a:off x="6592193" y="1888325"/>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sp>
            <p:nvSpPr>
              <p:cNvPr id="21" name="Donut 20"/>
              <p:cNvSpPr/>
              <p:nvPr/>
            </p:nvSpPr>
            <p:spPr>
              <a:xfrm>
                <a:off x="6592193" y="1888324"/>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grpSp>
            <p:nvGrpSpPr>
              <p:cNvPr id="22" name="Group 21"/>
              <p:cNvGrpSpPr/>
              <p:nvPr/>
            </p:nvGrpSpPr>
            <p:grpSpPr>
              <a:xfrm>
                <a:off x="6654555" y="1948052"/>
                <a:ext cx="2062791" cy="999923"/>
                <a:chOff x="3418451" y="1327507"/>
                <a:chExt cx="2706124" cy="1321666"/>
              </a:xfrm>
            </p:grpSpPr>
            <p:sp>
              <p:nvSpPr>
                <p:cNvPr id="23" name="Donut 22"/>
                <p:cNvSpPr/>
                <p:nvPr/>
              </p:nvSpPr>
              <p:spPr>
                <a:xfrm>
                  <a:off x="3418451" y="1327507"/>
                  <a:ext cx="2706124" cy="1321666"/>
                </a:xfrm>
                <a:prstGeom prst="donu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sp>
              <p:nvSpPr>
                <p:cNvPr id="24" name="Freeform 23"/>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grpSp>
        </p:grpSp>
        <p:sp>
          <p:nvSpPr>
            <p:cNvPr id="19" name="TextBox 18"/>
            <p:cNvSpPr txBox="1"/>
            <p:nvPr/>
          </p:nvSpPr>
          <p:spPr>
            <a:xfrm>
              <a:off x="9883239" y="3659933"/>
              <a:ext cx="1045238" cy="763458"/>
            </a:xfrm>
            <a:prstGeom prst="rect">
              <a:avLst/>
            </a:prstGeom>
            <a:noFill/>
          </p:spPr>
          <p:txBody>
            <a:bodyPr wrap="none" lIns="175736" tIns="140589" rIns="175736" bIns="140589" rtlCol="0">
              <a:spAutoFit/>
            </a:bodyPr>
            <a:lstStyle/>
            <a:p>
              <a:pPr marL="0" marR="0" lvl="0" indent="0" algn="ctr" defTabSz="895337" eaLnBrk="1" fontAlgn="base" latinLnBrk="0" hangingPunct="1">
                <a:lnSpc>
                  <a:spcPct val="90000"/>
                </a:lnSpc>
                <a:spcBef>
                  <a:spcPct val="0"/>
                </a:spcBef>
                <a:spcAft>
                  <a:spcPts val="575"/>
                </a:spcAft>
                <a:buClrTx/>
                <a:buSzTx/>
                <a:buFontTx/>
                <a:buNone/>
                <a:tabLst/>
                <a:defRPr/>
              </a:pPr>
              <a:r>
                <a:rPr kumimoji="0" lang="en-US" sz="1371" b="0" i="0" u="none" strike="noStrike" kern="0" cap="none" spc="0" normalizeH="0" baseline="0" noProof="0" dirty="0">
                  <a:ln>
                    <a:noFill/>
                  </a:ln>
                  <a:solidFill>
                    <a:srgbClr val="515151"/>
                  </a:solidFill>
                  <a:effectLst/>
                  <a:uLnTx/>
                  <a:uFillTx/>
                  <a:latin typeface="Calibri" panose="020F0502020204030204"/>
                  <a:ea typeface="MS PGothic" charset="0"/>
                  <a:cs typeface="Segoe UI" panose="020B0502040204020203" pitchFamily="34" charset="0"/>
                </a:rPr>
                <a:t>Compute</a:t>
              </a:r>
            </a:p>
            <a:p>
              <a:pPr marL="0" marR="0" lvl="0" indent="0" algn="ctr" defTabSz="895337" eaLnBrk="1" fontAlgn="base" latinLnBrk="0" hangingPunct="1">
                <a:lnSpc>
                  <a:spcPct val="90000"/>
                </a:lnSpc>
                <a:spcBef>
                  <a:spcPct val="0"/>
                </a:spcBef>
                <a:spcAft>
                  <a:spcPts val="575"/>
                </a:spcAft>
                <a:buClrTx/>
                <a:buSzTx/>
                <a:buFontTx/>
                <a:buNone/>
                <a:tabLst/>
                <a:defRPr/>
              </a:pPr>
              <a:r>
                <a:rPr kumimoji="0" lang="en-US" sz="1371" b="0" i="0" u="none" strike="noStrike" kern="0" cap="none" spc="0" normalizeH="0" baseline="0" noProof="0" dirty="0">
                  <a:ln>
                    <a:noFill/>
                  </a:ln>
                  <a:solidFill>
                    <a:srgbClr val="515151"/>
                  </a:solidFill>
                  <a:effectLst/>
                  <a:uLnTx/>
                  <a:uFillTx/>
                  <a:latin typeface="Calibri" panose="020F0502020204030204"/>
                  <a:ea typeface="MS PGothic" charset="0"/>
                  <a:cs typeface="Segoe UI" panose="020B0502040204020203" pitchFamily="34" charset="0"/>
                </a:rPr>
                <a:t>Node</a:t>
              </a:r>
            </a:p>
          </p:txBody>
        </p:sp>
      </p:grpSp>
      <p:grpSp>
        <p:nvGrpSpPr>
          <p:cNvPr id="25" name="Group 24"/>
          <p:cNvGrpSpPr/>
          <p:nvPr/>
        </p:nvGrpSpPr>
        <p:grpSpPr>
          <a:xfrm>
            <a:off x="2975356" y="3441077"/>
            <a:ext cx="1025437" cy="1344446"/>
            <a:chOff x="9882329" y="3122532"/>
            <a:chExt cx="1046148" cy="1371600"/>
          </a:xfrm>
        </p:grpSpPr>
        <p:grpSp>
          <p:nvGrpSpPr>
            <p:cNvPr id="26" name="Group 25"/>
            <p:cNvGrpSpPr>
              <a:grpSpLocks noChangeAspect="1"/>
            </p:cNvGrpSpPr>
            <p:nvPr/>
          </p:nvGrpSpPr>
          <p:grpSpPr>
            <a:xfrm>
              <a:off x="9882329" y="3122532"/>
              <a:ext cx="1018773" cy="1371600"/>
              <a:chOff x="6592193" y="1888324"/>
              <a:chExt cx="2181834" cy="2937461"/>
            </a:xfrm>
          </p:grpSpPr>
          <p:sp>
            <p:nvSpPr>
              <p:cNvPr id="28" name="Can 27"/>
              <p:cNvSpPr/>
              <p:nvPr/>
            </p:nvSpPr>
            <p:spPr>
              <a:xfrm>
                <a:off x="6592193" y="1888325"/>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sp>
            <p:nvSpPr>
              <p:cNvPr id="29" name="Donut 28"/>
              <p:cNvSpPr/>
              <p:nvPr/>
            </p:nvSpPr>
            <p:spPr>
              <a:xfrm>
                <a:off x="6592193" y="1888324"/>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grpSp>
            <p:nvGrpSpPr>
              <p:cNvPr id="30" name="Group 29"/>
              <p:cNvGrpSpPr/>
              <p:nvPr/>
            </p:nvGrpSpPr>
            <p:grpSpPr>
              <a:xfrm>
                <a:off x="6654555" y="1948052"/>
                <a:ext cx="2062791" cy="999923"/>
                <a:chOff x="3418451" y="1327507"/>
                <a:chExt cx="2706124" cy="1321666"/>
              </a:xfrm>
            </p:grpSpPr>
            <p:sp>
              <p:nvSpPr>
                <p:cNvPr id="31" name="Donut 30"/>
                <p:cNvSpPr/>
                <p:nvPr/>
              </p:nvSpPr>
              <p:spPr>
                <a:xfrm>
                  <a:off x="3418451" y="1327507"/>
                  <a:ext cx="2706124" cy="1321666"/>
                </a:xfrm>
                <a:prstGeom prst="donu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sp>
              <p:nvSpPr>
                <p:cNvPr id="32" name="Freeform 31"/>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grpSp>
        </p:grpSp>
        <p:sp>
          <p:nvSpPr>
            <p:cNvPr id="27" name="TextBox 26"/>
            <p:cNvSpPr txBox="1"/>
            <p:nvPr/>
          </p:nvSpPr>
          <p:spPr>
            <a:xfrm>
              <a:off x="9883239" y="3659933"/>
              <a:ext cx="1045238" cy="763458"/>
            </a:xfrm>
            <a:prstGeom prst="rect">
              <a:avLst/>
            </a:prstGeom>
            <a:noFill/>
          </p:spPr>
          <p:txBody>
            <a:bodyPr wrap="none" lIns="175736" tIns="140589" rIns="175736" bIns="140589" rtlCol="0">
              <a:spAutoFit/>
            </a:bodyPr>
            <a:lstStyle/>
            <a:p>
              <a:pPr marL="0" marR="0" lvl="0" indent="0" algn="ctr" defTabSz="895337" eaLnBrk="1" fontAlgn="base" latinLnBrk="0" hangingPunct="1">
                <a:lnSpc>
                  <a:spcPct val="90000"/>
                </a:lnSpc>
                <a:spcBef>
                  <a:spcPct val="0"/>
                </a:spcBef>
                <a:spcAft>
                  <a:spcPts val="575"/>
                </a:spcAft>
                <a:buClrTx/>
                <a:buSzTx/>
                <a:buFontTx/>
                <a:buNone/>
                <a:tabLst/>
                <a:defRPr/>
              </a:pPr>
              <a:r>
                <a:rPr kumimoji="0" lang="en-US" sz="1371" b="0" i="0" u="none" strike="noStrike" kern="0" cap="none" spc="0" normalizeH="0" baseline="0" noProof="0" dirty="0">
                  <a:ln>
                    <a:noFill/>
                  </a:ln>
                  <a:solidFill>
                    <a:srgbClr val="515151"/>
                  </a:solidFill>
                  <a:effectLst/>
                  <a:uLnTx/>
                  <a:uFillTx/>
                  <a:latin typeface="Calibri" panose="020F0502020204030204"/>
                  <a:ea typeface="MS PGothic" charset="0"/>
                  <a:cs typeface="Segoe UI" panose="020B0502040204020203" pitchFamily="34" charset="0"/>
                </a:rPr>
                <a:t>Compute</a:t>
              </a:r>
            </a:p>
            <a:p>
              <a:pPr marL="0" marR="0" lvl="0" indent="0" algn="ctr" defTabSz="895337" eaLnBrk="1" fontAlgn="base" latinLnBrk="0" hangingPunct="1">
                <a:lnSpc>
                  <a:spcPct val="90000"/>
                </a:lnSpc>
                <a:spcBef>
                  <a:spcPct val="0"/>
                </a:spcBef>
                <a:spcAft>
                  <a:spcPts val="575"/>
                </a:spcAft>
                <a:buClrTx/>
                <a:buSzTx/>
                <a:buFontTx/>
                <a:buNone/>
                <a:tabLst/>
                <a:defRPr/>
              </a:pPr>
              <a:r>
                <a:rPr kumimoji="0" lang="en-US" sz="1371" b="0" i="0" u="none" strike="noStrike" kern="0" cap="none" spc="0" normalizeH="0" baseline="0" noProof="0" dirty="0">
                  <a:ln>
                    <a:noFill/>
                  </a:ln>
                  <a:solidFill>
                    <a:srgbClr val="515151"/>
                  </a:solidFill>
                  <a:effectLst/>
                  <a:uLnTx/>
                  <a:uFillTx/>
                  <a:latin typeface="Calibri" panose="020F0502020204030204"/>
                  <a:ea typeface="MS PGothic" charset="0"/>
                  <a:cs typeface="Segoe UI" panose="020B0502040204020203" pitchFamily="34" charset="0"/>
                </a:rPr>
                <a:t>Node</a:t>
              </a:r>
            </a:p>
          </p:txBody>
        </p:sp>
      </p:grpSp>
      <p:cxnSp>
        <p:nvCxnSpPr>
          <p:cNvPr id="50" name="Straight Connector 49"/>
          <p:cNvCxnSpPr>
            <a:stCxn id="20" idx="1"/>
          </p:cNvCxnSpPr>
          <p:nvPr/>
        </p:nvCxnSpPr>
        <p:spPr>
          <a:xfrm flipV="1">
            <a:off x="1982956" y="2591065"/>
            <a:ext cx="1590692" cy="85001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47" idx="0"/>
          </p:cNvCxnSpPr>
          <p:nvPr/>
        </p:nvCxnSpPr>
        <p:spPr>
          <a:xfrm flipH="1" flipV="1">
            <a:off x="4546310" y="2591065"/>
            <a:ext cx="1831893" cy="877349"/>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29" idx="0"/>
          </p:cNvCxnSpPr>
          <p:nvPr/>
        </p:nvCxnSpPr>
        <p:spPr>
          <a:xfrm flipV="1">
            <a:off x="3474659" y="2814228"/>
            <a:ext cx="366140" cy="626849"/>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39" idx="0"/>
          </p:cNvCxnSpPr>
          <p:nvPr/>
        </p:nvCxnSpPr>
        <p:spPr>
          <a:xfrm flipH="1" flipV="1">
            <a:off x="4273877" y="2814228"/>
            <a:ext cx="667416" cy="654186"/>
          </a:xfrm>
          <a:prstGeom prst="line">
            <a:avLst/>
          </a:prstGeom>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4440688" y="3441077"/>
            <a:ext cx="1025437" cy="1344446"/>
            <a:chOff x="9882329" y="3122532"/>
            <a:chExt cx="1046148" cy="1371600"/>
          </a:xfrm>
        </p:grpSpPr>
        <p:grpSp>
          <p:nvGrpSpPr>
            <p:cNvPr id="34" name="Group 33"/>
            <p:cNvGrpSpPr>
              <a:grpSpLocks noChangeAspect="1"/>
            </p:cNvGrpSpPr>
            <p:nvPr/>
          </p:nvGrpSpPr>
          <p:grpSpPr>
            <a:xfrm>
              <a:off x="9882329" y="3122532"/>
              <a:ext cx="1018773" cy="1371600"/>
              <a:chOff x="6592193" y="1888324"/>
              <a:chExt cx="2181834" cy="2937461"/>
            </a:xfrm>
          </p:grpSpPr>
          <p:sp>
            <p:nvSpPr>
              <p:cNvPr id="36" name="Can 35"/>
              <p:cNvSpPr/>
              <p:nvPr/>
            </p:nvSpPr>
            <p:spPr>
              <a:xfrm>
                <a:off x="6592193" y="1888325"/>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sp>
            <p:nvSpPr>
              <p:cNvPr id="37" name="Donut 36"/>
              <p:cNvSpPr/>
              <p:nvPr/>
            </p:nvSpPr>
            <p:spPr>
              <a:xfrm>
                <a:off x="6592193" y="1888324"/>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grpSp>
            <p:nvGrpSpPr>
              <p:cNvPr id="38" name="Group 37"/>
              <p:cNvGrpSpPr/>
              <p:nvPr/>
            </p:nvGrpSpPr>
            <p:grpSpPr>
              <a:xfrm>
                <a:off x="6654555" y="1948052"/>
                <a:ext cx="2062791" cy="999923"/>
                <a:chOff x="3418451" y="1327507"/>
                <a:chExt cx="2706124" cy="1321666"/>
              </a:xfrm>
            </p:grpSpPr>
            <p:sp>
              <p:nvSpPr>
                <p:cNvPr id="39" name="Donut 38"/>
                <p:cNvSpPr/>
                <p:nvPr/>
              </p:nvSpPr>
              <p:spPr>
                <a:xfrm>
                  <a:off x="3418451" y="1327507"/>
                  <a:ext cx="2706124" cy="1321666"/>
                </a:xfrm>
                <a:prstGeom prst="donu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sp>
              <p:nvSpPr>
                <p:cNvPr id="40" name="Freeform 39"/>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grpSp>
        </p:grpSp>
        <p:sp>
          <p:nvSpPr>
            <p:cNvPr id="35" name="TextBox 34"/>
            <p:cNvSpPr txBox="1"/>
            <p:nvPr/>
          </p:nvSpPr>
          <p:spPr>
            <a:xfrm>
              <a:off x="9883239" y="3659933"/>
              <a:ext cx="1045238" cy="763458"/>
            </a:xfrm>
            <a:prstGeom prst="rect">
              <a:avLst/>
            </a:prstGeom>
            <a:noFill/>
          </p:spPr>
          <p:txBody>
            <a:bodyPr wrap="none" lIns="175736" tIns="140589" rIns="175736" bIns="140589" rtlCol="0">
              <a:spAutoFit/>
            </a:bodyPr>
            <a:lstStyle/>
            <a:p>
              <a:pPr marL="0" marR="0" lvl="0" indent="0" algn="ctr" defTabSz="895337" eaLnBrk="1" fontAlgn="base" latinLnBrk="0" hangingPunct="1">
                <a:lnSpc>
                  <a:spcPct val="90000"/>
                </a:lnSpc>
                <a:spcBef>
                  <a:spcPct val="0"/>
                </a:spcBef>
                <a:spcAft>
                  <a:spcPts val="575"/>
                </a:spcAft>
                <a:buClrTx/>
                <a:buSzTx/>
                <a:buFontTx/>
                <a:buNone/>
                <a:tabLst/>
                <a:defRPr/>
              </a:pPr>
              <a:r>
                <a:rPr kumimoji="0" lang="en-US" sz="1371" b="0" i="0" u="none" strike="noStrike" kern="0" cap="none" spc="0" normalizeH="0" baseline="0" noProof="0" dirty="0">
                  <a:ln>
                    <a:noFill/>
                  </a:ln>
                  <a:solidFill>
                    <a:srgbClr val="515151"/>
                  </a:solidFill>
                  <a:effectLst/>
                  <a:uLnTx/>
                  <a:uFillTx/>
                  <a:latin typeface="Calibri" panose="020F0502020204030204"/>
                  <a:ea typeface="MS PGothic" charset="0"/>
                  <a:cs typeface="Segoe UI" panose="020B0502040204020203" pitchFamily="34" charset="0"/>
                </a:rPr>
                <a:t>Compute</a:t>
              </a:r>
            </a:p>
            <a:p>
              <a:pPr marL="0" marR="0" lvl="0" indent="0" algn="ctr" defTabSz="895337" eaLnBrk="1" fontAlgn="base" latinLnBrk="0" hangingPunct="1">
                <a:lnSpc>
                  <a:spcPct val="90000"/>
                </a:lnSpc>
                <a:spcBef>
                  <a:spcPct val="0"/>
                </a:spcBef>
                <a:spcAft>
                  <a:spcPts val="575"/>
                </a:spcAft>
                <a:buClrTx/>
                <a:buSzTx/>
                <a:buFontTx/>
                <a:buNone/>
                <a:tabLst/>
                <a:defRPr/>
              </a:pPr>
              <a:r>
                <a:rPr kumimoji="0" lang="en-US" sz="1371" b="0" i="0" u="none" strike="noStrike" kern="0" cap="none" spc="0" normalizeH="0" baseline="0" noProof="0" dirty="0">
                  <a:ln>
                    <a:noFill/>
                  </a:ln>
                  <a:solidFill>
                    <a:srgbClr val="515151"/>
                  </a:solidFill>
                  <a:effectLst/>
                  <a:uLnTx/>
                  <a:uFillTx/>
                  <a:latin typeface="Calibri" panose="020F0502020204030204"/>
                  <a:ea typeface="MS PGothic" charset="0"/>
                  <a:cs typeface="Segoe UI" panose="020B0502040204020203" pitchFamily="34" charset="0"/>
                </a:rPr>
                <a:t>Node</a:t>
              </a:r>
            </a:p>
          </p:txBody>
        </p:sp>
      </p:grpSp>
      <p:grpSp>
        <p:nvGrpSpPr>
          <p:cNvPr id="41" name="Group 40"/>
          <p:cNvGrpSpPr/>
          <p:nvPr/>
        </p:nvGrpSpPr>
        <p:grpSpPr>
          <a:xfrm>
            <a:off x="5877599" y="3441077"/>
            <a:ext cx="1025437" cy="1344446"/>
            <a:chOff x="9882329" y="3122532"/>
            <a:chExt cx="1046148" cy="1371600"/>
          </a:xfrm>
        </p:grpSpPr>
        <p:grpSp>
          <p:nvGrpSpPr>
            <p:cNvPr id="42" name="Group 41"/>
            <p:cNvGrpSpPr>
              <a:grpSpLocks noChangeAspect="1"/>
            </p:cNvGrpSpPr>
            <p:nvPr/>
          </p:nvGrpSpPr>
          <p:grpSpPr>
            <a:xfrm>
              <a:off x="9882329" y="3122532"/>
              <a:ext cx="1018773" cy="1371600"/>
              <a:chOff x="6592193" y="1888324"/>
              <a:chExt cx="2181834" cy="2937461"/>
            </a:xfrm>
          </p:grpSpPr>
          <p:sp>
            <p:nvSpPr>
              <p:cNvPr id="44" name="Can 43"/>
              <p:cNvSpPr/>
              <p:nvPr/>
            </p:nvSpPr>
            <p:spPr>
              <a:xfrm>
                <a:off x="6592193" y="1888325"/>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sp>
            <p:nvSpPr>
              <p:cNvPr id="45" name="Donut 44"/>
              <p:cNvSpPr/>
              <p:nvPr/>
            </p:nvSpPr>
            <p:spPr>
              <a:xfrm>
                <a:off x="6592193" y="1888324"/>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grpSp>
            <p:nvGrpSpPr>
              <p:cNvPr id="46" name="Group 45"/>
              <p:cNvGrpSpPr/>
              <p:nvPr/>
            </p:nvGrpSpPr>
            <p:grpSpPr>
              <a:xfrm>
                <a:off x="6654555" y="1948052"/>
                <a:ext cx="2062791" cy="999923"/>
                <a:chOff x="3418451" y="1327507"/>
                <a:chExt cx="2706124" cy="1321666"/>
              </a:xfrm>
            </p:grpSpPr>
            <p:sp>
              <p:nvSpPr>
                <p:cNvPr id="47" name="Donut 46"/>
                <p:cNvSpPr/>
                <p:nvPr/>
              </p:nvSpPr>
              <p:spPr>
                <a:xfrm>
                  <a:off x="3418451" y="1327507"/>
                  <a:ext cx="2706124" cy="1321666"/>
                </a:xfrm>
                <a:prstGeom prst="donu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sp>
              <p:nvSpPr>
                <p:cNvPr id="48" name="Freeform 47"/>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grpSp>
        </p:grpSp>
        <p:sp>
          <p:nvSpPr>
            <p:cNvPr id="43" name="TextBox 42"/>
            <p:cNvSpPr txBox="1"/>
            <p:nvPr/>
          </p:nvSpPr>
          <p:spPr>
            <a:xfrm>
              <a:off x="9883239" y="3659933"/>
              <a:ext cx="1045238" cy="763458"/>
            </a:xfrm>
            <a:prstGeom prst="rect">
              <a:avLst/>
            </a:prstGeom>
            <a:noFill/>
          </p:spPr>
          <p:txBody>
            <a:bodyPr wrap="none" lIns="175736" tIns="140589" rIns="175736" bIns="140589" rtlCol="0">
              <a:spAutoFit/>
            </a:bodyPr>
            <a:lstStyle/>
            <a:p>
              <a:pPr marL="0" marR="0" lvl="0" indent="0" algn="ctr" defTabSz="895337" eaLnBrk="1" fontAlgn="base" latinLnBrk="0" hangingPunct="1">
                <a:lnSpc>
                  <a:spcPct val="90000"/>
                </a:lnSpc>
                <a:spcBef>
                  <a:spcPct val="0"/>
                </a:spcBef>
                <a:spcAft>
                  <a:spcPts val="575"/>
                </a:spcAft>
                <a:buClrTx/>
                <a:buSzTx/>
                <a:buFontTx/>
                <a:buNone/>
                <a:tabLst/>
                <a:defRPr/>
              </a:pPr>
              <a:r>
                <a:rPr kumimoji="0" lang="en-US" sz="1371" b="0" i="0" u="none" strike="noStrike" kern="0" cap="none" spc="0" normalizeH="0" baseline="0" noProof="0" dirty="0">
                  <a:ln>
                    <a:noFill/>
                  </a:ln>
                  <a:solidFill>
                    <a:srgbClr val="515151"/>
                  </a:solidFill>
                  <a:effectLst/>
                  <a:uLnTx/>
                  <a:uFillTx/>
                  <a:latin typeface="Calibri" panose="020F0502020204030204"/>
                  <a:ea typeface="MS PGothic" charset="0"/>
                  <a:cs typeface="Segoe UI" panose="020B0502040204020203" pitchFamily="34" charset="0"/>
                </a:rPr>
                <a:t>Compute</a:t>
              </a:r>
            </a:p>
            <a:p>
              <a:pPr marL="0" marR="0" lvl="0" indent="0" algn="ctr" defTabSz="895337" eaLnBrk="1" fontAlgn="base" latinLnBrk="0" hangingPunct="1">
                <a:lnSpc>
                  <a:spcPct val="90000"/>
                </a:lnSpc>
                <a:spcBef>
                  <a:spcPct val="0"/>
                </a:spcBef>
                <a:spcAft>
                  <a:spcPts val="575"/>
                </a:spcAft>
                <a:buClrTx/>
                <a:buSzTx/>
                <a:buFontTx/>
                <a:buNone/>
                <a:tabLst/>
                <a:defRPr/>
              </a:pPr>
              <a:r>
                <a:rPr kumimoji="0" lang="en-US" sz="1371" b="0" i="0" u="none" strike="noStrike" kern="0" cap="none" spc="0" normalizeH="0" baseline="0" noProof="0" dirty="0">
                  <a:ln>
                    <a:noFill/>
                  </a:ln>
                  <a:solidFill>
                    <a:srgbClr val="515151"/>
                  </a:solidFill>
                  <a:effectLst/>
                  <a:uLnTx/>
                  <a:uFillTx/>
                  <a:latin typeface="Calibri" panose="020F0502020204030204"/>
                  <a:ea typeface="MS PGothic" charset="0"/>
                  <a:cs typeface="Segoe UI" panose="020B0502040204020203" pitchFamily="34" charset="0"/>
                </a:rPr>
                <a:t>Node</a:t>
              </a:r>
            </a:p>
          </p:txBody>
        </p:sp>
      </p:grpSp>
      <p:sp>
        <p:nvSpPr>
          <p:cNvPr id="59" name="Freeform 58"/>
          <p:cNvSpPr/>
          <p:nvPr/>
        </p:nvSpPr>
        <p:spPr bwMode="auto">
          <a:xfrm>
            <a:off x="1073890" y="3487962"/>
            <a:ext cx="667088" cy="41855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marL="0" marR="0" lvl="0" indent="0" algn="ctr" defTabSz="895751" eaLnBrk="1" fontAlgn="base" latinLnBrk="0" hangingPunct="1">
              <a:lnSpc>
                <a:spcPct val="90000"/>
              </a:lnSpc>
              <a:spcBef>
                <a:spcPct val="0"/>
              </a:spcBef>
              <a:spcAft>
                <a:spcPct val="0"/>
              </a:spcAft>
              <a:buClrTx/>
              <a:buSzTx/>
              <a:buFontTx/>
              <a:buNone/>
              <a:tabLst/>
              <a:defRPr/>
            </a:pPr>
            <a:r>
              <a:rPr kumimoji="0" lang="en-IN" sz="1050"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SQL DB</a:t>
            </a:r>
          </a:p>
        </p:txBody>
      </p:sp>
      <p:sp>
        <p:nvSpPr>
          <p:cNvPr id="60" name="Freeform 59"/>
          <p:cNvSpPr/>
          <p:nvPr/>
        </p:nvSpPr>
        <p:spPr bwMode="auto">
          <a:xfrm>
            <a:off x="2547733" y="3487962"/>
            <a:ext cx="667088" cy="41855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marL="0" marR="0" lvl="0" indent="0" algn="ctr" defTabSz="895751" eaLnBrk="1" fontAlgn="base" latinLnBrk="0" hangingPunct="1">
              <a:lnSpc>
                <a:spcPct val="90000"/>
              </a:lnSpc>
              <a:spcBef>
                <a:spcPct val="0"/>
              </a:spcBef>
              <a:spcAft>
                <a:spcPct val="0"/>
              </a:spcAft>
              <a:buClrTx/>
              <a:buSzTx/>
              <a:buFontTx/>
              <a:buNone/>
              <a:tabLst/>
              <a:defRPr/>
            </a:pPr>
            <a:r>
              <a:rPr kumimoji="0" lang="en-IN" sz="1050" b="1" i="0" u="none" strike="noStrike" kern="0" cap="none" spc="0" normalizeH="0" baseline="0" noProof="0">
                <a:ln>
                  <a:noFill/>
                </a:ln>
                <a:solidFill>
                  <a:srgbClr val="505050"/>
                </a:solidFill>
                <a:effectLst/>
                <a:uLnTx/>
                <a:uFillTx/>
                <a:latin typeface="Segoe UI Light"/>
                <a:ea typeface="Segoe UI" pitchFamily="34" charset="0"/>
                <a:cs typeface="Segoe UI" pitchFamily="34" charset="0"/>
              </a:rPr>
              <a:t>SQL DB</a:t>
            </a:r>
            <a:endParaRPr kumimoji="0" lang="en-IN" sz="1050"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61" name="Freeform 60"/>
          <p:cNvSpPr/>
          <p:nvPr/>
        </p:nvSpPr>
        <p:spPr bwMode="auto">
          <a:xfrm>
            <a:off x="4011016" y="3487962"/>
            <a:ext cx="667088" cy="41855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marL="0" marR="0" lvl="0" indent="0" algn="ctr" defTabSz="895751" eaLnBrk="1" fontAlgn="base" latinLnBrk="0" hangingPunct="1">
              <a:lnSpc>
                <a:spcPct val="90000"/>
              </a:lnSpc>
              <a:spcBef>
                <a:spcPct val="0"/>
              </a:spcBef>
              <a:spcAft>
                <a:spcPct val="0"/>
              </a:spcAft>
              <a:buClrTx/>
              <a:buSzTx/>
              <a:buFontTx/>
              <a:buNone/>
              <a:tabLst/>
              <a:defRPr/>
            </a:pPr>
            <a:r>
              <a:rPr kumimoji="0" lang="en-IN" sz="1050" b="1" i="0" u="none" strike="noStrike" kern="0" cap="none" spc="0" normalizeH="0" baseline="0" noProof="0">
                <a:ln>
                  <a:noFill/>
                </a:ln>
                <a:solidFill>
                  <a:srgbClr val="505050"/>
                </a:solidFill>
                <a:effectLst/>
                <a:uLnTx/>
                <a:uFillTx/>
                <a:latin typeface="Segoe UI Light"/>
                <a:ea typeface="Segoe UI" pitchFamily="34" charset="0"/>
                <a:cs typeface="Segoe UI" pitchFamily="34" charset="0"/>
              </a:rPr>
              <a:t>SQL DB</a:t>
            </a:r>
            <a:endParaRPr kumimoji="0" lang="en-IN" sz="1050"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62" name="Freeform 61"/>
          <p:cNvSpPr/>
          <p:nvPr/>
        </p:nvSpPr>
        <p:spPr bwMode="auto">
          <a:xfrm>
            <a:off x="5476348" y="3487962"/>
            <a:ext cx="667088" cy="41855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marL="0" marR="0" lvl="0" indent="0" algn="ctr" defTabSz="895751" eaLnBrk="1" fontAlgn="base" latinLnBrk="0" hangingPunct="1">
              <a:lnSpc>
                <a:spcPct val="90000"/>
              </a:lnSpc>
              <a:spcBef>
                <a:spcPct val="0"/>
              </a:spcBef>
              <a:spcAft>
                <a:spcPct val="0"/>
              </a:spcAft>
              <a:buClrTx/>
              <a:buSzTx/>
              <a:buFontTx/>
              <a:buNone/>
              <a:tabLst/>
              <a:defRPr/>
            </a:pPr>
            <a:r>
              <a:rPr kumimoji="0" lang="en-IN" sz="1050" b="1" i="0" u="none" strike="noStrike" kern="0" cap="none" spc="0" normalizeH="0" baseline="0" noProof="0">
                <a:ln>
                  <a:noFill/>
                </a:ln>
                <a:solidFill>
                  <a:srgbClr val="505050"/>
                </a:solidFill>
                <a:effectLst/>
                <a:uLnTx/>
                <a:uFillTx/>
                <a:latin typeface="Segoe UI Light"/>
                <a:ea typeface="Segoe UI" pitchFamily="34" charset="0"/>
                <a:cs typeface="Segoe UI" pitchFamily="34" charset="0"/>
              </a:rPr>
              <a:t>SQL DB</a:t>
            </a:r>
            <a:endParaRPr kumimoji="0" lang="en-IN" sz="1050"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65" name="Flowchart: Magnetic Disk 64"/>
          <p:cNvSpPr/>
          <p:nvPr/>
        </p:nvSpPr>
        <p:spPr>
          <a:xfrm>
            <a:off x="2597419" y="5732025"/>
            <a:ext cx="538938" cy="41382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67" name="Flowchart: Magnetic Disk 66"/>
          <p:cNvSpPr/>
          <p:nvPr/>
        </p:nvSpPr>
        <p:spPr>
          <a:xfrm>
            <a:off x="3163726" y="5732025"/>
            <a:ext cx="538938" cy="41382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68" name="Flowchart: Magnetic Disk 67"/>
          <p:cNvSpPr/>
          <p:nvPr/>
        </p:nvSpPr>
        <p:spPr>
          <a:xfrm>
            <a:off x="3730033" y="5732025"/>
            <a:ext cx="538938" cy="41382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69" name="Flowchart: Magnetic Disk 68"/>
          <p:cNvSpPr/>
          <p:nvPr/>
        </p:nvSpPr>
        <p:spPr>
          <a:xfrm>
            <a:off x="4293466" y="5732025"/>
            <a:ext cx="538938" cy="41382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70" name="Flowchart: Magnetic Disk 69"/>
          <p:cNvSpPr/>
          <p:nvPr/>
        </p:nvSpPr>
        <p:spPr>
          <a:xfrm>
            <a:off x="4854703" y="5732025"/>
            <a:ext cx="538938" cy="41382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72" name="TextBox 71"/>
          <p:cNvSpPr txBox="1"/>
          <p:nvPr/>
        </p:nvSpPr>
        <p:spPr>
          <a:xfrm>
            <a:off x="3259613" y="5344719"/>
            <a:ext cx="2192329" cy="473948"/>
          </a:xfrm>
          <a:prstGeom prst="rect">
            <a:avLst/>
          </a:prstGeom>
          <a:noFill/>
        </p:spPr>
        <p:txBody>
          <a:bodyPr wrap="square" lIns="175736" tIns="140589" rIns="175736" bIns="140589" rtlCol="0">
            <a:spAutoFit/>
          </a:bodyPr>
          <a:lstStyle/>
          <a:p>
            <a:pPr marL="0" marR="0" lvl="0" indent="0" algn="ctr" defTabSz="895337" eaLnBrk="1" fontAlgn="base" latinLnBrk="0" hangingPunct="1">
              <a:lnSpc>
                <a:spcPct val="90000"/>
              </a:lnSpc>
              <a:spcBef>
                <a:spcPct val="0"/>
              </a:spcBef>
              <a:spcAft>
                <a:spcPts val="575"/>
              </a:spcAft>
              <a:buClrTx/>
              <a:buSzTx/>
              <a:buFontTx/>
              <a:buNone/>
              <a:tabLst/>
              <a:defRPr/>
            </a:pPr>
            <a:r>
              <a:rPr kumimoji="0" lang="en-US" sz="1371" b="0" i="0" u="none" strike="noStrike" kern="0" cap="none" spc="0" normalizeH="0" baseline="0" noProof="0" dirty="0">
                <a:ln>
                  <a:noFill/>
                </a:ln>
                <a:solidFill>
                  <a:srgbClr val="515151"/>
                </a:solidFill>
                <a:effectLst/>
                <a:uLnTx/>
                <a:uFillTx/>
                <a:latin typeface="Calibri" panose="020F0502020204030204"/>
                <a:ea typeface="MS PGothic" charset="0"/>
                <a:cs typeface="Segoe UI" panose="020B0502040204020203" pitchFamily="34" charset="0"/>
              </a:rPr>
              <a:t>Azure Premium Storage</a:t>
            </a:r>
          </a:p>
        </p:txBody>
      </p:sp>
      <p:cxnSp>
        <p:nvCxnSpPr>
          <p:cNvPr id="82" name="Straight Connector 81"/>
          <p:cNvCxnSpPr>
            <a:stCxn id="20" idx="3"/>
          </p:cNvCxnSpPr>
          <p:nvPr/>
        </p:nvCxnSpPr>
        <p:spPr>
          <a:xfrm>
            <a:off x="1982955" y="4785523"/>
            <a:ext cx="0" cy="440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3474660" y="4785523"/>
            <a:ext cx="0" cy="440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960107" y="4785523"/>
            <a:ext cx="0" cy="440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6378203" y="4785523"/>
            <a:ext cx="0" cy="440740"/>
          </a:xfrm>
          <a:prstGeom prst="line">
            <a:avLst/>
          </a:prstGeom>
        </p:spPr>
        <p:style>
          <a:lnRef idx="1">
            <a:schemeClr val="accent1"/>
          </a:lnRef>
          <a:fillRef idx="0">
            <a:schemeClr val="accent1"/>
          </a:fillRef>
          <a:effectRef idx="0">
            <a:schemeClr val="accent1"/>
          </a:effectRef>
          <a:fontRef idx="minor">
            <a:schemeClr val="tx1"/>
          </a:fontRef>
        </p:style>
      </p:cxnSp>
      <p:sp>
        <p:nvSpPr>
          <p:cNvPr id="88" name="Rounded Rectangle 87"/>
          <p:cNvSpPr/>
          <p:nvPr/>
        </p:nvSpPr>
        <p:spPr>
          <a:xfrm>
            <a:off x="9008834" y="2894603"/>
            <a:ext cx="2964160" cy="181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sng" strike="noStrike" kern="0" cap="none" spc="0" normalizeH="0" baseline="0" noProof="0" dirty="0">
                <a:ln>
                  <a:noFill/>
                </a:ln>
                <a:solidFill>
                  <a:prstClr val="white"/>
                </a:solidFill>
                <a:effectLst/>
                <a:uLnTx/>
                <a:uFillTx/>
                <a:latin typeface="Calibri" panose="020F0502020204030204"/>
              </a:rPr>
              <a:t>Compute</a:t>
            </a:r>
          </a:p>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rPr>
              <a:t>Scale compute up or down when required</a:t>
            </a:r>
          </a:p>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ndParaRPr>
          </a:p>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rPr>
              <a:t>Pause, Resume,  Stop, Start.</a:t>
            </a:r>
          </a:p>
        </p:txBody>
      </p:sp>
      <p:sp>
        <p:nvSpPr>
          <p:cNvPr id="89" name="Rounded Rectangle 88"/>
          <p:cNvSpPr/>
          <p:nvPr/>
        </p:nvSpPr>
        <p:spPr>
          <a:xfrm>
            <a:off x="9096434" y="5226264"/>
            <a:ext cx="2876560" cy="1261932"/>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sng" strike="noStrike" kern="0" cap="none" spc="0" normalizeH="0" baseline="0" noProof="0" dirty="0">
                <a:ln>
                  <a:noFill/>
                </a:ln>
                <a:solidFill>
                  <a:prstClr val="black">
                    <a:lumMod val="65000"/>
                    <a:lumOff val="35000"/>
                  </a:prstClr>
                </a:solidFill>
                <a:effectLst/>
                <a:uLnTx/>
                <a:uFillTx/>
                <a:latin typeface="Calibri" panose="020F0502020204030204"/>
              </a:rPr>
              <a:t>Storage</a:t>
            </a:r>
          </a:p>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lumMod val="65000"/>
                    <a:lumOff val="35000"/>
                  </a:prstClr>
                </a:solidFill>
                <a:effectLst/>
                <a:uLnTx/>
                <a:uFillTx/>
                <a:latin typeface="Calibri" panose="020F0502020204030204"/>
              </a:rPr>
              <a:t>Add\Load data to WASB(S) without incurring compute costs</a:t>
            </a:r>
          </a:p>
        </p:txBody>
      </p:sp>
      <p:sp>
        <p:nvSpPr>
          <p:cNvPr id="91" name="Rounded Rectangle 90"/>
          <p:cNvSpPr/>
          <p:nvPr/>
        </p:nvSpPr>
        <p:spPr>
          <a:xfrm>
            <a:off x="2952708" y="2687919"/>
            <a:ext cx="2227834" cy="4527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Calibri" panose="020F0502020204030204"/>
              </a:rPr>
              <a:t>Massively Parallel Processing (MPP) Engine</a:t>
            </a:r>
          </a:p>
        </p:txBody>
      </p:sp>
      <p:sp>
        <p:nvSpPr>
          <p:cNvPr id="92" name="Rounded Rectangle 91"/>
          <p:cNvSpPr/>
          <p:nvPr/>
        </p:nvSpPr>
        <p:spPr>
          <a:xfrm>
            <a:off x="5710883" y="4987378"/>
            <a:ext cx="2227834" cy="4527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Calibri" panose="020F0502020204030204"/>
              </a:rPr>
              <a:t>Azure Infrastructure and Storage</a:t>
            </a:r>
          </a:p>
        </p:txBody>
      </p:sp>
      <p:sp>
        <p:nvSpPr>
          <p:cNvPr id="93" name="Rounded Rectangle 92"/>
          <p:cNvSpPr/>
          <p:nvPr/>
        </p:nvSpPr>
        <p:spPr>
          <a:xfrm>
            <a:off x="9523827" y="2698371"/>
            <a:ext cx="2021773" cy="3176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Calibri" panose="020F0502020204030204"/>
              </a:rPr>
              <a:t>100 DWU &lt; </a:t>
            </a:r>
            <a:r>
              <a:rPr kumimoji="0" lang="en-US" sz="1400" b="0" i="0" u="none" strike="noStrike" kern="0" cap="none" spc="0" normalizeH="0" baseline="0" noProof="0">
                <a:ln>
                  <a:noFill/>
                </a:ln>
                <a:solidFill>
                  <a:prstClr val="white"/>
                </a:solidFill>
                <a:effectLst/>
                <a:uLnTx/>
                <a:uFillTx/>
                <a:latin typeface="Calibri" panose="020F0502020204030204"/>
              </a:rPr>
              <a:t>&gt; 6000 </a:t>
            </a:r>
            <a:r>
              <a:rPr kumimoji="0" lang="en-US" sz="1400" b="0" i="0" u="none" strike="noStrike" kern="0" cap="none" spc="0" normalizeH="0" baseline="0" noProof="0" dirty="0">
                <a:ln>
                  <a:noFill/>
                </a:ln>
                <a:solidFill>
                  <a:prstClr val="white"/>
                </a:solidFill>
                <a:effectLst/>
                <a:uLnTx/>
                <a:uFillTx/>
                <a:latin typeface="Calibri" panose="020F0502020204030204"/>
              </a:rPr>
              <a:t>DWU</a:t>
            </a:r>
          </a:p>
        </p:txBody>
      </p:sp>
      <p:sp>
        <p:nvSpPr>
          <p:cNvPr id="94" name="Rounded Rectangle 93"/>
          <p:cNvSpPr/>
          <p:nvPr/>
        </p:nvSpPr>
        <p:spPr>
          <a:xfrm>
            <a:off x="8322331" y="1141720"/>
            <a:ext cx="3650663" cy="124906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panose="020F0502020204030204"/>
              </a:rPr>
              <a:t>Storage and Compute are de-coupled, enabling a true elastic service and separate charging for both compute and storage</a:t>
            </a:r>
          </a:p>
        </p:txBody>
      </p:sp>
      <p:sp>
        <p:nvSpPr>
          <p:cNvPr id="95" name="Rounded Rectangle 94"/>
          <p:cNvSpPr/>
          <p:nvPr/>
        </p:nvSpPr>
        <p:spPr>
          <a:xfrm>
            <a:off x="179318" y="1260611"/>
            <a:ext cx="1624925" cy="723135"/>
          </a:xfrm>
          <a:prstGeom prst="roundRect">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Calibri" panose="020F0502020204030204"/>
              </a:rPr>
              <a:t>Application or User connection</a:t>
            </a:r>
          </a:p>
        </p:txBody>
      </p:sp>
      <p:sp>
        <p:nvSpPr>
          <p:cNvPr id="106" name="Bent Arrow 105"/>
          <p:cNvSpPr/>
          <p:nvPr/>
        </p:nvSpPr>
        <p:spPr>
          <a:xfrm rot="10800000" flipH="1">
            <a:off x="803269" y="2591064"/>
            <a:ext cx="1020603" cy="3636116"/>
          </a:xfrm>
          <a:prstGeom prst="ben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Calibri" panose="020F0502020204030204"/>
            </a:endParaRPr>
          </a:p>
        </p:txBody>
      </p:sp>
      <p:sp>
        <p:nvSpPr>
          <p:cNvPr id="98" name="Rounded Rectangle 97"/>
          <p:cNvSpPr/>
          <p:nvPr/>
        </p:nvSpPr>
        <p:spPr>
          <a:xfrm>
            <a:off x="177005" y="2067774"/>
            <a:ext cx="1624925" cy="723135"/>
          </a:xfrm>
          <a:prstGeom prst="round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panose="020F0502020204030204"/>
              </a:rPr>
              <a:t>Data </a:t>
            </a:r>
            <a:r>
              <a:rPr kumimoji="0" lang="en-US" sz="1400" b="0" i="0" u="none" strike="noStrike" kern="0" cap="none" spc="0" normalizeH="0" baseline="0" noProof="0" dirty="0">
                <a:ln>
                  <a:noFill/>
                </a:ln>
                <a:solidFill>
                  <a:prstClr val="white"/>
                </a:solidFill>
                <a:effectLst/>
                <a:uLnTx/>
                <a:uFillTx/>
                <a:latin typeface="Calibri" panose="020F0502020204030204"/>
              </a:rPr>
              <a:t>Loading</a:t>
            </a:r>
          </a:p>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alibri" panose="020F0502020204030204"/>
              </a:rPr>
              <a:t>(SSIS, REST, OLE, ADO, ODBC, </a:t>
            </a:r>
            <a:r>
              <a:rPr kumimoji="0" lang="en-US" sz="900" b="0" i="0" u="none" strike="noStrike" kern="0" cap="none" spc="0" normalizeH="0" baseline="0" noProof="0" dirty="0" err="1">
                <a:ln>
                  <a:noFill/>
                </a:ln>
                <a:solidFill>
                  <a:prstClr val="white"/>
                </a:solidFill>
                <a:effectLst/>
                <a:uLnTx/>
                <a:uFillTx/>
                <a:latin typeface="Calibri" panose="020F0502020204030204"/>
              </a:rPr>
              <a:t>WebHDFS</a:t>
            </a:r>
            <a:r>
              <a:rPr kumimoji="0" lang="en-US" sz="900" b="0" i="0" u="none" strike="noStrike" kern="0" cap="none" spc="0" normalizeH="0" baseline="0" noProof="0" dirty="0">
                <a:ln>
                  <a:noFill/>
                </a:ln>
                <a:solidFill>
                  <a:prstClr val="white"/>
                </a:solidFill>
                <a:effectLst/>
                <a:uLnTx/>
                <a:uFillTx/>
                <a:latin typeface="Calibri" panose="020F0502020204030204"/>
              </a:rPr>
              <a:t>, </a:t>
            </a:r>
            <a:r>
              <a:rPr kumimoji="0" lang="en-US" sz="900" b="0" i="0" u="none" strike="noStrike" kern="0" cap="none" spc="0" normalizeH="0" baseline="0" noProof="0" dirty="0" err="1">
                <a:ln>
                  <a:noFill/>
                </a:ln>
                <a:solidFill>
                  <a:prstClr val="white"/>
                </a:solidFill>
                <a:effectLst/>
                <a:uLnTx/>
                <a:uFillTx/>
                <a:latin typeface="Calibri" panose="020F0502020204030204"/>
              </a:rPr>
              <a:t>AZCopy</a:t>
            </a:r>
            <a:r>
              <a:rPr kumimoji="0" lang="en-US" sz="900" b="0" i="0" u="none" strike="noStrike" kern="0" cap="none" spc="0" normalizeH="0" baseline="0" noProof="0" dirty="0">
                <a:ln>
                  <a:noFill/>
                </a:ln>
                <a:solidFill>
                  <a:prstClr val="white"/>
                </a:solidFill>
                <a:effectLst/>
                <a:uLnTx/>
                <a:uFillTx/>
                <a:latin typeface="Calibri" panose="020F0502020204030204"/>
              </a:rPr>
              <a:t>, PS)</a:t>
            </a:r>
            <a:r>
              <a:rPr kumimoji="0" lang="en-US" sz="1400" b="0" i="0" u="none" strike="noStrike" kern="0" cap="none" spc="0" normalizeH="0" baseline="0" noProof="0" dirty="0">
                <a:ln>
                  <a:noFill/>
                </a:ln>
                <a:solidFill>
                  <a:prstClr val="white"/>
                </a:solidFill>
                <a:effectLst/>
                <a:uLnTx/>
                <a:uFillTx/>
                <a:latin typeface="Calibri" panose="020F0502020204030204"/>
              </a:rPr>
              <a:t> </a:t>
            </a:r>
            <a:endParaRPr kumimoji="0" lang="en-US" sz="1600" b="0" i="0" u="none" strike="noStrike" kern="0" cap="none" spc="0" normalizeH="0" baseline="0" noProof="0" dirty="0">
              <a:ln>
                <a:noFill/>
              </a:ln>
              <a:solidFill>
                <a:prstClr val="white"/>
              </a:solidFill>
              <a:effectLst/>
              <a:uLnTx/>
              <a:uFillTx/>
              <a:latin typeface="Calibri" panose="020F0502020204030204"/>
            </a:endParaRPr>
          </a:p>
        </p:txBody>
      </p:sp>
      <p:sp>
        <p:nvSpPr>
          <p:cNvPr id="5" name="Rounded Rectangle 4"/>
          <p:cNvSpPr/>
          <p:nvPr/>
        </p:nvSpPr>
        <p:spPr>
          <a:xfrm>
            <a:off x="3280628" y="2466217"/>
            <a:ext cx="486749" cy="229555"/>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Calibri" panose="020F0502020204030204"/>
              </a:rPr>
              <a:t>DMS</a:t>
            </a:r>
          </a:p>
        </p:txBody>
      </p:sp>
      <p:sp>
        <p:nvSpPr>
          <p:cNvPr id="97" name="Rounded Rectangle 96"/>
          <p:cNvSpPr/>
          <p:nvPr/>
        </p:nvSpPr>
        <p:spPr>
          <a:xfrm>
            <a:off x="1647078" y="3306857"/>
            <a:ext cx="486749" cy="343521"/>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Calibri" panose="020F0502020204030204"/>
              </a:rPr>
              <a:t>DMS</a:t>
            </a:r>
          </a:p>
        </p:txBody>
      </p:sp>
      <p:sp>
        <p:nvSpPr>
          <p:cNvPr id="101" name="Rounded Rectangle 100"/>
          <p:cNvSpPr/>
          <p:nvPr/>
        </p:nvSpPr>
        <p:spPr>
          <a:xfrm>
            <a:off x="3115172" y="3306857"/>
            <a:ext cx="486749" cy="343521"/>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Calibri" panose="020F0502020204030204"/>
              </a:rPr>
              <a:t>DMS</a:t>
            </a:r>
          </a:p>
        </p:txBody>
      </p:sp>
      <p:sp>
        <p:nvSpPr>
          <p:cNvPr id="102" name="Rounded Rectangle 101"/>
          <p:cNvSpPr/>
          <p:nvPr/>
        </p:nvSpPr>
        <p:spPr>
          <a:xfrm>
            <a:off x="4581523" y="3306857"/>
            <a:ext cx="486749" cy="343521"/>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Calibri" panose="020F0502020204030204"/>
              </a:rPr>
              <a:t>DMS</a:t>
            </a:r>
          </a:p>
        </p:txBody>
      </p:sp>
      <p:sp>
        <p:nvSpPr>
          <p:cNvPr id="103" name="Rounded Rectangle 102"/>
          <p:cNvSpPr/>
          <p:nvPr/>
        </p:nvSpPr>
        <p:spPr>
          <a:xfrm>
            <a:off x="6055633" y="3306857"/>
            <a:ext cx="486749" cy="343521"/>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Calibri" panose="020F0502020204030204"/>
              </a:rPr>
              <a:t>DMS</a:t>
            </a:r>
          </a:p>
        </p:txBody>
      </p:sp>
      <p:sp>
        <p:nvSpPr>
          <p:cNvPr id="107" name="Rounded Rectangle 106"/>
          <p:cNvSpPr/>
          <p:nvPr/>
        </p:nvSpPr>
        <p:spPr>
          <a:xfrm>
            <a:off x="5544915" y="1480593"/>
            <a:ext cx="1982941" cy="124906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panose="020F0502020204030204"/>
              </a:rPr>
              <a:t>DMS (Data Movement Service) executes across all database nodes</a:t>
            </a:r>
          </a:p>
        </p:txBody>
      </p:sp>
    </p:spTree>
    <p:extLst>
      <p:ext uri="{BB962C8B-B14F-4D97-AF65-F5344CB8AC3E}">
        <p14:creationId xmlns:p14="http://schemas.microsoft.com/office/powerpoint/2010/main" val="17780032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71" name="Rounded Rectangle 70"/>
          <p:cNvSpPr/>
          <p:nvPr/>
        </p:nvSpPr>
        <p:spPr>
          <a:xfrm>
            <a:off x="1483654" y="5226263"/>
            <a:ext cx="5099957" cy="1405089"/>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63" name="Freeform 62"/>
          <p:cNvSpPr/>
          <p:nvPr/>
        </p:nvSpPr>
        <p:spPr bwMode="auto">
          <a:xfrm>
            <a:off x="2110669" y="5456661"/>
            <a:ext cx="1619362" cy="876349"/>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marL="0" marR="0" lvl="0" indent="0" algn="ctr" defTabSz="895751" eaLnBrk="1" fontAlgn="base" latinLnBrk="0" hangingPunct="1">
              <a:lnSpc>
                <a:spcPct val="90000"/>
              </a:lnSpc>
              <a:spcBef>
                <a:spcPct val="0"/>
              </a:spcBef>
              <a:spcAft>
                <a:spcPct val="0"/>
              </a:spcAft>
              <a:buClrTx/>
              <a:buSzTx/>
              <a:buFontTx/>
              <a:buNone/>
              <a:tabLst/>
              <a:defRPr/>
            </a:pPr>
            <a:endParaRPr kumimoji="0" lang="en-IN" sz="1921"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 name="Title 1"/>
          <p:cNvSpPr>
            <a:spLocks noGrp="1"/>
          </p:cNvSpPr>
          <p:nvPr>
            <p:ph type="title"/>
          </p:nvPr>
        </p:nvSpPr>
        <p:spPr>
          <a:xfrm>
            <a:off x="838946" y="365561"/>
            <a:ext cx="10514108" cy="743389"/>
          </a:xfrm>
        </p:spPr>
        <p:txBody>
          <a:bodyPr vert="horz" lIns="89642" tIns="44821" rIns="89642" bIns="44821" rtlCol="0" anchor="ctr">
            <a:normAutofit/>
          </a:bodyPr>
          <a:lstStyle/>
          <a:p>
            <a:r>
              <a:rPr lang="en-US" dirty="0">
                <a:solidFill>
                  <a:schemeClr val="bg1"/>
                </a:solidFill>
              </a:rPr>
              <a:t>Azure SQL Data Warehouse – Control Node</a:t>
            </a:r>
          </a:p>
        </p:txBody>
      </p:sp>
      <p:sp>
        <p:nvSpPr>
          <p:cNvPr id="4" name="Rectangle 378"/>
          <p:cNvSpPr>
            <a:spLocks noChangeArrowheads="1"/>
          </p:cNvSpPr>
          <p:nvPr/>
        </p:nvSpPr>
        <p:spPr bwMode="auto">
          <a:xfrm>
            <a:off x="3724243" y="1987956"/>
            <a:ext cx="65" cy="3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225" eaLnBrk="0" fontAlgn="base" latinLnBrk="0" hangingPunct="0">
              <a:lnSpc>
                <a:spcPct val="100000"/>
              </a:lnSpc>
              <a:spcBef>
                <a:spcPct val="0"/>
              </a:spcBef>
              <a:spcAft>
                <a:spcPct val="0"/>
              </a:spcAft>
              <a:buClrTx/>
              <a:buSzTx/>
              <a:buFontTx/>
              <a:buNone/>
              <a:tabLst/>
              <a:defRPr/>
            </a:pPr>
            <a:endParaRPr kumimoji="0" lang="en-US" altLang="en-US" sz="2353" b="0" i="0" u="none" strike="noStrike" kern="0" cap="none" spc="0" normalizeH="0" baseline="0" noProof="0" dirty="0">
              <a:ln>
                <a:noFill/>
              </a:ln>
              <a:solidFill>
                <a:srgbClr val="505050"/>
              </a:solidFill>
              <a:effectLst/>
              <a:uLnTx/>
              <a:uFillTx/>
              <a:latin typeface="Segoe UI"/>
            </a:endParaRPr>
          </a:p>
        </p:txBody>
      </p:sp>
      <p:grpSp>
        <p:nvGrpSpPr>
          <p:cNvPr id="7" name="Group 6"/>
          <p:cNvGrpSpPr/>
          <p:nvPr/>
        </p:nvGrpSpPr>
        <p:grpSpPr>
          <a:xfrm>
            <a:off x="3573648" y="1469782"/>
            <a:ext cx="998604" cy="1344446"/>
            <a:chOff x="9882329" y="3122532"/>
            <a:chExt cx="1018773" cy="1371600"/>
          </a:xfrm>
        </p:grpSpPr>
        <p:grpSp>
          <p:nvGrpSpPr>
            <p:cNvPr id="8" name="Group 7"/>
            <p:cNvGrpSpPr>
              <a:grpSpLocks noChangeAspect="1"/>
            </p:cNvGrpSpPr>
            <p:nvPr/>
          </p:nvGrpSpPr>
          <p:grpSpPr>
            <a:xfrm>
              <a:off x="9882329" y="3122532"/>
              <a:ext cx="1018773" cy="1371600"/>
              <a:chOff x="6592193" y="1888324"/>
              <a:chExt cx="2181834" cy="2937461"/>
            </a:xfrm>
          </p:grpSpPr>
          <p:sp>
            <p:nvSpPr>
              <p:cNvPr id="10" name="Can 9"/>
              <p:cNvSpPr/>
              <p:nvPr/>
            </p:nvSpPr>
            <p:spPr>
              <a:xfrm>
                <a:off x="6592193" y="1888325"/>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sp>
            <p:nvSpPr>
              <p:cNvPr id="11" name="Donut 10"/>
              <p:cNvSpPr/>
              <p:nvPr/>
            </p:nvSpPr>
            <p:spPr>
              <a:xfrm>
                <a:off x="6592193" y="1888324"/>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grpSp>
            <p:nvGrpSpPr>
              <p:cNvPr id="12" name="Group 11"/>
              <p:cNvGrpSpPr/>
              <p:nvPr/>
            </p:nvGrpSpPr>
            <p:grpSpPr>
              <a:xfrm>
                <a:off x="6654555" y="1948052"/>
                <a:ext cx="2062791" cy="999923"/>
                <a:chOff x="3418451" y="1327507"/>
                <a:chExt cx="2706124" cy="1321666"/>
              </a:xfrm>
            </p:grpSpPr>
            <p:sp>
              <p:nvSpPr>
                <p:cNvPr id="13" name="Donut 12"/>
                <p:cNvSpPr/>
                <p:nvPr/>
              </p:nvSpPr>
              <p:spPr>
                <a:xfrm>
                  <a:off x="3418451" y="1327507"/>
                  <a:ext cx="2706124" cy="1321666"/>
                </a:xfrm>
                <a:prstGeom prst="donut">
                  <a:avLst>
                    <a:gd name="adj" fmla="val 50000"/>
                  </a:avLst>
                </a:prstGeom>
                <a:solidFill>
                  <a:srgbClr val="00AB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sp>
              <p:nvSpPr>
                <p:cNvPr id="14" name="Freeform 13"/>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grpSp>
        </p:grpSp>
        <p:sp>
          <p:nvSpPr>
            <p:cNvPr id="9" name="TextBox 8"/>
            <p:cNvSpPr txBox="1"/>
            <p:nvPr/>
          </p:nvSpPr>
          <p:spPr>
            <a:xfrm>
              <a:off x="9949984" y="3659933"/>
              <a:ext cx="911743" cy="763458"/>
            </a:xfrm>
            <a:prstGeom prst="rect">
              <a:avLst/>
            </a:prstGeom>
            <a:noFill/>
          </p:spPr>
          <p:txBody>
            <a:bodyPr wrap="none" lIns="175736" tIns="140589" rIns="175736" bIns="140589" rtlCol="0">
              <a:spAutoFit/>
            </a:bodyPr>
            <a:lstStyle/>
            <a:p>
              <a:pPr marL="0" marR="0" lvl="0" indent="0" algn="ctr" defTabSz="895337" eaLnBrk="1" fontAlgn="base" latinLnBrk="0" hangingPunct="1">
                <a:lnSpc>
                  <a:spcPct val="90000"/>
                </a:lnSpc>
                <a:spcBef>
                  <a:spcPct val="0"/>
                </a:spcBef>
                <a:spcAft>
                  <a:spcPts val="575"/>
                </a:spcAft>
                <a:buClrTx/>
                <a:buSzTx/>
                <a:buFontTx/>
                <a:buNone/>
                <a:tabLst/>
                <a:defRPr/>
              </a:pPr>
              <a:r>
                <a:rPr kumimoji="0" lang="en-US" sz="1371" b="0" i="0" u="none" strike="noStrike" kern="0" cap="none" spc="0" normalizeH="0" baseline="0" noProof="0" dirty="0">
                  <a:ln>
                    <a:noFill/>
                  </a:ln>
                  <a:solidFill>
                    <a:srgbClr val="515151"/>
                  </a:solidFill>
                  <a:effectLst/>
                  <a:uLnTx/>
                  <a:uFillTx/>
                  <a:latin typeface="Calibri" panose="020F0502020204030204"/>
                  <a:ea typeface="MS PGothic" charset="0"/>
                  <a:cs typeface="Segoe UI" panose="020B0502040204020203" pitchFamily="34" charset="0"/>
                </a:rPr>
                <a:t>Control</a:t>
              </a:r>
            </a:p>
            <a:p>
              <a:pPr marL="0" marR="0" lvl="0" indent="0" algn="ctr" defTabSz="895337" eaLnBrk="1" fontAlgn="base" latinLnBrk="0" hangingPunct="1">
                <a:lnSpc>
                  <a:spcPct val="90000"/>
                </a:lnSpc>
                <a:spcBef>
                  <a:spcPct val="0"/>
                </a:spcBef>
                <a:spcAft>
                  <a:spcPts val="575"/>
                </a:spcAft>
                <a:buClrTx/>
                <a:buSzTx/>
                <a:buFontTx/>
                <a:buNone/>
                <a:tabLst/>
                <a:defRPr/>
              </a:pPr>
              <a:r>
                <a:rPr kumimoji="0" lang="en-US" sz="1371" b="0" i="0" u="none" strike="noStrike" kern="0" cap="none" spc="0" normalizeH="0" baseline="0" noProof="0" dirty="0">
                  <a:ln>
                    <a:noFill/>
                  </a:ln>
                  <a:solidFill>
                    <a:srgbClr val="515151"/>
                  </a:solidFill>
                  <a:effectLst/>
                  <a:uLnTx/>
                  <a:uFillTx/>
                  <a:latin typeface="Calibri" panose="020F0502020204030204"/>
                  <a:ea typeface="MS PGothic" charset="0"/>
                  <a:cs typeface="Segoe UI" panose="020B0502040204020203" pitchFamily="34" charset="0"/>
                </a:rPr>
                <a:t>Node</a:t>
              </a:r>
            </a:p>
          </p:txBody>
        </p:sp>
      </p:grpSp>
      <p:sp>
        <p:nvSpPr>
          <p:cNvPr id="15" name="Freeform 14"/>
          <p:cNvSpPr/>
          <p:nvPr/>
        </p:nvSpPr>
        <p:spPr bwMode="auto">
          <a:xfrm>
            <a:off x="3141115" y="1518323"/>
            <a:ext cx="667088" cy="41855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marL="0" marR="0" lvl="0" indent="0" algn="ctr" defTabSz="895751" eaLnBrk="1" fontAlgn="base" latinLnBrk="0" hangingPunct="1">
              <a:lnSpc>
                <a:spcPct val="90000"/>
              </a:lnSpc>
              <a:spcBef>
                <a:spcPct val="0"/>
              </a:spcBef>
              <a:spcAft>
                <a:spcPct val="0"/>
              </a:spcAft>
              <a:buClrTx/>
              <a:buSzTx/>
              <a:buFontTx/>
              <a:buNone/>
              <a:tabLst/>
              <a:defRPr/>
            </a:pPr>
            <a:r>
              <a:rPr kumimoji="0" lang="en-IN" sz="1078"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SQL DB</a:t>
            </a:r>
          </a:p>
        </p:txBody>
      </p:sp>
      <p:grpSp>
        <p:nvGrpSpPr>
          <p:cNvPr id="17" name="Group 16"/>
          <p:cNvGrpSpPr/>
          <p:nvPr/>
        </p:nvGrpSpPr>
        <p:grpSpPr>
          <a:xfrm>
            <a:off x="1483652" y="3441077"/>
            <a:ext cx="1025437" cy="1344446"/>
            <a:chOff x="9882329" y="3122532"/>
            <a:chExt cx="1046148" cy="1371600"/>
          </a:xfrm>
        </p:grpSpPr>
        <p:grpSp>
          <p:nvGrpSpPr>
            <p:cNvPr id="18" name="Group 17"/>
            <p:cNvGrpSpPr>
              <a:grpSpLocks noChangeAspect="1"/>
            </p:cNvGrpSpPr>
            <p:nvPr/>
          </p:nvGrpSpPr>
          <p:grpSpPr>
            <a:xfrm>
              <a:off x="9882329" y="3122532"/>
              <a:ext cx="1018773" cy="1371600"/>
              <a:chOff x="6592193" y="1888324"/>
              <a:chExt cx="2181834" cy="2937461"/>
            </a:xfrm>
          </p:grpSpPr>
          <p:sp>
            <p:nvSpPr>
              <p:cNvPr id="20" name="Can 19"/>
              <p:cNvSpPr/>
              <p:nvPr/>
            </p:nvSpPr>
            <p:spPr>
              <a:xfrm>
                <a:off x="6592193" y="1888325"/>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sp>
            <p:nvSpPr>
              <p:cNvPr id="21" name="Donut 20"/>
              <p:cNvSpPr/>
              <p:nvPr/>
            </p:nvSpPr>
            <p:spPr>
              <a:xfrm>
                <a:off x="6592193" y="1888324"/>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grpSp>
            <p:nvGrpSpPr>
              <p:cNvPr id="22" name="Group 21"/>
              <p:cNvGrpSpPr/>
              <p:nvPr/>
            </p:nvGrpSpPr>
            <p:grpSpPr>
              <a:xfrm>
                <a:off x="6654555" y="1948052"/>
                <a:ext cx="2062791" cy="999923"/>
                <a:chOff x="3418451" y="1327507"/>
                <a:chExt cx="2706124" cy="1321666"/>
              </a:xfrm>
            </p:grpSpPr>
            <p:sp>
              <p:nvSpPr>
                <p:cNvPr id="23" name="Donut 22"/>
                <p:cNvSpPr/>
                <p:nvPr/>
              </p:nvSpPr>
              <p:spPr>
                <a:xfrm>
                  <a:off x="3418451" y="1327507"/>
                  <a:ext cx="2706124" cy="1321666"/>
                </a:xfrm>
                <a:prstGeom prst="donu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sp>
              <p:nvSpPr>
                <p:cNvPr id="24" name="Freeform 23"/>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grpSp>
        </p:grpSp>
        <p:sp>
          <p:nvSpPr>
            <p:cNvPr id="19" name="TextBox 18"/>
            <p:cNvSpPr txBox="1"/>
            <p:nvPr/>
          </p:nvSpPr>
          <p:spPr>
            <a:xfrm>
              <a:off x="9883239" y="3659933"/>
              <a:ext cx="1045238" cy="763458"/>
            </a:xfrm>
            <a:prstGeom prst="rect">
              <a:avLst/>
            </a:prstGeom>
            <a:noFill/>
          </p:spPr>
          <p:txBody>
            <a:bodyPr wrap="none" lIns="175736" tIns="140589" rIns="175736" bIns="140589" rtlCol="0">
              <a:spAutoFit/>
            </a:bodyPr>
            <a:lstStyle/>
            <a:p>
              <a:pPr marL="0" marR="0" lvl="0" indent="0" algn="ctr" defTabSz="895337" eaLnBrk="1" fontAlgn="base" latinLnBrk="0" hangingPunct="1">
                <a:lnSpc>
                  <a:spcPct val="90000"/>
                </a:lnSpc>
                <a:spcBef>
                  <a:spcPct val="0"/>
                </a:spcBef>
                <a:spcAft>
                  <a:spcPts val="575"/>
                </a:spcAft>
                <a:buClrTx/>
                <a:buSzTx/>
                <a:buFontTx/>
                <a:buNone/>
                <a:tabLst/>
                <a:defRPr/>
              </a:pPr>
              <a:r>
                <a:rPr kumimoji="0" lang="en-US" sz="1371" b="0" i="0" u="none" strike="noStrike" kern="0" cap="none" spc="0" normalizeH="0" baseline="0" noProof="0" dirty="0">
                  <a:ln>
                    <a:noFill/>
                  </a:ln>
                  <a:solidFill>
                    <a:srgbClr val="515151"/>
                  </a:solidFill>
                  <a:effectLst/>
                  <a:uLnTx/>
                  <a:uFillTx/>
                  <a:latin typeface="Calibri" panose="020F0502020204030204"/>
                  <a:ea typeface="MS PGothic" charset="0"/>
                  <a:cs typeface="Segoe UI" panose="020B0502040204020203" pitchFamily="34" charset="0"/>
                </a:rPr>
                <a:t>Compute</a:t>
              </a:r>
            </a:p>
            <a:p>
              <a:pPr marL="0" marR="0" lvl="0" indent="0" algn="ctr" defTabSz="895337" eaLnBrk="1" fontAlgn="base" latinLnBrk="0" hangingPunct="1">
                <a:lnSpc>
                  <a:spcPct val="90000"/>
                </a:lnSpc>
                <a:spcBef>
                  <a:spcPct val="0"/>
                </a:spcBef>
                <a:spcAft>
                  <a:spcPts val="575"/>
                </a:spcAft>
                <a:buClrTx/>
                <a:buSzTx/>
                <a:buFontTx/>
                <a:buNone/>
                <a:tabLst/>
                <a:defRPr/>
              </a:pPr>
              <a:r>
                <a:rPr kumimoji="0" lang="en-US" sz="1371" b="0" i="0" u="none" strike="noStrike" kern="0" cap="none" spc="0" normalizeH="0" baseline="0" noProof="0" dirty="0">
                  <a:ln>
                    <a:noFill/>
                  </a:ln>
                  <a:solidFill>
                    <a:srgbClr val="515151"/>
                  </a:solidFill>
                  <a:effectLst/>
                  <a:uLnTx/>
                  <a:uFillTx/>
                  <a:latin typeface="Calibri" panose="020F0502020204030204"/>
                  <a:ea typeface="MS PGothic" charset="0"/>
                  <a:cs typeface="Segoe UI" panose="020B0502040204020203" pitchFamily="34" charset="0"/>
                </a:rPr>
                <a:t>Node</a:t>
              </a:r>
            </a:p>
          </p:txBody>
        </p:sp>
      </p:grpSp>
      <p:grpSp>
        <p:nvGrpSpPr>
          <p:cNvPr id="25" name="Group 24"/>
          <p:cNvGrpSpPr/>
          <p:nvPr/>
        </p:nvGrpSpPr>
        <p:grpSpPr>
          <a:xfrm>
            <a:off x="2975356" y="3441077"/>
            <a:ext cx="1025437" cy="1344446"/>
            <a:chOff x="9882329" y="3122532"/>
            <a:chExt cx="1046148" cy="1371600"/>
          </a:xfrm>
        </p:grpSpPr>
        <p:grpSp>
          <p:nvGrpSpPr>
            <p:cNvPr id="26" name="Group 25"/>
            <p:cNvGrpSpPr>
              <a:grpSpLocks noChangeAspect="1"/>
            </p:cNvGrpSpPr>
            <p:nvPr/>
          </p:nvGrpSpPr>
          <p:grpSpPr>
            <a:xfrm>
              <a:off x="9882329" y="3122532"/>
              <a:ext cx="1018773" cy="1371600"/>
              <a:chOff x="6592193" y="1888324"/>
              <a:chExt cx="2181834" cy="2937461"/>
            </a:xfrm>
          </p:grpSpPr>
          <p:sp>
            <p:nvSpPr>
              <p:cNvPr id="28" name="Can 27"/>
              <p:cNvSpPr/>
              <p:nvPr/>
            </p:nvSpPr>
            <p:spPr>
              <a:xfrm>
                <a:off x="6592193" y="1888325"/>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sp>
            <p:nvSpPr>
              <p:cNvPr id="29" name="Donut 28"/>
              <p:cNvSpPr/>
              <p:nvPr/>
            </p:nvSpPr>
            <p:spPr>
              <a:xfrm>
                <a:off x="6592193" y="1888324"/>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grpSp>
            <p:nvGrpSpPr>
              <p:cNvPr id="30" name="Group 29"/>
              <p:cNvGrpSpPr/>
              <p:nvPr/>
            </p:nvGrpSpPr>
            <p:grpSpPr>
              <a:xfrm>
                <a:off x="6654555" y="1948052"/>
                <a:ext cx="2062791" cy="999923"/>
                <a:chOff x="3418451" y="1327507"/>
                <a:chExt cx="2706124" cy="1321666"/>
              </a:xfrm>
            </p:grpSpPr>
            <p:sp>
              <p:nvSpPr>
                <p:cNvPr id="31" name="Donut 30"/>
                <p:cNvSpPr/>
                <p:nvPr/>
              </p:nvSpPr>
              <p:spPr>
                <a:xfrm>
                  <a:off x="3418451" y="1327507"/>
                  <a:ext cx="2706124" cy="1321666"/>
                </a:xfrm>
                <a:prstGeom prst="donu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sp>
              <p:nvSpPr>
                <p:cNvPr id="32" name="Freeform 31"/>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grpSp>
        </p:grpSp>
        <p:sp>
          <p:nvSpPr>
            <p:cNvPr id="27" name="TextBox 26"/>
            <p:cNvSpPr txBox="1"/>
            <p:nvPr/>
          </p:nvSpPr>
          <p:spPr>
            <a:xfrm>
              <a:off x="9883239" y="3659933"/>
              <a:ext cx="1045238" cy="763458"/>
            </a:xfrm>
            <a:prstGeom prst="rect">
              <a:avLst/>
            </a:prstGeom>
            <a:noFill/>
          </p:spPr>
          <p:txBody>
            <a:bodyPr wrap="none" lIns="175736" tIns="140589" rIns="175736" bIns="140589" rtlCol="0">
              <a:spAutoFit/>
            </a:bodyPr>
            <a:lstStyle/>
            <a:p>
              <a:pPr marL="0" marR="0" lvl="0" indent="0" algn="ctr" defTabSz="895337" eaLnBrk="1" fontAlgn="base" latinLnBrk="0" hangingPunct="1">
                <a:lnSpc>
                  <a:spcPct val="90000"/>
                </a:lnSpc>
                <a:spcBef>
                  <a:spcPct val="0"/>
                </a:spcBef>
                <a:spcAft>
                  <a:spcPts val="575"/>
                </a:spcAft>
                <a:buClrTx/>
                <a:buSzTx/>
                <a:buFontTx/>
                <a:buNone/>
                <a:tabLst/>
                <a:defRPr/>
              </a:pPr>
              <a:r>
                <a:rPr kumimoji="0" lang="en-US" sz="1371" b="0" i="0" u="none" strike="noStrike" kern="0" cap="none" spc="0" normalizeH="0" baseline="0" noProof="0" dirty="0">
                  <a:ln>
                    <a:noFill/>
                  </a:ln>
                  <a:solidFill>
                    <a:srgbClr val="515151"/>
                  </a:solidFill>
                  <a:effectLst/>
                  <a:uLnTx/>
                  <a:uFillTx/>
                  <a:latin typeface="Calibri" panose="020F0502020204030204"/>
                  <a:ea typeface="MS PGothic" charset="0"/>
                  <a:cs typeface="Segoe UI" panose="020B0502040204020203" pitchFamily="34" charset="0"/>
                </a:rPr>
                <a:t>Compute</a:t>
              </a:r>
            </a:p>
            <a:p>
              <a:pPr marL="0" marR="0" lvl="0" indent="0" algn="ctr" defTabSz="895337" eaLnBrk="1" fontAlgn="base" latinLnBrk="0" hangingPunct="1">
                <a:lnSpc>
                  <a:spcPct val="90000"/>
                </a:lnSpc>
                <a:spcBef>
                  <a:spcPct val="0"/>
                </a:spcBef>
                <a:spcAft>
                  <a:spcPts val="575"/>
                </a:spcAft>
                <a:buClrTx/>
                <a:buSzTx/>
                <a:buFontTx/>
                <a:buNone/>
                <a:tabLst/>
                <a:defRPr/>
              </a:pPr>
              <a:r>
                <a:rPr kumimoji="0" lang="en-US" sz="1371" b="0" i="0" u="none" strike="noStrike" kern="0" cap="none" spc="0" normalizeH="0" baseline="0" noProof="0" dirty="0">
                  <a:ln>
                    <a:noFill/>
                  </a:ln>
                  <a:solidFill>
                    <a:srgbClr val="515151"/>
                  </a:solidFill>
                  <a:effectLst/>
                  <a:uLnTx/>
                  <a:uFillTx/>
                  <a:latin typeface="Calibri" panose="020F0502020204030204"/>
                  <a:ea typeface="MS PGothic" charset="0"/>
                  <a:cs typeface="Segoe UI" panose="020B0502040204020203" pitchFamily="34" charset="0"/>
                </a:rPr>
                <a:t>Node</a:t>
              </a:r>
            </a:p>
          </p:txBody>
        </p:sp>
      </p:grpSp>
      <p:cxnSp>
        <p:nvCxnSpPr>
          <p:cNvPr id="50" name="Straight Connector 49"/>
          <p:cNvCxnSpPr>
            <a:stCxn id="20" idx="1"/>
          </p:cNvCxnSpPr>
          <p:nvPr/>
        </p:nvCxnSpPr>
        <p:spPr>
          <a:xfrm flipV="1">
            <a:off x="1982956" y="2591065"/>
            <a:ext cx="1590692" cy="85001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47" idx="0"/>
          </p:cNvCxnSpPr>
          <p:nvPr/>
        </p:nvCxnSpPr>
        <p:spPr>
          <a:xfrm flipH="1" flipV="1">
            <a:off x="4546310" y="2591065"/>
            <a:ext cx="1831893" cy="877349"/>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29" idx="0"/>
          </p:cNvCxnSpPr>
          <p:nvPr/>
        </p:nvCxnSpPr>
        <p:spPr>
          <a:xfrm flipV="1">
            <a:off x="3474659" y="2814228"/>
            <a:ext cx="366140" cy="626849"/>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39" idx="0"/>
          </p:cNvCxnSpPr>
          <p:nvPr/>
        </p:nvCxnSpPr>
        <p:spPr>
          <a:xfrm flipH="1" flipV="1">
            <a:off x="4273877" y="2814228"/>
            <a:ext cx="667416" cy="654186"/>
          </a:xfrm>
          <a:prstGeom prst="line">
            <a:avLst/>
          </a:prstGeom>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4440688" y="3441077"/>
            <a:ext cx="1025437" cy="1344446"/>
            <a:chOff x="9882329" y="3122532"/>
            <a:chExt cx="1046148" cy="1371600"/>
          </a:xfrm>
        </p:grpSpPr>
        <p:grpSp>
          <p:nvGrpSpPr>
            <p:cNvPr id="34" name="Group 33"/>
            <p:cNvGrpSpPr>
              <a:grpSpLocks noChangeAspect="1"/>
            </p:cNvGrpSpPr>
            <p:nvPr/>
          </p:nvGrpSpPr>
          <p:grpSpPr>
            <a:xfrm>
              <a:off x="9882329" y="3122532"/>
              <a:ext cx="1018773" cy="1371600"/>
              <a:chOff x="6592193" y="1888324"/>
              <a:chExt cx="2181834" cy="2937461"/>
            </a:xfrm>
          </p:grpSpPr>
          <p:sp>
            <p:nvSpPr>
              <p:cNvPr id="36" name="Can 35"/>
              <p:cNvSpPr/>
              <p:nvPr/>
            </p:nvSpPr>
            <p:spPr>
              <a:xfrm>
                <a:off x="6592193" y="1888325"/>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sp>
            <p:nvSpPr>
              <p:cNvPr id="37" name="Donut 36"/>
              <p:cNvSpPr/>
              <p:nvPr/>
            </p:nvSpPr>
            <p:spPr>
              <a:xfrm>
                <a:off x="6592193" y="1888324"/>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grpSp>
            <p:nvGrpSpPr>
              <p:cNvPr id="38" name="Group 37"/>
              <p:cNvGrpSpPr/>
              <p:nvPr/>
            </p:nvGrpSpPr>
            <p:grpSpPr>
              <a:xfrm>
                <a:off x="6654555" y="1948052"/>
                <a:ext cx="2062791" cy="999923"/>
                <a:chOff x="3418451" y="1327507"/>
                <a:chExt cx="2706124" cy="1321666"/>
              </a:xfrm>
            </p:grpSpPr>
            <p:sp>
              <p:nvSpPr>
                <p:cNvPr id="39" name="Donut 38"/>
                <p:cNvSpPr/>
                <p:nvPr/>
              </p:nvSpPr>
              <p:spPr>
                <a:xfrm>
                  <a:off x="3418451" y="1327507"/>
                  <a:ext cx="2706124" cy="1321666"/>
                </a:xfrm>
                <a:prstGeom prst="donu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sp>
              <p:nvSpPr>
                <p:cNvPr id="40" name="Freeform 39"/>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grpSp>
        </p:grpSp>
        <p:sp>
          <p:nvSpPr>
            <p:cNvPr id="35" name="TextBox 34"/>
            <p:cNvSpPr txBox="1"/>
            <p:nvPr/>
          </p:nvSpPr>
          <p:spPr>
            <a:xfrm>
              <a:off x="9883239" y="3659933"/>
              <a:ext cx="1045238" cy="763458"/>
            </a:xfrm>
            <a:prstGeom prst="rect">
              <a:avLst/>
            </a:prstGeom>
            <a:noFill/>
          </p:spPr>
          <p:txBody>
            <a:bodyPr wrap="none" lIns="175736" tIns="140589" rIns="175736" bIns="140589" rtlCol="0">
              <a:spAutoFit/>
            </a:bodyPr>
            <a:lstStyle/>
            <a:p>
              <a:pPr marL="0" marR="0" lvl="0" indent="0" algn="ctr" defTabSz="895337" eaLnBrk="1" fontAlgn="base" latinLnBrk="0" hangingPunct="1">
                <a:lnSpc>
                  <a:spcPct val="90000"/>
                </a:lnSpc>
                <a:spcBef>
                  <a:spcPct val="0"/>
                </a:spcBef>
                <a:spcAft>
                  <a:spcPts val="575"/>
                </a:spcAft>
                <a:buClrTx/>
                <a:buSzTx/>
                <a:buFontTx/>
                <a:buNone/>
                <a:tabLst/>
                <a:defRPr/>
              </a:pPr>
              <a:r>
                <a:rPr kumimoji="0" lang="en-US" sz="1371" b="0" i="0" u="none" strike="noStrike" kern="0" cap="none" spc="0" normalizeH="0" baseline="0" noProof="0" dirty="0">
                  <a:ln>
                    <a:noFill/>
                  </a:ln>
                  <a:solidFill>
                    <a:srgbClr val="515151"/>
                  </a:solidFill>
                  <a:effectLst/>
                  <a:uLnTx/>
                  <a:uFillTx/>
                  <a:latin typeface="Calibri" panose="020F0502020204030204"/>
                  <a:ea typeface="MS PGothic" charset="0"/>
                  <a:cs typeface="Segoe UI" panose="020B0502040204020203" pitchFamily="34" charset="0"/>
                </a:rPr>
                <a:t>Compute</a:t>
              </a:r>
            </a:p>
            <a:p>
              <a:pPr marL="0" marR="0" lvl="0" indent="0" algn="ctr" defTabSz="895337" eaLnBrk="1" fontAlgn="base" latinLnBrk="0" hangingPunct="1">
                <a:lnSpc>
                  <a:spcPct val="90000"/>
                </a:lnSpc>
                <a:spcBef>
                  <a:spcPct val="0"/>
                </a:spcBef>
                <a:spcAft>
                  <a:spcPts val="575"/>
                </a:spcAft>
                <a:buClrTx/>
                <a:buSzTx/>
                <a:buFontTx/>
                <a:buNone/>
                <a:tabLst/>
                <a:defRPr/>
              </a:pPr>
              <a:r>
                <a:rPr kumimoji="0" lang="en-US" sz="1371" b="0" i="0" u="none" strike="noStrike" kern="0" cap="none" spc="0" normalizeH="0" baseline="0" noProof="0" dirty="0">
                  <a:ln>
                    <a:noFill/>
                  </a:ln>
                  <a:solidFill>
                    <a:srgbClr val="515151"/>
                  </a:solidFill>
                  <a:effectLst/>
                  <a:uLnTx/>
                  <a:uFillTx/>
                  <a:latin typeface="Calibri" panose="020F0502020204030204"/>
                  <a:ea typeface="MS PGothic" charset="0"/>
                  <a:cs typeface="Segoe UI" panose="020B0502040204020203" pitchFamily="34" charset="0"/>
                </a:rPr>
                <a:t>Node</a:t>
              </a:r>
            </a:p>
          </p:txBody>
        </p:sp>
      </p:grpSp>
      <p:grpSp>
        <p:nvGrpSpPr>
          <p:cNvPr id="41" name="Group 40"/>
          <p:cNvGrpSpPr/>
          <p:nvPr/>
        </p:nvGrpSpPr>
        <p:grpSpPr>
          <a:xfrm>
            <a:off x="5877599" y="3441077"/>
            <a:ext cx="1025437" cy="1344446"/>
            <a:chOff x="9882329" y="3122532"/>
            <a:chExt cx="1046148" cy="1371600"/>
          </a:xfrm>
        </p:grpSpPr>
        <p:grpSp>
          <p:nvGrpSpPr>
            <p:cNvPr id="42" name="Group 41"/>
            <p:cNvGrpSpPr>
              <a:grpSpLocks noChangeAspect="1"/>
            </p:cNvGrpSpPr>
            <p:nvPr/>
          </p:nvGrpSpPr>
          <p:grpSpPr>
            <a:xfrm>
              <a:off x="9882329" y="3122532"/>
              <a:ext cx="1018773" cy="1371600"/>
              <a:chOff x="6592193" y="1888324"/>
              <a:chExt cx="2181834" cy="2937461"/>
            </a:xfrm>
          </p:grpSpPr>
          <p:sp>
            <p:nvSpPr>
              <p:cNvPr id="44" name="Can 43"/>
              <p:cNvSpPr/>
              <p:nvPr/>
            </p:nvSpPr>
            <p:spPr>
              <a:xfrm>
                <a:off x="6592193" y="1888325"/>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sp>
            <p:nvSpPr>
              <p:cNvPr id="45" name="Donut 44"/>
              <p:cNvSpPr/>
              <p:nvPr/>
            </p:nvSpPr>
            <p:spPr>
              <a:xfrm>
                <a:off x="6592193" y="1888324"/>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grpSp>
            <p:nvGrpSpPr>
              <p:cNvPr id="46" name="Group 45"/>
              <p:cNvGrpSpPr/>
              <p:nvPr/>
            </p:nvGrpSpPr>
            <p:grpSpPr>
              <a:xfrm>
                <a:off x="6654555" y="1948052"/>
                <a:ext cx="2062791" cy="999923"/>
                <a:chOff x="3418451" y="1327507"/>
                <a:chExt cx="2706124" cy="1321666"/>
              </a:xfrm>
            </p:grpSpPr>
            <p:sp>
              <p:nvSpPr>
                <p:cNvPr id="47" name="Donut 46"/>
                <p:cNvSpPr/>
                <p:nvPr/>
              </p:nvSpPr>
              <p:spPr>
                <a:xfrm>
                  <a:off x="3418451" y="1327507"/>
                  <a:ext cx="2706124" cy="1321666"/>
                </a:xfrm>
                <a:prstGeom prst="donu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sp>
              <p:nvSpPr>
                <p:cNvPr id="48" name="Freeform 47"/>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grpSp>
        </p:grpSp>
        <p:sp>
          <p:nvSpPr>
            <p:cNvPr id="43" name="TextBox 42"/>
            <p:cNvSpPr txBox="1"/>
            <p:nvPr/>
          </p:nvSpPr>
          <p:spPr>
            <a:xfrm>
              <a:off x="9883239" y="3659933"/>
              <a:ext cx="1045238" cy="763458"/>
            </a:xfrm>
            <a:prstGeom prst="rect">
              <a:avLst/>
            </a:prstGeom>
            <a:noFill/>
          </p:spPr>
          <p:txBody>
            <a:bodyPr wrap="none" lIns="175736" tIns="140589" rIns="175736" bIns="140589" rtlCol="0">
              <a:spAutoFit/>
            </a:bodyPr>
            <a:lstStyle/>
            <a:p>
              <a:pPr marL="0" marR="0" lvl="0" indent="0" algn="ctr" defTabSz="895337" eaLnBrk="1" fontAlgn="base" latinLnBrk="0" hangingPunct="1">
                <a:lnSpc>
                  <a:spcPct val="90000"/>
                </a:lnSpc>
                <a:spcBef>
                  <a:spcPct val="0"/>
                </a:spcBef>
                <a:spcAft>
                  <a:spcPts val="575"/>
                </a:spcAft>
                <a:buClrTx/>
                <a:buSzTx/>
                <a:buFontTx/>
                <a:buNone/>
                <a:tabLst/>
                <a:defRPr/>
              </a:pPr>
              <a:r>
                <a:rPr kumimoji="0" lang="en-US" sz="1371" b="0" i="0" u="none" strike="noStrike" kern="0" cap="none" spc="0" normalizeH="0" baseline="0" noProof="0" dirty="0">
                  <a:ln>
                    <a:noFill/>
                  </a:ln>
                  <a:solidFill>
                    <a:srgbClr val="515151"/>
                  </a:solidFill>
                  <a:effectLst/>
                  <a:uLnTx/>
                  <a:uFillTx/>
                  <a:latin typeface="Calibri" panose="020F0502020204030204"/>
                  <a:ea typeface="MS PGothic" charset="0"/>
                  <a:cs typeface="Segoe UI" panose="020B0502040204020203" pitchFamily="34" charset="0"/>
                </a:rPr>
                <a:t>Compute</a:t>
              </a:r>
            </a:p>
            <a:p>
              <a:pPr marL="0" marR="0" lvl="0" indent="0" algn="ctr" defTabSz="895337" eaLnBrk="1" fontAlgn="base" latinLnBrk="0" hangingPunct="1">
                <a:lnSpc>
                  <a:spcPct val="90000"/>
                </a:lnSpc>
                <a:spcBef>
                  <a:spcPct val="0"/>
                </a:spcBef>
                <a:spcAft>
                  <a:spcPts val="575"/>
                </a:spcAft>
                <a:buClrTx/>
                <a:buSzTx/>
                <a:buFontTx/>
                <a:buNone/>
                <a:tabLst/>
                <a:defRPr/>
              </a:pPr>
              <a:r>
                <a:rPr kumimoji="0" lang="en-US" sz="1371" b="0" i="0" u="none" strike="noStrike" kern="0" cap="none" spc="0" normalizeH="0" baseline="0" noProof="0" dirty="0">
                  <a:ln>
                    <a:noFill/>
                  </a:ln>
                  <a:solidFill>
                    <a:srgbClr val="515151"/>
                  </a:solidFill>
                  <a:effectLst/>
                  <a:uLnTx/>
                  <a:uFillTx/>
                  <a:latin typeface="Calibri" panose="020F0502020204030204"/>
                  <a:ea typeface="MS PGothic" charset="0"/>
                  <a:cs typeface="Segoe UI" panose="020B0502040204020203" pitchFamily="34" charset="0"/>
                </a:rPr>
                <a:t>Node</a:t>
              </a:r>
            </a:p>
          </p:txBody>
        </p:sp>
      </p:grpSp>
      <p:sp>
        <p:nvSpPr>
          <p:cNvPr id="59" name="Freeform 58"/>
          <p:cNvSpPr/>
          <p:nvPr/>
        </p:nvSpPr>
        <p:spPr bwMode="auto">
          <a:xfrm>
            <a:off x="1073890" y="3487962"/>
            <a:ext cx="667088" cy="41855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marL="0" marR="0" lvl="0" indent="0" algn="ctr" defTabSz="895751" eaLnBrk="1" fontAlgn="base" latinLnBrk="0" hangingPunct="1">
              <a:lnSpc>
                <a:spcPct val="90000"/>
              </a:lnSpc>
              <a:spcBef>
                <a:spcPct val="0"/>
              </a:spcBef>
              <a:spcAft>
                <a:spcPct val="0"/>
              </a:spcAft>
              <a:buClrTx/>
              <a:buSzTx/>
              <a:buFontTx/>
              <a:buNone/>
              <a:tabLst/>
              <a:defRPr/>
            </a:pPr>
            <a:r>
              <a:rPr kumimoji="0" lang="en-IN" sz="1050"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SQL DB</a:t>
            </a:r>
          </a:p>
        </p:txBody>
      </p:sp>
      <p:sp>
        <p:nvSpPr>
          <p:cNvPr id="60" name="Freeform 59"/>
          <p:cNvSpPr/>
          <p:nvPr/>
        </p:nvSpPr>
        <p:spPr bwMode="auto">
          <a:xfrm>
            <a:off x="2547733" y="3487962"/>
            <a:ext cx="667088" cy="41855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marL="0" marR="0" lvl="0" indent="0" algn="ctr" defTabSz="895751" eaLnBrk="1" fontAlgn="base" latinLnBrk="0" hangingPunct="1">
              <a:lnSpc>
                <a:spcPct val="90000"/>
              </a:lnSpc>
              <a:spcBef>
                <a:spcPct val="0"/>
              </a:spcBef>
              <a:spcAft>
                <a:spcPct val="0"/>
              </a:spcAft>
              <a:buClrTx/>
              <a:buSzTx/>
              <a:buFontTx/>
              <a:buNone/>
              <a:tabLst/>
              <a:defRPr/>
            </a:pPr>
            <a:r>
              <a:rPr kumimoji="0" lang="en-IN" sz="1050" b="1" i="0" u="none" strike="noStrike" kern="0" cap="none" spc="0" normalizeH="0" baseline="0" noProof="0">
                <a:ln>
                  <a:noFill/>
                </a:ln>
                <a:solidFill>
                  <a:srgbClr val="505050"/>
                </a:solidFill>
                <a:effectLst/>
                <a:uLnTx/>
                <a:uFillTx/>
                <a:latin typeface="Segoe UI Light"/>
                <a:ea typeface="Segoe UI" pitchFamily="34" charset="0"/>
                <a:cs typeface="Segoe UI" pitchFamily="34" charset="0"/>
              </a:rPr>
              <a:t>SQL DB</a:t>
            </a:r>
            <a:endParaRPr kumimoji="0" lang="en-IN" sz="1050"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61" name="Freeform 60"/>
          <p:cNvSpPr/>
          <p:nvPr/>
        </p:nvSpPr>
        <p:spPr bwMode="auto">
          <a:xfrm>
            <a:off x="4011016" y="3487962"/>
            <a:ext cx="667088" cy="41855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marL="0" marR="0" lvl="0" indent="0" algn="ctr" defTabSz="895751" eaLnBrk="1" fontAlgn="base" latinLnBrk="0" hangingPunct="1">
              <a:lnSpc>
                <a:spcPct val="90000"/>
              </a:lnSpc>
              <a:spcBef>
                <a:spcPct val="0"/>
              </a:spcBef>
              <a:spcAft>
                <a:spcPct val="0"/>
              </a:spcAft>
              <a:buClrTx/>
              <a:buSzTx/>
              <a:buFontTx/>
              <a:buNone/>
              <a:tabLst/>
              <a:defRPr/>
            </a:pPr>
            <a:r>
              <a:rPr kumimoji="0" lang="en-IN" sz="1050" b="1" i="0" u="none" strike="noStrike" kern="0" cap="none" spc="0" normalizeH="0" baseline="0" noProof="0">
                <a:ln>
                  <a:noFill/>
                </a:ln>
                <a:solidFill>
                  <a:srgbClr val="505050"/>
                </a:solidFill>
                <a:effectLst/>
                <a:uLnTx/>
                <a:uFillTx/>
                <a:latin typeface="Segoe UI Light"/>
                <a:ea typeface="Segoe UI" pitchFamily="34" charset="0"/>
                <a:cs typeface="Segoe UI" pitchFamily="34" charset="0"/>
              </a:rPr>
              <a:t>SQL DB</a:t>
            </a:r>
            <a:endParaRPr kumimoji="0" lang="en-IN" sz="1050"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62" name="Freeform 61"/>
          <p:cNvSpPr/>
          <p:nvPr/>
        </p:nvSpPr>
        <p:spPr bwMode="auto">
          <a:xfrm>
            <a:off x="5476348" y="3487962"/>
            <a:ext cx="667088" cy="41855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marL="0" marR="0" lvl="0" indent="0" algn="ctr" defTabSz="895751" eaLnBrk="1" fontAlgn="base" latinLnBrk="0" hangingPunct="1">
              <a:lnSpc>
                <a:spcPct val="90000"/>
              </a:lnSpc>
              <a:spcBef>
                <a:spcPct val="0"/>
              </a:spcBef>
              <a:spcAft>
                <a:spcPct val="0"/>
              </a:spcAft>
              <a:buClrTx/>
              <a:buSzTx/>
              <a:buFontTx/>
              <a:buNone/>
              <a:tabLst/>
              <a:defRPr/>
            </a:pPr>
            <a:r>
              <a:rPr kumimoji="0" lang="en-IN" sz="1050" b="1" i="0" u="none" strike="noStrike" kern="0" cap="none" spc="0" normalizeH="0" baseline="0" noProof="0">
                <a:ln>
                  <a:noFill/>
                </a:ln>
                <a:solidFill>
                  <a:srgbClr val="505050"/>
                </a:solidFill>
                <a:effectLst/>
                <a:uLnTx/>
                <a:uFillTx/>
                <a:latin typeface="Segoe UI Light"/>
                <a:ea typeface="Segoe UI" pitchFamily="34" charset="0"/>
                <a:cs typeface="Segoe UI" pitchFamily="34" charset="0"/>
              </a:rPr>
              <a:t>SQL DB</a:t>
            </a:r>
            <a:endParaRPr kumimoji="0" lang="en-IN" sz="1050"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65" name="Flowchart: Magnetic Disk 64"/>
          <p:cNvSpPr/>
          <p:nvPr/>
        </p:nvSpPr>
        <p:spPr>
          <a:xfrm>
            <a:off x="2597419" y="5732025"/>
            <a:ext cx="538938" cy="41382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67" name="Flowchart: Magnetic Disk 66"/>
          <p:cNvSpPr/>
          <p:nvPr/>
        </p:nvSpPr>
        <p:spPr>
          <a:xfrm>
            <a:off x="3163726" y="5732025"/>
            <a:ext cx="538938" cy="41382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68" name="Flowchart: Magnetic Disk 67"/>
          <p:cNvSpPr/>
          <p:nvPr/>
        </p:nvSpPr>
        <p:spPr>
          <a:xfrm>
            <a:off x="3730033" y="5732025"/>
            <a:ext cx="538938" cy="41382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69" name="Flowchart: Magnetic Disk 68"/>
          <p:cNvSpPr/>
          <p:nvPr/>
        </p:nvSpPr>
        <p:spPr>
          <a:xfrm>
            <a:off x="4293466" y="5732025"/>
            <a:ext cx="538938" cy="41382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70" name="Flowchart: Magnetic Disk 69"/>
          <p:cNvSpPr/>
          <p:nvPr/>
        </p:nvSpPr>
        <p:spPr>
          <a:xfrm>
            <a:off x="4854703" y="5732025"/>
            <a:ext cx="538938" cy="41382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72" name="TextBox 71"/>
          <p:cNvSpPr txBox="1"/>
          <p:nvPr/>
        </p:nvSpPr>
        <p:spPr>
          <a:xfrm>
            <a:off x="3259613" y="5344719"/>
            <a:ext cx="2192329" cy="473948"/>
          </a:xfrm>
          <a:prstGeom prst="rect">
            <a:avLst/>
          </a:prstGeom>
          <a:noFill/>
        </p:spPr>
        <p:txBody>
          <a:bodyPr wrap="square" lIns="175736" tIns="140589" rIns="175736" bIns="140589" rtlCol="0">
            <a:spAutoFit/>
          </a:bodyPr>
          <a:lstStyle/>
          <a:p>
            <a:pPr marL="0" marR="0" lvl="0" indent="0" algn="ctr" defTabSz="895337" eaLnBrk="1" fontAlgn="base" latinLnBrk="0" hangingPunct="1">
              <a:lnSpc>
                <a:spcPct val="90000"/>
              </a:lnSpc>
              <a:spcBef>
                <a:spcPct val="0"/>
              </a:spcBef>
              <a:spcAft>
                <a:spcPts val="575"/>
              </a:spcAft>
              <a:buClrTx/>
              <a:buSzTx/>
              <a:buFontTx/>
              <a:buNone/>
              <a:tabLst/>
              <a:defRPr/>
            </a:pPr>
            <a:r>
              <a:rPr kumimoji="0" lang="en-US" sz="1371" b="0" i="0" u="none" strike="noStrike" kern="0" cap="none" spc="0" normalizeH="0" baseline="0" noProof="0">
                <a:ln>
                  <a:noFill/>
                </a:ln>
                <a:solidFill>
                  <a:srgbClr val="515151"/>
                </a:solidFill>
                <a:effectLst/>
                <a:uLnTx/>
                <a:uFillTx/>
                <a:ea typeface="MS PGothic" charset="0"/>
                <a:cs typeface="Segoe UI" panose="020B0502040204020203" pitchFamily="34" charset="0"/>
              </a:rPr>
              <a:t>Azure Premium Storage</a:t>
            </a:r>
            <a:endParaRPr kumimoji="0" lang="en-US" sz="1371" b="0" i="0" u="none" strike="noStrike" kern="0" cap="none" spc="0" normalizeH="0" baseline="0" noProof="0" dirty="0">
              <a:ln>
                <a:noFill/>
              </a:ln>
              <a:solidFill>
                <a:srgbClr val="515151"/>
              </a:solidFill>
              <a:effectLst/>
              <a:uLnTx/>
              <a:uFillTx/>
              <a:ea typeface="MS PGothic" charset="0"/>
              <a:cs typeface="Segoe UI" panose="020B0502040204020203" pitchFamily="34" charset="0"/>
            </a:endParaRPr>
          </a:p>
        </p:txBody>
      </p:sp>
      <p:cxnSp>
        <p:nvCxnSpPr>
          <p:cNvPr id="82" name="Straight Connector 81"/>
          <p:cNvCxnSpPr>
            <a:stCxn id="20" idx="3"/>
          </p:cNvCxnSpPr>
          <p:nvPr/>
        </p:nvCxnSpPr>
        <p:spPr>
          <a:xfrm>
            <a:off x="1982955" y="4785523"/>
            <a:ext cx="0" cy="440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3474660" y="4785523"/>
            <a:ext cx="0" cy="440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960107" y="4785523"/>
            <a:ext cx="0" cy="440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6378203" y="4785523"/>
            <a:ext cx="0" cy="440740"/>
          </a:xfrm>
          <a:prstGeom prst="line">
            <a:avLst/>
          </a:prstGeom>
        </p:spPr>
        <p:style>
          <a:lnRef idx="1">
            <a:schemeClr val="accent1"/>
          </a:lnRef>
          <a:fillRef idx="0">
            <a:schemeClr val="accent1"/>
          </a:fillRef>
          <a:effectRef idx="0">
            <a:schemeClr val="accent1"/>
          </a:effectRef>
          <a:fontRef idx="minor">
            <a:schemeClr val="tx1"/>
          </a:fontRef>
        </p:style>
      </p:cxnSp>
      <p:sp>
        <p:nvSpPr>
          <p:cNvPr id="91" name="Rounded Rectangle 90"/>
          <p:cNvSpPr/>
          <p:nvPr/>
        </p:nvSpPr>
        <p:spPr>
          <a:xfrm>
            <a:off x="2952708" y="2687919"/>
            <a:ext cx="2227834" cy="4527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Calibri" panose="020F0502020204030204"/>
              </a:rPr>
              <a:t>Massively Parallel Processing (MPP) Engine</a:t>
            </a:r>
          </a:p>
        </p:txBody>
      </p:sp>
      <p:sp>
        <p:nvSpPr>
          <p:cNvPr id="3" name="Rounded Rectangle 2"/>
          <p:cNvSpPr/>
          <p:nvPr/>
        </p:nvSpPr>
        <p:spPr>
          <a:xfrm>
            <a:off x="569195" y="1345772"/>
            <a:ext cx="7104127" cy="1866269"/>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grpSp>
        <p:nvGrpSpPr>
          <p:cNvPr id="81" name="Group 80"/>
          <p:cNvGrpSpPr/>
          <p:nvPr/>
        </p:nvGrpSpPr>
        <p:grpSpPr>
          <a:xfrm>
            <a:off x="8665727" y="1343473"/>
            <a:ext cx="2253035" cy="2857715"/>
            <a:chOff x="9882329" y="3122532"/>
            <a:chExt cx="1018773" cy="1371600"/>
          </a:xfrm>
        </p:grpSpPr>
        <p:grpSp>
          <p:nvGrpSpPr>
            <p:cNvPr id="86" name="Group 85"/>
            <p:cNvGrpSpPr>
              <a:grpSpLocks noChangeAspect="1"/>
            </p:cNvGrpSpPr>
            <p:nvPr/>
          </p:nvGrpSpPr>
          <p:grpSpPr>
            <a:xfrm>
              <a:off x="9882329" y="3122532"/>
              <a:ext cx="1018773" cy="1371600"/>
              <a:chOff x="6592193" y="1888324"/>
              <a:chExt cx="2181834" cy="2937461"/>
            </a:xfrm>
          </p:grpSpPr>
          <p:sp>
            <p:nvSpPr>
              <p:cNvPr id="88" name="Can 87"/>
              <p:cNvSpPr/>
              <p:nvPr/>
            </p:nvSpPr>
            <p:spPr>
              <a:xfrm>
                <a:off x="6592193" y="1888325"/>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sp>
            <p:nvSpPr>
              <p:cNvPr id="89" name="Donut 88"/>
              <p:cNvSpPr/>
              <p:nvPr/>
            </p:nvSpPr>
            <p:spPr>
              <a:xfrm>
                <a:off x="6592193" y="1888324"/>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grpSp>
            <p:nvGrpSpPr>
              <p:cNvPr id="90" name="Group 89"/>
              <p:cNvGrpSpPr/>
              <p:nvPr/>
            </p:nvGrpSpPr>
            <p:grpSpPr>
              <a:xfrm>
                <a:off x="6654555" y="1948052"/>
                <a:ext cx="2062791" cy="999923"/>
                <a:chOff x="3418451" y="1327507"/>
                <a:chExt cx="2706124" cy="1321666"/>
              </a:xfrm>
            </p:grpSpPr>
            <p:sp>
              <p:nvSpPr>
                <p:cNvPr id="92" name="Donut 91"/>
                <p:cNvSpPr/>
                <p:nvPr/>
              </p:nvSpPr>
              <p:spPr>
                <a:xfrm>
                  <a:off x="3418451" y="1327507"/>
                  <a:ext cx="2706124" cy="1321666"/>
                </a:xfrm>
                <a:prstGeom prst="donut">
                  <a:avLst>
                    <a:gd name="adj" fmla="val 50000"/>
                  </a:avLst>
                </a:prstGeom>
                <a:solidFill>
                  <a:srgbClr val="00AB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sp>
              <p:nvSpPr>
                <p:cNvPr id="93" name="Freeform 92"/>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grpSp>
        </p:grpSp>
        <p:sp>
          <p:nvSpPr>
            <p:cNvPr id="87" name="TextBox 86"/>
            <p:cNvSpPr txBox="1"/>
            <p:nvPr/>
          </p:nvSpPr>
          <p:spPr>
            <a:xfrm>
              <a:off x="10077320" y="3721113"/>
              <a:ext cx="657072" cy="552851"/>
            </a:xfrm>
            <a:prstGeom prst="rect">
              <a:avLst/>
            </a:prstGeom>
            <a:noFill/>
          </p:spPr>
          <p:txBody>
            <a:bodyPr wrap="none" lIns="175736" tIns="140589" rIns="175736" bIns="140589" rtlCol="0">
              <a:spAutoFit/>
            </a:bodyPr>
            <a:lstStyle/>
            <a:p>
              <a:pPr marL="0" marR="0" lvl="0" indent="0" algn="ctr" defTabSz="895337" eaLnBrk="1" fontAlgn="base" latinLnBrk="0" hangingPunct="1">
                <a:lnSpc>
                  <a:spcPct val="90000"/>
                </a:lnSpc>
                <a:spcBef>
                  <a:spcPct val="0"/>
                </a:spcBef>
                <a:spcAft>
                  <a:spcPts val="575"/>
                </a:spcAft>
                <a:buClrTx/>
                <a:buSzTx/>
                <a:buFontTx/>
                <a:buNone/>
                <a:tabLst/>
                <a:defRPr/>
              </a:pPr>
              <a:r>
                <a:rPr kumimoji="0" lang="en-US" sz="2800" b="0" i="0" u="none" strike="noStrike" kern="0" cap="none" spc="0" normalizeH="0" baseline="0" noProof="0" dirty="0">
                  <a:ln>
                    <a:noFill/>
                  </a:ln>
                  <a:solidFill>
                    <a:srgbClr val="515151"/>
                  </a:solidFill>
                  <a:effectLst/>
                  <a:uLnTx/>
                  <a:uFillTx/>
                  <a:latin typeface="Calibri" panose="020F0502020204030204"/>
                  <a:ea typeface="MS PGothic" charset="0"/>
                  <a:cs typeface="Segoe UI" panose="020B0502040204020203" pitchFamily="34" charset="0"/>
                </a:rPr>
                <a:t>Control</a:t>
              </a:r>
            </a:p>
            <a:p>
              <a:pPr marL="0" marR="0" lvl="0" indent="0" algn="ctr" defTabSz="895337" eaLnBrk="1" fontAlgn="base" latinLnBrk="0" hangingPunct="1">
                <a:lnSpc>
                  <a:spcPct val="90000"/>
                </a:lnSpc>
                <a:spcBef>
                  <a:spcPct val="0"/>
                </a:spcBef>
                <a:spcAft>
                  <a:spcPts val="575"/>
                </a:spcAft>
                <a:buClrTx/>
                <a:buSzTx/>
                <a:buFontTx/>
                <a:buNone/>
                <a:tabLst/>
                <a:defRPr/>
              </a:pPr>
              <a:r>
                <a:rPr kumimoji="0" lang="en-US" sz="2800" b="0" i="0" u="none" strike="noStrike" kern="0" cap="none" spc="0" normalizeH="0" baseline="0" noProof="0" dirty="0">
                  <a:ln>
                    <a:noFill/>
                  </a:ln>
                  <a:solidFill>
                    <a:srgbClr val="515151"/>
                  </a:solidFill>
                  <a:effectLst/>
                  <a:uLnTx/>
                  <a:uFillTx/>
                  <a:latin typeface="Calibri" panose="020F0502020204030204"/>
                  <a:ea typeface="MS PGothic" charset="0"/>
                  <a:cs typeface="Segoe UI" panose="020B0502040204020203" pitchFamily="34" charset="0"/>
                </a:rPr>
                <a:t>Node</a:t>
              </a:r>
            </a:p>
          </p:txBody>
        </p:sp>
      </p:grpSp>
      <p:sp>
        <p:nvSpPr>
          <p:cNvPr id="111" name="Freeform 110"/>
          <p:cNvSpPr/>
          <p:nvPr/>
        </p:nvSpPr>
        <p:spPr bwMode="auto">
          <a:xfrm>
            <a:off x="8150788" y="1470712"/>
            <a:ext cx="1293676" cy="86138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marL="0" marR="0" lvl="0" indent="0" algn="ctr" defTabSz="895751" eaLnBrk="1" fontAlgn="base" latinLnBrk="0" hangingPunct="1">
              <a:lnSpc>
                <a:spcPct val="90000"/>
              </a:lnSpc>
              <a:spcBef>
                <a:spcPct val="0"/>
              </a:spcBef>
              <a:spcAft>
                <a:spcPct val="0"/>
              </a:spcAft>
              <a:buClrTx/>
              <a:buSzTx/>
              <a:buFontTx/>
              <a:buNone/>
              <a:tabLst/>
              <a:defRPr/>
            </a:pPr>
            <a:endParaRPr kumimoji="0" lang="en-IN" sz="2000"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a:p>
            <a:pPr marL="0" marR="0" lvl="0" indent="0" algn="ctr" defTabSz="895751" eaLnBrk="1" fontAlgn="base" latinLnBrk="0" hangingPunct="1">
              <a:lnSpc>
                <a:spcPct val="90000"/>
              </a:lnSpc>
              <a:spcBef>
                <a:spcPct val="0"/>
              </a:spcBef>
              <a:spcAft>
                <a:spcPct val="0"/>
              </a:spcAft>
              <a:buClrTx/>
              <a:buSzTx/>
              <a:buFontTx/>
              <a:buNone/>
              <a:tabLst/>
              <a:defRPr/>
            </a:pPr>
            <a:r>
              <a:rPr kumimoji="0" lang="en-IN" sz="2000"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SQL DB</a:t>
            </a:r>
          </a:p>
        </p:txBody>
      </p:sp>
      <p:cxnSp>
        <p:nvCxnSpPr>
          <p:cNvPr id="6" name="Straight Arrow Connector 5"/>
          <p:cNvCxnSpPr>
            <a:stCxn id="3" idx="3"/>
            <a:endCxn id="88" idx="2"/>
          </p:cNvCxnSpPr>
          <p:nvPr/>
        </p:nvCxnSpPr>
        <p:spPr>
          <a:xfrm>
            <a:off x="7673323" y="2278907"/>
            <a:ext cx="992403" cy="49342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287677" y="4145176"/>
            <a:ext cx="4769536" cy="2504629"/>
          </a:xfrm>
          <a:prstGeom prst="rect">
            <a:avLst/>
          </a:prstGeom>
          <a:noFill/>
        </p:spPr>
        <p:txBody>
          <a:bodyPr wrap="square" lIns="175736" tIns="140589" rIns="175736" bIns="140589" rtlCol="0">
            <a:spAutoFit/>
          </a:bodyPr>
          <a:lstStyle/>
          <a:p>
            <a:pPr marL="342834" marR="0" lvl="0" indent="-342834" defTabSz="895337" eaLnBrk="1" fontAlgn="base" latinLnBrk="0" hangingPunct="1">
              <a:lnSpc>
                <a:spcPct val="90000"/>
              </a:lnSpc>
              <a:spcBef>
                <a:spcPct val="0"/>
              </a:spcBef>
              <a:spcAft>
                <a:spcPts val="575"/>
              </a:spcAft>
              <a:buClrTx/>
              <a:buSzTx/>
              <a:buFont typeface="Arial" panose="020B0604020202020204" pitchFamily="34" charset="0"/>
              <a:buChar char="•"/>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MS PGothic" charset="0"/>
                <a:cs typeface="Segoe UI" panose="020B0502040204020203" pitchFamily="34" charset="0"/>
              </a:rPr>
              <a:t>Endpoint for connections</a:t>
            </a:r>
          </a:p>
          <a:p>
            <a:pPr marL="342834" marR="0" lvl="0" indent="-342834" defTabSz="895337" eaLnBrk="1" fontAlgn="base" latinLnBrk="0" hangingPunct="1">
              <a:lnSpc>
                <a:spcPct val="90000"/>
              </a:lnSpc>
              <a:spcBef>
                <a:spcPct val="0"/>
              </a:spcBef>
              <a:spcAft>
                <a:spcPts val="575"/>
              </a:spcAft>
              <a:buClrTx/>
              <a:buSzTx/>
              <a:buFont typeface="Arial" panose="020B0604020202020204" pitchFamily="34" charset="0"/>
              <a:buChar char="•"/>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MS PGothic" charset="0"/>
                <a:cs typeface="Segoe UI" panose="020B0502040204020203" pitchFamily="34" charset="0"/>
              </a:rPr>
              <a:t>Regular SQL endpoint (TCP 1433)</a:t>
            </a:r>
          </a:p>
          <a:p>
            <a:pPr marL="342834" marR="0" lvl="0" indent="-342834" defTabSz="895337" eaLnBrk="1" fontAlgn="base" latinLnBrk="0" hangingPunct="1">
              <a:lnSpc>
                <a:spcPct val="90000"/>
              </a:lnSpc>
              <a:spcBef>
                <a:spcPct val="0"/>
              </a:spcBef>
              <a:spcAft>
                <a:spcPts val="575"/>
              </a:spcAft>
              <a:buClrTx/>
              <a:buSzTx/>
              <a:buFont typeface="Arial" panose="020B0604020202020204" pitchFamily="34" charset="0"/>
              <a:buChar char="•"/>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MS PGothic" charset="0"/>
                <a:cs typeface="Segoe UI" panose="020B0502040204020203" pitchFamily="34" charset="0"/>
              </a:rPr>
              <a:t>Persists no user data (metadata only)</a:t>
            </a:r>
          </a:p>
          <a:p>
            <a:pPr marL="342834" marR="0" lvl="0" indent="-342834" defTabSz="895337" eaLnBrk="1" fontAlgn="base" latinLnBrk="0" hangingPunct="1">
              <a:lnSpc>
                <a:spcPct val="90000"/>
              </a:lnSpc>
              <a:spcBef>
                <a:spcPct val="0"/>
              </a:spcBef>
              <a:spcAft>
                <a:spcPts val="575"/>
              </a:spcAft>
              <a:buClrTx/>
              <a:buSzTx/>
              <a:buFont typeface="Arial" panose="020B0604020202020204" pitchFamily="34" charset="0"/>
              <a:buChar char="•"/>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MS PGothic" charset="0"/>
                <a:cs typeface="Segoe UI" panose="020B0502040204020203" pitchFamily="34" charset="0"/>
              </a:rPr>
              <a:t>Coordinates compute activity using MPP</a:t>
            </a:r>
          </a:p>
        </p:txBody>
      </p:sp>
    </p:spTree>
    <p:extLst>
      <p:ext uri="{BB962C8B-B14F-4D97-AF65-F5344CB8AC3E}">
        <p14:creationId xmlns:p14="http://schemas.microsoft.com/office/powerpoint/2010/main" val="33816036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71" name="Rounded Rectangle 70"/>
          <p:cNvSpPr/>
          <p:nvPr/>
        </p:nvSpPr>
        <p:spPr>
          <a:xfrm>
            <a:off x="1483654" y="5226263"/>
            <a:ext cx="5099957" cy="1405089"/>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63" name="Freeform 62"/>
          <p:cNvSpPr/>
          <p:nvPr/>
        </p:nvSpPr>
        <p:spPr bwMode="auto">
          <a:xfrm>
            <a:off x="2110669" y="5456661"/>
            <a:ext cx="1619362" cy="876349"/>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marL="0" marR="0" lvl="0" indent="0" algn="ctr" defTabSz="895751" eaLnBrk="1" fontAlgn="base" latinLnBrk="0" hangingPunct="1">
              <a:lnSpc>
                <a:spcPct val="90000"/>
              </a:lnSpc>
              <a:spcBef>
                <a:spcPct val="0"/>
              </a:spcBef>
              <a:spcAft>
                <a:spcPct val="0"/>
              </a:spcAft>
              <a:buClrTx/>
              <a:buSzTx/>
              <a:buFontTx/>
              <a:buNone/>
              <a:tabLst/>
              <a:defRPr/>
            </a:pPr>
            <a:endParaRPr kumimoji="0" lang="en-IN" sz="1921"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 name="Title 1"/>
          <p:cNvSpPr>
            <a:spLocks noGrp="1"/>
          </p:cNvSpPr>
          <p:nvPr>
            <p:ph type="title"/>
          </p:nvPr>
        </p:nvSpPr>
        <p:spPr>
          <a:xfrm>
            <a:off x="838946" y="365561"/>
            <a:ext cx="10514108" cy="743389"/>
          </a:xfrm>
        </p:spPr>
        <p:txBody>
          <a:bodyPr vert="horz" lIns="89642" tIns="44821" rIns="89642" bIns="44821" rtlCol="0" anchor="ctr">
            <a:normAutofit/>
          </a:bodyPr>
          <a:lstStyle/>
          <a:p>
            <a:r>
              <a:rPr lang="en-US" dirty="0">
                <a:solidFill>
                  <a:schemeClr val="bg1"/>
                </a:solidFill>
              </a:rPr>
              <a:t>Azure SQL Data Warehouse - Compute Nodes</a:t>
            </a:r>
          </a:p>
        </p:txBody>
      </p:sp>
      <p:sp>
        <p:nvSpPr>
          <p:cNvPr id="4" name="Rectangle 378"/>
          <p:cNvSpPr>
            <a:spLocks noChangeArrowheads="1"/>
          </p:cNvSpPr>
          <p:nvPr/>
        </p:nvSpPr>
        <p:spPr bwMode="auto">
          <a:xfrm>
            <a:off x="3724243" y="1987956"/>
            <a:ext cx="65" cy="3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225" eaLnBrk="0" fontAlgn="base" latinLnBrk="0" hangingPunct="0">
              <a:lnSpc>
                <a:spcPct val="100000"/>
              </a:lnSpc>
              <a:spcBef>
                <a:spcPct val="0"/>
              </a:spcBef>
              <a:spcAft>
                <a:spcPct val="0"/>
              </a:spcAft>
              <a:buClrTx/>
              <a:buSzTx/>
              <a:buFontTx/>
              <a:buNone/>
              <a:tabLst/>
              <a:defRPr/>
            </a:pPr>
            <a:endParaRPr kumimoji="0" lang="en-US" altLang="en-US" sz="2353" b="0" i="0" u="none" strike="noStrike" kern="0" cap="none" spc="0" normalizeH="0" baseline="0" noProof="0" dirty="0">
              <a:ln>
                <a:noFill/>
              </a:ln>
              <a:solidFill>
                <a:srgbClr val="505050"/>
              </a:solidFill>
              <a:effectLst/>
              <a:uLnTx/>
              <a:uFillTx/>
              <a:latin typeface="Segoe UI"/>
            </a:endParaRPr>
          </a:p>
        </p:txBody>
      </p:sp>
      <p:grpSp>
        <p:nvGrpSpPr>
          <p:cNvPr id="7" name="Group 6"/>
          <p:cNvGrpSpPr/>
          <p:nvPr/>
        </p:nvGrpSpPr>
        <p:grpSpPr>
          <a:xfrm>
            <a:off x="3573648" y="1469782"/>
            <a:ext cx="998604" cy="1344446"/>
            <a:chOff x="9882329" y="3122532"/>
            <a:chExt cx="1018773" cy="1371600"/>
          </a:xfrm>
        </p:grpSpPr>
        <p:grpSp>
          <p:nvGrpSpPr>
            <p:cNvPr id="8" name="Group 7"/>
            <p:cNvGrpSpPr>
              <a:grpSpLocks noChangeAspect="1"/>
            </p:cNvGrpSpPr>
            <p:nvPr/>
          </p:nvGrpSpPr>
          <p:grpSpPr>
            <a:xfrm>
              <a:off x="9882329" y="3122532"/>
              <a:ext cx="1018773" cy="1371600"/>
              <a:chOff x="6592193" y="1888324"/>
              <a:chExt cx="2181834" cy="2937461"/>
            </a:xfrm>
          </p:grpSpPr>
          <p:sp>
            <p:nvSpPr>
              <p:cNvPr id="10" name="Can 9"/>
              <p:cNvSpPr/>
              <p:nvPr/>
            </p:nvSpPr>
            <p:spPr>
              <a:xfrm>
                <a:off x="6592193" y="1888325"/>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sp>
            <p:nvSpPr>
              <p:cNvPr id="11" name="Donut 10"/>
              <p:cNvSpPr/>
              <p:nvPr/>
            </p:nvSpPr>
            <p:spPr>
              <a:xfrm>
                <a:off x="6592193" y="1888324"/>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grpSp>
            <p:nvGrpSpPr>
              <p:cNvPr id="12" name="Group 11"/>
              <p:cNvGrpSpPr/>
              <p:nvPr/>
            </p:nvGrpSpPr>
            <p:grpSpPr>
              <a:xfrm>
                <a:off x="6654555" y="1948052"/>
                <a:ext cx="2062791" cy="999923"/>
                <a:chOff x="3418451" y="1327507"/>
                <a:chExt cx="2706124" cy="1321666"/>
              </a:xfrm>
            </p:grpSpPr>
            <p:sp>
              <p:nvSpPr>
                <p:cNvPr id="13" name="Donut 12"/>
                <p:cNvSpPr/>
                <p:nvPr/>
              </p:nvSpPr>
              <p:spPr>
                <a:xfrm>
                  <a:off x="3418451" y="1327507"/>
                  <a:ext cx="2706124" cy="1321666"/>
                </a:xfrm>
                <a:prstGeom prst="donut">
                  <a:avLst>
                    <a:gd name="adj" fmla="val 50000"/>
                  </a:avLst>
                </a:prstGeom>
                <a:solidFill>
                  <a:srgbClr val="00AB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sp>
              <p:nvSpPr>
                <p:cNvPr id="14" name="Freeform 13"/>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grpSp>
        </p:grpSp>
        <p:sp>
          <p:nvSpPr>
            <p:cNvPr id="9" name="TextBox 8"/>
            <p:cNvSpPr txBox="1"/>
            <p:nvPr/>
          </p:nvSpPr>
          <p:spPr>
            <a:xfrm>
              <a:off x="9949984" y="3659933"/>
              <a:ext cx="911743" cy="763458"/>
            </a:xfrm>
            <a:prstGeom prst="rect">
              <a:avLst/>
            </a:prstGeom>
            <a:noFill/>
          </p:spPr>
          <p:txBody>
            <a:bodyPr wrap="none" lIns="175736" tIns="140589" rIns="175736" bIns="140589" rtlCol="0">
              <a:spAutoFit/>
            </a:bodyPr>
            <a:lstStyle/>
            <a:p>
              <a:pPr marL="0" marR="0" lvl="0" indent="0" algn="ctr" defTabSz="895337" eaLnBrk="1" fontAlgn="base" latinLnBrk="0" hangingPunct="1">
                <a:lnSpc>
                  <a:spcPct val="90000"/>
                </a:lnSpc>
                <a:spcBef>
                  <a:spcPct val="0"/>
                </a:spcBef>
                <a:spcAft>
                  <a:spcPts val="575"/>
                </a:spcAft>
                <a:buClrTx/>
                <a:buSzTx/>
                <a:buFontTx/>
                <a:buNone/>
                <a:tabLst/>
                <a:defRPr/>
              </a:pPr>
              <a:r>
                <a:rPr kumimoji="0" lang="en-US" sz="1371" b="0" i="0" u="none" strike="noStrike" kern="0" cap="none" spc="0" normalizeH="0" baseline="0" noProof="0" dirty="0">
                  <a:ln>
                    <a:noFill/>
                  </a:ln>
                  <a:solidFill>
                    <a:srgbClr val="515151"/>
                  </a:solidFill>
                  <a:effectLst/>
                  <a:uLnTx/>
                  <a:uFillTx/>
                  <a:latin typeface="Calibri" panose="020F0502020204030204"/>
                  <a:ea typeface="MS PGothic" charset="0"/>
                  <a:cs typeface="Segoe UI" panose="020B0502040204020203" pitchFamily="34" charset="0"/>
                </a:rPr>
                <a:t>Control</a:t>
              </a:r>
            </a:p>
            <a:p>
              <a:pPr marL="0" marR="0" lvl="0" indent="0" algn="ctr" defTabSz="895337" eaLnBrk="1" fontAlgn="base" latinLnBrk="0" hangingPunct="1">
                <a:lnSpc>
                  <a:spcPct val="90000"/>
                </a:lnSpc>
                <a:spcBef>
                  <a:spcPct val="0"/>
                </a:spcBef>
                <a:spcAft>
                  <a:spcPts val="575"/>
                </a:spcAft>
                <a:buClrTx/>
                <a:buSzTx/>
                <a:buFontTx/>
                <a:buNone/>
                <a:tabLst/>
                <a:defRPr/>
              </a:pPr>
              <a:r>
                <a:rPr kumimoji="0" lang="en-US" sz="1371" b="0" i="0" u="none" strike="noStrike" kern="0" cap="none" spc="0" normalizeH="0" baseline="0" noProof="0" dirty="0">
                  <a:ln>
                    <a:noFill/>
                  </a:ln>
                  <a:solidFill>
                    <a:srgbClr val="515151"/>
                  </a:solidFill>
                  <a:effectLst/>
                  <a:uLnTx/>
                  <a:uFillTx/>
                  <a:latin typeface="Calibri" panose="020F0502020204030204"/>
                  <a:ea typeface="MS PGothic" charset="0"/>
                  <a:cs typeface="Segoe UI" panose="020B0502040204020203" pitchFamily="34" charset="0"/>
                </a:rPr>
                <a:t>Node</a:t>
              </a:r>
            </a:p>
          </p:txBody>
        </p:sp>
      </p:grpSp>
      <p:sp>
        <p:nvSpPr>
          <p:cNvPr id="15" name="Freeform 14"/>
          <p:cNvSpPr/>
          <p:nvPr/>
        </p:nvSpPr>
        <p:spPr bwMode="auto">
          <a:xfrm>
            <a:off x="3141115" y="1518323"/>
            <a:ext cx="667088" cy="41855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marL="0" marR="0" lvl="0" indent="0" algn="ctr" defTabSz="895751" eaLnBrk="1" fontAlgn="base" latinLnBrk="0" hangingPunct="1">
              <a:lnSpc>
                <a:spcPct val="90000"/>
              </a:lnSpc>
              <a:spcBef>
                <a:spcPct val="0"/>
              </a:spcBef>
              <a:spcAft>
                <a:spcPct val="0"/>
              </a:spcAft>
              <a:buClrTx/>
              <a:buSzTx/>
              <a:buFontTx/>
              <a:buNone/>
              <a:tabLst/>
              <a:defRPr/>
            </a:pPr>
            <a:r>
              <a:rPr kumimoji="0" lang="en-IN" sz="1078" b="1" i="0" u="none" strike="noStrike" kern="0" cap="none" spc="0" normalizeH="0" baseline="0" noProof="0">
                <a:ln>
                  <a:noFill/>
                </a:ln>
                <a:solidFill>
                  <a:srgbClr val="505050"/>
                </a:solidFill>
                <a:effectLst/>
                <a:uLnTx/>
                <a:uFillTx/>
                <a:latin typeface="Segoe UI Light"/>
                <a:ea typeface="Segoe UI" pitchFamily="34" charset="0"/>
                <a:cs typeface="Segoe UI" pitchFamily="34" charset="0"/>
              </a:rPr>
              <a:t>SQL DB</a:t>
            </a:r>
            <a:endParaRPr kumimoji="0" lang="en-IN" sz="1078"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nvGrpSpPr>
          <p:cNvPr id="17" name="Group 16"/>
          <p:cNvGrpSpPr/>
          <p:nvPr/>
        </p:nvGrpSpPr>
        <p:grpSpPr>
          <a:xfrm>
            <a:off x="1483652" y="3441077"/>
            <a:ext cx="1025437" cy="1344446"/>
            <a:chOff x="9882329" y="3122532"/>
            <a:chExt cx="1046148" cy="1371600"/>
          </a:xfrm>
        </p:grpSpPr>
        <p:grpSp>
          <p:nvGrpSpPr>
            <p:cNvPr id="18" name="Group 17"/>
            <p:cNvGrpSpPr>
              <a:grpSpLocks noChangeAspect="1"/>
            </p:cNvGrpSpPr>
            <p:nvPr/>
          </p:nvGrpSpPr>
          <p:grpSpPr>
            <a:xfrm>
              <a:off x="9882329" y="3122532"/>
              <a:ext cx="1018773" cy="1371600"/>
              <a:chOff x="6592193" y="1888324"/>
              <a:chExt cx="2181834" cy="2937461"/>
            </a:xfrm>
          </p:grpSpPr>
          <p:sp>
            <p:nvSpPr>
              <p:cNvPr id="20" name="Can 19"/>
              <p:cNvSpPr/>
              <p:nvPr/>
            </p:nvSpPr>
            <p:spPr>
              <a:xfrm>
                <a:off x="6592193" y="1888325"/>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sp>
            <p:nvSpPr>
              <p:cNvPr id="21" name="Donut 20"/>
              <p:cNvSpPr/>
              <p:nvPr/>
            </p:nvSpPr>
            <p:spPr>
              <a:xfrm>
                <a:off x="6592193" y="1888324"/>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grpSp>
            <p:nvGrpSpPr>
              <p:cNvPr id="22" name="Group 21"/>
              <p:cNvGrpSpPr/>
              <p:nvPr/>
            </p:nvGrpSpPr>
            <p:grpSpPr>
              <a:xfrm>
                <a:off x="6654555" y="1948052"/>
                <a:ext cx="2062791" cy="999923"/>
                <a:chOff x="3418451" y="1327507"/>
                <a:chExt cx="2706124" cy="1321666"/>
              </a:xfrm>
            </p:grpSpPr>
            <p:sp>
              <p:nvSpPr>
                <p:cNvPr id="23" name="Donut 22"/>
                <p:cNvSpPr/>
                <p:nvPr/>
              </p:nvSpPr>
              <p:spPr>
                <a:xfrm>
                  <a:off x="3418451" y="1327507"/>
                  <a:ext cx="2706124" cy="1321666"/>
                </a:xfrm>
                <a:prstGeom prst="donu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sp>
              <p:nvSpPr>
                <p:cNvPr id="24" name="Freeform 23"/>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grpSp>
        </p:grpSp>
        <p:sp>
          <p:nvSpPr>
            <p:cNvPr id="19" name="TextBox 18"/>
            <p:cNvSpPr txBox="1"/>
            <p:nvPr/>
          </p:nvSpPr>
          <p:spPr>
            <a:xfrm>
              <a:off x="9883239" y="3659933"/>
              <a:ext cx="1045238" cy="763458"/>
            </a:xfrm>
            <a:prstGeom prst="rect">
              <a:avLst/>
            </a:prstGeom>
            <a:noFill/>
          </p:spPr>
          <p:txBody>
            <a:bodyPr wrap="none" lIns="175736" tIns="140589" rIns="175736" bIns="140589" rtlCol="0">
              <a:spAutoFit/>
            </a:bodyPr>
            <a:lstStyle/>
            <a:p>
              <a:pPr marL="0" marR="0" lvl="0" indent="0" algn="ctr" defTabSz="895337" eaLnBrk="1" fontAlgn="base" latinLnBrk="0" hangingPunct="1">
                <a:lnSpc>
                  <a:spcPct val="90000"/>
                </a:lnSpc>
                <a:spcBef>
                  <a:spcPct val="0"/>
                </a:spcBef>
                <a:spcAft>
                  <a:spcPts val="575"/>
                </a:spcAft>
                <a:buClrTx/>
                <a:buSzTx/>
                <a:buFontTx/>
                <a:buNone/>
                <a:tabLst/>
                <a:defRPr/>
              </a:pPr>
              <a:r>
                <a:rPr kumimoji="0" lang="en-US" sz="1371" b="0" i="0" u="none" strike="noStrike" kern="0" cap="none" spc="0" normalizeH="0" baseline="0" noProof="0" dirty="0">
                  <a:ln>
                    <a:noFill/>
                  </a:ln>
                  <a:solidFill>
                    <a:srgbClr val="515151"/>
                  </a:solidFill>
                  <a:effectLst/>
                  <a:uLnTx/>
                  <a:uFillTx/>
                  <a:latin typeface="Calibri" panose="020F0502020204030204"/>
                  <a:ea typeface="MS PGothic" charset="0"/>
                  <a:cs typeface="Segoe UI" panose="020B0502040204020203" pitchFamily="34" charset="0"/>
                </a:rPr>
                <a:t>Compute</a:t>
              </a:r>
            </a:p>
            <a:p>
              <a:pPr marL="0" marR="0" lvl="0" indent="0" algn="ctr" defTabSz="895337" eaLnBrk="1" fontAlgn="base" latinLnBrk="0" hangingPunct="1">
                <a:lnSpc>
                  <a:spcPct val="90000"/>
                </a:lnSpc>
                <a:spcBef>
                  <a:spcPct val="0"/>
                </a:spcBef>
                <a:spcAft>
                  <a:spcPts val="575"/>
                </a:spcAft>
                <a:buClrTx/>
                <a:buSzTx/>
                <a:buFontTx/>
                <a:buNone/>
                <a:tabLst/>
                <a:defRPr/>
              </a:pPr>
              <a:r>
                <a:rPr kumimoji="0" lang="en-US" sz="1371" b="0" i="0" u="none" strike="noStrike" kern="0" cap="none" spc="0" normalizeH="0" baseline="0" noProof="0" dirty="0">
                  <a:ln>
                    <a:noFill/>
                  </a:ln>
                  <a:solidFill>
                    <a:srgbClr val="515151"/>
                  </a:solidFill>
                  <a:effectLst/>
                  <a:uLnTx/>
                  <a:uFillTx/>
                  <a:latin typeface="Calibri" panose="020F0502020204030204"/>
                  <a:ea typeface="MS PGothic" charset="0"/>
                  <a:cs typeface="Segoe UI" panose="020B0502040204020203" pitchFamily="34" charset="0"/>
                </a:rPr>
                <a:t>Node</a:t>
              </a:r>
            </a:p>
          </p:txBody>
        </p:sp>
      </p:grpSp>
      <p:grpSp>
        <p:nvGrpSpPr>
          <p:cNvPr id="25" name="Group 24"/>
          <p:cNvGrpSpPr/>
          <p:nvPr/>
        </p:nvGrpSpPr>
        <p:grpSpPr>
          <a:xfrm>
            <a:off x="2975356" y="3441077"/>
            <a:ext cx="1025437" cy="1344446"/>
            <a:chOff x="9882329" y="3122532"/>
            <a:chExt cx="1046148" cy="1371600"/>
          </a:xfrm>
        </p:grpSpPr>
        <p:grpSp>
          <p:nvGrpSpPr>
            <p:cNvPr id="26" name="Group 25"/>
            <p:cNvGrpSpPr>
              <a:grpSpLocks noChangeAspect="1"/>
            </p:cNvGrpSpPr>
            <p:nvPr/>
          </p:nvGrpSpPr>
          <p:grpSpPr>
            <a:xfrm>
              <a:off x="9882329" y="3122532"/>
              <a:ext cx="1018773" cy="1371600"/>
              <a:chOff x="6592193" y="1888324"/>
              <a:chExt cx="2181834" cy="2937461"/>
            </a:xfrm>
          </p:grpSpPr>
          <p:sp>
            <p:nvSpPr>
              <p:cNvPr id="28" name="Can 27"/>
              <p:cNvSpPr/>
              <p:nvPr/>
            </p:nvSpPr>
            <p:spPr>
              <a:xfrm>
                <a:off x="6592193" y="1888325"/>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sp>
            <p:nvSpPr>
              <p:cNvPr id="29" name="Donut 28"/>
              <p:cNvSpPr/>
              <p:nvPr/>
            </p:nvSpPr>
            <p:spPr>
              <a:xfrm>
                <a:off x="6592193" y="1888324"/>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grpSp>
            <p:nvGrpSpPr>
              <p:cNvPr id="30" name="Group 29"/>
              <p:cNvGrpSpPr/>
              <p:nvPr/>
            </p:nvGrpSpPr>
            <p:grpSpPr>
              <a:xfrm>
                <a:off x="6654555" y="1948052"/>
                <a:ext cx="2062791" cy="999923"/>
                <a:chOff x="3418451" y="1327507"/>
                <a:chExt cx="2706124" cy="1321666"/>
              </a:xfrm>
            </p:grpSpPr>
            <p:sp>
              <p:nvSpPr>
                <p:cNvPr id="31" name="Donut 30"/>
                <p:cNvSpPr/>
                <p:nvPr/>
              </p:nvSpPr>
              <p:spPr>
                <a:xfrm>
                  <a:off x="3418451" y="1327507"/>
                  <a:ext cx="2706124" cy="1321666"/>
                </a:xfrm>
                <a:prstGeom prst="donu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sp>
              <p:nvSpPr>
                <p:cNvPr id="32" name="Freeform 31"/>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grpSp>
        </p:grpSp>
        <p:sp>
          <p:nvSpPr>
            <p:cNvPr id="27" name="TextBox 26"/>
            <p:cNvSpPr txBox="1"/>
            <p:nvPr/>
          </p:nvSpPr>
          <p:spPr>
            <a:xfrm>
              <a:off x="9883239" y="3659933"/>
              <a:ext cx="1045238" cy="763458"/>
            </a:xfrm>
            <a:prstGeom prst="rect">
              <a:avLst/>
            </a:prstGeom>
            <a:noFill/>
          </p:spPr>
          <p:txBody>
            <a:bodyPr wrap="none" lIns="175736" tIns="140589" rIns="175736" bIns="140589" rtlCol="0">
              <a:spAutoFit/>
            </a:bodyPr>
            <a:lstStyle/>
            <a:p>
              <a:pPr marL="0" marR="0" lvl="0" indent="0" algn="ctr" defTabSz="895337" eaLnBrk="1" fontAlgn="base" latinLnBrk="0" hangingPunct="1">
                <a:lnSpc>
                  <a:spcPct val="90000"/>
                </a:lnSpc>
                <a:spcBef>
                  <a:spcPct val="0"/>
                </a:spcBef>
                <a:spcAft>
                  <a:spcPts val="575"/>
                </a:spcAft>
                <a:buClrTx/>
                <a:buSzTx/>
                <a:buFontTx/>
                <a:buNone/>
                <a:tabLst/>
                <a:defRPr/>
              </a:pPr>
              <a:r>
                <a:rPr kumimoji="0" lang="en-US" sz="1371" b="0" i="0" u="none" strike="noStrike" kern="0" cap="none" spc="0" normalizeH="0" baseline="0" noProof="0" dirty="0">
                  <a:ln>
                    <a:noFill/>
                  </a:ln>
                  <a:solidFill>
                    <a:srgbClr val="515151"/>
                  </a:solidFill>
                  <a:effectLst/>
                  <a:uLnTx/>
                  <a:uFillTx/>
                  <a:latin typeface="Calibri" panose="020F0502020204030204"/>
                  <a:ea typeface="MS PGothic" charset="0"/>
                  <a:cs typeface="Segoe UI" panose="020B0502040204020203" pitchFamily="34" charset="0"/>
                </a:rPr>
                <a:t>Compute</a:t>
              </a:r>
            </a:p>
            <a:p>
              <a:pPr marL="0" marR="0" lvl="0" indent="0" algn="ctr" defTabSz="895337" eaLnBrk="1" fontAlgn="base" latinLnBrk="0" hangingPunct="1">
                <a:lnSpc>
                  <a:spcPct val="90000"/>
                </a:lnSpc>
                <a:spcBef>
                  <a:spcPct val="0"/>
                </a:spcBef>
                <a:spcAft>
                  <a:spcPts val="575"/>
                </a:spcAft>
                <a:buClrTx/>
                <a:buSzTx/>
                <a:buFontTx/>
                <a:buNone/>
                <a:tabLst/>
                <a:defRPr/>
              </a:pPr>
              <a:r>
                <a:rPr kumimoji="0" lang="en-US" sz="1371" b="0" i="0" u="none" strike="noStrike" kern="0" cap="none" spc="0" normalizeH="0" baseline="0" noProof="0" dirty="0">
                  <a:ln>
                    <a:noFill/>
                  </a:ln>
                  <a:solidFill>
                    <a:srgbClr val="515151"/>
                  </a:solidFill>
                  <a:effectLst/>
                  <a:uLnTx/>
                  <a:uFillTx/>
                  <a:latin typeface="Calibri" panose="020F0502020204030204"/>
                  <a:ea typeface="MS PGothic" charset="0"/>
                  <a:cs typeface="Segoe UI" panose="020B0502040204020203" pitchFamily="34" charset="0"/>
                </a:rPr>
                <a:t>Node</a:t>
              </a:r>
            </a:p>
          </p:txBody>
        </p:sp>
      </p:grpSp>
      <p:cxnSp>
        <p:nvCxnSpPr>
          <p:cNvPr id="50" name="Straight Connector 49"/>
          <p:cNvCxnSpPr>
            <a:stCxn id="20" idx="1"/>
          </p:cNvCxnSpPr>
          <p:nvPr/>
        </p:nvCxnSpPr>
        <p:spPr>
          <a:xfrm flipV="1">
            <a:off x="1982956" y="2591065"/>
            <a:ext cx="1590692" cy="85001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47" idx="0"/>
          </p:cNvCxnSpPr>
          <p:nvPr/>
        </p:nvCxnSpPr>
        <p:spPr>
          <a:xfrm flipH="1" flipV="1">
            <a:off x="4546310" y="2591065"/>
            <a:ext cx="1831893" cy="877349"/>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29" idx="0"/>
          </p:cNvCxnSpPr>
          <p:nvPr/>
        </p:nvCxnSpPr>
        <p:spPr>
          <a:xfrm flipV="1">
            <a:off x="3474659" y="2814228"/>
            <a:ext cx="366140" cy="626849"/>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39" idx="0"/>
          </p:cNvCxnSpPr>
          <p:nvPr/>
        </p:nvCxnSpPr>
        <p:spPr>
          <a:xfrm flipH="1" flipV="1">
            <a:off x="4273877" y="2814228"/>
            <a:ext cx="667416" cy="654186"/>
          </a:xfrm>
          <a:prstGeom prst="line">
            <a:avLst/>
          </a:prstGeom>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4440688" y="3441077"/>
            <a:ext cx="1025437" cy="1344446"/>
            <a:chOff x="9882329" y="3122532"/>
            <a:chExt cx="1046148" cy="1371600"/>
          </a:xfrm>
        </p:grpSpPr>
        <p:grpSp>
          <p:nvGrpSpPr>
            <p:cNvPr id="34" name="Group 33"/>
            <p:cNvGrpSpPr>
              <a:grpSpLocks noChangeAspect="1"/>
            </p:cNvGrpSpPr>
            <p:nvPr/>
          </p:nvGrpSpPr>
          <p:grpSpPr>
            <a:xfrm>
              <a:off x="9882329" y="3122532"/>
              <a:ext cx="1018773" cy="1371600"/>
              <a:chOff x="6592193" y="1888324"/>
              <a:chExt cx="2181834" cy="2937461"/>
            </a:xfrm>
          </p:grpSpPr>
          <p:sp>
            <p:nvSpPr>
              <p:cNvPr id="36" name="Can 35"/>
              <p:cNvSpPr/>
              <p:nvPr/>
            </p:nvSpPr>
            <p:spPr>
              <a:xfrm>
                <a:off x="6592193" y="1888325"/>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sp>
            <p:nvSpPr>
              <p:cNvPr id="37" name="Donut 36"/>
              <p:cNvSpPr/>
              <p:nvPr/>
            </p:nvSpPr>
            <p:spPr>
              <a:xfrm>
                <a:off x="6592193" y="1888324"/>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grpSp>
            <p:nvGrpSpPr>
              <p:cNvPr id="38" name="Group 37"/>
              <p:cNvGrpSpPr/>
              <p:nvPr/>
            </p:nvGrpSpPr>
            <p:grpSpPr>
              <a:xfrm>
                <a:off x="6654555" y="1948052"/>
                <a:ext cx="2062791" cy="999923"/>
                <a:chOff x="3418451" y="1327507"/>
                <a:chExt cx="2706124" cy="1321666"/>
              </a:xfrm>
            </p:grpSpPr>
            <p:sp>
              <p:nvSpPr>
                <p:cNvPr id="39" name="Donut 38"/>
                <p:cNvSpPr/>
                <p:nvPr/>
              </p:nvSpPr>
              <p:spPr>
                <a:xfrm>
                  <a:off x="3418451" y="1327507"/>
                  <a:ext cx="2706124" cy="1321666"/>
                </a:xfrm>
                <a:prstGeom prst="donu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sp>
              <p:nvSpPr>
                <p:cNvPr id="40" name="Freeform 39"/>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grpSp>
        </p:grpSp>
        <p:sp>
          <p:nvSpPr>
            <p:cNvPr id="35" name="TextBox 34"/>
            <p:cNvSpPr txBox="1"/>
            <p:nvPr/>
          </p:nvSpPr>
          <p:spPr>
            <a:xfrm>
              <a:off x="9883239" y="3659933"/>
              <a:ext cx="1045238" cy="763458"/>
            </a:xfrm>
            <a:prstGeom prst="rect">
              <a:avLst/>
            </a:prstGeom>
            <a:noFill/>
          </p:spPr>
          <p:txBody>
            <a:bodyPr wrap="none" lIns="175736" tIns="140589" rIns="175736" bIns="140589" rtlCol="0">
              <a:spAutoFit/>
            </a:bodyPr>
            <a:lstStyle/>
            <a:p>
              <a:pPr marL="0" marR="0" lvl="0" indent="0" algn="ctr" defTabSz="895337" eaLnBrk="1" fontAlgn="base" latinLnBrk="0" hangingPunct="1">
                <a:lnSpc>
                  <a:spcPct val="90000"/>
                </a:lnSpc>
                <a:spcBef>
                  <a:spcPct val="0"/>
                </a:spcBef>
                <a:spcAft>
                  <a:spcPts val="575"/>
                </a:spcAft>
                <a:buClrTx/>
                <a:buSzTx/>
                <a:buFontTx/>
                <a:buNone/>
                <a:tabLst/>
                <a:defRPr/>
              </a:pPr>
              <a:r>
                <a:rPr kumimoji="0" lang="en-US" sz="1371" b="0" i="0" u="none" strike="noStrike" kern="0" cap="none" spc="0" normalizeH="0" baseline="0" noProof="0" dirty="0">
                  <a:ln>
                    <a:noFill/>
                  </a:ln>
                  <a:solidFill>
                    <a:srgbClr val="515151"/>
                  </a:solidFill>
                  <a:effectLst/>
                  <a:uLnTx/>
                  <a:uFillTx/>
                  <a:latin typeface="Calibri" panose="020F0502020204030204"/>
                  <a:ea typeface="MS PGothic" charset="0"/>
                  <a:cs typeface="Segoe UI" panose="020B0502040204020203" pitchFamily="34" charset="0"/>
                </a:rPr>
                <a:t>Compute</a:t>
              </a:r>
            </a:p>
            <a:p>
              <a:pPr marL="0" marR="0" lvl="0" indent="0" algn="ctr" defTabSz="895337" eaLnBrk="1" fontAlgn="base" latinLnBrk="0" hangingPunct="1">
                <a:lnSpc>
                  <a:spcPct val="90000"/>
                </a:lnSpc>
                <a:spcBef>
                  <a:spcPct val="0"/>
                </a:spcBef>
                <a:spcAft>
                  <a:spcPts val="575"/>
                </a:spcAft>
                <a:buClrTx/>
                <a:buSzTx/>
                <a:buFontTx/>
                <a:buNone/>
                <a:tabLst/>
                <a:defRPr/>
              </a:pPr>
              <a:r>
                <a:rPr kumimoji="0" lang="en-US" sz="1371" b="0" i="0" u="none" strike="noStrike" kern="0" cap="none" spc="0" normalizeH="0" baseline="0" noProof="0" dirty="0">
                  <a:ln>
                    <a:noFill/>
                  </a:ln>
                  <a:solidFill>
                    <a:srgbClr val="515151"/>
                  </a:solidFill>
                  <a:effectLst/>
                  <a:uLnTx/>
                  <a:uFillTx/>
                  <a:latin typeface="Calibri" panose="020F0502020204030204"/>
                  <a:ea typeface="MS PGothic" charset="0"/>
                  <a:cs typeface="Segoe UI" panose="020B0502040204020203" pitchFamily="34" charset="0"/>
                </a:rPr>
                <a:t>Node</a:t>
              </a:r>
            </a:p>
          </p:txBody>
        </p:sp>
      </p:grpSp>
      <p:grpSp>
        <p:nvGrpSpPr>
          <p:cNvPr id="41" name="Group 40"/>
          <p:cNvGrpSpPr/>
          <p:nvPr/>
        </p:nvGrpSpPr>
        <p:grpSpPr>
          <a:xfrm>
            <a:off x="5877599" y="3441077"/>
            <a:ext cx="1025437" cy="1344446"/>
            <a:chOff x="9882329" y="3122532"/>
            <a:chExt cx="1046148" cy="1371600"/>
          </a:xfrm>
        </p:grpSpPr>
        <p:grpSp>
          <p:nvGrpSpPr>
            <p:cNvPr id="42" name="Group 41"/>
            <p:cNvGrpSpPr>
              <a:grpSpLocks noChangeAspect="1"/>
            </p:cNvGrpSpPr>
            <p:nvPr/>
          </p:nvGrpSpPr>
          <p:grpSpPr>
            <a:xfrm>
              <a:off x="9882329" y="3122532"/>
              <a:ext cx="1018773" cy="1371600"/>
              <a:chOff x="6592193" y="1888324"/>
              <a:chExt cx="2181834" cy="2937461"/>
            </a:xfrm>
          </p:grpSpPr>
          <p:sp>
            <p:nvSpPr>
              <p:cNvPr id="44" name="Can 43"/>
              <p:cNvSpPr/>
              <p:nvPr/>
            </p:nvSpPr>
            <p:spPr>
              <a:xfrm>
                <a:off x="6592193" y="1888325"/>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sp>
            <p:nvSpPr>
              <p:cNvPr id="45" name="Donut 44"/>
              <p:cNvSpPr/>
              <p:nvPr/>
            </p:nvSpPr>
            <p:spPr>
              <a:xfrm>
                <a:off x="6592193" y="1888324"/>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grpSp>
            <p:nvGrpSpPr>
              <p:cNvPr id="46" name="Group 45"/>
              <p:cNvGrpSpPr/>
              <p:nvPr/>
            </p:nvGrpSpPr>
            <p:grpSpPr>
              <a:xfrm>
                <a:off x="6654555" y="1948052"/>
                <a:ext cx="2062791" cy="999923"/>
                <a:chOff x="3418451" y="1327507"/>
                <a:chExt cx="2706124" cy="1321666"/>
              </a:xfrm>
            </p:grpSpPr>
            <p:sp>
              <p:nvSpPr>
                <p:cNvPr id="47" name="Donut 46"/>
                <p:cNvSpPr/>
                <p:nvPr/>
              </p:nvSpPr>
              <p:spPr>
                <a:xfrm>
                  <a:off x="3418451" y="1327507"/>
                  <a:ext cx="2706124" cy="1321666"/>
                </a:xfrm>
                <a:prstGeom prst="donu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sp>
              <p:nvSpPr>
                <p:cNvPr id="48" name="Freeform 47"/>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grpSp>
        </p:grpSp>
        <p:sp>
          <p:nvSpPr>
            <p:cNvPr id="43" name="TextBox 42"/>
            <p:cNvSpPr txBox="1"/>
            <p:nvPr/>
          </p:nvSpPr>
          <p:spPr>
            <a:xfrm>
              <a:off x="9883239" y="3659933"/>
              <a:ext cx="1045238" cy="763458"/>
            </a:xfrm>
            <a:prstGeom prst="rect">
              <a:avLst/>
            </a:prstGeom>
            <a:noFill/>
          </p:spPr>
          <p:txBody>
            <a:bodyPr wrap="none" lIns="175736" tIns="140589" rIns="175736" bIns="140589" rtlCol="0">
              <a:spAutoFit/>
            </a:bodyPr>
            <a:lstStyle/>
            <a:p>
              <a:pPr marL="0" marR="0" lvl="0" indent="0" algn="ctr" defTabSz="895337" eaLnBrk="1" fontAlgn="base" latinLnBrk="0" hangingPunct="1">
                <a:lnSpc>
                  <a:spcPct val="90000"/>
                </a:lnSpc>
                <a:spcBef>
                  <a:spcPct val="0"/>
                </a:spcBef>
                <a:spcAft>
                  <a:spcPts val="575"/>
                </a:spcAft>
                <a:buClrTx/>
                <a:buSzTx/>
                <a:buFontTx/>
                <a:buNone/>
                <a:tabLst/>
                <a:defRPr/>
              </a:pPr>
              <a:r>
                <a:rPr kumimoji="0" lang="en-US" sz="1371" b="0" i="0" u="none" strike="noStrike" kern="0" cap="none" spc="0" normalizeH="0" baseline="0" noProof="0" dirty="0">
                  <a:ln>
                    <a:noFill/>
                  </a:ln>
                  <a:solidFill>
                    <a:srgbClr val="515151"/>
                  </a:solidFill>
                  <a:effectLst/>
                  <a:uLnTx/>
                  <a:uFillTx/>
                  <a:latin typeface="Calibri" panose="020F0502020204030204"/>
                  <a:ea typeface="MS PGothic" charset="0"/>
                  <a:cs typeface="Segoe UI" panose="020B0502040204020203" pitchFamily="34" charset="0"/>
                </a:rPr>
                <a:t>Compute</a:t>
              </a:r>
            </a:p>
            <a:p>
              <a:pPr marL="0" marR="0" lvl="0" indent="0" algn="ctr" defTabSz="895337" eaLnBrk="1" fontAlgn="base" latinLnBrk="0" hangingPunct="1">
                <a:lnSpc>
                  <a:spcPct val="90000"/>
                </a:lnSpc>
                <a:spcBef>
                  <a:spcPct val="0"/>
                </a:spcBef>
                <a:spcAft>
                  <a:spcPts val="575"/>
                </a:spcAft>
                <a:buClrTx/>
                <a:buSzTx/>
                <a:buFontTx/>
                <a:buNone/>
                <a:tabLst/>
                <a:defRPr/>
              </a:pPr>
              <a:r>
                <a:rPr kumimoji="0" lang="en-US" sz="1371" b="0" i="0" u="none" strike="noStrike" kern="0" cap="none" spc="0" normalizeH="0" baseline="0" noProof="0" dirty="0">
                  <a:ln>
                    <a:noFill/>
                  </a:ln>
                  <a:solidFill>
                    <a:srgbClr val="515151"/>
                  </a:solidFill>
                  <a:effectLst/>
                  <a:uLnTx/>
                  <a:uFillTx/>
                  <a:latin typeface="Calibri" panose="020F0502020204030204"/>
                  <a:ea typeface="MS PGothic" charset="0"/>
                  <a:cs typeface="Segoe UI" panose="020B0502040204020203" pitchFamily="34" charset="0"/>
                </a:rPr>
                <a:t>Node</a:t>
              </a:r>
            </a:p>
          </p:txBody>
        </p:sp>
      </p:grpSp>
      <p:sp>
        <p:nvSpPr>
          <p:cNvPr id="59" name="Freeform 58"/>
          <p:cNvSpPr/>
          <p:nvPr/>
        </p:nvSpPr>
        <p:spPr bwMode="auto">
          <a:xfrm>
            <a:off x="1073890" y="3487962"/>
            <a:ext cx="667088" cy="41855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marL="0" marR="0" lvl="0" indent="0" algn="ctr" defTabSz="895751" eaLnBrk="1" fontAlgn="base" latinLnBrk="0" hangingPunct="1">
              <a:lnSpc>
                <a:spcPct val="90000"/>
              </a:lnSpc>
              <a:spcBef>
                <a:spcPct val="0"/>
              </a:spcBef>
              <a:spcAft>
                <a:spcPct val="0"/>
              </a:spcAft>
              <a:buClrTx/>
              <a:buSzTx/>
              <a:buFontTx/>
              <a:buNone/>
              <a:tabLst/>
              <a:defRPr/>
            </a:pPr>
            <a:r>
              <a:rPr kumimoji="0" lang="en-IN" sz="1050"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SQL DB</a:t>
            </a:r>
          </a:p>
        </p:txBody>
      </p:sp>
      <p:sp>
        <p:nvSpPr>
          <p:cNvPr id="60" name="Freeform 59"/>
          <p:cNvSpPr/>
          <p:nvPr/>
        </p:nvSpPr>
        <p:spPr bwMode="auto">
          <a:xfrm>
            <a:off x="2547733" y="3487962"/>
            <a:ext cx="667088" cy="41855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marL="0" marR="0" lvl="0" indent="0" algn="ctr" defTabSz="895751" eaLnBrk="1" fontAlgn="base" latinLnBrk="0" hangingPunct="1">
              <a:lnSpc>
                <a:spcPct val="90000"/>
              </a:lnSpc>
              <a:spcBef>
                <a:spcPct val="0"/>
              </a:spcBef>
              <a:spcAft>
                <a:spcPct val="0"/>
              </a:spcAft>
              <a:buClrTx/>
              <a:buSzTx/>
              <a:buFontTx/>
              <a:buNone/>
              <a:tabLst/>
              <a:defRPr/>
            </a:pPr>
            <a:r>
              <a:rPr kumimoji="0" lang="en-IN" sz="1050" b="1" i="0" u="none" strike="noStrike" kern="0" cap="none" spc="0" normalizeH="0" baseline="0" noProof="0">
                <a:ln>
                  <a:noFill/>
                </a:ln>
                <a:solidFill>
                  <a:srgbClr val="505050"/>
                </a:solidFill>
                <a:effectLst/>
                <a:uLnTx/>
                <a:uFillTx/>
                <a:latin typeface="Segoe UI Light"/>
                <a:ea typeface="Segoe UI" pitchFamily="34" charset="0"/>
                <a:cs typeface="Segoe UI" pitchFamily="34" charset="0"/>
              </a:rPr>
              <a:t>SQL DB</a:t>
            </a:r>
            <a:endParaRPr kumimoji="0" lang="en-IN" sz="1050"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61" name="Freeform 60"/>
          <p:cNvSpPr/>
          <p:nvPr/>
        </p:nvSpPr>
        <p:spPr bwMode="auto">
          <a:xfrm>
            <a:off x="4011016" y="3487962"/>
            <a:ext cx="667088" cy="41855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marL="0" marR="0" lvl="0" indent="0" algn="ctr" defTabSz="895751" eaLnBrk="1" fontAlgn="base" latinLnBrk="0" hangingPunct="1">
              <a:lnSpc>
                <a:spcPct val="90000"/>
              </a:lnSpc>
              <a:spcBef>
                <a:spcPct val="0"/>
              </a:spcBef>
              <a:spcAft>
                <a:spcPct val="0"/>
              </a:spcAft>
              <a:buClrTx/>
              <a:buSzTx/>
              <a:buFontTx/>
              <a:buNone/>
              <a:tabLst/>
              <a:defRPr/>
            </a:pPr>
            <a:r>
              <a:rPr kumimoji="0" lang="en-IN" sz="1050" b="1" i="0" u="none" strike="noStrike" kern="0" cap="none" spc="0" normalizeH="0" baseline="0" noProof="0">
                <a:ln>
                  <a:noFill/>
                </a:ln>
                <a:solidFill>
                  <a:srgbClr val="505050"/>
                </a:solidFill>
                <a:effectLst/>
                <a:uLnTx/>
                <a:uFillTx/>
                <a:latin typeface="Segoe UI Light"/>
                <a:ea typeface="Segoe UI" pitchFamily="34" charset="0"/>
                <a:cs typeface="Segoe UI" pitchFamily="34" charset="0"/>
              </a:rPr>
              <a:t>SQL DB</a:t>
            </a:r>
            <a:endParaRPr kumimoji="0" lang="en-IN" sz="1050"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62" name="Freeform 61"/>
          <p:cNvSpPr/>
          <p:nvPr/>
        </p:nvSpPr>
        <p:spPr bwMode="auto">
          <a:xfrm>
            <a:off x="5476348" y="3487962"/>
            <a:ext cx="667088" cy="41855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marL="0" marR="0" lvl="0" indent="0" algn="ctr" defTabSz="895751" eaLnBrk="1" fontAlgn="base" latinLnBrk="0" hangingPunct="1">
              <a:lnSpc>
                <a:spcPct val="90000"/>
              </a:lnSpc>
              <a:spcBef>
                <a:spcPct val="0"/>
              </a:spcBef>
              <a:spcAft>
                <a:spcPct val="0"/>
              </a:spcAft>
              <a:buClrTx/>
              <a:buSzTx/>
              <a:buFontTx/>
              <a:buNone/>
              <a:tabLst/>
              <a:defRPr/>
            </a:pPr>
            <a:r>
              <a:rPr kumimoji="0" lang="en-IN" sz="1050" b="1" i="0" u="none" strike="noStrike" kern="0" cap="none" spc="0" normalizeH="0" baseline="0" noProof="0">
                <a:ln>
                  <a:noFill/>
                </a:ln>
                <a:solidFill>
                  <a:srgbClr val="505050"/>
                </a:solidFill>
                <a:effectLst/>
                <a:uLnTx/>
                <a:uFillTx/>
                <a:latin typeface="Segoe UI Light"/>
                <a:ea typeface="Segoe UI" pitchFamily="34" charset="0"/>
                <a:cs typeface="Segoe UI" pitchFamily="34" charset="0"/>
              </a:rPr>
              <a:t>SQL DB</a:t>
            </a:r>
            <a:endParaRPr kumimoji="0" lang="en-IN" sz="1050"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65" name="Flowchart: Magnetic Disk 64"/>
          <p:cNvSpPr/>
          <p:nvPr/>
        </p:nvSpPr>
        <p:spPr>
          <a:xfrm>
            <a:off x="2597419" y="5732025"/>
            <a:ext cx="538938" cy="41382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67" name="Flowchart: Magnetic Disk 66"/>
          <p:cNvSpPr/>
          <p:nvPr/>
        </p:nvSpPr>
        <p:spPr>
          <a:xfrm>
            <a:off x="3163726" y="5732025"/>
            <a:ext cx="538938" cy="41382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68" name="Flowchart: Magnetic Disk 67"/>
          <p:cNvSpPr/>
          <p:nvPr/>
        </p:nvSpPr>
        <p:spPr>
          <a:xfrm>
            <a:off x="3730033" y="5732025"/>
            <a:ext cx="538938" cy="41382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69" name="Flowchart: Magnetic Disk 68"/>
          <p:cNvSpPr/>
          <p:nvPr/>
        </p:nvSpPr>
        <p:spPr>
          <a:xfrm>
            <a:off x="4293466" y="5732025"/>
            <a:ext cx="538938" cy="41382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70" name="Flowchart: Magnetic Disk 69"/>
          <p:cNvSpPr/>
          <p:nvPr/>
        </p:nvSpPr>
        <p:spPr>
          <a:xfrm>
            <a:off x="4854703" y="5732025"/>
            <a:ext cx="538938" cy="41382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72" name="TextBox 71"/>
          <p:cNvSpPr txBox="1"/>
          <p:nvPr/>
        </p:nvSpPr>
        <p:spPr>
          <a:xfrm>
            <a:off x="3259613" y="5344719"/>
            <a:ext cx="2192329" cy="473948"/>
          </a:xfrm>
          <a:prstGeom prst="rect">
            <a:avLst/>
          </a:prstGeom>
          <a:noFill/>
        </p:spPr>
        <p:txBody>
          <a:bodyPr wrap="square" lIns="175736" tIns="140589" rIns="175736" bIns="140589" rtlCol="0">
            <a:spAutoFit/>
          </a:bodyPr>
          <a:lstStyle/>
          <a:p>
            <a:pPr marL="0" marR="0" lvl="0" indent="0" algn="ctr" defTabSz="895337" eaLnBrk="1" fontAlgn="base" latinLnBrk="0" hangingPunct="1">
              <a:lnSpc>
                <a:spcPct val="90000"/>
              </a:lnSpc>
              <a:spcBef>
                <a:spcPct val="0"/>
              </a:spcBef>
              <a:spcAft>
                <a:spcPts val="575"/>
              </a:spcAft>
              <a:buClrTx/>
              <a:buSzTx/>
              <a:buFontTx/>
              <a:buNone/>
              <a:tabLst/>
              <a:defRPr/>
            </a:pPr>
            <a:r>
              <a:rPr kumimoji="0" lang="en-US" sz="1371" b="0" i="0" u="none" strike="noStrike" kern="0" cap="none" spc="0" normalizeH="0" baseline="0" noProof="0">
                <a:ln>
                  <a:noFill/>
                </a:ln>
                <a:solidFill>
                  <a:srgbClr val="515151"/>
                </a:solidFill>
                <a:effectLst/>
                <a:uLnTx/>
                <a:uFillTx/>
                <a:ea typeface="MS PGothic" charset="0"/>
                <a:cs typeface="Segoe UI" panose="020B0502040204020203" pitchFamily="34" charset="0"/>
              </a:rPr>
              <a:t>Azure Premium Storage</a:t>
            </a:r>
            <a:endParaRPr kumimoji="0" lang="en-US" sz="1371" b="0" i="0" u="none" strike="noStrike" kern="0" cap="none" spc="0" normalizeH="0" baseline="0" noProof="0" dirty="0">
              <a:ln>
                <a:noFill/>
              </a:ln>
              <a:solidFill>
                <a:srgbClr val="515151"/>
              </a:solidFill>
              <a:effectLst/>
              <a:uLnTx/>
              <a:uFillTx/>
              <a:ea typeface="MS PGothic" charset="0"/>
              <a:cs typeface="Segoe UI" panose="020B0502040204020203" pitchFamily="34" charset="0"/>
            </a:endParaRPr>
          </a:p>
        </p:txBody>
      </p:sp>
      <p:cxnSp>
        <p:nvCxnSpPr>
          <p:cNvPr id="82" name="Straight Connector 81"/>
          <p:cNvCxnSpPr>
            <a:stCxn id="20" idx="3"/>
          </p:cNvCxnSpPr>
          <p:nvPr/>
        </p:nvCxnSpPr>
        <p:spPr>
          <a:xfrm>
            <a:off x="1982955" y="4785523"/>
            <a:ext cx="0" cy="440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3474660" y="4785523"/>
            <a:ext cx="0" cy="440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960107" y="4785523"/>
            <a:ext cx="0" cy="440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6378203" y="4785523"/>
            <a:ext cx="0" cy="440740"/>
          </a:xfrm>
          <a:prstGeom prst="line">
            <a:avLst/>
          </a:prstGeom>
        </p:spPr>
        <p:style>
          <a:lnRef idx="1">
            <a:schemeClr val="accent1"/>
          </a:lnRef>
          <a:fillRef idx="0">
            <a:schemeClr val="accent1"/>
          </a:fillRef>
          <a:effectRef idx="0">
            <a:schemeClr val="accent1"/>
          </a:effectRef>
          <a:fontRef idx="minor">
            <a:schemeClr val="tx1"/>
          </a:fontRef>
        </p:style>
      </p:cxnSp>
      <p:sp>
        <p:nvSpPr>
          <p:cNvPr id="91" name="Rounded Rectangle 90"/>
          <p:cNvSpPr/>
          <p:nvPr/>
        </p:nvSpPr>
        <p:spPr>
          <a:xfrm>
            <a:off x="2952708" y="2687919"/>
            <a:ext cx="2227834" cy="4527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Calibri" panose="020F0502020204030204"/>
              </a:rPr>
              <a:t>Massively Parallel Processing (MPP) Engine</a:t>
            </a:r>
          </a:p>
        </p:txBody>
      </p:sp>
      <p:sp>
        <p:nvSpPr>
          <p:cNvPr id="3" name="Rounded Rectangle 2"/>
          <p:cNvSpPr/>
          <p:nvPr/>
        </p:nvSpPr>
        <p:spPr>
          <a:xfrm>
            <a:off x="569195" y="3175059"/>
            <a:ext cx="7104127" cy="1866269"/>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grpSp>
        <p:nvGrpSpPr>
          <p:cNvPr id="97" name="Group 96"/>
          <p:cNvGrpSpPr/>
          <p:nvPr/>
        </p:nvGrpSpPr>
        <p:grpSpPr>
          <a:xfrm>
            <a:off x="8519732" y="1231834"/>
            <a:ext cx="2898895" cy="3591211"/>
            <a:chOff x="9758148" y="3122532"/>
            <a:chExt cx="1295423" cy="1663037"/>
          </a:xfrm>
        </p:grpSpPr>
        <p:grpSp>
          <p:nvGrpSpPr>
            <p:cNvPr id="101" name="Group 100"/>
            <p:cNvGrpSpPr>
              <a:grpSpLocks noChangeAspect="1"/>
            </p:cNvGrpSpPr>
            <p:nvPr/>
          </p:nvGrpSpPr>
          <p:grpSpPr>
            <a:xfrm>
              <a:off x="9882329" y="3122532"/>
              <a:ext cx="1018773" cy="1371600"/>
              <a:chOff x="6592193" y="1888324"/>
              <a:chExt cx="2181834" cy="2937461"/>
            </a:xfrm>
          </p:grpSpPr>
          <p:sp>
            <p:nvSpPr>
              <p:cNvPr id="103" name="Can 102"/>
              <p:cNvSpPr/>
              <p:nvPr/>
            </p:nvSpPr>
            <p:spPr>
              <a:xfrm>
                <a:off x="6592193" y="1888325"/>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sp>
            <p:nvSpPr>
              <p:cNvPr id="107" name="Donut 106"/>
              <p:cNvSpPr/>
              <p:nvPr/>
            </p:nvSpPr>
            <p:spPr>
              <a:xfrm>
                <a:off x="6592193" y="1888324"/>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grpSp>
            <p:nvGrpSpPr>
              <p:cNvPr id="108" name="Group 107"/>
              <p:cNvGrpSpPr/>
              <p:nvPr/>
            </p:nvGrpSpPr>
            <p:grpSpPr>
              <a:xfrm>
                <a:off x="6654555" y="1948052"/>
                <a:ext cx="2062791" cy="999923"/>
                <a:chOff x="3418451" y="1327507"/>
                <a:chExt cx="2706124" cy="1321666"/>
              </a:xfrm>
            </p:grpSpPr>
            <p:sp>
              <p:nvSpPr>
                <p:cNvPr id="109" name="Donut 108"/>
                <p:cNvSpPr/>
                <p:nvPr/>
              </p:nvSpPr>
              <p:spPr>
                <a:xfrm>
                  <a:off x="3418451" y="1327507"/>
                  <a:ext cx="2706124" cy="1321666"/>
                </a:xfrm>
                <a:prstGeom prst="donu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sp>
              <p:nvSpPr>
                <p:cNvPr id="110" name="Freeform 109"/>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grpSp>
        </p:grpSp>
        <p:sp>
          <p:nvSpPr>
            <p:cNvPr id="102" name="TextBox 101"/>
            <p:cNvSpPr txBox="1"/>
            <p:nvPr/>
          </p:nvSpPr>
          <p:spPr>
            <a:xfrm>
              <a:off x="10065180" y="3755827"/>
              <a:ext cx="681357" cy="481097"/>
            </a:xfrm>
            <a:prstGeom prst="rect">
              <a:avLst/>
            </a:prstGeom>
            <a:noFill/>
          </p:spPr>
          <p:txBody>
            <a:bodyPr wrap="none" lIns="175736" tIns="140589" rIns="175736" bIns="140589" rtlCol="0">
              <a:spAutoFit/>
            </a:bodyPr>
            <a:lstStyle/>
            <a:p>
              <a:pPr marL="0" marR="0" lvl="0" indent="0" algn="ctr" defTabSz="895337" eaLnBrk="1" fontAlgn="base" latinLnBrk="0" hangingPunct="1">
                <a:lnSpc>
                  <a:spcPct val="90000"/>
                </a:lnSpc>
                <a:spcBef>
                  <a:spcPct val="0"/>
                </a:spcBef>
                <a:spcAft>
                  <a:spcPts val="575"/>
                </a:spcAft>
                <a:buClrTx/>
                <a:buSzTx/>
                <a:buFontTx/>
                <a:buNone/>
                <a:tabLst/>
                <a:defRPr/>
              </a:pPr>
              <a:r>
                <a:rPr kumimoji="0" lang="en-US" sz="2400" b="0" i="0" u="none" strike="noStrike" kern="0" cap="none" spc="0" normalizeH="0" baseline="0" noProof="0" dirty="0">
                  <a:ln>
                    <a:noFill/>
                  </a:ln>
                  <a:solidFill>
                    <a:srgbClr val="515151"/>
                  </a:solidFill>
                  <a:effectLst/>
                  <a:uLnTx/>
                  <a:uFillTx/>
                  <a:latin typeface="Calibri" panose="020F0502020204030204"/>
                  <a:ea typeface="MS PGothic" charset="0"/>
                  <a:cs typeface="Segoe UI" panose="020B0502040204020203" pitchFamily="34" charset="0"/>
                </a:rPr>
                <a:t>Compute</a:t>
              </a:r>
            </a:p>
            <a:p>
              <a:pPr marL="0" marR="0" lvl="0" indent="0" algn="ctr" defTabSz="895337" eaLnBrk="1" fontAlgn="base" latinLnBrk="0" hangingPunct="1">
                <a:lnSpc>
                  <a:spcPct val="90000"/>
                </a:lnSpc>
                <a:spcBef>
                  <a:spcPct val="0"/>
                </a:spcBef>
                <a:spcAft>
                  <a:spcPts val="575"/>
                </a:spcAft>
                <a:buClrTx/>
                <a:buSzTx/>
                <a:buFontTx/>
                <a:buNone/>
                <a:tabLst/>
                <a:defRPr/>
              </a:pPr>
              <a:r>
                <a:rPr kumimoji="0" lang="en-US" sz="2400" b="0" i="0" u="none" strike="noStrike" kern="0" cap="none" spc="0" normalizeH="0" baseline="0" noProof="0" dirty="0">
                  <a:ln>
                    <a:noFill/>
                  </a:ln>
                  <a:solidFill>
                    <a:srgbClr val="515151"/>
                  </a:solidFill>
                  <a:effectLst/>
                  <a:uLnTx/>
                  <a:uFillTx/>
                  <a:latin typeface="Calibri" panose="020F0502020204030204"/>
                  <a:ea typeface="MS PGothic" charset="0"/>
                  <a:cs typeface="Segoe UI" panose="020B0502040204020203" pitchFamily="34" charset="0"/>
                </a:rPr>
                <a:t>Node(s)</a:t>
              </a:r>
            </a:p>
          </p:txBody>
        </p:sp>
        <p:sp>
          <p:nvSpPr>
            <p:cNvPr id="112" name="TextBox 111"/>
            <p:cNvSpPr txBox="1"/>
            <p:nvPr/>
          </p:nvSpPr>
          <p:spPr>
            <a:xfrm>
              <a:off x="9758148" y="4497093"/>
              <a:ext cx="1295423" cy="288476"/>
            </a:xfrm>
            <a:prstGeom prst="rect">
              <a:avLst/>
            </a:prstGeom>
            <a:noFill/>
          </p:spPr>
          <p:txBody>
            <a:bodyPr wrap="none" lIns="175736" tIns="140589" rIns="175736" bIns="140589" rtlCol="0">
              <a:spAutoFit/>
            </a:bodyPr>
            <a:lstStyle/>
            <a:p>
              <a:pPr marL="0" marR="0" lvl="0" indent="0" algn="ctr" defTabSz="895337" eaLnBrk="1" fontAlgn="base" latinLnBrk="0" hangingPunct="1">
                <a:lnSpc>
                  <a:spcPct val="90000"/>
                </a:lnSpc>
                <a:spcBef>
                  <a:spcPct val="0"/>
                </a:spcBef>
                <a:spcAft>
                  <a:spcPts val="575"/>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MS PGothic" charset="0"/>
                  <a:cs typeface="Segoe UI" panose="020B0502040204020203" pitchFamily="34" charset="0"/>
                </a:rPr>
                <a:t>Azure SQL Database</a:t>
              </a:r>
            </a:p>
          </p:txBody>
        </p:sp>
      </p:grpSp>
      <p:sp>
        <p:nvSpPr>
          <p:cNvPr id="111" name="Freeform 110"/>
          <p:cNvSpPr/>
          <p:nvPr/>
        </p:nvSpPr>
        <p:spPr bwMode="auto">
          <a:xfrm>
            <a:off x="8150788" y="1470712"/>
            <a:ext cx="1293676" cy="86138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marL="0" marR="0" lvl="0" indent="0" algn="ctr" defTabSz="895751" eaLnBrk="1" fontAlgn="base" latinLnBrk="0" hangingPunct="1">
              <a:lnSpc>
                <a:spcPct val="90000"/>
              </a:lnSpc>
              <a:spcBef>
                <a:spcPct val="0"/>
              </a:spcBef>
              <a:spcAft>
                <a:spcPct val="0"/>
              </a:spcAft>
              <a:buClrTx/>
              <a:buSzTx/>
              <a:buFontTx/>
              <a:buNone/>
              <a:tabLst/>
              <a:defRPr/>
            </a:pPr>
            <a:endParaRPr kumimoji="0" lang="en-IN" sz="2000"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a:p>
            <a:pPr marL="0" marR="0" lvl="0" indent="0" algn="ctr" defTabSz="895751" eaLnBrk="1" fontAlgn="base" latinLnBrk="0" hangingPunct="1">
              <a:lnSpc>
                <a:spcPct val="90000"/>
              </a:lnSpc>
              <a:spcBef>
                <a:spcPct val="0"/>
              </a:spcBef>
              <a:spcAft>
                <a:spcPct val="0"/>
              </a:spcAft>
              <a:buClrTx/>
              <a:buSzTx/>
              <a:buFontTx/>
              <a:buNone/>
              <a:tabLst/>
              <a:defRPr/>
            </a:pPr>
            <a:r>
              <a:rPr kumimoji="0" lang="en-IN" sz="2000"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SQL DB</a:t>
            </a:r>
          </a:p>
        </p:txBody>
      </p:sp>
      <p:cxnSp>
        <p:nvCxnSpPr>
          <p:cNvPr id="6" name="Straight Arrow Connector 5"/>
          <p:cNvCxnSpPr>
            <a:stCxn id="3" idx="3"/>
          </p:cNvCxnSpPr>
          <p:nvPr/>
        </p:nvCxnSpPr>
        <p:spPr>
          <a:xfrm flipV="1">
            <a:off x="7673322" y="3399780"/>
            <a:ext cx="870324" cy="708415"/>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8084282" y="4908284"/>
            <a:ext cx="3696688" cy="1300982"/>
          </a:xfrm>
          <a:prstGeom prst="rect">
            <a:avLst/>
          </a:prstGeom>
          <a:noFill/>
        </p:spPr>
        <p:txBody>
          <a:bodyPr wrap="square" lIns="175736" tIns="140589" rIns="175736" bIns="140589" rtlCol="0">
            <a:spAutoFit/>
          </a:bodyPr>
          <a:lstStyle/>
          <a:p>
            <a:pPr marL="0" marR="0" lvl="0" indent="0" algn="ctr" defTabSz="895337" eaLnBrk="1" fontAlgn="base" latinLnBrk="0" hangingPunct="1">
              <a:lnSpc>
                <a:spcPct val="90000"/>
              </a:lnSpc>
              <a:spcBef>
                <a:spcPct val="0"/>
              </a:spcBef>
              <a:spcAft>
                <a:spcPts val="575"/>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MS PGothic" charset="0"/>
                <a:cs typeface="Segoe UI" panose="020B0502040204020203" pitchFamily="34" charset="0"/>
              </a:rPr>
              <a:t>An increase of DWU will increase the number of compute nodes</a:t>
            </a:r>
          </a:p>
        </p:txBody>
      </p:sp>
    </p:spTree>
    <p:extLst>
      <p:ext uri="{BB962C8B-B14F-4D97-AF65-F5344CB8AC3E}">
        <p14:creationId xmlns:p14="http://schemas.microsoft.com/office/powerpoint/2010/main" val="2693750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71" name="Rounded Rectangle 70"/>
          <p:cNvSpPr/>
          <p:nvPr/>
        </p:nvSpPr>
        <p:spPr>
          <a:xfrm>
            <a:off x="1483654" y="5226263"/>
            <a:ext cx="5099957" cy="1405089"/>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63" name="Freeform 62"/>
          <p:cNvSpPr/>
          <p:nvPr/>
        </p:nvSpPr>
        <p:spPr bwMode="auto">
          <a:xfrm>
            <a:off x="2110669" y="5456661"/>
            <a:ext cx="1619362" cy="876349"/>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marL="0" marR="0" lvl="0" indent="0" algn="ctr" defTabSz="895751" eaLnBrk="1" fontAlgn="base" latinLnBrk="0" hangingPunct="1">
              <a:lnSpc>
                <a:spcPct val="90000"/>
              </a:lnSpc>
              <a:spcBef>
                <a:spcPct val="0"/>
              </a:spcBef>
              <a:spcAft>
                <a:spcPct val="0"/>
              </a:spcAft>
              <a:buClrTx/>
              <a:buSzTx/>
              <a:buFontTx/>
              <a:buNone/>
              <a:tabLst/>
              <a:defRPr/>
            </a:pPr>
            <a:endParaRPr kumimoji="0" lang="en-IN" sz="1921"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 name="Title 1"/>
          <p:cNvSpPr>
            <a:spLocks noGrp="1"/>
          </p:cNvSpPr>
          <p:nvPr>
            <p:ph type="title"/>
          </p:nvPr>
        </p:nvSpPr>
        <p:spPr>
          <a:xfrm>
            <a:off x="838946" y="365561"/>
            <a:ext cx="10514108" cy="743389"/>
          </a:xfrm>
        </p:spPr>
        <p:txBody>
          <a:bodyPr vert="horz" lIns="89642" tIns="44821" rIns="89642" bIns="44821" rtlCol="0" anchor="ctr">
            <a:normAutofit/>
          </a:bodyPr>
          <a:lstStyle/>
          <a:p>
            <a:r>
              <a:rPr lang="en-US" dirty="0">
                <a:solidFill>
                  <a:schemeClr val="bg1"/>
                </a:solidFill>
              </a:rPr>
              <a:t>Azure SQL Data Warehouse – Blob storage</a:t>
            </a:r>
          </a:p>
        </p:txBody>
      </p:sp>
      <p:sp>
        <p:nvSpPr>
          <p:cNvPr id="4" name="Rectangle 378"/>
          <p:cNvSpPr>
            <a:spLocks noChangeArrowheads="1"/>
          </p:cNvSpPr>
          <p:nvPr/>
        </p:nvSpPr>
        <p:spPr bwMode="auto">
          <a:xfrm>
            <a:off x="3724243" y="1987956"/>
            <a:ext cx="65" cy="3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225" eaLnBrk="0" fontAlgn="base" latinLnBrk="0" hangingPunct="0">
              <a:lnSpc>
                <a:spcPct val="100000"/>
              </a:lnSpc>
              <a:spcBef>
                <a:spcPct val="0"/>
              </a:spcBef>
              <a:spcAft>
                <a:spcPct val="0"/>
              </a:spcAft>
              <a:buClrTx/>
              <a:buSzTx/>
              <a:buFontTx/>
              <a:buNone/>
              <a:tabLst/>
              <a:defRPr/>
            </a:pPr>
            <a:endParaRPr kumimoji="0" lang="en-US" altLang="en-US" sz="2353" b="0" i="0" u="none" strike="noStrike" kern="0" cap="none" spc="0" normalizeH="0" baseline="0" noProof="0" dirty="0">
              <a:ln>
                <a:noFill/>
              </a:ln>
              <a:solidFill>
                <a:srgbClr val="505050"/>
              </a:solidFill>
              <a:effectLst/>
              <a:uLnTx/>
              <a:uFillTx/>
              <a:latin typeface="Segoe UI"/>
            </a:endParaRPr>
          </a:p>
        </p:txBody>
      </p:sp>
      <p:grpSp>
        <p:nvGrpSpPr>
          <p:cNvPr id="7" name="Group 6"/>
          <p:cNvGrpSpPr/>
          <p:nvPr/>
        </p:nvGrpSpPr>
        <p:grpSpPr>
          <a:xfrm>
            <a:off x="3573648" y="1469782"/>
            <a:ext cx="998604" cy="1344446"/>
            <a:chOff x="9882329" y="3122532"/>
            <a:chExt cx="1018773" cy="1371600"/>
          </a:xfrm>
        </p:grpSpPr>
        <p:grpSp>
          <p:nvGrpSpPr>
            <p:cNvPr id="8" name="Group 7"/>
            <p:cNvGrpSpPr>
              <a:grpSpLocks noChangeAspect="1"/>
            </p:cNvGrpSpPr>
            <p:nvPr/>
          </p:nvGrpSpPr>
          <p:grpSpPr>
            <a:xfrm>
              <a:off x="9882329" y="3122532"/>
              <a:ext cx="1018773" cy="1371600"/>
              <a:chOff x="6592193" y="1888324"/>
              <a:chExt cx="2181834" cy="2937461"/>
            </a:xfrm>
          </p:grpSpPr>
          <p:sp>
            <p:nvSpPr>
              <p:cNvPr id="10" name="Can 9"/>
              <p:cNvSpPr/>
              <p:nvPr/>
            </p:nvSpPr>
            <p:spPr>
              <a:xfrm>
                <a:off x="6592193" y="1888325"/>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sp>
            <p:nvSpPr>
              <p:cNvPr id="11" name="Donut 10"/>
              <p:cNvSpPr/>
              <p:nvPr/>
            </p:nvSpPr>
            <p:spPr>
              <a:xfrm>
                <a:off x="6592193" y="1888324"/>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grpSp>
            <p:nvGrpSpPr>
              <p:cNvPr id="12" name="Group 11"/>
              <p:cNvGrpSpPr/>
              <p:nvPr/>
            </p:nvGrpSpPr>
            <p:grpSpPr>
              <a:xfrm>
                <a:off x="6654555" y="1948052"/>
                <a:ext cx="2062791" cy="999923"/>
                <a:chOff x="3418451" y="1327507"/>
                <a:chExt cx="2706124" cy="1321666"/>
              </a:xfrm>
            </p:grpSpPr>
            <p:sp>
              <p:nvSpPr>
                <p:cNvPr id="13" name="Donut 12"/>
                <p:cNvSpPr/>
                <p:nvPr/>
              </p:nvSpPr>
              <p:spPr>
                <a:xfrm>
                  <a:off x="3418451" y="1327507"/>
                  <a:ext cx="2706124" cy="1321666"/>
                </a:xfrm>
                <a:prstGeom prst="donut">
                  <a:avLst>
                    <a:gd name="adj" fmla="val 50000"/>
                  </a:avLst>
                </a:prstGeom>
                <a:solidFill>
                  <a:srgbClr val="00AB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sp>
              <p:nvSpPr>
                <p:cNvPr id="14" name="Freeform 13"/>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grpSp>
        </p:grpSp>
        <p:sp>
          <p:nvSpPr>
            <p:cNvPr id="9" name="TextBox 8"/>
            <p:cNvSpPr txBox="1"/>
            <p:nvPr/>
          </p:nvSpPr>
          <p:spPr>
            <a:xfrm>
              <a:off x="9949984" y="3659933"/>
              <a:ext cx="911743" cy="763458"/>
            </a:xfrm>
            <a:prstGeom prst="rect">
              <a:avLst/>
            </a:prstGeom>
            <a:noFill/>
          </p:spPr>
          <p:txBody>
            <a:bodyPr wrap="none" lIns="175736" tIns="140589" rIns="175736" bIns="140589" rtlCol="0">
              <a:spAutoFit/>
            </a:bodyPr>
            <a:lstStyle/>
            <a:p>
              <a:pPr marL="0" marR="0" lvl="0" indent="0" algn="ctr" defTabSz="895337" eaLnBrk="1" fontAlgn="base" latinLnBrk="0" hangingPunct="1">
                <a:lnSpc>
                  <a:spcPct val="90000"/>
                </a:lnSpc>
                <a:spcBef>
                  <a:spcPct val="0"/>
                </a:spcBef>
                <a:spcAft>
                  <a:spcPts val="575"/>
                </a:spcAft>
                <a:buClrTx/>
                <a:buSzTx/>
                <a:buFontTx/>
                <a:buNone/>
                <a:tabLst/>
                <a:defRPr/>
              </a:pPr>
              <a:r>
                <a:rPr kumimoji="0" lang="en-US" sz="1371" b="0" i="0" u="none" strike="noStrike" kern="0" cap="none" spc="0" normalizeH="0" baseline="0" noProof="0" dirty="0">
                  <a:ln>
                    <a:noFill/>
                  </a:ln>
                  <a:solidFill>
                    <a:srgbClr val="515151"/>
                  </a:solidFill>
                  <a:effectLst/>
                  <a:uLnTx/>
                  <a:uFillTx/>
                  <a:latin typeface="Calibri" panose="020F0502020204030204"/>
                  <a:ea typeface="MS PGothic" charset="0"/>
                  <a:cs typeface="Segoe UI" panose="020B0502040204020203" pitchFamily="34" charset="0"/>
                </a:rPr>
                <a:t>Control</a:t>
              </a:r>
            </a:p>
            <a:p>
              <a:pPr marL="0" marR="0" lvl="0" indent="0" algn="ctr" defTabSz="895337" eaLnBrk="1" fontAlgn="base" latinLnBrk="0" hangingPunct="1">
                <a:lnSpc>
                  <a:spcPct val="90000"/>
                </a:lnSpc>
                <a:spcBef>
                  <a:spcPct val="0"/>
                </a:spcBef>
                <a:spcAft>
                  <a:spcPts val="575"/>
                </a:spcAft>
                <a:buClrTx/>
                <a:buSzTx/>
                <a:buFontTx/>
                <a:buNone/>
                <a:tabLst/>
                <a:defRPr/>
              </a:pPr>
              <a:r>
                <a:rPr kumimoji="0" lang="en-US" sz="1371" b="0" i="0" u="none" strike="noStrike" kern="0" cap="none" spc="0" normalizeH="0" baseline="0" noProof="0" dirty="0">
                  <a:ln>
                    <a:noFill/>
                  </a:ln>
                  <a:solidFill>
                    <a:srgbClr val="515151"/>
                  </a:solidFill>
                  <a:effectLst/>
                  <a:uLnTx/>
                  <a:uFillTx/>
                  <a:latin typeface="Calibri" panose="020F0502020204030204"/>
                  <a:ea typeface="MS PGothic" charset="0"/>
                  <a:cs typeface="Segoe UI" panose="020B0502040204020203" pitchFamily="34" charset="0"/>
                </a:rPr>
                <a:t>Node</a:t>
              </a:r>
            </a:p>
          </p:txBody>
        </p:sp>
      </p:grpSp>
      <p:sp>
        <p:nvSpPr>
          <p:cNvPr id="15" name="Freeform 14"/>
          <p:cNvSpPr/>
          <p:nvPr/>
        </p:nvSpPr>
        <p:spPr bwMode="auto">
          <a:xfrm>
            <a:off x="3141115" y="1518323"/>
            <a:ext cx="667088" cy="41855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marL="0" marR="0" lvl="0" indent="0" algn="ctr" defTabSz="895751" eaLnBrk="1" fontAlgn="base" latinLnBrk="0" hangingPunct="1">
              <a:lnSpc>
                <a:spcPct val="90000"/>
              </a:lnSpc>
              <a:spcBef>
                <a:spcPct val="0"/>
              </a:spcBef>
              <a:spcAft>
                <a:spcPct val="0"/>
              </a:spcAft>
              <a:buClrTx/>
              <a:buSzTx/>
              <a:buFontTx/>
              <a:buNone/>
              <a:tabLst/>
              <a:defRPr/>
            </a:pPr>
            <a:r>
              <a:rPr kumimoji="0" lang="en-IN" sz="1078" b="1" i="0" u="none" strike="noStrike" kern="0" cap="none" spc="0" normalizeH="0" baseline="0" noProof="0">
                <a:ln>
                  <a:noFill/>
                </a:ln>
                <a:solidFill>
                  <a:srgbClr val="505050"/>
                </a:solidFill>
                <a:effectLst/>
                <a:uLnTx/>
                <a:uFillTx/>
                <a:latin typeface="Segoe UI Light"/>
                <a:ea typeface="Segoe UI" pitchFamily="34" charset="0"/>
                <a:cs typeface="Segoe UI" pitchFamily="34" charset="0"/>
              </a:rPr>
              <a:t>SQL DB</a:t>
            </a:r>
            <a:endParaRPr kumimoji="0" lang="en-IN" sz="1078"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nvGrpSpPr>
          <p:cNvPr id="17" name="Group 16"/>
          <p:cNvGrpSpPr/>
          <p:nvPr/>
        </p:nvGrpSpPr>
        <p:grpSpPr>
          <a:xfrm>
            <a:off x="1483652" y="3441077"/>
            <a:ext cx="1025437" cy="1344446"/>
            <a:chOff x="9882329" y="3122532"/>
            <a:chExt cx="1046148" cy="1371600"/>
          </a:xfrm>
        </p:grpSpPr>
        <p:grpSp>
          <p:nvGrpSpPr>
            <p:cNvPr id="18" name="Group 17"/>
            <p:cNvGrpSpPr>
              <a:grpSpLocks noChangeAspect="1"/>
            </p:cNvGrpSpPr>
            <p:nvPr/>
          </p:nvGrpSpPr>
          <p:grpSpPr>
            <a:xfrm>
              <a:off x="9882329" y="3122532"/>
              <a:ext cx="1018773" cy="1371600"/>
              <a:chOff x="6592193" y="1888324"/>
              <a:chExt cx="2181834" cy="2937461"/>
            </a:xfrm>
          </p:grpSpPr>
          <p:sp>
            <p:nvSpPr>
              <p:cNvPr id="20" name="Can 19"/>
              <p:cNvSpPr/>
              <p:nvPr/>
            </p:nvSpPr>
            <p:spPr>
              <a:xfrm>
                <a:off x="6592193" y="1888325"/>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sp>
            <p:nvSpPr>
              <p:cNvPr id="21" name="Donut 20"/>
              <p:cNvSpPr/>
              <p:nvPr/>
            </p:nvSpPr>
            <p:spPr>
              <a:xfrm>
                <a:off x="6592193" y="1888324"/>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grpSp>
            <p:nvGrpSpPr>
              <p:cNvPr id="22" name="Group 21"/>
              <p:cNvGrpSpPr/>
              <p:nvPr/>
            </p:nvGrpSpPr>
            <p:grpSpPr>
              <a:xfrm>
                <a:off x="6654555" y="1948052"/>
                <a:ext cx="2062791" cy="999923"/>
                <a:chOff x="3418451" y="1327507"/>
                <a:chExt cx="2706124" cy="1321666"/>
              </a:xfrm>
            </p:grpSpPr>
            <p:sp>
              <p:nvSpPr>
                <p:cNvPr id="23" name="Donut 22"/>
                <p:cNvSpPr/>
                <p:nvPr/>
              </p:nvSpPr>
              <p:spPr>
                <a:xfrm>
                  <a:off x="3418451" y="1327507"/>
                  <a:ext cx="2706124" cy="1321666"/>
                </a:xfrm>
                <a:prstGeom prst="donu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sp>
              <p:nvSpPr>
                <p:cNvPr id="24" name="Freeform 23"/>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grpSp>
        </p:grpSp>
        <p:sp>
          <p:nvSpPr>
            <p:cNvPr id="19" name="TextBox 18"/>
            <p:cNvSpPr txBox="1"/>
            <p:nvPr/>
          </p:nvSpPr>
          <p:spPr>
            <a:xfrm>
              <a:off x="9883239" y="3659933"/>
              <a:ext cx="1045238" cy="763458"/>
            </a:xfrm>
            <a:prstGeom prst="rect">
              <a:avLst/>
            </a:prstGeom>
            <a:noFill/>
          </p:spPr>
          <p:txBody>
            <a:bodyPr wrap="none" lIns="175736" tIns="140589" rIns="175736" bIns="140589" rtlCol="0">
              <a:spAutoFit/>
            </a:bodyPr>
            <a:lstStyle/>
            <a:p>
              <a:pPr marL="0" marR="0" lvl="0" indent="0" algn="ctr" defTabSz="895337" eaLnBrk="1" fontAlgn="base" latinLnBrk="0" hangingPunct="1">
                <a:lnSpc>
                  <a:spcPct val="90000"/>
                </a:lnSpc>
                <a:spcBef>
                  <a:spcPct val="0"/>
                </a:spcBef>
                <a:spcAft>
                  <a:spcPts val="575"/>
                </a:spcAft>
                <a:buClrTx/>
                <a:buSzTx/>
                <a:buFontTx/>
                <a:buNone/>
                <a:tabLst/>
                <a:defRPr/>
              </a:pPr>
              <a:r>
                <a:rPr kumimoji="0" lang="en-US" sz="1371" b="0" i="0" u="none" strike="noStrike" kern="0" cap="none" spc="0" normalizeH="0" baseline="0" noProof="0" dirty="0">
                  <a:ln>
                    <a:noFill/>
                  </a:ln>
                  <a:solidFill>
                    <a:srgbClr val="515151"/>
                  </a:solidFill>
                  <a:effectLst/>
                  <a:uLnTx/>
                  <a:uFillTx/>
                  <a:latin typeface="Calibri" panose="020F0502020204030204"/>
                  <a:ea typeface="MS PGothic" charset="0"/>
                  <a:cs typeface="Segoe UI" panose="020B0502040204020203" pitchFamily="34" charset="0"/>
                </a:rPr>
                <a:t>Compute</a:t>
              </a:r>
            </a:p>
            <a:p>
              <a:pPr marL="0" marR="0" lvl="0" indent="0" algn="ctr" defTabSz="895337" eaLnBrk="1" fontAlgn="base" latinLnBrk="0" hangingPunct="1">
                <a:lnSpc>
                  <a:spcPct val="90000"/>
                </a:lnSpc>
                <a:spcBef>
                  <a:spcPct val="0"/>
                </a:spcBef>
                <a:spcAft>
                  <a:spcPts val="575"/>
                </a:spcAft>
                <a:buClrTx/>
                <a:buSzTx/>
                <a:buFontTx/>
                <a:buNone/>
                <a:tabLst/>
                <a:defRPr/>
              </a:pPr>
              <a:r>
                <a:rPr kumimoji="0" lang="en-US" sz="1371" b="0" i="0" u="none" strike="noStrike" kern="0" cap="none" spc="0" normalizeH="0" baseline="0" noProof="0" dirty="0">
                  <a:ln>
                    <a:noFill/>
                  </a:ln>
                  <a:solidFill>
                    <a:srgbClr val="515151"/>
                  </a:solidFill>
                  <a:effectLst/>
                  <a:uLnTx/>
                  <a:uFillTx/>
                  <a:latin typeface="Calibri" panose="020F0502020204030204"/>
                  <a:ea typeface="MS PGothic" charset="0"/>
                  <a:cs typeface="Segoe UI" panose="020B0502040204020203" pitchFamily="34" charset="0"/>
                </a:rPr>
                <a:t>Node</a:t>
              </a:r>
            </a:p>
          </p:txBody>
        </p:sp>
      </p:grpSp>
      <p:grpSp>
        <p:nvGrpSpPr>
          <p:cNvPr id="25" name="Group 24"/>
          <p:cNvGrpSpPr/>
          <p:nvPr/>
        </p:nvGrpSpPr>
        <p:grpSpPr>
          <a:xfrm>
            <a:off x="2975356" y="3441077"/>
            <a:ext cx="1025437" cy="1344446"/>
            <a:chOff x="9882329" y="3122532"/>
            <a:chExt cx="1046148" cy="1371600"/>
          </a:xfrm>
        </p:grpSpPr>
        <p:grpSp>
          <p:nvGrpSpPr>
            <p:cNvPr id="26" name="Group 25"/>
            <p:cNvGrpSpPr>
              <a:grpSpLocks noChangeAspect="1"/>
            </p:cNvGrpSpPr>
            <p:nvPr/>
          </p:nvGrpSpPr>
          <p:grpSpPr>
            <a:xfrm>
              <a:off x="9882329" y="3122532"/>
              <a:ext cx="1018773" cy="1371600"/>
              <a:chOff x="6592193" y="1888324"/>
              <a:chExt cx="2181834" cy="2937461"/>
            </a:xfrm>
          </p:grpSpPr>
          <p:sp>
            <p:nvSpPr>
              <p:cNvPr id="28" name="Can 27"/>
              <p:cNvSpPr/>
              <p:nvPr/>
            </p:nvSpPr>
            <p:spPr>
              <a:xfrm>
                <a:off x="6592193" y="1888325"/>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sp>
            <p:nvSpPr>
              <p:cNvPr id="29" name="Donut 28"/>
              <p:cNvSpPr/>
              <p:nvPr/>
            </p:nvSpPr>
            <p:spPr>
              <a:xfrm>
                <a:off x="6592193" y="1888324"/>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grpSp>
            <p:nvGrpSpPr>
              <p:cNvPr id="30" name="Group 29"/>
              <p:cNvGrpSpPr/>
              <p:nvPr/>
            </p:nvGrpSpPr>
            <p:grpSpPr>
              <a:xfrm>
                <a:off x="6654555" y="1948052"/>
                <a:ext cx="2062791" cy="999923"/>
                <a:chOff x="3418451" y="1327507"/>
                <a:chExt cx="2706124" cy="1321666"/>
              </a:xfrm>
            </p:grpSpPr>
            <p:sp>
              <p:nvSpPr>
                <p:cNvPr id="31" name="Donut 30"/>
                <p:cNvSpPr/>
                <p:nvPr/>
              </p:nvSpPr>
              <p:spPr>
                <a:xfrm>
                  <a:off x="3418451" y="1327507"/>
                  <a:ext cx="2706124" cy="1321666"/>
                </a:xfrm>
                <a:prstGeom prst="donu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sp>
              <p:nvSpPr>
                <p:cNvPr id="32" name="Freeform 31"/>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grpSp>
        </p:grpSp>
        <p:sp>
          <p:nvSpPr>
            <p:cNvPr id="27" name="TextBox 26"/>
            <p:cNvSpPr txBox="1"/>
            <p:nvPr/>
          </p:nvSpPr>
          <p:spPr>
            <a:xfrm>
              <a:off x="9883239" y="3659933"/>
              <a:ext cx="1045238" cy="763458"/>
            </a:xfrm>
            <a:prstGeom prst="rect">
              <a:avLst/>
            </a:prstGeom>
            <a:noFill/>
          </p:spPr>
          <p:txBody>
            <a:bodyPr wrap="none" lIns="175736" tIns="140589" rIns="175736" bIns="140589" rtlCol="0">
              <a:spAutoFit/>
            </a:bodyPr>
            <a:lstStyle/>
            <a:p>
              <a:pPr marL="0" marR="0" lvl="0" indent="0" algn="ctr" defTabSz="895337" eaLnBrk="1" fontAlgn="base" latinLnBrk="0" hangingPunct="1">
                <a:lnSpc>
                  <a:spcPct val="90000"/>
                </a:lnSpc>
                <a:spcBef>
                  <a:spcPct val="0"/>
                </a:spcBef>
                <a:spcAft>
                  <a:spcPts val="575"/>
                </a:spcAft>
                <a:buClrTx/>
                <a:buSzTx/>
                <a:buFontTx/>
                <a:buNone/>
                <a:tabLst/>
                <a:defRPr/>
              </a:pPr>
              <a:r>
                <a:rPr kumimoji="0" lang="en-US" sz="1371" b="0" i="0" u="none" strike="noStrike" kern="0" cap="none" spc="0" normalizeH="0" baseline="0" noProof="0" dirty="0">
                  <a:ln>
                    <a:noFill/>
                  </a:ln>
                  <a:solidFill>
                    <a:srgbClr val="515151"/>
                  </a:solidFill>
                  <a:effectLst/>
                  <a:uLnTx/>
                  <a:uFillTx/>
                  <a:latin typeface="Calibri" panose="020F0502020204030204"/>
                  <a:ea typeface="MS PGothic" charset="0"/>
                  <a:cs typeface="Segoe UI" panose="020B0502040204020203" pitchFamily="34" charset="0"/>
                </a:rPr>
                <a:t>Compute</a:t>
              </a:r>
            </a:p>
            <a:p>
              <a:pPr marL="0" marR="0" lvl="0" indent="0" algn="ctr" defTabSz="895337" eaLnBrk="1" fontAlgn="base" latinLnBrk="0" hangingPunct="1">
                <a:lnSpc>
                  <a:spcPct val="90000"/>
                </a:lnSpc>
                <a:spcBef>
                  <a:spcPct val="0"/>
                </a:spcBef>
                <a:spcAft>
                  <a:spcPts val="575"/>
                </a:spcAft>
                <a:buClrTx/>
                <a:buSzTx/>
                <a:buFontTx/>
                <a:buNone/>
                <a:tabLst/>
                <a:defRPr/>
              </a:pPr>
              <a:r>
                <a:rPr kumimoji="0" lang="en-US" sz="1371" b="0" i="0" u="none" strike="noStrike" kern="0" cap="none" spc="0" normalizeH="0" baseline="0" noProof="0" dirty="0">
                  <a:ln>
                    <a:noFill/>
                  </a:ln>
                  <a:solidFill>
                    <a:srgbClr val="515151"/>
                  </a:solidFill>
                  <a:effectLst/>
                  <a:uLnTx/>
                  <a:uFillTx/>
                  <a:latin typeface="Calibri" panose="020F0502020204030204"/>
                  <a:ea typeface="MS PGothic" charset="0"/>
                  <a:cs typeface="Segoe UI" panose="020B0502040204020203" pitchFamily="34" charset="0"/>
                </a:rPr>
                <a:t>Node</a:t>
              </a:r>
            </a:p>
          </p:txBody>
        </p:sp>
      </p:grpSp>
      <p:cxnSp>
        <p:nvCxnSpPr>
          <p:cNvPr id="50" name="Straight Connector 49"/>
          <p:cNvCxnSpPr>
            <a:stCxn id="20" idx="1"/>
          </p:cNvCxnSpPr>
          <p:nvPr/>
        </p:nvCxnSpPr>
        <p:spPr>
          <a:xfrm flipV="1">
            <a:off x="1982956" y="2591065"/>
            <a:ext cx="1590692" cy="85001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47" idx="0"/>
          </p:cNvCxnSpPr>
          <p:nvPr/>
        </p:nvCxnSpPr>
        <p:spPr>
          <a:xfrm flipH="1" flipV="1">
            <a:off x="4546310" y="2591065"/>
            <a:ext cx="1831893" cy="877349"/>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29" idx="0"/>
          </p:cNvCxnSpPr>
          <p:nvPr/>
        </p:nvCxnSpPr>
        <p:spPr>
          <a:xfrm flipV="1">
            <a:off x="3474659" y="2814228"/>
            <a:ext cx="366140" cy="626849"/>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39" idx="0"/>
          </p:cNvCxnSpPr>
          <p:nvPr/>
        </p:nvCxnSpPr>
        <p:spPr>
          <a:xfrm flipH="1" flipV="1">
            <a:off x="4273877" y="2814228"/>
            <a:ext cx="667416" cy="654186"/>
          </a:xfrm>
          <a:prstGeom prst="line">
            <a:avLst/>
          </a:prstGeom>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4440688" y="3441077"/>
            <a:ext cx="1025437" cy="1344446"/>
            <a:chOff x="9882329" y="3122532"/>
            <a:chExt cx="1046148" cy="1371600"/>
          </a:xfrm>
        </p:grpSpPr>
        <p:grpSp>
          <p:nvGrpSpPr>
            <p:cNvPr id="34" name="Group 33"/>
            <p:cNvGrpSpPr>
              <a:grpSpLocks noChangeAspect="1"/>
            </p:cNvGrpSpPr>
            <p:nvPr/>
          </p:nvGrpSpPr>
          <p:grpSpPr>
            <a:xfrm>
              <a:off x="9882329" y="3122532"/>
              <a:ext cx="1018773" cy="1371600"/>
              <a:chOff x="6592193" y="1888324"/>
              <a:chExt cx="2181834" cy="2937461"/>
            </a:xfrm>
          </p:grpSpPr>
          <p:sp>
            <p:nvSpPr>
              <p:cNvPr id="36" name="Can 35"/>
              <p:cNvSpPr/>
              <p:nvPr/>
            </p:nvSpPr>
            <p:spPr>
              <a:xfrm>
                <a:off x="6592193" y="1888325"/>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sp>
            <p:nvSpPr>
              <p:cNvPr id="37" name="Donut 36"/>
              <p:cNvSpPr/>
              <p:nvPr/>
            </p:nvSpPr>
            <p:spPr>
              <a:xfrm>
                <a:off x="6592193" y="1888324"/>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grpSp>
            <p:nvGrpSpPr>
              <p:cNvPr id="38" name="Group 37"/>
              <p:cNvGrpSpPr/>
              <p:nvPr/>
            </p:nvGrpSpPr>
            <p:grpSpPr>
              <a:xfrm>
                <a:off x="6654555" y="1948052"/>
                <a:ext cx="2062791" cy="999923"/>
                <a:chOff x="3418451" y="1327507"/>
                <a:chExt cx="2706124" cy="1321666"/>
              </a:xfrm>
            </p:grpSpPr>
            <p:sp>
              <p:nvSpPr>
                <p:cNvPr id="39" name="Donut 38"/>
                <p:cNvSpPr/>
                <p:nvPr/>
              </p:nvSpPr>
              <p:spPr>
                <a:xfrm>
                  <a:off x="3418451" y="1327507"/>
                  <a:ext cx="2706124" cy="1321666"/>
                </a:xfrm>
                <a:prstGeom prst="donu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sp>
              <p:nvSpPr>
                <p:cNvPr id="40" name="Freeform 39"/>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grpSp>
        </p:grpSp>
        <p:sp>
          <p:nvSpPr>
            <p:cNvPr id="35" name="TextBox 34"/>
            <p:cNvSpPr txBox="1"/>
            <p:nvPr/>
          </p:nvSpPr>
          <p:spPr>
            <a:xfrm>
              <a:off x="9883239" y="3659933"/>
              <a:ext cx="1045238" cy="763458"/>
            </a:xfrm>
            <a:prstGeom prst="rect">
              <a:avLst/>
            </a:prstGeom>
            <a:noFill/>
          </p:spPr>
          <p:txBody>
            <a:bodyPr wrap="none" lIns="175736" tIns="140589" rIns="175736" bIns="140589" rtlCol="0">
              <a:spAutoFit/>
            </a:bodyPr>
            <a:lstStyle/>
            <a:p>
              <a:pPr marL="0" marR="0" lvl="0" indent="0" algn="ctr" defTabSz="895337" eaLnBrk="1" fontAlgn="base" latinLnBrk="0" hangingPunct="1">
                <a:lnSpc>
                  <a:spcPct val="90000"/>
                </a:lnSpc>
                <a:spcBef>
                  <a:spcPct val="0"/>
                </a:spcBef>
                <a:spcAft>
                  <a:spcPts val="575"/>
                </a:spcAft>
                <a:buClrTx/>
                <a:buSzTx/>
                <a:buFontTx/>
                <a:buNone/>
                <a:tabLst/>
                <a:defRPr/>
              </a:pPr>
              <a:r>
                <a:rPr kumimoji="0" lang="en-US" sz="1371" b="0" i="0" u="none" strike="noStrike" kern="0" cap="none" spc="0" normalizeH="0" baseline="0" noProof="0" dirty="0">
                  <a:ln>
                    <a:noFill/>
                  </a:ln>
                  <a:solidFill>
                    <a:srgbClr val="515151"/>
                  </a:solidFill>
                  <a:effectLst/>
                  <a:uLnTx/>
                  <a:uFillTx/>
                  <a:latin typeface="Calibri" panose="020F0502020204030204"/>
                  <a:ea typeface="MS PGothic" charset="0"/>
                  <a:cs typeface="Segoe UI" panose="020B0502040204020203" pitchFamily="34" charset="0"/>
                </a:rPr>
                <a:t>Compute</a:t>
              </a:r>
            </a:p>
            <a:p>
              <a:pPr marL="0" marR="0" lvl="0" indent="0" algn="ctr" defTabSz="895337" eaLnBrk="1" fontAlgn="base" latinLnBrk="0" hangingPunct="1">
                <a:lnSpc>
                  <a:spcPct val="90000"/>
                </a:lnSpc>
                <a:spcBef>
                  <a:spcPct val="0"/>
                </a:spcBef>
                <a:spcAft>
                  <a:spcPts val="575"/>
                </a:spcAft>
                <a:buClrTx/>
                <a:buSzTx/>
                <a:buFontTx/>
                <a:buNone/>
                <a:tabLst/>
                <a:defRPr/>
              </a:pPr>
              <a:r>
                <a:rPr kumimoji="0" lang="en-US" sz="1371" b="0" i="0" u="none" strike="noStrike" kern="0" cap="none" spc="0" normalizeH="0" baseline="0" noProof="0" dirty="0">
                  <a:ln>
                    <a:noFill/>
                  </a:ln>
                  <a:solidFill>
                    <a:srgbClr val="515151"/>
                  </a:solidFill>
                  <a:effectLst/>
                  <a:uLnTx/>
                  <a:uFillTx/>
                  <a:latin typeface="Calibri" panose="020F0502020204030204"/>
                  <a:ea typeface="MS PGothic" charset="0"/>
                  <a:cs typeface="Segoe UI" panose="020B0502040204020203" pitchFamily="34" charset="0"/>
                </a:rPr>
                <a:t>Node</a:t>
              </a:r>
            </a:p>
          </p:txBody>
        </p:sp>
      </p:grpSp>
      <p:grpSp>
        <p:nvGrpSpPr>
          <p:cNvPr id="41" name="Group 40"/>
          <p:cNvGrpSpPr/>
          <p:nvPr/>
        </p:nvGrpSpPr>
        <p:grpSpPr>
          <a:xfrm>
            <a:off x="5877599" y="3441077"/>
            <a:ext cx="1025437" cy="1344446"/>
            <a:chOff x="9882329" y="3122532"/>
            <a:chExt cx="1046148" cy="1371600"/>
          </a:xfrm>
        </p:grpSpPr>
        <p:grpSp>
          <p:nvGrpSpPr>
            <p:cNvPr id="42" name="Group 41"/>
            <p:cNvGrpSpPr>
              <a:grpSpLocks noChangeAspect="1"/>
            </p:cNvGrpSpPr>
            <p:nvPr/>
          </p:nvGrpSpPr>
          <p:grpSpPr>
            <a:xfrm>
              <a:off x="9882329" y="3122532"/>
              <a:ext cx="1018773" cy="1371600"/>
              <a:chOff x="6592193" y="1888324"/>
              <a:chExt cx="2181834" cy="2937461"/>
            </a:xfrm>
          </p:grpSpPr>
          <p:sp>
            <p:nvSpPr>
              <p:cNvPr id="44" name="Can 43"/>
              <p:cNvSpPr/>
              <p:nvPr/>
            </p:nvSpPr>
            <p:spPr>
              <a:xfrm>
                <a:off x="6592193" y="1888325"/>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sp>
            <p:nvSpPr>
              <p:cNvPr id="45" name="Donut 44"/>
              <p:cNvSpPr/>
              <p:nvPr/>
            </p:nvSpPr>
            <p:spPr>
              <a:xfrm>
                <a:off x="6592193" y="1888324"/>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grpSp>
            <p:nvGrpSpPr>
              <p:cNvPr id="46" name="Group 45"/>
              <p:cNvGrpSpPr/>
              <p:nvPr/>
            </p:nvGrpSpPr>
            <p:grpSpPr>
              <a:xfrm>
                <a:off x="6654555" y="1948052"/>
                <a:ext cx="2062791" cy="999923"/>
                <a:chOff x="3418451" y="1327507"/>
                <a:chExt cx="2706124" cy="1321666"/>
              </a:xfrm>
            </p:grpSpPr>
            <p:sp>
              <p:nvSpPr>
                <p:cNvPr id="47" name="Donut 46"/>
                <p:cNvSpPr/>
                <p:nvPr/>
              </p:nvSpPr>
              <p:spPr>
                <a:xfrm>
                  <a:off x="3418451" y="1327507"/>
                  <a:ext cx="2706124" cy="1321666"/>
                </a:xfrm>
                <a:prstGeom prst="donu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sp>
              <p:nvSpPr>
                <p:cNvPr id="48" name="Freeform 47"/>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Calibri" panose="020F0502020204030204"/>
                  </a:endParaRPr>
                </a:p>
              </p:txBody>
            </p:sp>
          </p:grpSp>
        </p:grpSp>
        <p:sp>
          <p:nvSpPr>
            <p:cNvPr id="43" name="TextBox 42"/>
            <p:cNvSpPr txBox="1"/>
            <p:nvPr/>
          </p:nvSpPr>
          <p:spPr>
            <a:xfrm>
              <a:off x="9883239" y="3659933"/>
              <a:ext cx="1045238" cy="763458"/>
            </a:xfrm>
            <a:prstGeom prst="rect">
              <a:avLst/>
            </a:prstGeom>
            <a:noFill/>
          </p:spPr>
          <p:txBody>
            <a:bodyPr wrap="none" lIns="175736" tIns="140589" rIns="175736" bIns="140589" rtlCol="0">
              <a:spAutoFit/>
            </a:bodyPr>
            <a:lstStyle/>
            <a:p>
              <a:pPr marL="0" marR="0" lvl="0" indent="0" algn="ctr" defTabSz="895337" eaLnBrk="1" fontAlgn="base" latinLnBrk="0" hangingPunct="1">
                <a:lnSpc>
                  <a:spcPct val="90000"/>
                </a:lnSpc>
                <a:spcBef>
                  <a:spcPct val="0"/>
                </a:spcBef>
                <a:spcAft>
                  <a:spcPts val="575"/>
                </a:spcAft>
                <a:buClrTx/>
                <a:buSzTx/>
                <a:buFontTx/>
                <a:buNone/>
                <a:tabLst/>
                <a:defRPr/>
              </a:pPr>
              <a:r>
                <a:rPr kumimoji="0" lang="en-US" sz="1371" b="0" i="0" u="none" strike="noStrike" kern="0" cap="none" spc="0" normalizeH="0" baseline="0" noProof="0" dirty="0">
                  <a:ln>
                    <a:noFill/>
                  </a:ln>
                  <a:solidFill>
                    <a:srgbClr val="515151"/>
                  </a:solidFill>
                  <a:effectLst/>
                  <a:uLnTx/>
                  <a:uFillTx/>
                  <a:latin typeface="Calibri" panose="020F0502020204030204"/>
                  <a:ea typeface="MS PGothic" charset="0"/>
                  <a:cs typeface="Segoe UI" panose="020B0502040204020203" pitchFamily="34" charset="0"/>
                </a:rPr>
                <a:t>Compute</a:t>
              </a:r>
            </a:p>
            <a:p>
              <a:pPr marL="0" marR="0" lvl="0" indent="0" algn="ctr" defTabSz="895337" eaLnBrk="1" fontAlgn="base" latinLnBrk="0" hangingPunct="1">
                <a:lnSpc>
                  <a:spcPct val="90000"/>
                </a:lnSpc>
                <a:spcBef>
                  <a:spcPct val="0"/>
                </a:spcBef>
                <a:spcAft>
                  <a:spcPts val="575"/>
                </a:spcAft>
                <a:buClrTx/>
                <a:buSzTx/>
                <a:buFontTx/>
                <a:buNone/>
                <a:tabLst/>
                <a:defRPr/>
              </a:pPr>
              <a:r>
                <a:rPr kumimoji="0" lang="en-US" sz="1371" b="0" i="0" u="none" strike="noStrike" kern="0" cap="none" spc="0" normalizeH="0" baseline="0" noProof="0" dirty="0">
                  <a:ln>
                    <a:noFill/>
                  </a:ln>
                  <a:solidFill>
                    <a:srgbClr val="515151"/>
                  </a:solidFill>
                  <a:effectLst/>
                  <a:uLnTx/>
                  <a:uFillTx/>
                  <a:latin typeface="Calibri" panose="020F0502020204030204"/>
                  <a:ea typeface="MS PGothic" charset="0"/>
                  <a:cs typeface="Segoe UI" panose="020B0502040204020203" pitchFamily="34" charset="0"/>
                </a:rPr>
                <a:t>Node</a:t>
              </a:r>
            </a:p>
          </p:txBody>
        </p:sp>
      </p:grpSp>
      <p:sp>
        <p:nvSpPr>
          <p:cNvPr id="59" name="Freeform 58"/>
          <p:cNvSpPr/>
          <p:nvPr/>
        </p:nvSpPr>
        <p:spPr bwMode="auto">
          <a:xfrm>
            <a:off x="1073890" y="3487962"/>
            <a:ext cx="667088" cy="41855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marL="0" marR="0" lvl="0" indent="0" algn="ctr" defTabSz="895751" eaLnBrk="1" fontAlgn="base" latinLnBrk="0" hangingPunct="1">
              <a:lnSpc>
                <a:spcPct val="90000"/>
              </a:lnSpc>
              <a:spcBef>
                <a:spcPct val="0"/>
              </a:spcBef>
              <a:spcAft>
                <a:spcPct val="0"/>
              </a:spcAft>
              <a:buClrTx/>
              <a:buSzTx/>
              <a:buFontTx/>
              <a:buNone/>
              <a:tabLst/>
              <a:defRPr/>
            </a:pPr>
            <a:r>
              <a:rPr kumimoji="0" lang="en-IN" sz="1050"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SQL DB</a:t>
            </a:r>
          </a:p>
        </p:txBody>
      </p:sp>
      <p:sp>
        <p:nvSpPr>
          <p:cNvPr id="60" name="Freeform 59"/>
          <p:cNvSpPr/>
          <p:nvPr/>
        </p:nvSpPr>
        <p:spPr bwMode="auto">
          <a:xfrm>
            <a:off x="2547733" y="3487962"/>
            <a:ext cx="667088" cy="41855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marL="0" marR="0" lvl="0" indent="0" algn="ctr" defTabSz="895751" eaLnBrk="1" fontAlgn="base" latinLnBrk="0" hangingPunct="1">
              <a:lnSpc>
                <a:spcPct val="90000"/>
              </a:lnSpc>
              <a:spcBef>
                <a:spcPct val="0"/>
              </a:spcBef>
              <a:spcAft>
                <a:spcPct val="0"/>
              </a:spcAft>
              <a:buClrTx/>
              <a:buSzTx/>
              <a:buFontTx/>
              <a:buNone/>
              <a:tabLst/>
              <a:defRPr/>
            </a:pPr>
            <a:r>
              <a:rPr kumimoji="0" lang="en-IN" sz="1050" b="1" i="0" u="none" strike="noStrike" kern="0" cap="none" spc="0" normalizeH="0" baseline="0" noProof="0">
                <a:ln>
                  <a:noFill/>
                </a:ln>
                <a:solidFill>
                  <a:srgbClr val="505050"/>
                </a:solidFill>
                <a:effectLst/>
                <a:uLnTx/>
                <a:uFillTx/>
                <a:latin typeface="Segoe UI Light"/>
                <a:ea typeface="Segoe UI" pitchFamily="34" charset="0"/>
                <a:cs typeface="Segoe UI" pitchFamily="34" charset="0"/>
              </a:rPr>
              <a:t>SQL DB</a:t>
            </a:r>
            <a:endParaRPr kumimoji="0" lang="en-IN" sz="1050"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61" name="Freeform 60"/>
          <p:cNvSpPr/>
          <p:nvPr/>
        </p:nvSpPr>
        <p:spPr bwMode="auto">
          <a:xfrm>
            <a:off x="4011016" y="3487962"/>
            <a:ext cx="667088" cy="41855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marL="0" marR="0" lvl="0" indent="0" algn="ctr" defTabSz="895751" eaLnBrk="1" fontAlgn="base" latinLnBrk="0" hangingPunct="1">
              <a:lnSpc>
                <a:spcPct val="90000"/>
              </a:lnSpc>
              <a:spcBef>
                <a:spcPct val="0"/>
              </a:spcBef>
              <a:spcAft>
                <a:spcPct val="0"/>
              </a:spcAft>
              <a:buClrTx/>
              <a:buSzTx/>
              <a:buFontTx/>
              <a:buNone/>
              <a:tabLst/>
              <a:defRPr/>
            </a:pPr>
            <a:r>
              <a:rPr kumimoji="0" lang="en-IN" sz="1050" b="1" i="0" u="none" strike="noStrike" kern="0" cap="none" spc="0" normalizeH="0" baseline="0" noProof="0">
                <a:ln>
                  <a:noFill/>
                </a:ln>
                <a:solidFill>
                  <a:srgbClr val="505050"/>
                </a:solidFill>
                <a:effectLst/>
                <a:uLnTx/>
                <a:uFillTx/>
                <a:latin typeface="Segoe UI Light"/>
                <a:ea typeface="Segoe UI" pitchFamily="34" charset="0"/>
                <a:cs typeface="Segoe UI" pitchFamily="34" charset="0"/>
              </a:rPr>
              <a:t>SQL DB</a:t>
            </a:r>
            <a:endParaRPr kumimoji="0" lang="en-IN" sz="1050"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62" name="Freeform 61"/>
          <p:cNvSpPr/>
          <p:nvPr/>
        </p:nvSpPr>
        <p:spPr bwMode="auto">
          <a:xfrm>
            <a:off x="5476348" y="3487962"/>
            <a:ext cx="667088" cy="41855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marL="0" marR="0" lvl="0" indent="0" algn="ctr" defTabSz="895751" eaLnBrk="1" fontAlgn="base" latinLnBrk="0" hangingPunct="1">
              <a:lnSpc>
                <a:spcPct val="90000"/>
              </a:lnSpc>
              <a:spcBef>
                <a:spcPct val="0"/>
              </a:spcBef>
              <a:spcAft>
                <a:spcPct val="0"/>
              </a:spcAft>
              <a:buClrTx/>
              <a:buSzTx/>
              <a:buFontTx/>
              <a:buNone/>
              <a:tabLst/>
              <a:defRPr/>
            </a:pPr>
            <a:r>
              <a:rPr kumimoji="0" lang="en-IN" sz="1050" b="1" i="0" u="none" strike="noStrike" kern="0" cap="none" spc="0" normalizeH="0" baseline="0" noProof="0">
                <a:ln>
                  <a:noFill/>
                </a:ln>
                <a:solidFill>
                  <a:srgbClr val="505050"/>
                </a:solidFill>
                <a:effectLst/>
                <a:uLnTx/>
                <a:uFillTx/>
                <a:latin typeface="Segoe UI Light"/>
                <a:ea typeface="Segoe UI" pitchFamily="34" charset="0"/>
                <a:cs typeface="Segoe UI" pitchFamily="34" charset="0"/>
              </a:rPr>
              <a:t>SQL DB</a:t>
            </a:r>
            <a:endParaRPr kumimoji="0" lang="en-IN" sz="1050"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65" name="Flowchart: Magnetic Disk 64"/>
          <p:cNvSpPr/>
          <p:nvPr/>
        </p:nvSpPr>
        <p:spPr>
          <a:xfrm>
            <a:off x="2597419" y="5732025"/>
            <a:ext cx="538938" cy="41382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67" name="Flowchart: Magnetic Disk 66"/>
          <p:cNvSpPr/>
          <p:nvPr/>
        </p:nvSpPr>
        <p:spPr>
          <a:xfrm>
            <a:off x="3163726" y="5732025"/>
            <a:ext cx="538938" cy="41382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68" name="Flowchart: Magnetic Disk 67"/>
          <p:cNvSpPr/>
          <p:nvPr/>
        </p:nvSpPr>
        <p:spPr>
          <a:xfrm>
            <a:off x="3730033" y="5732025"/>
            <a:ext cx="538938" cy="41382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69" name="Flowchart: Magnetic Disk 68"/>
          <p:cNvSpPr/>
          <p:nvPr/>
        </p:nvSpPr>
        <p:spPr>
          <a:xfrm>
            <a:off x="4293466" y="5732025"/>
            <a:ext cx="538938" cy="41382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70" name="Flowchart: Magnetic Disk 69"/>
          <p:cNvSpPr/>
          <p:nvPr/>
        </p:nvSpPr>
        <p:spPr>
          <a:xfrm>
            <a:off x="4854703" y="5732025"/>
            <a:ext cx="538938" cy="41382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72" name="TextBox 71"/>
          <p:cNvSpPr txBox="1"/>
          <p:nvPr/>
        </p:nvSpPr>
        <p:spPr>
          <a:xfrm>
            <a:off x="3259613" y="5344719"/>
            <a:ext cx="2192329" cy="473948"/>
          </a:xfrm>
          <a:prstGeom prst="rect">
            <a:avLst/>
          </a:prstGeom>
          <a:noFill/>
        </p:spPr>
        <p:txBody>
          <a:bodyPr wrap="square" lIns="175736" tIns="140589" rIns="175736" bIns="140589" rtlCol="0">
            <a:spAutoFit/>
          </a:bodyPr>
          <a:lstStyle/>
          <a:p>
            <a:pPr marL="0" marR="0" lvl="0" indent="0" algn="ctr" defTabSz="895337" eaLnBrk="1" fontAlgn="base" latinLnBrk="0" hangingPunct="1">
              <a:lnSpc>
                <a:spcPct val="90000"/>
              </a:lnSpc>
              <a:spcBef>
                <a:spcPct val="0"/>
              </a:spcBef>
              <a:spcAft>
                <a:spcPts val="575"/>
              </a:spcAft>
              <a:buClrTx/>
              <a:buSzTx/>
              <a:buFontTx/>
              <a:buNone/>
              <a:tabLst/>
              <a:defRPr/>
            </a:pPr>
            <a:r>
              <a:rPr kumimoji="0" lang="en-US" sz="1371" b="0" i="0" u="none" strike="noStrike" kern="0" cap="none" spc="0" normalizeH="0" baseline="0" noProof="0">
                <a:ln>
                  <a:noFill/>
                </a:ln>
                <a:solidFill>
                  <a:srgbClr val="515151"/>
                </a:solidFill>
                <a:effectLst/>
                <a:uLnTx/>
                <a:uFillTx/>
                <a:ea typeface="MS PGothic" charset="0"/>
                <a:cs typeface="Segoe UI" panose="020B0502040204020203" pitchFamily="34" charset="0"/>
              </a:rPr>
              <a:t>Azure Premium Storage</a:t>
            </a:r>
            <a:endParaRPr kumimoji="0" lang="en-US" sz="1371" b="0" i="0" u="none" strike="noStrike" kern="0" cap="none" spc="0" normalizeH="0" baseline="0" noProof="0" dirty="0">
              <a:ln>
                <a:noFill/>
              </a:ln>
              <a:solidFill>
                <a:srgbClr val="515151"/>
              </a:solidFill>
              <a:effectLst/>
              <a:uLnTx/>
              <a:uFillTx/>
              <a:ea typeface="MS PGothic" charset="0"/>
              <a:cs typeface="Segoe UI" panose="020B0502040204020203" pitchFamily="34" charset="0"/>
            </a:endParaRPr>
          </a:p>
        </p:txBody>
      </p:sp>
      <p:cxnSp>
        <p:nvCxnSpPr>
          <p:cNvPr id="82" name="Straight Connector 81"/>
          <p:cNvCxnSpPr>
            <a:stCxn id="20" idx="3"/>
          </p:cNvCxnSpPr>
          <p:nvPr/>
        </p:nvCxnSpPr>
        <p:spPr>
          <a:xfrm>
            <a:off x="1982955" y="4785523"/>
            <a:ext cx="0" cy="440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3474660" y="4785523"/>
            <a:ext cx="0" cy="440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960107" y="4785523"/>
            <a:ext cx="0" cy="440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6378203" y="4785523"/>
            <a:ext cx="0" cy="440740"/>
          </a:xfrm>
          <a:prstGeom prst="line">
            <a:avLst/>
          </a:prstGeom>
        </p:spPr>
        <p:style>
          <a:lnRef idx="1">
            <a:schemeClr val="accent1"/>
          </a:lnRef>
          <a:fillRef idx="0">
            <a:schemeClr val="accent1"/>
          </a:fillRef>
          <a:effectRef idx="0">
            <a:schemeClr val="accent1"/>
          </a:effectRef>
          <a:fontRef idx="minor">
            <a:schemeClr val="tx1"/>
          </a:fontRef>
        </p:style>
      </p:cxnSp>
      <p:sp>
        <p:nvSpPr>
          <p:cNvPr id="91" name="Rounded Rectangle 90"/>
          <p:cNvSpPr/>
          <p:nvPr/>
        </p:nvSpPr>
        <p:spPr>
          <a:xfrm>
            <a:off x="2952708" y="2687919"/>
            <a:ext cx="2227834" cy="4527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Calibri" panose="020F0502020204030204"/>
              </a:rPr>
              <a:t>Massively Parallel Processing (MPP) Engine</a:t>
            </a:r>
          </a:p>
        </p:txBody>
      </p:sp>
      <p:sp>
        <p:nvSpPr>
          <p:cNvPr id="3" name="Rounded Rectangle 2"/>
          <p:cNvSpPr/>
          <p:nvPr/>
        </p:nvSpPr>
        <p:spPr>
          <a:xfrm>
            <a:off x="569195" y="5069577"/>
            <a:ext cx="7104127" cy="1656549"/>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cxnSp>
        <p:nvCxnSpPr>
          <p:cNvPr id="6" name="Straight Arrow Connector 5"/>
          <p:cNvCxnSpPr>
            <a:stCxn id="3" idx="3"/>
          </p:cNvCxnSpPr>
          <p:nvPr/>
        </p:nvCxnSpPr>
        <p:spPr>
          <a:xfrm flipV="1">
            <a:off x="7673322" y="5084579"/>
            <a:ext cx="870324" cy="81327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8173924" y="3372706"/>
            <a:ext cx="3696688" cy="2764603"/>
          </a:xfrm>
          <a:prstGeom prst="rect">
            <a:avLst/>
          </a:prstGeom>
          <a:noFill/>
        </p:spPr>
        <p:txBody>
          <a:bodyPr wrap="square" lIns="175736" tIns="140589" rIns="175736" bIns="140589" rtlCol="0">
            <a:spAutoFit/>
          </a:bodyPr>
          <a:lstStyle/>
          <a:p>
            <a:pPr marL="342834" marR="0" lvl="0" indent="-342834" defTabSz="895337" eaLnBrk="1" fontAlgn="base" latinLnBrk="0" hangingPunct="1">
              <a:lnSpc>
                <a:spcPct val="90000"/>
              </a:lnSpc>
              <a:spcBef>
                <a:spcPct val="0"/>
              </a:spcBef>
              <a:spcAft>
                <a:spcPts val="575"/>
              </a:spcAft>
              <a:buClrTx/>
              <a:buSzTx/>
              <a:buFont typeface="Arial" panose="020B0604020202020204" pitchFamily="34" charset="0"/>
              <a:buChar char="•"/>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MS PGothic" charset="0"/>
                <a:cs typeface="Segoe UI" panose="020B0502040204020203" pitchFamily="34" charset="0"/>
              </a:rPr>
              <a:t>RA-GRS storage</a:t>
            </a:r>
          </a:p>
          <a:p>
            <a:pPr marL="342834" marR="0" lvl="0" indent="-342834" defTabSz="895337" eaLnBrk="1" fontAlgn="base" latinLnBrk="0" hangingPunct="1">
              <a:lnSpc>
                <a:spcPct val="90000"/>
              </a:lnSpc>
              <a:spcBef>
                <a:spcPct val="0"/>
              </a:spcBef>
              <a:spcAft>
                <a:spcPts val="575"/>
              </a:spcAft>
              <a:buClrTx/>
              <a:buSzTx/>
              <a:buFont typeface="Arial" panose="020B0604020202020204" pitchFamily="34" charset="0"/>
              <a:buChar char="•"/>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MS PGothic" charset="0"/>
                <a:cs typeface="Segoe UI" panose="020B0502040204020203" pitchFamily="34" charset="0"/>
              </a:rPr>
              <a:t>+PB’s of storage</a:t>
            </a:r>
          </a:p>
          <a:p>
            <a:pPr marL="342834" marR="0" lvl="0" indent="-342834" defTabSz="895337" eaLnBrk="1" fontAlgn="base" latinLnBrk="0" hangingPunct="1">
              <a:lnSpc>
                <a:spcPct val="90000"/>
              </a:lnSpc>
              <a:spcBef>
                <a:spcPct val="0"/>
              </a:spcBef>
              <a:spcAft>
                <a:spcPts val="575"/>
              </a:spcAft>
              <a:buClrTx/>
              <a:buSzTx/>
              <a:buFont typeface="Arial" panose="020B0604020202020204" pitchFamily="34" charset="0"/>
              <a:buChar char="•"/>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MS PGothic" charset="0"/>
                <a:cs typeface="Segoe UI" panose="020B0502040204020203" pitchFamily="34" charset="0"/>
              </a:rPr>
              <a:t>When compute is paused</a:t>
            </a:r>
            <a:r>
              <a:rPr kumimoji="0" lang="en-US" sz="2400" b="0" i="0" u="none" strike="noStrike" kern="0" cap="none" spc="0" normalizeH="0" noProof="0" dirty="0">
                <a:ln>
                  <a:noFill/>
                </a:ln>
                <a:solidFill>
                  <a:prstClr val="white"/>
                </a:solidFill>
                <a:effectLst/>
                <a:uLnTx/>
                <a:uFillTx/>
                <a:latin typeface="Calibri" panose="020F0502020204030204"/>
                <a:ea typeface="MS PGothic" charset="0"/>
                <a:cs typeface="Segoe UI" panose="020B0502040204020203" pitchFamily="34" charset="0"/>
              </a:rPr>
              <a:t> it is still possible to i</a:t>
            </a:r>
            <a:r>
              <a:rPr kumimoji="0" lang="en-US" sz="2400" b="0" i="0" u="none" strike="noStrike" kern="0" cap="none" spc="0" normalizeH="0" baseline="0" noProof="0" dirty="0">
                <a:ln>
                  <a:noFill/>
                </a:ln>
                <a:solidFill>
                  <a:prstClr val="white"/>
                </a:solidFill>
                <a:effectLst/>
                <a:uLnTx/>
                <a:uFillTx/>
                <a:latin typeface="Calibri" panose="020F0502020204030204"/>
                <a:ea typeface="MS PGothic" charset="0"/>
                <a:cs typeface="Segoe UI" panose="020B0502040204020203" pitchFamily="34" charset="0"/>
              </a:rPr>
              <a:t>ngest data into blob storage without incurring compute costs</a:t>
            </a:r>
          </a:p>
        </p:txBody>
      </p:sp>
      <p:sp>
        <p:nvSpPr>
          <p:cNvPr id="86" name="Freeform 85"/>
          <p:cNvSpPr/>
          <p:nvPr/>
        </p:nvSpPr>
        <p:spPr bwMode="auto">
          <a:xfrm>
            <a:off x="7673322" y="1514265"/>
            <a:ext cx="2634485" cy="151396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marL="0" marR="0" lvl="0" indent="0" algn="ctr" defTabSz="895751" eaLnBrk="1" fontAlgn="base" latinLnBrk="0" hangingPunct="1">
              <a:lnSpc>
                <a:spcPct val="90000"/>
              </a:lnSpc>
              <a:spcBef>
                <a:spcPct val="0"/>
              </a:spcBef>
              <a:spcAft>
                <a:spcPct val="0"/>
              </a:spcAft>
              <a:buClrTx/>
              <a:buSzTx/>
              <a:buFontTx/>
              <a:buNone/>
              <a:tabLst/>
              <a:defRPr/>
            </a:pPr>
            <a:endParaRPr kumimoji="0" lang="en-IN" sz="1921"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87" name="Flowchart: Magnetic Disk 86"/>
          <p:cNvSpPr/>
          <p:nvPr/>
        </p:nvSpPr>
        <p:spPr>
          <a:xfrm>
            <a:off x="8837352" y="1789629"/>
            <a:ext cx="876781" cy="71491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88" name="Flowchart: Magnetic Disk 87"/>
          <p:cNvSpPr/>
          <p:nvPr/>
        </p:nvSpPr>
        <p:spPr>
          <a:xfrm>
            <a:off x="9727864" y="1811506"/>
            <a:ext cx="876781" cy="71491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90" name="Flowchart: Magnetic Disk 89"/>
          <p:cNvSpPr/>
          <p:nvPr/>
        </p:nvSpPr>
        <p:spPr>
          <a:xfrm>
            <a:off x="10618376" y="1811506"/>
            <a:ext cx="876781" cy="71491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Tree>
    <p:extLst>
      <p:ext uri="{BB962C8B-B14F-4D97-AF65-F5344CB8AC3E}">
        <p14:creationId xmlns:p14="http://schemas.microsoft.com/office/powerpoint/2010/main" val="5736296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3" name="Compute Node 10"/>
          <p:cNvPicPr>
            <a:picLocks noChangeAspect="1"/>
          </p:cNvPicPr>
          <p:nvPr/>
        </p:nvPicPr>
        <p:blipFill>
          <a:blip r:embed="rId3"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9431882" y="2747546"/>
            <a:ext cx="764951" cy="764951"/>
          </a:xfrm>
          <a:prstGeom prst="rect">
            <a:avLst/>
          </a:prstGeom>
        </p:spPr>
      </p:pic>
      <p:pic>
        <p:nvPicPr>
          <p:cNvPr id="211" name="Compute Node 09"/>
          <p:cNvPicPr>
            <a:picLocks noChangeAspect="1"/>
          </p:cNvPicPr>
          <p:nvPr/>
        </p:nvPicPr>
        <p:blipFill>
          <a:blip r:embed="rId3"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8605581" y="2747546"/>
            <a:ext cx="764951" cy="764951"/>
          </a:xfrm>
          <a:prstGeom prst="rect">
            <a:avLst/>
          </a:prstGeom>
        </p:spPr>
      </p:pic>
      <p:pic>
        <p:nvPicPr>
          <p:cNvPr id="212" name="Compute Node 08"/>
          <p:cNvPicPr>
            <a:picLocks noChangeAspect="1"/>
          </p:cNvPicPr>
          <p:nvPr/>
        </p:nvPicPr>
        <p:blipFill>
          <a:blip r:embed="rId3"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7779279" y="2747546"/>
            <a:ext cx="764951" cy="764951"/>
          </a:xfrm>
          <a:prstGeom prst="rect">
            <a:avLst/>
          </a:prstGeom>
        </p:spPr>
      </p:pic>
      <p:pic>
        <p:nvPicPr>
          <p:cNvPr id="209" name="Compute Node 07"/>
          <p:cNvPicPr>
            <a:picLocks noChangeAspect="1"/>
          </p:cNvPicPr>
          <p:nvPr/>
        </p:nvPicPr>
        <p:blipFill>
          <a:blip r:embed="rId3"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6952977" y="2747546"/>
            <a:ext cx="764951" cy="764951"/>
          </a:xfrm>
          <a:prstGeom prst="rect">
            <a:avLst/>
          </a:prstGeom>
        </p:spPr>
      </p:pic>
      <p:pic>
        <p:nvPicPr>
          <p:cNvPr id="210" name="Comptue Node 06"/>
          <p:cNvPicPr>
            <a:picLocks noChangeAspect="1"/>
          </p:cNvPicPr>
          <p:nvPr/>
        </p:nvPicPr>
        <p:blipFill>
          <a:blip r:embed="rId3"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6126675" y="2747546"/>
            <a:ext cx="764951" cy="764951"/>
          </a:xfrm>
          <a:prstGeom prst="rect">
            <a:avLst/>
          </a:prstGeom>
        </p:spPr>
      </p:pic>
      <p:pic>
        <p:nvPicPr>
          <p:cNvPr id="208" name="Compute Node 05"/>
          <p:cNvPicPr>
            <a:picLocks noChangeAspect="1"/>
          </p:cNvPicPr>
          <p:nvPr/>
        </p:nvPicPr>
        <p:blipFill>
          <a:blip r:embed="rId3"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5300374" y="2747546"/>
            <a:ext cx="764951" cy="764951"/>
          </a:xfrm>
          <a:prstGeom prst="rect">
            <a:avLst/>
          </a:prstGeom>
        </p:spPr>
      </p:pic>
      <p:pic>
        <p:nvPicPr>
          <p:cNvPr id="206" name="Compute Node 04"/>
          <p:cNvPicPr>
            <a:picLocks noChangeAspect="1"/>
          </p:cNvPicPr>
          <p:nvPr/>
        </p:nvPicPr>
        <p:blipFill>
          <a:blip r:embed="rId3"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4474073" y="2747546"/>
            <a:ext cx="764951" cy="764951"/>
          </a:xfrm>
          <a:prstGeom prst="rect">
            <a:avLst/>
          </a:prstGeom>
        </p:spPr>
      </p:pic>
      <p:pic>
        <p:nvPicPr>
          <p:cNvPr id="207" name="Compute Node 03"/>
          <p:cNvPicPr>
            <a:picLocks noChangeAspect="1"/>
          </p:cNvPicPr>
          <p:nvPr/>
        </p:nvPicPr>
        <p:blipFill>
          <a:blip r:embed="rId3"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3647771" y="2747546"/>
            <a:ext cx="764951" cy="764951"/>
          </a:xfrm>
          <a:prstGeom prst="rect">
            <a:avLst/>
          </a:prstGeom>
        </p:spPr>
      </p:pic>
      <p:pic>
        <p:nvPicPr>
          <p:cNvPr id="108" name="Compute Node 02"/>
          <p:cNvPicPr>
            <a:picLocks noChangeAspect="1"/>
          </p:cNvPicPr>
          <p:nvPr/>
        </p:nvPicPr>
        <p:blipFill>
          <a:blip r:embed="rId3"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2821469" y="2747546"/>
            <a:ext cx="764951" cy="764951"/>
          </a:xfrm>
          <a:prstGeom prst="rect">
            <a:avLst/>
          </a:prstGeom>
        </p:spPr>
      </p:pic>
      <p:pic>
        <p:nvPicPr>
          <p:cNvPr id="205" name="Compute Node 01"/>
          <p:cNvPicPr>
            <a:picLocks noChangeAspect="1"/>
          </p:cNvPicPr>
          <p:nvPr/>
        </p:nvPicPr>
        <p:blipFill>
          <a:blip r:embed="rId3"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1995167" y="2747546"/>
            <a:ext cx="764951" cy="764951"/>
          </a:xfrm>
          <a:prstGeom prst="rect">
            <a:avLst/>
          </a:prstGeom>
        </p:spPr>
      </p:pic>
      <p:grpSp>
        <p:nvGrpSpPr>
          <p:cNvPr id="6" name="Control Set"/>
          <p:cNvGrpSpPr/>
          <p:nvPr/>
        </p:nvGrpSpPr>
        <p:grpSpPr>
          <a:xfrm>
            <a:off x="5713525" y="1734781"/>
            <a:ext cx="2298360" cy="764951"/>
            <a:chOff x="5828092" y="1769070"/>
            <a:chExt cx="2344447" cy="780290"/>
          </a:xfrm>
        </p:grpSpPr>
        <p:pic>
          <p:nvPicPr>
            <p:cNvPr id="215" name="Control Node"/>
            <p:cNvPicPr>
              <a:picLocks noChangeAspect="1"/>
            </p:cNvPicPr>
            <p:nvPr/>
          </p:nvPicPr>
          <p:blipFill>
            <a:blip r:embed="rId3"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5828092" y="1769070"/>
              <a:ext cx="780290" cy="780290"/>
            </a:xfrm>
            <a:prstGeom prst="rect">
              <a:avLst/>
            </a:prstGeom>
          </p:spPr>
        </p:pic>
        <p:sp>
          <p:nvSpPr>
            <p:cNvPr id="110" name="Control Text"/>
            <p:cNvSpPr txBox="1"/>
            <p:nvPr/>
          </p:nvSpPr>
          <p:spPr>
            <a:xfrm>
              <a:off x="6792546" y="1842173"/>
              <a:ext cx="1379993" cy="627864"/>
            </a:xfrm>
            <a:prstGeom prst="rect">
              <a:avLst/>
            </a:prstGeom>
            <a:noFill/>
          </p:spPr>
          <p:txBody>
            <a:bodyPr wrap="none" lIns="179285" tIns="143428" rIns="179285" bIns="143428" rtlCol="0">
              <a:spAutoFit/>
            </a:bodyPr>
            <a:lstStyle/>
            <a:p>
              <a:pPr defTabSz="896386">
                <a:lnSpc>
                  <a:spcPct val="90000"/>
                </a:lnSpc>
                <a:spcAft>
                  <a:spcPts val="588"/>
                </a:spcAft>
              </a:pPr>
              <a:r>
                <a:rPr lang="en-GB" sz="2353" kern="0" dirty="0">
                  <a:gradFill>
                    <a:gsLst>
                      <a:gs pos="2917">
                        <a:schemeClr val="tx1"/>
                      </a:gs>
                      <a:gs pos="30000">
                        <a:schemeClr val="tx1"/>
                      </a:gs>
                    </a:gsLst>
                    <a:lin ang="5400000" scaled="0"/>
                  </a:gradFill>
                </a:rPr>
                <a:t>Control</a:t>
              </a:r>
            </a:p>
          </p:txBody>
        </p:sp>
      </p:grpSp>
      <p:grpSp>
        <p:nvGrpSpPr>
          <p:cNvPr id="7" name="Compute Set"/>
          <p:cNvGrpSpPr/>
          <p:nvPr/>
        </p:nvGrpSpPr>
        <p:grpSpPr>
          <a:xfrm>
            <a:off x="995969" y="1675257"/>
            <a:ext cx="10200063" cy="1941457"/>
            <a:chOff x="1015939" y="1708352"/>
            <a:chExt cx="10404596" cy="1980387"/>
          </a:xfrm>
        </p:grpSpPr>
        <p:sp>
          <p:nvSpPr>
            <p:cNvPr id="214" name="Rounded Rectangle 213"/>
            <p:cNvSpPr/>
            <p:nvPr/>
          </p:nvSpPr>
          <p:spPr bwMode="auto">
            <a:xfrm>
              <a:off x="1015939" y="1708352"/>
              <a:ext cx="10404596" cy="1980387"/>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Compute Text"/>
            <p:cNvSpPr txBox="1"/>
            <p:nvPr/>
          </p:nvSpPr>
          <p:spPr>
            <a:xfrm rot="16200000">
              <a:off x="721228" y="2522984"/>
              <a:ext cx="1623650" cy="627864"/>
            </a:xfrm>
            <a:prstGeom prst="rect">
              <a:avLst/>
            </a:prstGeom>
            <a:noFill/>
          </p:spPr>
          <p:txBody>
            <a:bodyPr wrap="none" lIns="179285" tIns="143428" rIns="179285" bIns="143428" rtlCol="0">
              <a:spAutoFit/>
            </a:bodyPr>
            <a:lstStyle/>
            <a:p>
              <a:pPr defTabSz="896386">
                <a:lnSpc>
                  <a:spcPct val="90000"/>
                </a:lnSpc>
                <a:spcAft>
                  <a:spcPts val="588"/>
                </a:spcAft>
              </a:pPr>
              <a:r>
                <a:rPr lang="en-GB" sz="2353" kern="0" dirty="0">
                  <a:gradFill>
                    <a:gsLst>
                      <a:gs pos="2917">
                        <a:schemeClr val="tx1"/>
                      </a:gs>
                      <a:gs pos="30000">
                        <a:schemeClr val="tx1"/>
                      </a:gs>
                    </a:gsLst>
                    <a:lin ang="5400000" scaled="0"/>
                  </a:gradFill>
                </a:rPr>
                <a:t>Compute</a:t>
              </a:r>
            </a:p>
          </p:txBody>
        </p:sp>
      </p:grpSp>
      <p:grpSp>
        <p:nvGrpSpPr>
          <p:cNvPr id="2" name="Storage Set"/>
          <p:cNvGrpSpPr/>
          <p:nvPr/>
        </p:nvGrpSpPr>
        <p:grpSpPr>
          <a:xfrm>
            <a:off x="1049187" y="3781962"/>
            <a:ext cx="10200063" cy="2823699"/>
            <a:chOff x="1070225" y="3857302"/>
            <a:chExt cx="10404596" cy="2880320"/>
          </a:xfrm>
        </p:grpSpPr>
        <p:sp>
          <p:nvSpPr>
            <p:cNvPr id="25" name="Rounded Rectangle 24"/>
            <p:cNvSpPr/>
            <p:nvPr/>
          </p:nvSpPr>
          <p:spPr bwMode="auto">
            <a:xfrm>
              <a:off x="1070225" y="3857302"/>
              <a:ext cx="10404596" cy="2880320"/>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6" name="Storage"/>
            <p:cNvGrpSpPr/>
            <p:nvPr/>
          </p:nvGrpSpPr>
          <p:grpSpPr>
            <a:xfrm>
              <a:off x="2094836" y="4073326"/>
              <a:ext cx="8294427" cy="2502583"/>
              <a:chOff x="2094836" y="4073326"/>
              <a:chExt cx="8294427" cy="2502583"/>
            </a:xfrm>
          </p:grpSpPr>
          <p:pic>
            <p:nvPicPr>
              <p:cNvPr id="20" name="Picture 19"/>
              <p:cNvPicPr>
                <a:picLocks noChangeAspect="1"/>
              </p:cNvPicPr>
              <p:nvPr/>
            </p:nvPicPr>
            <p:blipFill>
              <a:blip r:embed="rId4"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2099026" y="4073326"/>
                <a:ext cx="780290" cy="780290"/>
              </a:xfrm>
              <a:prstGeom prst="rect">
                <a:avLst/>
              </a:prstGeom>
            </p:spPr>
          </p:pic>
          <p:pic>
            <p:nvPicPr>
              <p:cNvPr id="21" name="Picture 20"/>
              <p:cNvPicPr>
                <a:picLocks noChangeAspect="1"/>
              </p:cNvPicPr>
              <p:nvPr/>
            </p:nvPicPr>
            <p:blipFill>
              <a:blip r:embed="rId4"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2933756" y="4073326"/>
                <a:ext cx="780290" cy="780290"/>
              </a:xfrm>
              <a:prstGeom prst="rect">
                <a:avLst/>
              </a:prstGeom>
            </p:spPr>
          </p:pic>
          <p:pic>
            <p:nvPicPr>
              <p:cNvPr id="22" name="Picture 21"/>
              <p:cNvPicPr>
                <a:picLocks noChangeAspect="1"/>
              </p:cNvPicPr>
              <p:nvPr/>
            </p:nvPicPr>
            <p:blipFill>
              <a:blip r:embed="rId4"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3768486" y="4073326"/>
                <a:ext cx="780290" cy="780290"/>
              </a:xfrm>
              <a:prstGeom prst="rect">
                <a:avLst/>
              </a:prstGeom>
            </p:spPr>
          </p:pic>
          <p:pic>
            <p:nvPicPr>
              <p:cNvPr id="23" name="Picture 22"/>
              <p:cNvPicPr>
                <a:picLocks noChangeAspect="1"/>
              </p:cNvPicPr>
              <p:nvPr/>
            </p:nvPicPr>
            <p:blipFill>
              <a:blip r:embed="rId4"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4603216" y="4073326"/>
                <a:ext cx="780290" cy="780290"/>
              </a:xfrm>
              <a:prstGeom prst="rect">
                <a:avLst/>
              </a:prstGeom>
            </p:spPr>
          </p:pic>
          <p:pic>
            <p:nvPicPr>
              <p:cNvPr id="24" name="Picture 23"/>
              <p:cNvPicPr>
                <a:picLocks noChangeAspect="1"/>
              </p:cNvPicPr>
              <p:nvPr/>
            </p:nvPicPr>
            <p:blipFill>
              <a:blip r:embed="rId4"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5437947" y="4073326"/>
                <a:ext cx="780290" cy="780290"/>
              </a:xfrm>
              <a:prstGeom prst="rect">
                <a:avLst/>
              </a:prstGeom>
            </p:spPr>
          </p:pic>
          <p:pic>
            <p:nvPicPr>
              <p:cNvPr id="38" name="Picture 37"/>
              <p:cNvPicPr>
                <a:picLocks noChangeAspect="1"/>
              </p:cNvPicPr>
              <p:nvPr/>
            </p:nvPicPr>
            <p:blipFill>
              <a:blip r:embed="rId4"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2094836" y="4934472"/>
                <a:ext cx="780290" cy="780290"/>
              </a:xfrm>
              <a:prstGeom prst="rect">
                <a:avLst/>
              </a:prstGeom>
            </p:spPr>
          </p:pic>
          <p:pic>
            <p:nvPicPr>
              <p:cNvPr id="39" name="Picture 38"/>
              <p:cNvPicPr>
                <a:picLocks noChangeAspect="1"/>
              </p:cNvPicPr>
              <p:nvPr/>
            </p:nvPicPr>
            <p:blipFill>
              <a:blip r:embed="rId4"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2929566" y="4934472"/>
                <a:ext cx="780290" cy="780290"/>
              </a:xfrm>
              <a:prstGeom prst="rect">
                <a:avLst/>
              </a:prstGeom>
            </p:spPr>
          </p:pic>
          <p:pic>
            <p:nvPicPr>
              <p:cNvPr id="40" name="Picture 39"/>
              <p:cNvPicPr>
                <a:picLocks noChangeAspect="1"/>
              </p:cNvPicPr>
              <p:nvPr/>
            </p:nvPicPr>
            <p:blipFill>
              <a:blip r:embed="rId4"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3764296" y="4934472"/>
                <a:ext cx="780290" cy="780290"/>
              </a:xfrm>
              <a:prstGeom prst="rect">
                <a:avLst/>
              </a:prstGeom>
            </p:spPr>
          </p:pic>
          <p:pic>
            <p:nvPicPr>
              <p:cNvPr id="41" name="Picture 40"/>
              <p:cNvPicPr>
                <a:picLocks noChangeAspect="1"/>
              </p:cNvPicPr>
              <p:nvPr/>
            </p:nvPicPr>
            <p:blipFill>
              <a:blip r:embed="rId4"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4599026" y="4934472"/>
                <a:ext cx="780290" cy="780290"/>
              </a:xfrm>
              <a:prstGeom prst="rect">
                <a:avLst/>
              </a:prstGeom>
            </p:spPr>
          </p:pic>
          <p:pic>
            <p:nvPicPr>
              <p:cNvPr id="42" name="Picture 41"/>
              <p:cNvPicPr>
                <a:picLocks noChangeAspect="1"/>
              </p:cNvPicPr>
              <p:nvPr/>
            </p:nvPicPr>
            <p:blipFill>
              <a:blip r:embed="rId4"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5433757" y="4934472"/>
                <a:ext cx="780290" cy="780290"/>
              </a:xfrm>
              <a:prstGeom prst="rect">
                <a:avLst/>
              </a:prstGeom>
            </p:spPr>
          </p:pic>
          <p:pic>
            <p:nvPicPr>
              <p:cNvPr id="43" name="Picture 42"/>
              <p:cNvPicPr>
                <a:picLocks noChangeAspect="1"/>
              </p:cNvPicPr>
              <p:nvPr/>
            </p:nvPicPr>
            <p:blipFill>
              <a:blip r:embed="rId4"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2099026" y="5795619"/>
                <a:ext cx="780290" cy="780290"/>
              </a:xfrm>
              <a:prstGeom prst="rect">
                <a:avLst/>
              </a:prstGeom>
            </p:spPr>
          </p:pic>
          <p:pic>
            <p:nvPicPr>
              <p:cNvPr id="44" name="Picture 43"/>
              <p:cNvPicPr>
                <a:picLocks noChangeAspect="1"/>
              </p:cNvPicPr>
              <p:nvPr/>
            </p:nvPicPr>
            <p:blipFill>
              <a:blip r:embed="rId4"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2933756" y="5795619"/>
                <a:ext cx="780290" cy="780290"/>
              </a:xfrm>
              <a:prstGeom prst="rect">
                <a:avLst/>
              </a:prstGeom>
            </p:spPr>
          </p:pic>
          <p:pic>
            <p:nvPicPr>
              <p:cNvPr id="45" name="Picture 44"/>
              <p:cNvPicPr>
                <a:picLocks noChangeAspect="1"/>
              </p:cNvPicPr>
              <p:nvPr/>
            </p:nvPicPr>
            <p:blipFill>
              <a:blip r:embed="rId4"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3768486" y="5795619"/>
                <a:ext cx="780290" cy="780290"/>
              </a:xfrm>
              <a:prstGeom prst="rect">
                <a:avLst/>
              </a:prstGeom>
            </p:spPr>
          </p:pic>
          <p:pic>
            <p:nvPicPr>
              <p:cNvPr id="46" name="Picture 45"/>
              <p:cNvPicPr>
                <a:picLocks noChangeAspect="1"/>
              </p:cNvPicPr>
              <p:nvPr/>
            </p:nvPicPr>
            <p:blipFill>
              <a:blip r:embed="rId4"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4603216" y="5795619"/>
                <a:ext cx="780290" cy="780290"/>
              </a:xfrm>
              <a:prstGeom prst="rect">
                <a:avLst/>
              </a:prstGeom>
            </p:spPr>
          </p:pic>
          <p:pic>
            <p:nvPicPr>
              <p:cNvPr id="47" name="Picture 46"/>
              <p:cNvPicPr>
                <a:picLocks noChangeAspect="1"/>
              </p:cNvPicPr>
              <p:nvPr/>
            </p:nvPicPr>
            <p:blipFill>
              <a:blip r:embed="rId4"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5437947" y="5795619"/>
                <a:ext cx="780290" cy="780290"/>
              </a:xfrm>
              <a:prstGeom prst="rect">
                <a:avLst/>
              </a:prstGeom>
            </p:spPr>
          </p:pic>
          <p:pic>
            <p:nvPicPr>
              <p:cNvPr id="48" name="Picture 47"/>
              <p:cNvPicPr>
                <a:picLocks noChangeAspect="1"/>
              </p:cNvPicPr>
              <p:nvPr/>
            </p:nvPicPr>
            <p:blipFill>
              <a:blip r:embed="rId4"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6270052" y="4073326"/>
                <a:ext cx="780290" cy="780290"/>
              </a:xfrm>
              <a:prstGeom prst="rect">
                <a:avLst/>
              </a:prstGeom>
            </p:spPr>
          </p:pic>
          <p:pic>
            <p:nvPicPr>
              <p:cNvPr id="49" name="Picture 48"/>
              <p:cNvPicPr>
                <a:picLocks noChangeAspect="1"/>
              </p:cNvPicPr>
              <p:nvPr/>
            </p:nvPicPr>
            <p:blipFill>
              <a:blip r:embed="rId4"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7104782" y="4073326"/>
                <a:ext cx="780290" cy="780290"/>
              </a:xfrm>
              <a:prstGeom prst="rect">
                <a:avLst/>
              </a:prstGeom>
            </p:spPr>
          </p:pic>
          <p:pic>
            <p:nvPicPr>
              <p:cNvPr id="50" name="Picture 49"/>
              <p:cNvPicPr>
                <a:picLocks noChangeAspect="1"/>
              </p:cNvPicPr>
              <p:nvPr/>
            </p:nvPicPr>
            <p:blipFill>
              <a:blip r:embed="rId4"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7939512" y="4073326"/>
                <a:ext cx="780290" cy="780290"/>
              </a:xfrm>
              <a:prstGeom prst="rect">
                <a:avLst/>
              </a:prstGeom>
            </p:spPr>
          </p:pic>
          <p:pic>
            <p:nvPicPr>
              <p:cNvPr id="51" name="Picture 50"/>
              <p:cNvPicPr>
                <a:picLocks noChangeAspect="1"/>
              </p:cNvPicPr>
              <p:nvPr/>
            </p:nvPicPr>
            <p:blipFill>
              <a:blip r:embed="rId4"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8774242" y="4073326"/>
                <a:ext cx="780290" cy="780290"/>
              </a:xfrm>
              <a:prstGeom prst="rect">
                <a:avLst/>
              </a:prstGeom>
            </p:spPr>
          </p:pic>
          <p:pic>
            <p:nvPicPr>
              <p:cNvPr id="52" name="Picture 51"/>
              <p:cNvPicPr>
                <a:picLocks noChangeAspect="1"/>
              </p:cNvPicPr>
              <p:nvPr/>
            </p:nvPicPr>
            <p:blipFill>
              <a:blip r:embed="rId4"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9608973" y="4073326"/>
                <a:ext cx="780290" cy="780290"/>
              </a:xfrm>
              <a:prstGeom prst="rect">
                <a:avLst/>
              </a:prstGeom>
            </p:spPr>
          </p:pic>
          <p:pic>
            <p:nvPicPr>
              <p:cNvPr id="54" name="Picture 53"/>
              <p:cNvPicPr>
                <a:picLocks noChangeAspect="1"/>
              </p:cNvPicPr>
              <p:nvPr/>
            </p:nvPicPr>
            <p:blipFill>
              <a:blip r:embed="rId4"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6265862" y="4934472"/>
                <a:ext cx="780290" cy="780290"/>
              </a:xfrm>
              <a:prstGeom prst="rect">
                <a:avLst/>
              </a:prstGeom>
            </p:spPr>
          </p:pic>
          <p:pic>
            <p:nvPicPr>
              <p:cNvPr id="55" name="Picture 54"/>
              <p:cNvPicPr>
                <a:picLocks noChangeAspect="1"/>
              </p:cNvPicPr>
              <p:nvPr/>
            </p:nvPicPr>
            <p:blipFill>
              <a:blip r:embed="rId4"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7100592" y="4934472"/>
                <a:ext cx="780290" cy="780290"/>
              </a:xfrm>
              <a:prstGeom prst="rect">
                <a:avLst/>
              </a:prstGeom>
            </p:spPr>
          </p:pic>
          <p:pic>
            <p:nvPicPr>
              <p:cNvPr id="56" name="Picture 55"/>
              <p:cNvPicPr>
                <a:picLocks noChangeAspect="1"/>
              </p:cNvPicPr>
              <p:nvPr/>
            </p:nvPicPr>
            <p:blipFill>
              <a:blip r:embed="rId4"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7935322" y="4934472"/>
                <a:ext cx="780290" cy="780290"/>
              </a:xfrm>
              <a:prstGeom prst="rect">
                <a:avLst/>
              </a:prstGeom>
            </p:spPr>
          </p:pic>
          <p:pic>
            <p:nvPicPr>
              <p:cNvPr id="57" name="Picture 56"/>
              <p:cNvPicPr>
                <a:picLocks noChangeAspect="1"/>
              </p:cNvPicPr>
              <p:nvPr/>
            </p:nvPicPr>
            <p:blipFill>
              <a:blip r:embed="rId4"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8770052" y="4934472"/>
                <a:ext cx="780290" cy="780290"/>
              </a:xfrm>
              <a:prstGeom prst="rect">
                <a:avLst/>
              </a:prstGeom>
            </p:spPr>
          </p:pic>
          <p:pic>
            <p:nvPicPr>
              <p:cNvPr id="58" name="Picture 57"/>
              <p:cNvPicPr>
                <a:picLocks noChangeAspect="1"/>
              </p:cNvPicPr>
              <p:nvPr/>
            </p:nvPicPr>
            <p:blipFill>
              <a:blip r:embed="rId4"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9604783" y="4934472"/>
                <a:ext cx="780290" cy="780290"/>
              </a:xfrm>
              <a:prstGeom prst="rect">
                <a:avLst/>
              </a:prstGeom>
            </p:spPr>
          </p:pic>
          <p:pic>
            <p:nvPicPr>
              <p:cNvPr id="59" name="Picture 58"/>
              <p:cNvPicPr>
                <a:picLocks noChangeAspect="1"/>
              </p:cNvPicPr>
              <p:nvPr/>
            </p:nvPicPr>
            <p:blipFill>
              <a:blip r:embed="rId4"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6270052" y="5795619"/>
                <a:ext cx="780290" cy="780290"/>
              </a:xfrm>
              <a:prstGeom prst="rect">
                <a:avLst/>
              </a:prstGeom>
            </p:spPr>
          </p:pic>
          <p:pic>
            <p:nvPicPr>
              <p:cNvPr id="60" name="Picture 59"/>
              <p:cNvPicPr>
                <a:picLocks noChangeAspect="1"/>
              </p:cNvPicPr>
              <p:nvPr/>
            </p:nvPicPr>
            <p:blipFill>
              <a:blip r:embed="rId4"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7104782" y="5795619"/>
                <a:ext cx="780290" cy="780290"/>
              </a:xfrm>
              <a:prstGeom prst="rect">
                <a:avLst/>
              </a:prstGeom>
            </p:spPr>
          </p:pic>
          <p:pic>
            <p:nvPicPr>
              <p:cNvPr id="61" name="Picture 60"/>
              <p:cNvPicPr>
                <a:picLocks noChangeAspect="1"/>
              </p:cNvPicPr>
              <p:nvPr/>
            </p:nvPicPr>
            <p:blipFill>
              <a:blip r:embed="rId4"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7939512" y="5795619"/>
                <a:ext cx="780290" cy="780290"/>
              </a:xfrm>
              <a:prstGeom prst="rect">
                <a:avLst/>
              </a:prstGeom>
            </p:spPr>
          </p:pic>
          <p:pic>
            <p:nvPicPr>
              <p:cNvPr id="62" name="Picture 61"/>
              <p:cNvPicPr>
                <a:picLocks noChangeAspect="1"/>
              </p:cNvPicPr>
              <p:nvPr/>
            </p:nvPicPr>
            <p:blipFill>
              <a:blip r:embed="rId4"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8774242" y="5795619"/>
                <a:ext cx="780290" cy="780290"/>
              </a:xfrm>
              <a:prstGeom prst="rect">
                <a:avLst/>
              </a:prstGeom>
            </p:spPr>
          </p:pic>
          <p:pic>
            <p:nvPicPr>
              <p:cNvPr id="63" name="Picture 62"/>
              <p:cNvPicPr>
                <a:picLocks noChangeAspect="1"/>
              </p:cNvPicPr>
              <p:nvPr/>
            </p:nvPicPr>
            <p:blipFill>
              <a:blip r:embed="rId4"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9608973" y="5795619"/>
                <a:ext cx="780290" cy="780290"/>
              </a:xfrm>
              <a:prstGeom prst="rect">
                <a:avLst/>
              </a:prstGeom>
            </p:spPr>
          </p:pic>
        </p:grpSp>
        <p:sp>
          <p:nvSpPr>
            <p:cNvPr id="217" name="Storage Text"/>
            <p:cNvSpPr txBox="1"/>
            <p:nvPr/>
          </p:nvSpPr>
          <p:spPr>
            <a:xfrm rot="16200000">
              <a:off x="782159" y="4983530"/>
              <a:ext cx="1411733" cy="627864"/>
            </a:xfrm>
            <a:prstGeom prst="rect">
              <a:avLst/>
            </a:prstGeom>
            <a:noFill/>
          </p:spPr>
          <p:txBody>
            <a:bodyPr wrap="none" lIns="179285" tIns="143428" rIns="179285" bIns="143428" rtlCol="0">
              <a:spAutoFit/>
            </a:bodyPr>
            <a:lstStyle/>
            <a:p>
              <a:pPr defTabSz="896386">
                <a:lnSpc>
                  <a:spcPct val="90000"/>
                </a:lnSpc>
                <a:spcAft>
                  <a:spcPts val="588"/>
                </a:spcAft>
              </a:pPr>
              <a:r>
                <a:rPr lang="en-GB" sz="2353" kern="0" dirty="0">
                  <a:gradFill>
                    <a:gsLst>
                      <a:gs pos="2917">
                        <a:schemeClr val="tx1"/>
                      </a:gs>
                      <a:gs pos="30000">
                        <a:schemeClr val="tx1"/>
                      </a:gs>
                    </a:gsLst>
                    <a:lin ang="5400000" scaled="0"/>
                  </a:gradFill>
                </a:rPr>
                <a:t>Storage</a:t>
              </a:r>
            </a:p>
          </p:txBody>
        </p:sp>
      </p:grpSp>
      <p:sp>
        <p:nvSpPr>
          <p:cNvPr id="111" name="SQLDW"/>
          <p:cNvSpPr/>
          <p:nvPr/>
        </p:nvSpPr>
        <p:spPr bwMode="auto">
          <a:xfrm flipH="1">
            <a:off x="9978587" y="501718"/>
            <a:ext cx="908323" cy="868466"/>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accent6"/>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tx1"/>
              </a:solidFill>
              <a:latin typeface="Segoe UI Light"/>
              <a:ea typeface="Segoe UI" pitchFamily="34" charset="0"/>
              <a:cs typeface="Segoe UI" pitchFamily="34" charset="0"/>
            </a:endParaRPr>
          </a:p>
        </p:txBody>
      </p:sp>
      <p:sp>
        <p:nvSpPr>
          <p:cNvPr id="162" name="Title"/>
          <p:cNvSpPr>
            <a:spLocks noGrp="1"/>
          </p:cNvSpPr>
          <p:nvPr>
            <p:ph type="title"/>
          </p:nvPr>
        </p:nvSpPr>
        <p:spPr/>
        <p:txBody>
          <a:bodyPr/>
          <a:lstStyle/>
          <a:p>
            <a:r>
              <a:rPr lang="en-GB" dirty="0"/>
              <a:t>Logical overview</a:t>
            </a:r>
          </a:p>
        </p:txBody>
      </p:sp>
    </p:spTree>
    <p:extLst>
      <p:ext uri="{BB962C8B-B14F-4D97-AF65-F5344CB8AC3E}">
        <p14:creationId xmlns:p14="http://schemas.microsoft.com/office/powerpoint/2010/main" val="1248661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205"/>
                                        </p:tgtEl>
                                        <p:attrNameLst>
                                          <p:attrName>style.visibility</p:attrName>
                                        </p:attrNameLst>
                                      </p:cBhvr>
                                      <p:to>
                                        <p:strVal val="visible"/>
                                      </p:to>
                                    </p:set>
                                    <p:animEffect transition="in" filter="fade">
                                      <p:cBhvr>
                                        <p:cTn id="18" dur="500"/>
                                        <p:tgtEl>
                                          <p:spTgt spid="205"/>
                                        </p:tgtEl>
                                      </p:cBhvr>
                                    </p:animEffect>
                                  </p:childTnLst>
                                </p:cTn>
                              </p:par>
                              <p:par>
                                <p:cTn id="19" presetID="10" presetClass="entr" presetSubtype="0" fill="hold" nodeType="withEffect">
                                  <p:stCondLst>
                                    <p:cond delay="0"/>
                                  </p:stCondLst>
                                  <p:childTnLst>
                                    <p:set>
                                      <p:cBhvr>
                                        <p:cTn id="20" dur="1" fill="hold">
                                          <p:stCondLst>
                                            <p:cond delay="0"/>
                                          </p:stCondLst>
                                        </p:cTn>
                                        <p:tgtEl>
                                          <p:spTgt spid="108"/>
                                        </p:tgtEl>
                                        <p:attrNameLst>
                                          <p:attrName>style.visibility</p:attrName>
                                        </p:attrNameLst>
                                      </p:cBhvr>
                                      <p:to>
                                        <p:strVal val="visible"/>
                                      </p:to>
                                    </p:set>
                                    <p:animEffect transition="in" filter="fade">
                                      <p:cBhvr>
                                        <p:cTn id="21" dur="500"/>
                                        <p:tgtEl>
                                          <p:spTgt spid="108"/>
                                        </p:tgtEl>
                                      </p:cBhvr>
                                    </p:animEffect>
                                  </p:childTnLst>
                                </p:cTn>
                              </p:par>
                              <p:par>
                                <p:cTn id="22" presetID="10" presetClass="entr" presetSubtype="0" fill="hold" nodeType="withEffect">
                                  <p:stCondLst>
                                    <p:cond delay="0"/>
                                  </p:stCondLst>
                                  <p:childTnLst>
                                    <p:set>
                                      <p:cBhvr>
                                        <p:cTn id="23" dur="1" fill="hold">
                                          <p:stCondLst>
                                            <p:cond delay="0"/>
                                          </p:stCondLst>
                                        </p:cTn>
                                        <p:tgtEl>
                                          <p:spTgt spid="207"/>
                                        </p:tgtEl>
                                        <p:attrNameLst>
                                          <p:attrName>style.visibility</p:attrName>
                                        </p:attrNameLst>
                                      </p:cBhvr>
                                      <p:to>
                                        <p:strVal val="visible"/>
                                      </p:to>
                                    </p:set>
                                    <p:animEffect transition="in" filter="fade">
                                      <p:cBhvr>
                                        <p:cTn id="24" dur="500"/>
                                        <p:tgtEl>
                                          <p:spTgt spid="207"/>
                                        </p:tgtEl>
                                      </p:cBhvr>
                                    </p:animEffect>
                                  </p:childTnLst>
                                </p:cTn>
                              </p:par>
                              <p:par>
                                <p:cTn id="25" presetID="10" presetClass="entr" presetSubtype="0" fill="hold" nodeType="withEffect">
                                  <p:stCondLst>
                                    <p:cond delay="0"/>
                                  </p:stCondLst>
                                  <p:childTnLst>
                                    <p:set>
                                      <p:cBhvr>
                                        <p:cTn id="26" dur="1" fill="hold">
                                          <p:stCondLst>
                                            <p:cond delay="0"/>
                                          </p:stCondLst>
                                        </p:cTn>
                                        <p:tgtEl>
                                          <p:spTgt spid="206"/>
                                        </p:tgtEl>
                                        <p:attrNameLst>
                                          <p:attrName>style.visibility</p:attrName>
                                        </p:attrNameLst>
                                      </p:cBhvr>
                                      <p:to>
                                        <p:strVal val="visible"/>
                                      </p:to>
                                    </p:set>
                                    <p:animEffect transition="in" filter="fade">
                                      <p:cBhvr>
                                        <p:cTn id="27" dur="500"/>
                                        <p:tgtEl>
                                          <p:spTgt spid="206"/>
                                        </p:tgtEl>
                                      </p:cBhvr>
                                    </p:animEffect>
                                  </p:childTnLst>
                                </p:cTn>
                              </p:par>
                              <p:par>
                                <p:cTn id="28" presetID="10" presetClass="entr" presetSubtype="0" fill="hold" nodeType="withEffect">
                                  <p:stCondLst>
                                    <p:cond delay="0"/>
                                  </p:stCondLst>
                                  <p:childTnLst>
                                    <p:set>
                                      <p:cBhvr>
                                        <p:cTn id="29" dur="1" fill="hold">
                                          <p:stCondLst>
                                            <p:cond delay="0"/>
                                          </p:stCondLst>
                                        </p:cTn>
                                        <p:tgtEl>
                                          <p:spTgt spid="208"/>
                                        </p:tgtEl>
                                        <p:attrNameLst>
                                          <p:attrName>style.visibility</p:attrName>
                                        </p:attrNameLst>
                                      </p:cBhvr>
                                      <p:to>
                                        <p:strVal val="visible"/>
                                      </p:to>
                                    </p:set>
                                    <p:animEffect transition="in" filter="fade">
                                      <p:cBhvr>
                                        <p:cTn id="30" dur="500"/>
                                        <p:tgtEl>
                                          <p:spTgt spid="20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10"/>
                                        </p:tgtEl>
                                        <p:attrNameLst>
                                          <p:attrName>style.visibility</p:attrName>
                                        </p:attrNameLst>
                                      </p:cBhvr>
                                      <p:to>
                                        <p:strVal val="visible"/>
                                      </p:to>
                                    </p:set>
                                    <p:animEffect transition="in" filter="fade">
                                      <p:cBhvr>
                                        <p:cTn id="35" dur="500"/>
                                        <p:tgtEl>
                                          <p:spTgt spid="210"/>
                                        </p:tgtEl>
                                      </p:cBhvr>
                                    </p:animEffect>
                                  </p:childTnLst>
                                </p:cTn>
                              </p:par>
                              <p:par>
                                <p:cTn id="36" presetID="10" presetClass="entr" presetSubtype="0" fill="hold" nodeType="withEffect">
                                  <p:stCondLst>
                                    <p:cond delay="0"/>
                                  </p:stCondLst>
                                  <p:childTnLst>
                                    <p:set>
                                      <p:cBhvr>
                                        <p:cTn id="37" dur="1" fill="hold">
                                          <p:stCondLst>
                                            <p:cond delay="0"/>
                                          </p:stCondLst>
                                        </p:cTn>
                                        <p:tgtEl>
                                          <p:spTgt spid="213"/>
                                        </p:tgtEl>
                                        <p:attrNameLst>
                                          <p:attrName>style.visibility</p:attrName>
                                        </p:attrNameLst>
                                      </p:cBhvr>
                                      <p:to>
                                        <p:strVal val="visible"/>
                                      </p:to>
                                    </p:set>
                                    <p:animEffect transition="in" filter="fade">
                                      <p:cBhvr>
                                        <p:cTn id="38" dur="500"/>
                                        <p:tgtEl>
                                          <p:spTgt spid="213"/>
                                        </p:tgtEl>
                                      </p:cBhvr>
                                    </p:animEffect>
                                  </p:childTnLst>
                                </p:cTn>
                              </p:par>
                              <p:par>
                                <p:cTn id="39" presetID="10" presetClass="entr" presetSubtype="0" fill="hold" nodeType="withEffect">
                                  <p:stCondLst>
                                    <p:cond delay="0"/>
                                  </p:stCondLst>
                                  <p:childTnLst>
                                    <p:set>
                                      <p:cBhvr>
                                        <p:cTn id="40" dur="1" fill="hold">
                                          <p:stCondLst>
                                            <p:cond delay="0"/>
                                          </p:stCondLst>
                                        </p:cTn>
                                        <p:tgtEl>
                                          <p:spTgt spid="211"/>
                                        </p:tgtEl>
                                        <p:attrNameLst>
                                          <p:attrName>style.visibility</p:attrName>
                                        </p:attrNameLst>
                                      </p:cBhvr>
                                      <p:to>
                                        <p:strVal val="visible"/>
                                      </p:to>
                                    </p:set>
                                    <p:animEffect transition="in" filter="fade">
                                      <p:cBhvr>
                                        <p:cTn id="41" dur="500"/>
                                        <p:tgtEl>
                                          <p:spTgt spid="211"/>
                                        </p:tgtEl>
                                      </p:cBhvr>
                                    </p:animEffect>
                                  </p:childTnLst>
                                </p:cTn>
                              </p:par>
                              <p:par>
                                <p:cTn id="42" presetID="10" presetClass="entr" presetSubtype="0" fill="hold" nodeType="withEffect">
                                  <p:stCondLst>
                                    <p:cond delay="0"/>
                                  </p:stCondLst>
                                  <p:childTnLst>
                                    <p:set>
                                      <p:cBhvr>
                                        <p:cTn id="43" dur="1" fill="hold">
                                          <p:stCondLst>
                                            <p:cond delay="0"/>
                                          </p:stCondLst>
                                        </p:cTn>
                                        <p:tgtEl>
                                          <p:spTgt spid="212"/>
                                        </p:tgtEl>
                                        <p:attrNameLst>
                                          <p:attrName>style.visibility</p:attrName>
                                        </p:attrNameLst>
                                      </p:cBhvr>
                                      <p:to>
                                        <p:strVal val="visible"/>
                                      </p:to>
                                    </p:set>
                                    <p:animEffect transition="in" filter="fade">
                                      <p:cBhvr>
                                        <p:cTn id="44" dur="500"/>
                                        <p:tgtEl>
                                          <p:spTgt spid="212"/>
                                        </p:tgtEl>
                                      </p:cBhvr>
                                    </p:animEffect>
                                  </p:childTnLst>
                                </p:cTn>
                              </p:par>
                              <p:par>
                                <p:cTn id="45" presetID="10" presetClass="entr" presetSubtype="0" fill="hold" nodeType="withEffect">
                                  <p:stCondLst>
                                    <p:cond delay="0"/>
                                  </p:stCondLst>
                                  <p:childTnLst>
                                    <p:set>
                                      <p:cBhvr>
                                        <p:cTn id="46" dur="1" fill="hold">
                                          <p:stCondLst>
                                            <p:cond delay="0"/>
                                          </p:stCondLst>
                                        </p:cTn>
                                        <p:tgtEl>
                                          <p:spTgt spid="209"/>
                                        </p:tgtEl>
                                        <p:attrNameLst>
                                          <p:attrName>style.visibility</p:attrName>
                                        </p:attrNameLst>
                                      </p:cBhvr>
                                      <p:to>
                                        <p:strVal val="visible"/>
                                      </p:to>
                                    </p:set>
                                    <p:animEffect transition="in" filter="fade">
                                      <p:cBhvr>
                                        <p:cTn id="47" dur="500"/>
                                        <p:tgtEl>
                                          <p:spTgt spid="20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210"/>
                                        </p:tgtEl>
                                      </p:cBhvr>
                                    </p:animEffect>
                                    <p:set>
                                      <p:cBhvr>
                                        <p:cTn id="52" dur="1" fill="hold">
                                          <p:stCondLst>
                                            <p:cond delay="499"/>
                                          </p:stCondLst>
                                        </p:cTn>
                                        <p:tgtEl>
                                          <p:spTgt spid="210"/>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213"/>
                                        </p:tgtEl>
                                      </p:cBhvr>
                                    </p:animEffect>
                                    <p:set>
                                      <p:cBhvr>
                                        <p:cTn id="55" dur="1" fill="hold">
                                          <p:stCondLst>
                                            <p:cond delay="499"/>
                                          </p:stCondLst>
                                        </p:cTn>
                                        <p:tgtEl>
                                          <p:spTgt spid="213"/>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211"/>
                                        </p:tgtEl>
                                      </p:cBhvr>
                                    </p:animEffect>
                                    <p:set>
                                      <p:cBhvr>
                                        <p:cTn id="58" dur="1" fill="hold">
                                          <p:stCondLst>
                                            <p:cond delay="499"/>
                                          </p:stCondLst>
                                        </p:cTn>
                                        <p:tgtEl>
                                          <p:spTgt spid="211"/>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212"/>
                                        </p:tgtEl>
                                      </p:cBhvr>
                                    </p:animEffect>
                                    <p:set>
                                      <p:cBhvr>
                                        <p:cTn id="61" dur="1" fill="hold">
                                          <p:stCondLst>
                                            <p:cond delay="499"/>
                                          </p:stCondLst>
                                        </p:cTn>
                                        <p:tgtEl>
                                          <p:spTgt spid="212"/>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209"/>
                                        </p:tgtEl>
                                      </p:cBhvr>
                                    </p:animEffect>
                                    <p:set>
                                      <p:cBhvr>
                                        <p:cTn id="64" dur="1" fill="hold">
                                          <p:stCondLst>
                                            <p:cond delay="499"/>
                                          </p:stCondLst>
                                        </p:cTn>
                                        <p:tgtEl>
                                          <p:spTgt spid="209"/>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206"/>
                                        </p:tgtEl>
                                      </p:cBhvr>
                                    </p:animEffect>
                                    <p:set>
                                      <p:cBhvr>
                                        <p:cTn id="67" dur="1" fill="hold">
                                          <p:stCondLst>
                                            <p:cond delay="499"/>
                                          </p:stCondLst>
                                        </p:cTn>
                                        <p:tgtEl>
                                          <p:spTgt spid="206"/>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208"/>
                                        </p:tgtEl>
                                      </p:cBhvr>
                                    </p:animEffect>
                                    <p:set>
                                      <p:cBhvr>
                                        <p:cTn id="70" dur="1" fill="hold">
                                          <p:stCondLst>
                                            <p:cond delay="499"/>
                                          </p:stCondLst>
                                        </p:cTn>
                                        <p:tgtEl>
                                          <p:spTgt spid="208"/>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nodeType="clickEffect">
                                  <p:stCondLst>
                                    <p:cond delay="0"/>
                                  </p:stCondLst>
                                  <p:childTnLst>
                                    <p:animEffect transition="out" filter="fade">
                                      <p:cBhvr>
                                        <p:cTn id="74" dur="500"/>
                                        <p:tgtEl>
                                          <p:spTgt spid="7"/>
                                        </p:tgtEl>
                                      </p:cBhvr>
                                    </p:animEffect>
                                    <p:set>
                                      <p:cBhvr>
                                        <p:cTn id="75" dur="1" fill="hold">
                                          <p:stCondLst>
                                            <p:cond delay="499"/>
                                          </p:stCondLst>
                                        </p:cTn>
                                        <p:tgtEl>
                                          <p:spTgt spid="7"/>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205"/>
                                        </p:tgtEl>
                                      </p:cBhvr>
                                    </p:animEffect>
                                    <p:set>
                                      <p:cBhvr>
                                        <p:cTn id="78" dur="1" fill="hold">
                                          <p:stCondLst>
                                            <p:cond delay="499"/>
                                          </p:stCondLst>
                                        </p:cTn>
                                        <p:tgtEl>
                                          <p:spTgt spid="205"/>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6"/>
                                        </p:tgtEl>
                                      </p:cBhvr>
                                    </p:animEffect>
                                    <p:set>
                                      <p:cBhvr>
                                        <p:cTn id="81" dur="1" fill="hold">
                                          <p:stCondLst>
                                            <p:cond delay="499"/>
                                          </p:stCondLst>
                                        </p:cTn>
                                        <p:tgtEl>
                                          <p:spTgt spid="6"/>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108"/>
                                        </p:tgtEl>
                                      </p:cBhvr>
                                    </p:animEffect>
                                    <p:set>
                                      <p:cBhvr>
                                        <p:cTn id="84" dur="1" fill="hold">
                                          <p:stCondLst>
                                            <p:cond delay="499"/>
                                          </p:stCondLst>
                                        </p:cTn>
                                        <p:tgtEl>
                                          <p:spTgt spid="108"/>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207"/>
                                        </p:tgtEl>
                                      </p:cBhvr>
                                    </p:animEffect>
                                    <p:set>
                                      <p:cBhvr>
                                        <p:cTn id="87" dur="1" fill="hold">
                                          <p:stCondLst>
                                            <p:cond delay="499"/>
                                          </p:stCondLst>
                                        </p:cTn>
                                        <p:tgtEl>
                                          <p:spTgt spid="207"/>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7"/>
                                        </p:tgtEl>
                                        <p:attrNameLst>
                                          <p:attrName>style.visibility</p:attrName>
                                        </p:attrNameLst>
                                      </p:cBhvr>
                                      <p:to>
                                        <p:strVal val="visible"/>
                                      </p:to>
                                    </p:set>
                                    <p:animEffect transition="in" filter="fade">
                                      <p:cBhvr>
                                        <p:cTn id="92" dur="500"/>
                                        <p:tgtEl>
                                          <p:spTgt spid="7"/>
                                        </p:tgtEl>
                                      </p:cBhvr>
                                    </p:animEffect>
                                  </p:childTnLst>
                                </p:cTn>
                              </p:par>
                              <p:par>
                                <p:cTn id="93" presetID="10" presetClass="entr" presetSubtype="0" fill="hold" nodeType="withEffect">
                                  <p:stCondLst>
                                    <p:cond delay="0"/>
                                  </p:stCondLst>
                                  <p:childTnLst>
                                    <p:set>
                                      <p:cBhvr>
                                        <p:cTn id="94" dur="1" fill="hold">
                                          <p:stCondLst>
                                            <p:cond delay="0"/>
                                          </p:stCondLst>
                                        </p:cTn>
                                        <p:tgtEl>
                                          <p:spTgt spid="205"/>
                                        </p:tgtEl>
                                        <p:attrNameLst>
                                          <p:attrName>style.visibility</p:attrName>
                                        </p:attrNameLst>
                                      </p:cBhvr>
                                      <p:to>
                                        <p:strVal val="visible"/>
                                      </p:to>
                                    </p:set>
                                    <p:animEffect transition="in" filter="fade">
                                      <p:cBhvr>
                                        <p:cTn id="95" dur="500"/>
                                        <p:tgtEl>
                                          <p:spTgt spid="205"/>
                                        </p:tgtEl>
                                      </p:cBhvr>
                                    </p:animEffect>
                                  </p:childTnLst>
                                </p:cTn>
                              </p:par>
                              <p:par>
                                <p:cTn id="96" presetID="10" presetClass="entr" presetSubtype="0" fill="hold" nodeType="withEffect">
                                  <p:stCondLst>
                                    <p:cond delay="0"/>
                                  </p:stCondLst>
                                  <p:childTnLst>
                                    <p:set>
                                      <p:cBhvr>
                                        <p:cTn id="97" dur="1" fill="hold">
                                          <p:stCondLst>
                                            <p:cond delay="0"/>
                                          </p:stCondLst>
                                        </p:cTn>
                                        <p:tgtEl>
                                          <p:spTgt spid="6"/>
                                        </p:tgtEl>
                                        <p:attrNameLst>
                                          <p:attrName>style.visibility</p:attrName>
                                        </p:attrNameLst>
                                      </p:cBhvr>
                                      <p:to>
                                        <p:strVal val="visible"/>
                                      </p:to>
                                    </p:set>
                                    <p:animEffect transition="in" filter="fade">
                                      <p:cBhvr>
                                        <p:cTn id="98" dur="500"/>
                                        <p:tgtEl>
                                          <p:spTgt spid="6"/>
                                        </p:tgtEl>
                                      </p:cBhvr>
                                    </p:animEffect>
                                  </p:childTnLst>
                                </p:cTn>
                              </p:par>
                              <p:par>
                                <p:cTn id="99" presetID="10" presetClass="entr" presetSubtype="0" fill="hold" nodeType="withEffect">
                                  <p:stCondLst>
                                    <p:cond delay="0"/>
                                  </p:stCondLst>
                                  <p:childTnLst>
                                    <p:set>
                                      <p:cBhvr>
                                        <p:cTn id="100" dur="1" fill="hold">
                                          <p:stCondLst>
                                            <p:cond delay="0"/>
                                          </p:stCondLst>
                                        </p:cTn>
                                        <p:tgtEl>
                                          <p:spTgt spid="108"/>
                                        </p:tgtEl>
                                        <p:attrNameLst>
                                          <p:attrName>style.visibility</p:attrName>
                                        </p:attrNameLst>
                                      </p:cBhvr>
                                      <p:to>
                                        <p:strVal val="visible"/>
                                      </p:to>
                                    </p:set>
                                    <p:animEffect transition="in" filter="fade">
                                      <p:cBhvr>
                                        <p:cTn id="101" dur="500"/>
                                        <p:tgtEl>
                                          <p:spTgt spid="108"/>
                                        </p:tgtEl>
                                      </p:cBhvr>
                                    </p:animEffect>
                                  </p:childTnLst>
                                </p:cTn>
                              </p:par>
                              <p:par>
                                <p:cTn id="102" presetID="10" presetClass="entr" presetSubtype="0" fill="hold" nodeType="withEffect">
                                  <p:stCondLst>
                                    <p:cond delay="0"/>
                                  </p:stCondLst>
                                  <p:childTnLst>
                                    <p:set>
                                      <p:cBhvr>
                                        <p:cTn id="103" dur="1" fill="hold">
                                          <p:stCondLst>
                                            <p:cond delay="0"/>
                                          </p:stCondLst>
                                        </p:cTn>
                                        <p:tgtEl>
                                          <p:spTgt spid="207"/>
                                        </p:tgtEl>
                                        <p:attrNameLst>
                                          <p:attrName>style.visibility</p:attrName>
                                        </p:attrNameLst>
                                      </p:cBhvr>
                                      <p:to>
                                        <p:strVal val="visible"/>
                                      </p:to>
                                    </p:set>
                                    <p:animEffect transition="in" filter="fade">
                                      <p:cBhvr>
                                        <p:cTn id="104" dur="5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345420691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Scale operations</a:t>
            </a:r>
          </a:p>
        </p:txBody>
      </p:sp>
    </p:spTree>
    <p:extLst>
      <p:ext uri="{BB962C8B-B14F-4D97-AF65-F5344CB8AC3E}">
        <p14:creationId xmlns:p14="http://schemas.microsoft.com/office/powerpoint/2010/main" val="343188134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Mapping Compute in SQLDW</a:t>
            </a:r>
            <a:endParaRPr lang="en-GB" dirty="0"/>
          </a:p>
        </p:txBody>
      </p:sp>
      <p:sp>
        <p:nvSpPr>
          <p:cNvPr id="5" name="Flowchart: Manual Operation 4"/>
          <p:cNvSpPr/>
          <p:nvPr/>
        </p:nvSpPr>
        <p:spPr>
          <a:xfrm>
            <a:off x="838946" y="2863500"/>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13</a:t>
            </a:r>
          </a:p>
        </p:txBody>
      </p:sp>
      <p:sp>
        <p:nvSpPr>
          <p:cNvPr id="6" name="Flowchart: Manual Operation 5"/>
          <p:cNvSpPr/>
          <p:nvPr/>
        </p:nvSpPr>
        <p:spPr>
          <a:xfrm>
            <a:off x="1702824" y="2863500"/>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14</a:t>
            </a:r>
          </a:p>
        </p:txBody>
      </p:sp>
      <p:sp>
        <p:nvSpPr>
          <p:cNvPr id="7" name="Flowchart: Manual Operation 6"/>
          <p:cNvSpPr/>
          <p:nvPr/>
        </p:nvSpPr>
        <p:spPr>
          <a:xfrm>
            <a:off x="3430578" y="2863500"/>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16</a:t>
            </a:r>
          </a:p>
        </p:txBody>
      </p:sp>
      <p:sp>
        <p:nvSpPr>
          <p:cNvPr id="8" name="Flowchart: Manual Operation 7"/>
          <p:cNvSpPr/>
          <p:nvPr/>
        </p:nvSpPr>
        <p:spPr>
          <a:xfrm>
            <a:off x="2566701" y="2863500"/>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15</a:t>
            </a:r>
          </a:p>
        </p:txBody>
      </p:sp>
      <p:sp>
        <p:nvSpPr>
          <p:cNvPr id="9" name="Flowchart: Manual Operation 8"/>
          <p:cNvSpPr/>
          <p:nvPr/>
        </p:nvSpPr>
        <p:spPr>
          <a:xfrm>
            <a:off x="4290316" y="2863500"/>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17</a:t>
            </a:r>
          </a:p>
        </p:txBody>
      </p:sp>
      <p:sp>
        <p:nvSpPr>
          <p:cNvPr id="10" name="Flowchart: Manual Operation 9"/>
          <p:cNvSpPr/>
          <p:nvPr/>
        </p:nvSpPr>
        <p:spPr>
          <a:xfrm>
            <a:off x="5154193" y="2863500"/>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18</a:t>
            </a:r>
          </a:p>
        </p:txBody>
      </p:sp>
      <p:sp>
        <p:nvSpPr>
          <p:cNvPr id="11" name="Flowchart: Manual Operation 10"/>
          <p:cNvSpPr/>
          <p:nvPr/>
        </p:nvSpPr>
        <p:spPr>
          <a:xfrm>
            <a:off x="6881948" y="2863500"/>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20</a:t>
            </a:r>
          </a:p>
        </p:txBody>
      </p:sp>
      <p:sp>
        <p:nvSpPr>
          <p:cNvPr id="12" name="Flowchart: Manual Operation 11"/>
          <p:cNvSpPr/>
          <p:nvPr/>
        </p:nvSpPr>
        <p:spPr>
          <a:xfrm>
            <a:off x="6018071" y="2863500"/>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19</a:t>
            </a:r>
          </a:p>
        </p:txBody>
      </p:sp>
      <p:sp>
        <p:nvSpPr>
          <p:cNvPr id="13" name="Flowchart: Manual Operation 12"/>
          <p:cNvSpPr/>
          <p:nvPr/>
        </p:nvSpPr>
        <p:spPr>
          <a:xfrm>
            <a:off x="7745826" y="2863500"/>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21</a:t>
            </a:r>
          </a:p>
        </p:txBody>
      </p:sp>
      <p:sp>
        <p:nvSpPr>
          <p:cNvPr id="14" name="Flowchart: Manual Operation 13"/>
          <p:cNvSpPr/>
          <p:nvPr/>
        </p:nvSpPr>
        <p:spPr>
          <a:xfrm>
            <a:off x="8609703" y="2863500"/>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22</a:t>
            </a:r>
          </a:p>
        </p:txBody>
      </p:sp>
      <p:sp>
        <p:nvSpPr>
          <p:cNvPr id="15" name="Flowchart: Manual Operation 14"/>
          <p:cNvSpPr/>
          <p:nvPr/>
        </p:nvSpPr>
        <p:spPr>
          <a:xfrm>
            <a:off x="10337458" y="2863500"/>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24</a:t>
            </a:r>
          </a:p>
        </p:txBody>
      </p:sp>
      <p:sp>
        <p:nvSpPr>
          <p:cNvPr id="16" name="Flowchart: Manual Operation 15"/>
          <p:cNvSpPr/>
          <p:nvPr/>
        </p:nvSpPr>
        <p:spPr>
          <a:xfrm>
            <a:off x="9473581" y="2863500"/>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23</a:t>
            </a:r>
          </a:p>
        </p:txBody>
      </p:sp>
      <p:sp>
        <p:nvSpPr>
          <p:cNvPr id="17" name="Flowchart: Manual Operation 16"/>
          <p:cNvSpPr/>
          <p:nvPr/>
        </p:nvSpPr>
        <p:spPr>
          <a:xfrm>
            <a:off x="838946" y="3663486"/>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25</a:t>
            </a:r>
          </a:p>
        </p:txBody>
      </p:sp>
      <p:sp>
        <p:nvSpPr>
          <p:cNvPr id="18" name="Flowchart: Manual Operation 17"/>
          <p:cNvSpPr/>
          <p:nvPr/>
        </p:nvSpPr>
        <p:spPr>
          <a:xfrm>
            <a:off x="1702824" y="3663486"/>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26</a:t>
            </a:r>
          </a:p>
        </p:txBody>
      </p:sp>
      <p:sp>
        <p:nvSpPr>
          <p:cNvPr id="19" name="Flowchart: Manual Operation 18"/>
          <p:cNvSpPr/>
          <p:nvPr/>
        </p:nvSpPr>
        <p:spPr>
          <a:xfrm>
            <a:off x="3430578" y="3663486"/>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28</a:t>
            </a:r>
          </a:p>
        </p:txBody>
      </p:sp>
      <p:sp>
        <p:nvSpPr>
          <p:cNvPr id="20" name="Flowchart: Manual Operation 19"/>
          <p:cNvSpPr/>
          <p:nvPr/>
        </p:nvSpPr>
        <p:spPr>
          <a:xfrm>
            <a:off x="2566701" y="3663486"/>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27</a:t>
            </a:r>
          </a:p>
        </p:txBody>
      </p:sp>
      <p:sp>
        <p:nvSpPr>
          <p:cNvPr id="21" name="Flowchart: Manual Operation 20"/>
          <p:cNvSpPr/>
          <p:nvPr/>
        </p:nvSpPr>
        <p:spPr>
          <a:xfrm>
            <a:off x="4290316" y="3663486"/>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29</a:t>
            </a:r>
          </a:p>
        </p:txBody>
      </p:sp>
      <p:sp>
        <p:nvSpPr>
          <p:cNvPr id="22" name="Flowchart: Manual Operation 21"/>
          <p:cNvSpPr/>
          <p:nvPr/>
        </p:nvSpPr>
        <p:spPr>
          <a:xfrm>
            <a:off x="5154193" y="3663486"/>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30</a:t>
            </a:r>
          </a:p>
        </p:txBody>
      </p:sp>
      <p:sp>
        <p:nvSpPr>
          <p:cNvPr id="23" name="Flowchart: Manual Operation 22"/>
          <p:cNvSpPr/>
          <p:nvPr/>
        </p:nvSpPr>
        <p:spPr>
          <a:xfrm>
            <a:off x="6881948" y="3663486"/>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32</a:t>
            </a:r>
          </a:p>
        </p:txBody>
      </p:sp>
      <p:sp>
        <p:nvSpPr>
          <p:cNvPr id="24" name="Flowchart: Manual Operation 23"/>
          <p:cNvSpPr/>
          <p:nvPr/>
        </p:nvSpPr>
        <p:spPr>
          <a:xfrm>
            <a:off x="6018071" y="3663486"/>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31</a:t>
            </a:r>
          </a:p>
        </p:txBody>
      </p:sp>
      <p:sp>
        <p:nvSpPr>
          <p:cNvPr id="25" name="Flowchart: Manual Operation 24"/>
          <p:cNvSpPr/>
          <p:nvPr/>
        </p:nvSpPr>
        <p:spPr>
          <a:xfrm>
            <a:off x="7745826" y="3663486"/>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33</a:t>
            </a:r>
          </a:p>
        </p:txBody>
      </p:sp>
      <p:sp>
        <p:nvSpPr>
          <p:cNvPr id="26" name="Flowchart: Manual Operation 25"/>
          <p:cNvSpPr/>
          <p:nvPr/>
        </p:nvSpPr>
        <p:spPr>
          <a:xfrm>
            <a:off x="8609703" y="3663486"/>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34</a:t>
            </a:r>
          </a:p>
        </p:txBody>
      </p:sp>
      <p:sp>
        <p:nvSpPr>
          <p:cNvPr id="27" name="Flowchart: Manual Operation 26"/>
          <p:cNvSpPr/>
          <p:nvPr/>
        </p:nvSpPr>
        <p:spPr>
          <a:xfrm>
            <a:off x="10337458" y="3663486"/>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36</a:t>
            </a:r>
          </a:p>
        </p:txBody>
      </p:sp>
      <p:sp>
        <p:nvSpPr>
          <p:cNvPr id="28" name="Flowchart: Manual Operation 27"/>
          <p:cNvSpPr/>
          <p:nvPr/>
        </p:nvSpPr>
        <p:spPr>
          <a:xfrm>
            <a:off x="9473581" y="3663486"/>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35</a:t>
            </a:r>
          </a:p>
        </p:txBody>
      </p:sp>
      <p:sp>
        <p:nvSpPr>
          <p:cNvPr id="29" name="Flowchart: Manual Operation 28"/>
          <p:cNvSpPr/>
          <p:nvPr/>
        </p:nvSpPr>
        <p:spPr>
          <a:xfrm>
            <a:off x="838946" y="446347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37</a:t>
            </a:r>
          </a:p>
        </p:txBody>
      </p:sp>
      <p:sp>
        <p:nvSpPr>
          <p:cNvPr id="30" name="Flowchart: Manual Operation 29"/>
          <p:cNvSpPr/>
          <p:nvPr/>
        </p:nvSpPr>
        <p:spPr>
          <a:xfrm>
            <a:off x="1702824" y="446347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38</a:t>
            </a:r>
          </a:p>
        </p:txBody>
      </p:sp>
      <p:sp>
        <p:nvSpPr>
          <p:cNvPr id="31" name="Flowchart: Manual Operation 30"/>
          <p:cNvSpPr/>
          <p:nvPr/>
        </p:nvSpPr>
        <p:spPr>
          <a:xfrm>
            <a:off x="3430578" y="446347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40</a:t>
            </a:r>
          </a:p>
        </p:txBody>
      </p:sp>
      <p:sp>
        <p:nvSpPr>
          <p:cNvPr id="32" name="Flowchart: Manual Operation 31"/>
          <p:cNvSpPr/>
          <p:nvPr/>
        </p:nvSpPr>
        <p:spPr>
          <a:xfrm>
            <a:off x="2566701" y="446347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39</a:t>
            </a:r>
          </a:p>
        </p:txBody>
      </p:sp>
      <p:sp>
        <p:nvSpPr>
          <p:cNvPr id="33" name="Flowchart: Manual Operation 32"/>
          <p:cNvSpPr/>
          <p:nvPr/>
        </p:nvSpPr>
        <p:spPr>
          <a:xfrm>
            <a:off x="4290316" y="446347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41</a:t>
            </a:r>
          </a:p>
        </p:txBody>
      </p:sp>
      <p:sp>
        <p:nvSpPr>
          <p:cNvPr id="34" name="Flowchart: Manual Operation 33"/>
          <p:cNvSpPr/>
          <p:nvPr/>
        </p:nvSpPr>
        <p:spPr>
          <a:xfrm>
            <a:off x="5154193" y="446347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42</a:t>
            </a:r>
          </a:p>
        </p:txBody>
      </p:sp>
      <p:sp>
        <p:nvSpPr>
          <p:cNvPr id="35" name="Flowchart: Manual Operation 34"/>
          <p:cNvSpPr/>
          <p:nvPr/>
        </p:nvSpPr>
        <p:spPr>
          <a:xfrm>
            <a:off x="6881948" y="446347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44</a:t>
            </a:r>
          </a:p>
        </p:txBody>
      </p:sp>
      <p:sp>
        <p:nvSpPr>
          <p:cNvPr id="36" name="Flowchart: Manual Operation 35"/>
          <p:cNvSpPr/>
          <p:nvPr/>
        </p:nvSpPr>
        <p:spPr>
          <a:xfrm>
            <a:off x="6018071" y="446347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43</a:t>
            </a:r>
          </a:p>
        </p:txBody>
      </p:sp>
      <p:sp>
        <p:nvSpPr>
          <p:cNvPr id="37" name="Flowchart: Manual Operation 36"/>
          <p:cNvSpPr/>
          <p:nvPr/>
        </p:nvSpPr>
        <p:spPr>
          <a:xfrm>
            <a:off x="7745826" y="446347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45</a:t>
            </a:r>
          </a:p>
        </p:txBody>
      </p:sp>
      <p:sp>
        <p:nvSpPr>
          <p:cNvPr id="38" name="Flowchart: Manual Operation 37"/>
          <p:cNvSpPr/>
          <p:nvPr/>
        </p:nvSpPr>
        <p:spPr>
          <a:xfrm>
            <a:off x="8609703" y="446347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46</a:t>
            </a:r>
          </a:p>
        </p:txBody>
      </p:sp>
      <p:sp>
        <p:nvSpPr>
          <p:cNvPr id="39" name="Flowchart: Manual Operation 38"/>
          <p:cNvSpPr/>
          <p:nvPr/>
        </p:nvSpPr>
        <p:spPr>
          <a:xfrm>
            <a:off x="10337458" y="446347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48</a:t>
            </a:r>
          </a:p>
        </p:txBody>
      </p:sp>
      <p:sp>
        <p:nvSpPr>
          <p:cNvPr id="40" name="Flowchart: Manual Operation 39"/>
          <p:cNvSpPr/>
          <p:nvPr/>
        </p:nvSpPr>
        <p:spPr>
          <a:xfrm>
            <a:off x="9473581" y="446347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47</a:t>
            </a:r>
          </a:p>
        </p:txBody>
      </p:sp>
      <p:sp>
        <p:nvSpPr>
          <p:cNvPr id="53" name="Flowchart: Manual Operation 52"/>
          <p:cNvSpPr/>
          <p:nvPr/>
        </p:nvSpPr>
        <p:spPr>
          <a:xfrm>
            <a:off x="838946" y="5263460"/>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49</a:t>
            </a:r>
          </a:p>
        </p:txBody>
      </p:sp>
      <p:sp>
        <p:nvSpPr>
          <p:cNvPr id="54" name="Flowchart: Manual Operation 53"/>
          <p:cNvSpPr/>
          <p:nvPr/>
        </p:nvSpPr>
        <p:spPr>
          <a:xfrm>
            <a:off x="1702824" y="5263460"/>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50</a:t>
            </a:r>
          </a:p>
        </p:txBody>
      </p:sp>
      <p:sp>
        <p:nvSpPr>
          <p:cNvPr id="55" name="Flowchart: Manual Operation 54"/>
          <p:cNvSpPr/>
          <p:nvPr/>
        </p:nvSpPr>
        <p:spPr>
          <a:xfrm>
            <a:off x="3430578" y="5263460"/>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52</a:t>
            </a:r>
          </a:p>
        </p:txBody>
      </p:sp>
      <p:sp>
        <p:nvSpPr>
          <p:cNvPr id="56" name="Flowchart: Manual Operation 55"/>
          <p:cNvSpPr/>
          <p:nvPr/>
        </p:nvSpPr>
        <p:spPr>
          <a:xfrm>
            <a:off x="2566701" y="5263460"/>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51</a:t>
            </a:r>
          </a:p>
        </p:txBody>
      </p:sp>
      <p:sp>
        <p:nvSpPr>
          <p:cNvPr id="57" name="Flowchart: Manual Operation 56"/>
          <p:cNvSpPr/>
          <p:nvPr/>
        </p:nvSpPr>
        <p:spPr>
          <a:xfrm>
            <a:off x="4290316" y="5263460"/>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53</a:t>
            </a:r>
          </a:p>
        </p:txBody>
      </p:sp>
      <p:sp>
        <p:nvSpPr>
          <p:cNvPr id="58" name="Flowchart: Manual Operation 57"/>
          <p:cNvSpPr/>
          <p:nvPr/>
        </p:nvSpPr>
        <p:spPr>
          <a:xfrm>
            <a:off x="5154193" y="5263460"/>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54</a:t>
            </a:r>
          </a:p>
        </p:txBody>
      </p:sp>
      <p:sp>
        <p:nvSpPr>
          <p:cNvPr id="59" name="Flowchart: Manual Operation 58"/>
          <p:cNvSpPr/>
          <p:nvPr/>
        </p:nvSpPr>
        <p:spPr>
          <a:xfrm>
            <a:off x="6881948" y="5263460"/>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56</a:t>
            </a:r>
          </a:p>
        </p:txBody>
      </p:sp>
      <p:sp>
        <p:nvSpPr>
          <p:cNvPr id="60" name="Flowchart: Manual Operation 59"/>
          <p:cNvSpPr/>
          <p:nvPr/>
        </p:nvSpPr>
        <p:spPr>
          <a:xfrm>
            <a:off x="6018071" y="5263460"/>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55</a:t>
            </a:r>
          </a:p>
        </p:txBody>
      </p:sp>
      <p:sp>
        <p:nvSpPr>
          <p:cNvPr id="61" name="Flowchart: Manual Operation 60"/>
          <p:cNvSpPr/>
          <p:nvPr/>
        </p:nvSpPr>
        <p:spPr>
          <a:xfrm>
            <a:off x="7745826" y="5263460"/>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57</a:t>
            </a:r>
          </a:p>
        </p:txBody>
      </p:sp>
      <p:sp>
        <p:nvSpPr>
          <p:cNvPr id="62" name="Flowchart: Manual Operation 61"/>
          <p:cNvSpPr/>
          <p:nvPr/>
        </p:nvSpPr>
        <p:spPr>
          <a:xfrm>
            <a:off x="8609703" y="5263460"/>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58</a:t>
            </a:r>
          </a:p>
        </p:txBody>
      </p:sp>
      <p:sp>
        <p:nvSpPr>
          <p:cNvPr id="63" name="Flowchart: Manual Operation 62"/>
          <p:cNvSpPr/>
          <p:nvPr/>
        </p:nvSpPr>
        <p:spPr>
          <a:xfrm>
            <a:off x="10337458" y="5263460"/>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60</a:t>
            </a:r>
          </a:p>
        </p:txBody>
      </p:sp>
      <p:sp>
        <p:nvSpPr>
          <p:cNvPr id="64" name="Flowchart: Manual Operation 63"/>
          <p:cNvSpPr/>
          <p:nvPr/>
        </p:nvSpPr>
        <p:spPr>
          <a:xfrm>
            <a:off x="9473581" y="5263460"/>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59</a:t>
            </a:r>
          </a:p>
        </p:txBody>
      </p:sp>
      <p:sp>
        <p:nvSpPr>
          <p:cNvPr id="65" name="Flowchart: Manual Operation 64"/>
          <p:cNvSpPr/>
          <p:nvPr/>
        </p:nvSpPr>
        <p:spPr>
          <a:xfrm>
            <a:off x="838946"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01</a:t>
            </a:r>
          </a:p>
        </p:txBody>
      </p:sp>
      <p:sp>
        <p:nvSpPr>
          <p:cNvPr id="66" name="Flowchart: Manual Operation 65"/>
          <p:cNvSpPr/>
          <p:nvPr/>
        </p:nvSpPr>
        <p:spPr>
          <a:xfrm>
            <a:off x="1702824"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02</a:t>
            </a:r>
          </a:p>
        </p:txBody>
      </p:sp>
      <p:sp>
        <p:nvSpPr>
          <p:cNvPr id="67" name="Flowchart: Manual Operation 66"/>
          <p:cNvSpPr/>
          <p:nvPr/>
        </p:nvSpPr>
        <p:spPr>
          <a:xfrm>
            <a:off x="3430578"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04</a:t>
            </a:r>
          </a:p>
        </p:txBody>
      </p:sp>
      <p:sp>
        <p:nvSpPr>
          <p:cNvPr id="68" name="Flowchart: Manual Operation 67"/>
          <p:cNvSpPr/>
          <p:nvPr/>
        </p:nvSpPr>
        <p:spPr>
          <a:xfrm>
            <a:off x="2566701"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03</a:t>
            </a:r>
          </a:p>
        </p:txBody>
      </p:sp>
      <p:sp>
        <p:nvSpPr>
          <p:cNvPr id="69" name="Flowchart: Manual Operation 68"/>
          <p:cNvSpPr/>
          <p:nvPr/>
        </p:nvSpPr>
        <p:spPr>
          <a:xfrm>
            <a:off x="4290316"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05</a:t>
            </a:r>
          </a:p>
        </p:txBody>
      </p:sp>
      <p:sp>
        <p:nvSpPr>
          <p:cNvPr id="70" name="Flowchart: Manual Operation 69"/>
          <p:cNvSpPr/>
          <p:nvPr/>
        </p:nvSpPr>
        <p:spPr>
          <a:xfrm>
            <a:off x="5154193"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06</a:t>
            </a:r>
          </a:p>
        </p:txBody>
      </p:sp>
      <p:sp>
        <p:nvSpPr>
          <p:cNvPr id="71" name="Flowchart: Manual Operation 70"/>
          <p:cNvSpPr/>
          <p:nvPr/>
        </p:nvSpPr>
        <p:spPr>
          <a:xfrm>
            <a:off x="6881948"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08</a:t>
            </a:r>
          </a:p>
        </p:txBody>
      </p:sp>
      <p:sp>
        <p:nvSpPr>
          <p:cNvPr id="72" name="Flowchart: Manual Operation 71"/>
          <p:cNvSpPr/>
          <p:nvPr/>
        </p:nvSpPr>
        <p:spPr>
          <a:xfrm>
            <a:off x="6018071"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07</a:t>
            </a:r>
          </a:p>
        </p:txBody>
      </p:sp>
      <p:sp>
        <p:nvSpPr>
          <p:cNvPr id="73" name="Flowchart: Manual Operation 72"/>
          <p:cNvSpPr/>
          <p:nvPr/>
        </p:nvSpPr>
        <p:spPr>
          <a:xfrm>
            <a:off x="7745826"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09</a:t>
            </a:r>
          </a:p>
        </p:txBody>
      </p:sp>
      <p:sp>
        <p:nvSpPr>
          <p:cNvPr id="74" name="Flowchart: Manual Operation 73"/>
          <p:cNvSpPr/>
          <p:nvPr/>
        </p:nvSpPr>
        <p:spPr>
          <a:xfrm>
            <a:off x="8609703"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10</a:t>
            </a:r>
          </a:p>
        </p:txBody>
      </p:sp>
      <p:sp>
        <p:nvSpPr>
          <p:cNvPr id="75" name="Flowchart: Manual Operation 74"/>
          <p:cNvSpPr/>
          <p:nvPr/>
        </p:nvSpPr>
        <p:spPr>
          <a:xfrm>
            <a:off x="10337458"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12</a:t>
            </a:r>
          </a:p>
        </p:txBody>
      </p:sp>
      <p:sp>
        <p:nvSpPr>
          <p:cNvPr id="76" name="Flowchart: Manual Operation 75"/>
          <p:cNvSpPr/>
          <p:nvPr/>
        </p:nvSpPr>
        <p:spPr>
          <a:xfrm>
            <a:off x="9473581"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11</a:t>
            </a:r>
          </a:p>
        </p:txBody>
      </p:sp>
      <p:sp>
        <p:nvSpPr>
          <p:cNvPr id="77" name="TextBox 76"/>
          <p:cNvSpPr txBox="1"/>
          <p:nvPr/>
        </p:nvSpPr>
        <p:spPr>
          <a:xfrm>
            <a:off x="723367" y="1546339"/>
            <a:ext cx="930638" cy="367477"/>
          </a:xfrm>
          <a:prstGeom prst="rect">
            <a:avLst/>
          </a:prstGeom>
          <a:noFill/>
        </p:spPr>
        <p:txBody>
          <a:bodyPr wrap="none" rtlCol="0">
            <a:spAutoFit/>
          </a:bodyPr>
          <a:lstStyle/>
          <a:p>
            <a:pPr defTabSz="896386"/>
            <a:r>
              <a:rPr lang="en-GB" kern="0" dirty="0">
                <a:solidFill>
                  <a:sysClr val="windowText" lastClr="000000"/>
                </a:solidFill>
              </a:rPr>
              <a:t>DW100</a:t>
            </a:r>
          </a:p>
        </p:txBody>
      </p:sp>
    </p:spTree>
    <p:extLst>
      <p:ext uri="{BB962C8B-B14F-4D97-AF65-F5344CB8AC3E}">
        <p14:creationId xmlns:p14="http://schemas.microsoft.com/office/powerpoint/2010/main" val="2598481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Mapping Compute in SQLDW</a:t>
            </a:r>
            <a:endParaRPr lang="en-GB" dirty="0"/>
          </a:p>
        </p:txBody>
      </p:sp>
      <p:sp>
        <p:nvSpPr>
          <p:cNvPr id="5" name="Flowchart: Manual Operation 4"/>
          <p:cNvSpPr/>
          <p:nvPr/>
        </p:nvSpPr>
        <p:spPr>
          <a:xfrm>
            <a:off x="838946" y="2863500"/>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13</a:t>
            </a:r>
          </a:p>
        </p:txBody>
      </p:sp>
      <p:sp>
        <p:nvSpPr>
          <p:cNvPr id="6" name="Flowchart: Manual Operation 5"/>
          <p:cNvSpPr/>
          <p:nvPr/>
        </p:nvSpPr>
        <p:spPr>
          <a:xfrm>
            <a:off x="1702824" y="2863500"/>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14</a:t>
            </a:r>
          </a:p>
        </p:txBody>
      </p:sp>
      <p:sp>
        <p:nvSpPr>
          <p:cNvPr id="7" name="Flowchart: Manual Operation 6"/>
          <p:cNvSpPr/>
          <p:nvPr/>
        </p:nvSpPr>
        <p:spPr>
          <a:xfrm>
            <a:off x="3430578" y="2863500"/>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16</a:t>
            </a:r>
          </a:p>
        </p:txBody>
      </p:sp>
      <p:sp>
        <p:nvSpPr>
          <p:cNvPr id="8" name="Flowchart: Manual Operation 7"/>
          <p:cNvSpPr/>
          <p:nvPr/>
        </p:nvSpPr>
        <p:spPr>
          <a:xfrm>
            <a:off x="2566701" y="2863500"/>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15</a:t>
            </a:r>
          </a:p>
        </p:txBody>
      </p:sp>
      <p:sp>
        <p:nvSpPr>
          <p:cNvPr id="9" name="Flowchart: Manual Operation 8"/>
          <p:cNvSpPr/>
          <p:nvPr/>
        </p:nvSpPr>
        <p:spPr>
          <a:xfrm>
            <a:off x="4290316" y="2863500"/>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17</a:t>
            </a:r>
          </a:p>
        </p:txBody>
      </p:sp>
      <p:sp>
        <p:nvSpPr>
          <p:cNvPr id="10" name="Flowchart: Manual Operation 9"/>
          <p:cNvSpPr/>
          <p:nvPr/>
        </p:nvSpPr>
        <p:spPr>
          <a:xfrm>
            <a:off x="5154193" y="2863500"/>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18</a:t>
            </a:r>
          </a:p>
        </p:txBody>
      </p:sp>
      <p:sp>
        <p:nvSpPr>
          <p:cNvPr id="11" name="Flowchart: Manual Operation 10"/>
          <p:cNvSpPr/>
          <p:nvPr/>
        </p:nvSpPr>
        <p:spPr>
          <a:xfrm>
            <a:off x="6881948" y="2863500"/>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20</a:t>
            </a:r>
          </a:p>
        </p:txBody>
      </p:sp>
      <p:sp>
        <p:nvSpPr>
          <p:cNvPr id="12" name="Flowchart: Manual Operation 11"/>
          <p:cNvSpPr/>
          <p:nvPr/>
        </p:nvSpPr>
        <p:spPr>
          <a:xfrm>
            <a:off x="6018071" y="2863500"/>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19</a:t>
            </a:r>
          </a:p>
        </p:txBody>
      </p:sp>
      <p:sp>
        <p:nvSpPr>
          <p:cNvPr id="13" name="Flowchart: Manual Operation 12"/>
          <p:cNvSpPr/>
          <p:nvPr/>
        </p:nvSpPr>
        <p:spPr>
          <a:xfrm>
            <a:off x="7745826" y="2863500"/>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21</a:t>
            </a:r>
          </a:p>
        </p:txBody>
      </p:sp>
      <p:sp>
        <p:nvSpPr>
          <p:cNvPr id="14" name="Flowchart: Manual Operation 13"/>
          <p:cNvSpPr/>
          <p:nvPr/>
        </p:nvSpPr>
        <p:spPr>
          <a:xfrm>
            <a:off x="8609703" y="2863500"/>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22</a:t>
            </a:r>
          </a:p>
        </p:txBody>
      </p:sp>
      <p:sp>
        <p:nvSpPr>
          <p:cNvPr id="15" name="Flowchart: Manual Operation 14"/>
          <p:cNvSpPr/>
          <p:nvPr/>
        </p:nvSpPr>
        <p:spPr>
          <a:xfrm>
            <a:off x="10337458" y="2863500"/>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24</a:t>
            </a:r>
          </a:p>
        </p:txBody>
      </p:sp>
      <p:sp>
        <p:nvSpPr>
          <p:cNvPr id="16" name="Flowchart: Manual Operation 15"/>
          <p:cNvSpPr/>
          <p:nvPr/>
        </p:nvSpPr>
        <p:spPr>
          <a:xfrm>
            <a:off x="9473581" y="2863500"/>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23</a:t>
            </a:r>
          </a:p>
        </p:txBody>
      </p:sp>
      <p:sp>
        <p:nvSpPr>
          <p:cNvPr id="17" name="Flowchart: Manual Operation 16"/>
          <p:cNvSpPr/>
          <p:nvPr/>
        </p:nvSpPr>
        <p:spPr>
          <a:xfrm>
            <a:off x="838946" y="3663486"/>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25</a:t>
            </a:r>
          </a:p>
        </p:txBody>
      </p:sp>
      <p:sp>
        <p:nvSpPr>
          <p:cNvPr id="18" name="Flowchart: Manual Operation 17"/>
          <p:cNvSpPr/>
          <p:nvPr/>
        </p:nvSpPr>
        <p:spPr>
          <a:xfrm>
            <a:off x="1702824" y="3663486"/>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26</a:t>
            </a:r>
          </a:p>
        </p:txBody>
      </p:sp>
      <p:sp>
        <p:nvSpPr>
          <p:cNvPr id="19" name="Flowchart: Manual Operation 18"/>
          <p:cNvSpPr/>
          <p:nvPr/>
        </p:nvSpPr>
        <p:spPr>
          <a:xfrm>
            <a:off x="3430578" y="3663486"/>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28</a:t>
            </a:r>
          </a:p>
        </p:txBody>
      </p:sp>
      <p:sp>
        <p:nvSpPr>
          <p:cNvPr id="20" name="Flowchart: Manual Operation 19"/>
          <p:cNvSpPr/>
          <p:nvPr/>
        </p:nvSpPr>
        <p:spPr>
          <a:xfrm>
            <a:off x="2566701" y="3663486"/>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27</a:t>
            </a:r>
          </a:p>
        </p:txBody>
      </p:sp>
      <p:sp>
        <p:nvSpPr>
          <p:cNvPr id="21" name="Flowchart: Manual Operation 20"/>
          <p:cNvSpPr/>
          <p:nvPr/>
        </p:nvSpPr>
        <p:spPr>
          <a:xfrm>
            <a:off x="4290316" y="3663486"/>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29</a:t>
            </a:r>
          </a:p>
        </p:txBody>
      </p:sp>
      <p:sp>
        <p:nvSpPr>
          <p:cNvPr id="22" name="Flowchart: Manual Operation 21"/>
          <p:cNvSpPr/>
          <p:nvPr/>
        </p:nvSpPr>
        <p:spPr>
          <a:xfrm>
            <a:off x="5154193" y="3663486"/>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30</a:t>
            </a:r>
          </a:p>
        </p:txBody>
      </p:sp>
      <p:sp>
        <p:nvSpPr>
          <p:cNvPr id="23" name="Flowchart: Manual Operation 22"/>
          <p:cNvSpPr/>
          <p:nvPr/>
        </p:nvSpPr>
        <p:spPr>
          <a:xfrm>
            <a:off x="6881948" y="3663486"/>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32</a:t>
            </a:r>
          </a:p>
        </p:txBody>
      </p:sp>
      <p:sp>
        <p:nvSpPr>
          <p:cNvPr id="24" name="Flowchart: Manual Operation 23"/>
          <p:cNvSpPr/>
          <p:nvPr/>
        </p:nvSpPr>
        <p:spPr>
          <a:xfrm>
            <a:off x="6018071" y="3663486"/>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31</a:t>
            </a:r>
          </a:p>
        </p:txBody>
      </p:sp>
      <p:sp>
        <p:nvSpPr>
          <p:cNvPr id="25" name="Flowchart: Manual Operation 24"/>
          <p:cNvSpPr/>
          <p:nvPr/>
        </p:nvSpPr>
        <p:spPr>
          <a:xfrm>
            <a:off x="7745826" y="3663486"/>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33</a:t>
            </a:r>
          </a:p>
        </p:txBody>
      </p:sp>
      <p:sp>
        <p:nvSpPr>
          <p:cNvPr id="26" name="Flowchart: Manual Operation 25"/>
          <p:cNvSpPr/>
          <p:nvPr/>
        </p:nvSpPr>
        <p:spPr>
          <a:xfrm>
            <a:off x="8609703" y="3663486"/>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34</a:t>
            </a:r>
          </a:p>
        </p:txBody>
      </p:sp>
      <p:sp>
        <p:nvSpPr>
          <p:cNvPr id="27" name="Flowchart: Manual Operation 26"/>
          <p:cNvSpPr/>
          <p:nvPr/>
        </p:nvSpPr>
        <p:spPr>
          <a:xfrm>
            <a:off x="10337458" y="3663486"/>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36</a:t>
            </a:r>
          </a:p>
        </p:txBody>
      </p:sp>
      <p:sp>
        <p:nvSpPr>
          <p:cNvPr id="28" name="Flowchart: Manual Operation 27"/>
          <p:cNvSpPr/>
          <p:nvPr/>
        </p:nvSpPr>
        <p:spPr>
          <a:xfrm>
            <a:off x="9473581" y="3663486"/>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35</a:t>
            </a:r>
          </a:p>
        </p:txBody>
      </p:sp>
      <p:sp>
        <p:nvSpPr>
          <p:cNvPr id="29" name="Flowchart: Manual Operation 28"/>
          <p:cNvSpPr/>
          <p:nvPr/>
        </p:nvSpPr>
        <p:spPr>
          <a:xfrm>
            <a:off x="838946" y="4463473"/>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2"/>
                </a:solidFill>
                <a:latin typeface="+mj-lt"/>
              </a:rPr>
              <a:t>37</a:t>
            </a:r>
          </a:p>
        </p:txBody>
      </p:sp>
      <p:sp>
        <p:nvSpPr>
          <p:cNvPr id="30" name="Flowchart: Manual Operation 29"/>
          <p:cNvSpPr/>
          <p:nvPr/>
        </p:nvSpPr>
        <p:spPr>
          <a:xfrm>
            <a:off x="1702824" y="4463473"/>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2"/>
                </a:solidFill>
                <a:latin typeface="+mj-lt"/>
              </a:rPr>
              <a:t>38</a:t>
            </a:r>
          </a:p>
        </p:txBody>
      </p:sp>
      <p:sp>
        <p:nvSpPr>
          <p:cNvPr id="31" name="Flowchart: Manual Operation 30"/>
          <p:cNvSpPr/>
          <p:nvPr/>
        </p:nvSpPr>
        <p:spPr>
          <a:xfrm>
            <a:off x="3430578" y="4463473"/>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2"/>
                </a:solidFill>
                <a:latin typeface="+mj-lt"/>
              </a:rPr>
              <a:t>40</a:t>
            </a:r>
          </a:p>
        </p:txBody>
      </p:sp>
      <p:sp>
        <p:nvSpPr>
          <p:cNvPr id="32" name="Flowchart: Manual Operation 31"/>
          <p:cNvSpPr/>
          <p:nvPr/>
        </p:nvSpPr>
        <p:spPr>
          <a:xfrm>
            <a:off x="2566701" y="4463473"/>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2"/>
                </a:solidFill>
                <a:latin typeface="+mj-lt"/>
              </a:rPr>
              <a:t>39</a:t>
            </a:r>
          </a:p>
        </p:txBody>
      </p:sp>
      <p:sp>
        <p:nvSpPr>
          <p:cNvPr id="33" name="Flowchart: Manual Operation 32"/>
          <p:cNvSpPr/>
          <p:nvPr/>
        </p:nvSpPr>
        <p:spPr>
          <a:xfrm>
            <a:off x="4290316" y="4463473"/>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2"/>
                </a:solidFill>
                <a:latin typeface="+mj-lt"/>
              </a:rPr>
              <a:t>41</a:t>
            </a:r>
          </a:p>
        </p:txBody>
      </p:sp>
      <p:sp>
        <p:nvSpPr>
          <p:cNvPr id="34" name="Flowchart: Manual Operation 33"/>
          <p:cNvSpPr/>
          <p:nvPr/>
        </p:nvSpPr>
        <p:spPr>
          <a:xfrm>
            <a:off x="5154193" y="4463473"/>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2"/>
                </a:solidFill>
                <a:latin typeface="+mj-lt"/>
              </a:rPr>
              <a:t>42</a:t>
            </a:r>
          </a:p>
        </p:txBody>
      </p:sp>
      <p:sp>
        <p:nvSpPr>
          <p:cNvPr id="35" name="Flowchart: Manual Operation 34"/>
          <p:cNvSpPr/>
          <p:nvPr/>
        </p:nvSpPr>
        <p:spPr>
          <a:xfrm>
            <a:off x="6881948" y="4463473"/>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2"/>
                </a:solidFill>
                <a:latin typeface="+mj-lt"/>
              </a:rPr>
              <a:t>44</a:t>
            </a:r>
          </a:p>
        </p:txBody>
      </p:sp>
      <p:sp>
        <p:nvSpPr>
          <p:cNvPr id="36" name="Flowchart: Manual Operation 35"/>
          <p:cNvSpPr/>
          <p:nvPr/>
        </p:nvSpPr>
        <p:spPr>
          <a:xfrm>
            <a:off x="6018071" y="4463473"/>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2"/>
                </a:solidFill>
                <a:latin typeface="+mj-lt"/>
              </a:rPr>
              <a:t>43</a:t>
            </a:r>
          </a:p>
        </p:txBody>
      </p:sp>
      <p:sp>
        <p:nvSpPr>
          <p:cNvPr id="37" name="Flowchart: Manual Operation 36"/>
          <p:cNvSpPr/>
          <p:nvPr/>
        </p:nvSpPr>
        <p:spPr>
          <a:xfrm>
            <a:off x="7745826" y="4463473"/>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2"/>
                </a:solidFill>
                <a:latin typeface="+mj-lt"/>
              </a:rPr>
              <a:t>45</a:t>
            </a:r>
          </a:p>
        </p:txBody>
      </p:sp>
      <p:sp>
        <p:nvSpPr>
          <p:cNvPr id="38" name="Flowchart: Manual Operation 37"/>
          <p:cNvSpPr/>
          <p:nvPr/>
        </p:nvSpPr>
        <p:spPr>
          <a:xfrm>
            <a:off x="8609703" y="4463473"/>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2"/>
                </a:solidFill>
                <a:latin typeface="+mj-lt"/>
              </a:rPr>
              <a:t>46</a:t>
            </a:r>
          </a:p>
        </p:txBody>
      </p:sp>
      <p:sp>
        <p:nvSpPr>
          <p:cNvPr id="39" name="Flowchart: Manual Operation 38"/>
          <p:cNvSpPr/>
          <p:nvPr/>
        </p:nvSpPr>
        <p:spPr>
          <a:xfrm>
            <a:off x="10337458" y="4463473"/>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2"/>
                </a:solidFill>
                <a:latin typeface="+mj-lt"/>
              </a:rPr>
              <a:t>48</a:t>
            </a:r>
          </a:p>
        </p:txBody>
      </p:sp>
      <p:sp>
        <p:nvSpPr>
          <p:cNvPr id="40" name="Flowchart: Manual Operation 39"/>
          <p:cNvSpPr/>
          <p:nvPr/>
        </p:nvSpPr>
        <p:spPr>
          <a:xfrm>
            <a:off x="9473581" y="4463473"/>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2"/>
                </a:solidFill>
                <a:latin typeface="+mj-lt"/>
              </a:rPr>
              <a:t>47</a:t>
            </a:r>
          </a:p>
        </p:txBody>
      </p:sp>
      <p:sp>
        <p:nvSpPr>
          <p:cNvPr id="53" name="Flowchart: Manual Operation 52"/>
          <p:cNvSpPr/>
          <p:nvPr/>
        </p:nvSpPr>
        <p:spPr>
          <a:xfrm>
            <a:off x="838946" y="5263460"/>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2"/>
                </a:solidFill>
                <a:latin typeface="+mj-lt"/>
              </a:rPr>
              <a:t>49</a:t>
            </a:r>
          </a:p>
        </p:txBody>
      </p:sp>
      <p:sp>
        <p:nvSpPr>
          <p:cNvPr id="54" name="Flowchart: Manual Operation 53"/>
          <p:cNvSpPr/>
          <p:nvPr/>
        </p:nvSpPr>
        <p:spPr>
          <a:xfrm>
            <a:off x="1702824" y="5263460"/>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2"/>
                </a:solidFill>
                <a:latin typeface="+mj-lt"/>
              </a:rPr>
              <a:t>50</a:t>
            </a:r>
          </a:p>
        </p:txBody>
      </p:sp>
      <p:sp>
        <p:nvSpPr>
          <p:cNvPr id="55" name="Flowchart: Manual Operation 54"/>
          <p:cNvSpPr/>
          <p:nvPr/>
        </p:nvSpPr>
        <p:spPr>
          <a:xfrm>
            <a:off x="3430578" y="5263460"/>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2"/>
                </a:solidFill>
                <a:latin typeface="+mj-lt"/>
              </a:rPr>
              <a:t>52</a:t>
            </a:r>
          </a:p>
        </p:txBody>
      </p:sp>
      <p:sp>
        <p:nvSpPr>
          <p:cNvPr id="56" name="Flowchart: Manual Operation 55"/>
          <p:cNvSpPr/>
          <p:nvPr/>
        </p:nvSpPr>
        <p:spPr>
          <a:xfrm>
            <a:off x="2566701" y="5263460"/>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2"/>
                </a:solidFill>
                <a:latin typeface="+mj-lt"/>
              </a:rPr>
              <a:t>51</a:t>
            </a:r>
          </a:p>
        </p:txBody>
      </p:sp>
      <p:sp>
        <p:nvSpPr>
          <p:cNvPr id="57" name="Flowchart: Manual Operation 56"/>
          <p:cNvSpPr/>
          <p:nvPr/>
        </p:nvSpPr>
        <p:spPr>
          <a:xfrm>
            <a:off x="4290316" y="5263460"/>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2"/>
                </a:solidFill>
                <a:latin typeface="+mj-lt"/>
              </a:rPr>
              <a:t>53</a:t>
            </a:r>
          </a:p>
        </p:txBody>
      </p:sp>
      <p:sp>
        <p:nvSpPr>
          <p:cNvPr id="58" name="Flowchart: Manual Operation 57"/>
          <p:cNvSpPr/>
          <p:nvPr/>
        </p:nvSpPr>
        <p:spPr>
          <a:xfrm>
            <a:off x="5154193" y="5263460"/>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2"/>
                </a:solidFill>
                <a:latin typeface="+mj-lt"/>
              </a:rPr>
              <a:t>54</a:t>
            </a:r>
          </a:p>
        </p:txBody>
      </p:sp>
      <p:sp>
        <p:nvSpPr>
          <p:cNvPr id="59" name="Flowchart: Manual Operation 58"/>
          <p:cNvSpPr/>
          <p:nvPr/>
        </p:nvSpPr>
        <p:spPr>
          <a:xfrm>
            <a:off x="6881948" y="5263460"/>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2"/>
                </a:solidFill>
                <a:latin typeface="+mj-lt"/>
              </a:rPr>
              <a:t>56</a:t>
            </a:r>
          </a:p>
        </p:txBody>
      </p:sp>
      <p:sp>
        <p:nvSpPr>
          <p:cNvPr id="60" name="Flowchart: Manual Operation 59"/>
          <p:cNvSpPr/>
          <p:nvPr/>
        </p:nvSpPr>
        <p:spPr>
          <a:xfrm>
            <a:off x="6018071" y="5263460"/>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2"/>
                </a:solidFill>
                <a:latin typeface="+mj-lt"/>
              </a:rPr>
              <a:t>55</a:t>
            </a:r>
          </a:p>
        </p:txBody>
      </p:sp>
      <p:sp>
        <p:nvSpPr>
          <p:cNvPr id="61" name="Flowchart: Manual Operation 60"/>
          <p:cNvSpPr/>
          <p:nvPr/>
        </p:nvSpPr>
        <p:spPr>
          <a:xfrm>
            <a:off x="7745826" y="5263460"/>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2"/>
                </a:solidFill>
                <a:latin typeface="+mj-lt"/>
              </a:rPr>
              <a:t>57</a:t>
            </a:r>
          </a:p>
        </p:txBody>
      </p:sp>
      <p:sp>
        <p:nvSpPr>
          <p:cNvPr id="62" name="Flowchart: Manual Operation 61"/>
          <p:cNvSpPr/>
          <p:nvPr/>
        </p:nvSpPr>
        <p:spPr>
          <a:xfrm>
            <a:off x="8609703" y="5263460"/>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2"/>
                </a:solidFill>
                <a:latin typeface="+mj-lt"/>
              </a:rPr>
              <a:t>58</a:t>
            </a:r>
          </a:p>
        </p:txBody>
      </p:sp>
      <p:sp>
        <p:nvSpPr>
          <p:cNvPr id="63" name="Flowchart: Manual Operation 62"/>
          <p:cNvSpPr/>
          <p:nvPr/>
        </p:nvSpPr>
        <p:spPr>
          <a:xfrm>
            <a:off x="10337458" y="5263460"/>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2"/>
                </a:solidFill>
                <a:latin typeface="+mj-lt"/>
              </a:rPr>
              <a:t>60</a:t>
            </a:r>
          </a:p>
        </p:txBody>
      </p:sp>
      <p:sp>
        <p:nvSpPr>
          <p:cNvPr id="64" name="Flowchart: Manual Operation 63"/>
          <p:cNvSpPr/>
          <p:nvPr/>
        </p:nvSpPr>
        <p:spPr>
          <a:xfrm>
            <a:off x="9473581" y="5263460"/>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2"/>
                </a:solidFill>
                <a:latin typeface="+mj-lt"/>
              </a:rPr>
              <a:t>59</a:t>
            </a:r>
          </a:p>
        </p:txBody>
      </p:sp>
      <p:sp>
        <p:nvSpPr>
          <p:cNvPr id="65" name="Flowchart: Manual Operation 64"/>
          <p:cNvSpPr/>
          <p:nvPr/>
        </p:nvSpPr>
        <p:spPr>
          <a:xfrm>
            <a:off x="838946"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01</a:t>
            </a:r>
          </a:p>
        </p:txBody>
      </p:sp>
      <p:sp>
        <p:nvSpPr>
          <p:cNvPr id="66" name="Flowchart: Manual Operation 65"/>
          <p:cNvSpPr/>
          <p:nvPr/>
        </p:nvSpPr>
        <p:spPr>
          <a:xfrm>
            <a:off x="1702824"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02</a:t>
            </a:r>
          </a:p>
        </p:txBody>
      </p:sp>
      <p:sp>
        <p:nvSpPr>
          <p:cNvPr id="67" name="Flowchart: Manual Operation 66"/>
          <p:cNvSpPr/>
          <p:nvPr/>
        </p:nvSpPr>
        <p:spPr>
          <a:xfrm>
            <a:off x="3430578"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04</a:t>
            </a:r>
          </a:p>
        </p:txBody>
      </p:sp>
      <p:sp>
        <p:nvSpPr>
          <p:cNvPr id="68" name="Flowchart: Manual Operation 67"/>
          <p:cNvSpPr/>
          <p:nvPr/>
        </p:nvSpPr>
        <p:spPr>
          <a:xfrm>
            <a:off x="2566701"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03</a:t>
            </a:r>
          </a:p>
        </p:txBody>
      </p:sp>
      <p:sp>
        <p:nvSpPr>
          <p:cNvPr id="69" name="Flowchart: Manual Operation 68"/>
          <p:cNvSpPr/>
          <p:nvPr/>
        </p:nvSpPr>
        <p:spPr>
          <a:xfrm>
            <a:off x="4290316"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05</a:t>
            </a:r>
          </a:p>
        </p:txBody>
      </p:sp>
      <p:sp>
        <p:nvSpPr>
          <p:cNvPr id="70" name="Flowchart: Manual Operation 69"/>
          <p:cNvSpPr/>
          <p:nvPr/>
        </p:nvSpPr>
        <p:spPr>
          <a:xfrm>
            <a:off x="5154193"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06</a:t>
            </a:r>
          </a:p>
        </p:txBody>
      </p:sp>
      <p:sp>
        <p:nvSpPr>
          <p:cNvPr id="71" name="Flowchart: Manual Operation 70"/>
          <p:cNvSpPr/>
          <p:nvPr/>
        </p:nvSpPr>
        <p:spPr>
          <a:xfrm>
            <a:off x="6881948"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08</a:t>
            </a:r>
          </a:p>
        </p:txBody>
      </p:sp>
      <p:sp>
        <p:nvSpPr>
          <p:cNvPr id="72" name="Flowchart: Manual Operation 71"/>
          <p:cNvSpPr/>
          <p:nvPr/>
        </p:nvSpPr>
        <p:spPr>
          <a:xfrm>
            <a:off x="6018071"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07</a:t>
            </a:r>
          </a:p>
        </p:txBody>
      </p:sp>
      <p:sp>
        <p:nvSpPr>
          <p:cNvPr id="73" name="Flowchart: Manual Operation 72"/>
          <p:cNvSpPr/>
          <p:nvPr/>
        </p:nvSpPr>
        <p:spPr>
          <a:xfrm>
            <a:off x="7745826"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09</a:t>
            </a:r>
          </a:p>
        </p:txBody>
      </p:sp>
      <p:sp>
        <p:nvSpPr>
          <p:cNvPr id="74" name="Flowchart: Manual Operation 73"/>
          <p:cNvSpPr/>
          <p:nvPr/>
        </p:nvSpPr>
        <p:spPr>
          <a:xfrm>
            <a:off x="8609703"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10</a:t>
            </a:r>
          </a:p>
        </p:txBody>
      </p:sp>
      <p:sp>
        <p:nvSpPr>
          <p:cNvPr id="75" name="Flowchart: Manual Operation 74"/>
          <p:cNvSpPr/>
          <p:nvPr/>
        </p:nvSpPr>
        <p:spPr>
          <a:xfrm>
            <a:off x="10337458"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12</a:t>
            </a:r>
          </a:p>
        </p:txBody>
      </p:sp>
      <p:sp>
        <p:nvSpPr>
          <p:cNvPr id="76" name="Flowchart: Manual Operation 75"/>
          <p:cNvSpPr/>
          <p:nvPr/>
        </p:nvSpPr>
        <p:spPr>
          <a:xfrm>
            <a:off x="9473581"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11</a:t>
            </a:r>
          </a:p>
        </p:txBody>
      </p:sp>
      <p:sp>
        <p:nvSpPr>
          <p:cNvPr id="77" name="TextBox 76"/>
          <p:cNvSpPr txBox="1"/>
          <p:nvPr/>
        </p:nvSpPr>
        <p:spPr>
          <a:xfrm>
            <a:off x="723367" y="1546339"/>
            <a:ext cx="930638" cy="367477"/>
          </a:xfrm>
          <a:prstGeom prst="rect">
            <a:avLst/>
          </a:prstGeom>
          <a:noFill/>
        </p:spPr>
        <p:txBody>
          <a:bodyPr wrap="none" rtlCol="0">
            <a:spAutoFit/>
          </a:bodyPr>
          <a:lstStyle/>
          <a:p>
            <a:pPr defTabSz="896386"/>
            <a:r>
              <a:rPr lang="en-GB" kern="0" dirty="0">
                <a:solidFill>
                  <a:sysClr val="windowText" lastClr="000000"/>
                </a:solidFill>
              </a:rPr>
              <a:t>DW200</a:t>
            </a:r>
          </a:p>
        </p:txBody>
      </p:sp>
    </p:spTree>
    <p:extLst>
      <p:ext uri="{BB962C8B-B14F-4D97-AF65-F5344CB8AC3E}">
        <p14:creationId xmlns:p14="http://schemas.microsoft.com/office/powerpoint/2010/main" val="3081268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Mapping Compute in SQLDW</a:t>
            </a:r>
            <a:endParaRPr lang="en-GB" dirty="0"/>
          </a:p>
        </p:txBody>
      </p:sp>
      <p:sp>
        <p:nvSpPr>
          <p:cNvPr id="5" name="Flowchart: Manual Operation 4"/>
          <p:cNvSpPr/>
          <p:nvPr/>
        </p:nvSpPr>
        <p:spPr>
          <a:xfrm>
            <a:off x="838946" y="2863500"/>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13</a:t>
            </a:r>
          </a:p>
        </p:txBody>
      </p:sp>
      <p:sp>
        <p:nvSpPr>
          <p:cNvPr id="6" name="Flowchart: Manual Operation 5"/>
          <p:cNvSpPr/>
          <p:nvPr/>
        </p:nvSpPr>
        <p:spPr>
          <a:xfrm>
            <a:off x="1702824" y="2863500"/>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14</a:t>
            </a:r>
          </a:p>
        </p:txBody>
      </p:sp>
      <p:sp>
        <p:nvSpPr>
          <p:cNvPr id="7" name="Flowchart: Manual Operation 6"/>
          <p:cNvSpPr/>
          <p:nvPr/>
        </p:nvSpPr>
        <p:spPr>
          <a:xfrm>
            <a:off x="3430578" y="2863500"/>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16</a:t>
            </a:r>
          </a:p>
        </p:txBody>
      </p:sp>
      <p:sp>
        <p:nvSpPr>
          <p:cNvPr id="8" name="Flowchart: Manual Operation 7"/>
          <p:cNvSpPr/>
          <p:nvPr/>
        </p:nvSpPr>
        <p:spPr>
          <a:xfrm>
            <a:off x="2566701" y="2863500"/>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15</a:t>
            </a:r>
          </a:p>
        </p:txBody>
      </p:sp>
      <p:sp>
        <p:nvSpPr>
          <p:cNvPr id="9" name="Flowchart: Manual Operation 8"/>
          <p:cNvSpPr/>
          <p:nvPr/>
        </p:nvSpPr>
        <p:spPr>
          <a:xfrm>
            <a:off x="4290316" y="2863500"/>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17</a:t>
            </a:r>
          </a:p>
        </p:txBody>
      </p:sp>
      <p:sp>
        <p:nvSpPr>
          <p:cNvPr id="10" name="Flowchart: Manual Operation 9"/>
          <p:cNvSpPr/>
          <p:nvPr/>
        </p:nvSpPr>
        <p:spPr>
          <a:xfrm>
            <a:off x="5154193" y="2863500"/>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18</a:t>
            </a:r>
          </a:p>
        </p:txBody>
      </p:sp>
      <p:sp>
        <p:nvSpPr>
          <p:cNvPr id="11" name="Flowchart: Manual Operation 10"/>
          <p:cNvSpPr/>
          <p:nvPr/>
        </p:nvSpPr>
        <p:spPr>
          <a:xfrm>
            <a:off x="6881948" y="2863500"/>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20</a:t>
            </a:r>
          </a:p>
        </p:txBody>
      </p:sp>
      <p:sp>
        <p:nvSpPr>
          <p:cNvPr id="12" name="Flowchart: Manual Operation 11"/>
          <p:cNvSpPr/>
          <p:nvPr/>
        </p:nvSpPr>
        <p:spPr>
          <a:xfrm>
            <a:off x="6018071" y="2863500"/>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19</a:t>
            </a:r>
          </a:p>
        </p:txBody>
      </p:sp>
      <p:sp>
        <p:nvSpPr>
          <p:cNvPr id="13" name="Flowchart: Manual Operation 12"/>
          <p:cNvSpPr/>
          <p:nvPr/>
        </p:nvSpPr>
        <p:spPr>
          <a:xfrm>
            <a:off x="7745826" y="2863500"/>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21</a:t>
            </a:r>
          </a:p>
        </p:txBody>
      </p:sp>
      <p:sp>
        <p:nvSpPr>
          <p:cNvPr id="14" name="Flowchart: Manual Operation 13"/>
          <p:cNvSpPr/>
          <p:nvPr/>
        </p:nvSpPr>
        <p:spPr>
          <a:xfrm>
            <a:off x="8609703" y="2863500"/>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22</a:t>
            </a:r>
          </a:p>
        </p:txBody>
      </p:sp>
      <p:sp>
        <p:nvSpPr>
          <p:cNvPr id="15" name="Flowchart: Manual Operation 14"/>
          <p:cNvSpPr/>
          <p:nvPr/>
        </p:nvSpPr>
        <p:spPr>
          <a:xfrm>
            <a:off x="10337458" y="2863500"/>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24</a:t>
            </a:r>
          </a:p>
        </p:txBody>
      </p:sp>
      <p:sp>
        <p:nvSpPr>
          <p:cNvPr id="16" name="Flowchart: Manual Operation 15"/>
          <p:cNvSpPr/>
          <p:nvPr/>
        </p:nvSpPr>
        <p:spPr>
          <a:xfrm>
            <a:off x="9473581" y="2863500"/>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23</a:t>
            </a:r>
          </a:p>
        </p:txBody>
      </p:sp>
      <p:sp>
        <p:nvSpPr>
          <p:cNvPr id="17" name="Flowchart: Manual Operation 16"/>
          <p:cNvSpPr/>
          <p:nvPr/>
        </p:nvSpPr>
        <p:spPr>
          <a:xfrm>
            <a:off x="838946" y="3663486"/>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2"/>
                </a:solidFill>
                <a:latin typeface="+mj-lt"/>
              </a:rPr>
              <a:t>25</a:t>
            </a:r>
          </a:p>
        </p:txBody>
      </p:sp>
      <p:sp>
        <p:nvSpPr>
          <p:cNvPr id="18" name="Flowchart: Manual Operation 17"/>
          <p:cNvSpPr/>
          <p:nvPr/>
        </p:nvSpPr>
        <p:spPr>
          <a:xfrm>
            <a:off x="1702824" y="3663486"/>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2"/>
                </a:solidFill>
                <a:latin typeface="+mj-lt"/>
              </a:rPr>
              <a:t>26</a:t>
            </a:r>
          </a:p>
        </p:txBody>
      </p:sp>
      <p:sp>
        <p:nvSpPr>
          <p:cNvPr id="19" name="Flowchart: Manual Operation 18"/>
          <p:cNvSpPr/>
          <p:nvPr/>
        </p:nvSpPr>
        <p:spPr>
          <a:xfrm>
            <a:off x="3430578" y="3663486"/>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2"/>
                </a:solidFill>
                <a:latin typeface="+mj-lt"/>
              </a:rPr>
              <a:t>28</a:t>
            </a:r>
          </a:p>
        </p:txBody>
      </p:sp>
      <p:sp>
        <p:nvSpPr>
          <p:cNvPr id="20" name="Flowchart: Manual Operation 19"/>
          <p:cNvSpPr/>
          <p:nvPr/>
        </p:nvSpPr>
        <p:spPr>
          <a:xfrm>
            <a:off x="2566701" y="3663486"/>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2"/>
                </a:solidFill>
                <a:latin typeface="+mj-lt"/>
              </a:rPr>
              <a:t>27</a:t>
            </a:r>
          </a:p>
        </p:txBody>
      </p:sp>
      <p:sp>
        <p:nvSpPr>
          <p:cNvPr id="21" name="Flowchart: Manual Operation 20"/>
          <p:cNvSpPr/>
          <p:nvPr/>
        </p:nvSpPr>
        <p:spPr>
          <a:xfrm>
            <a:off x="4290316" y="3663486"/>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2"/>
                </a:solidFill>
                <a:latin typeface="+mj-lt"/>
              </a:rPr>
              <a:t>29</a:t>
            </a:r>
          </a:p>
        </p:txBody>
      </p:sp>
      <p:sp>
        <p:nvSpPr>
          <p:cNvPr id="22" name="Flowchart: Manual Operation 21"/>
          <p:cNvSpPr/>
          <p:nvPr/>
        </p:nvSpPr>
        <p:spPr>
          <a:xfrm>
            <a:off x="5154193" y="3663486"/>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2"/>
                </a:solidFill>
                <a:latin typeface="+mj-lt"/>
              </a:rPr>
              <a:t>30</a:t>
            </a:r>
          </a:p>
        </p:txBody>
      </p:sp>
      <p:sp>
        <p:nvSpPr>
          <p:cNvPr id="23" name="Flowchart: Manual Operation 22"/>
          <p:cNvSpPr/>
          <p:nvPr/>
        </p:nvSpPr>
        <p:spPr>
          <a:xfrm>
            <a:off x="6881948" y="3663486"/>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2"/>
                </a:solidFill>
                <a:latin typeface="+mj-lt"/>
              </a:rPr>
              <a:t>32</a:t>
            </a:r>
          </a:p>
        </p:txBody>
      </p:sp>
      <p:sp>
        <p:nvSpPr>
          <p:cNvPr id="24" name="Flowchart: Manual Operation 23"/>
          <p:cNvSpPr/>
          <p:nvPr/>
        </p:nvSpPr>
        <p:spPr>
          <a:xfrm>
            <a:off x="6018071" y="3663486"/>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2"/>
                </a:solidFill>
                <a:latin typeface="+mj-lt"/>
              </a:rPr>
              <a:t>31</a:t>
            </a:r>
          </a:p>
        </p:txBody>
      </p:sp>
      <p:sp>
        <p:nvSpPr>
          <p:cNvPr id="25" name="Flowchart: Manual Operation 24"/>
          <p:cNvSpPr/>
          <p:nvPr/>
        </p:nvSpPr>
        <p:spPr>
          <a:xfrm>
            <a:off x="7745826" y="3663486"/>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2"/>
                </a:solidFill>
                <a:latin typeface="+mj-lt"/>
              </a:rPr>
              <a:t>33</a:t>
            </a:r>
          </a:p>
        </p:txBody>
      </p:sp>
      <p:sp>
        <p:nvSpPr>
          <p:cNvPr id="26" name="Flowchart: Manual Operation 25"/>
          <p:cNvSpPr/>
          <p:nvPr/>
        </p:nvSpPr>
        <p:spPr>
          <a:xfrm>
            <a:off x="8609703" y="3663486"/>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2"/>
                </a:solidFill>
                <a:latin typeface="+mj-lt"/>
              </a:rPr>
              <a:t>34</a:t>
            </a:r>
          </a:p>
        </p:txBody>
      </p:sp>
      <p:sp>
        <p:nvSpPr>
          <p:cNvPr id="27" name="Flowchart: Manual Operation 26"/>
          <p:cNvSpPr/>
          <p:nvPr/>
        </p:nvSpPr>
        <p:spPr>
          <a:xfrm>
            <a:off x="10337458" y="3663486"/>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2"/>
                </a:solidFill>
                <a:latin typeface="+mj-lt"/>
              </a:rPr>
              <a:t>36</a:t>
            </a:r>
          </a:p>
        </p:txBody>
      </p:sp>
      <p:sp>
        <p:nvSpPr>
          <p:cNvPr id="28" name="Flowchart: Manual Operation 27"/>
          <p:cNvSpPr/>
          <p:nvPr/>
        </p:nvSpPr>
        <p:spPr>
          <a:xfrm>
            <a:off x="9473581" y="3663486"/>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2"/>
                </a:solidFill>
                <a:latin typeface="+mj-lt"/>
              </a:rPr>
              <a:t>35</a:t>
            </a:r>
          </a:p>
        </p:txBody>
      </p:sp>
      <p:sp>
        <p:nvSpPr>
          <p:cNvPr id="29" name="Flowchart: Manual Operation 28"/>
          <p:cNvSpPr/>
          <p:nvPr/>
        </p:nvSpPr>
        <p:spPr>
          <a:xfrm>
            <a:off x="838946" y="4463473"/>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2"/>
                </a:solidFill>
                <a:latin typeface="+mj-lt"/>
              </a:rPr>
              <a:t>37</a:t>
            </a:r>
          </a:p>
        </p:txBody>
      </p:sp>
      <p:sp>
        <p:nvSpPr>
          <p:cNvPr id="30" name="Flowchart: Manual Operation 29"/>
          <p:cNvSpPr/>
          <p:nvPr/>
        </p:nvSpPr>
        <p:spPr>
          <a:xfrm>
            <a:off x="1702824" y="4463473"/>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2"/>
                </a:solidFill>
                <a:latin typeface="+mj-lt"/>
              </a:rPr>
              <a:t>38</a:t>
            </a:r>
          </a:p>
        </p:txBody>
      </p:sp>
      <p:sp>
        <p:nvSpPr>
          <p:cNvPr id="31" name="Flowchart: Manual Operation 30"/>
          <p:cNvSpPr/>
          <p:nvPr/>
        </p:nvSpPr>
        <p:spPr>
          <a:xfrm>
            <a:off x="3430578" y="4463473"/>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2"/>
                </a:solidFill>
                <a:latin typeface="+mj-lt"/>
              </a:rPr>
              <a:t>40</a:t>
            </a:r>
          </a:p>
        </p:txBody>
      </p:sp>
      <p:sp>
        <p:nvSpPr>
          <p:cNvPr id="32" name="Flowchart: Manual Operation 31"/>
          <p:cNvSpPr/>
          <p:nvPr/>
        </p:nvSpPr>
        <p:spPr>
          <a:xfrm>
            <a:off x="2566701" y="4463473"/>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2"/>
                </a:solidFill>
                <a:latin typeface="+mj-lt"/>
              </a:rPr>
              <a:t>39</a:t>
            </a:r>
          </a:p>
        </p:txBody>
      </p:sp>
      <p:sp>
        <p:nvSpPr>
          <p:cNvPr id="33" name="Flowchart: Manual Operation 32"/>
          <p:cNvSpPr/>
          <p:nvPr/>
        </p:nvSpPr>
        <p:spPr>
          <a:xfrm>
            <a:off x="4290316" y="4463473"/>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41</a:t>
            </a:r>
          </a:p>
        </p:txBody>
      </p:sp>
      <p:sp>
        <p:nvSpPr>
          <p:cNvPr id="34" name="Flowchart: Manual Operation 33"/>
          <p:cNvSpPr/>
          <p:nvPr/>
        </p:nvSpPr>
        <p:spPr>
          <a:xfrm>
            <a:off x="5154193" y="4463473"/>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42</a:t>
            </a:r>
          </a:p>
        </p:txBody>
      </p:sp>
      <p:sp>
        <p:nvSpPr>
          <p:cNvPr id="35" name="Flowchart: Manual Operation 34"/>
          <p:cNvSpPr/>
          <p:nvPr/>
        </p:nvSpPr>
        <p:spPr>
          <a:xfrm>
            <a:off x="6881948" y="4463473"/>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44</a:t>
            </a:r>
          </a:p>
        </p:txBody>
      </p:sp>
      <p:sp>
        <p:nvSpPr>
          <p:cNvPr id="36" name="Flowchart: Manual Operation 35"/>
          <p:cNvSpPr/>
          <p:nvPr/>
        </p:nvSpPr>
        <p:spPr>
          <a:xfrm>
            <a:off x="6018071" y="4463473"/>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43</a:t>
            </a:r>
          </a:p>
        </p:txBody>
      </p:sp>
      <p:sp>
        <p:nvSpPr>
          <p:cNvPr id="37" name="Flowchart: Manual Operation 36"/>
          <p:cNvSpPr/>
          <p:nvPr/>
        </p:nvSpPr>
        <p:spPr>
          <a:xfrm>
            <a:off x="7745826" y="4463473"/>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45</a:t>
            </a:r>
          </a:p>
        </p:txBody>
      </p:sp>
      <p:sp>
        <p:nvSpPr>
          <p:cNvPr id="38" name="Flowchart: Manual Operation 37"/>
          <p:cNvSpPr/>
          <p:nvPr/>
        </p:nvSpPr>
        <p:spPr>
          <a:xfrm>
            <a:off x="8609703" y="4463473"/>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46</a:t>
            </a:r>
          </a:p>
        </p:txBody>
      </p:sp>
      <p:sp>
        <p:nvSpPr>
          <p:cNvPr id="39" name="Flowchart: Manual Operation 38"/>
          <p:cNvSpPr/>
          <p:nvPr/>
        </p:nvSpPr>
        <p:spPr>
          <a:xfrm>
            <a:off x="10337458" y="4463473"/>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48</a:t>
            </a:r>
          </a:p>
        </p:txBody>
      </p:sp>
      <p:sp>
        <p:nvSpPr>
          <p:cNvPr id="40" name="Flowchart: Manual Operation 39"/>
          <p:cNvSpPr/>
          <p:nvPr/>
        </p:nvSpPr>
        <p:spPr>
          <a:xfrm>
            <a:off x="9473581" y="4463473"/>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47</a:t>
            </a:r>
          </a:p>
        </p:txBody>
      </p:sp>
      <p:sp>
        <p:nvSpPr>
          <p:cNvPr id="53" name="Flowchart: Manual Operation 52"/>
          <p:cNvSpPr/>
          <p:nvPr/>
        </p:nvSpPr>
        <p:spPr>
          <a:xfrm>
            <a:off x="838946" y="5263460"/>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49</a:t>
            </a:r>
          </a:p>
        </p:txBody>
      </p:sp>
      <p:sp>
        <p:nvSpPr>
          <p:cNvPr id="54" name="Flowchart: Manual Operation 53"/>
          <p:cNvSpPr/>
          <p:nvPr/>
        </p:nvSpPr>
        <p:spPr>
          <a:xfrm>
            <a:off x="1702824" y="5263460"/>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50</a:t>
            </a:r>
          </a:p>
        </p:txBody>
      </p:sp>
      <p:sp>
        <p:nvSpPr>
          <p:cNvPr id="55" name="Flowchart: Manual Operation 54"/>
          <p:cNvSpPr/>
          <p:nvPr/>
        </p:nvSpPr>
        <p:spPr>
          <a:xfrm>
            <a:off x="3430578" y="5263460"/>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52</a:t>
            </a:r>
          </a:p>
        </p:txBody>
      </p:sp>
      <p:sp>
        <p:nvSpPr>
          <p:cNvPr id="56" name="Flowchart: Manual Operation 55"/>
          <p:cNvSpPr/>
          <p:nvPr/>
        </p:nvSpPr>
        <p:spPr>
          <a:xfrm>
            <a:off x="2566701" y="5263460"/>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51</a:t>
            </a:r>
          </a:p>
        </p:txBody>
      </p:sp>
      <p:sp>
        <p:nvSpPr>
          <p:cNvPr id="57" name="Flowchart: Manual Operation 56"/>
          <p:cNvSpPr/>
          <p:nvPr/>
        </p:nvSpPr>
        <p:spPr>
          <a:xfrm>
            <a:off x="4290316" y="5263460"/>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53</a:t>
            </a:r>
          </a:p>
        </p:txBody>
      </p:sp>
      <p:sp>
        <p:nvSpPr>
          <p:cNvPr id="58" name="Flowchart: Manual Operation 57"/>
          <p:cNvSpPr/>
          <p:nvPr/>
        </p:nvSpPr>
        <p:spPr>
          <a:xfrm>
            <a:off x="5154193" y="5263460"/>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54</a:t>
            </a:r>
          </a:p>
        </p:txBody>
      </p:sp>
      <p:sp>
        <p:nvSpPr>
          <p:cNvPr id="59" name="Flowchart: Manual Operation 58"/>
          <p:cNvSpPr/>
          <p:nvPr/>
        </p:nvSpPr>
        <p:spPr>
          <a:xfrm>
            <a:off x="6881948" y="5263460"/>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56</a:t>
            </a:r>
          </a:p>
        </p:txBody>
      </p:sp>
      <p:sp>
        <p:nvSpPr>
          <p:cNvPr id="60" name="Flowchart: Manual Operation 59"/>
          <p:cNvSpPr/>
          <p:nvPr/>
        </p:nvSpPr>
        <p:spPr>
          <a:xfrm>
            <a:off x="6018071" y="5263460"/>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55</a:t>
            </a:r>
          </a:p>
        </p:txBody>
      </p:sp>
      <p:sp>
        <p:nvSpPr>
          <p:cNvPr id="61" name="Flowchart: Manual Operation 60"/>
          <p:cNvSpPr/>
          <p:nvPr/>
        </p:nvSpPr>
        <p:spPr>
          <a:xfrm>
            <a:off x="7745826" y="5263460"/>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57</a:t>
            </a:r>
          </a:p>
        </p:txBody>
      </p:sp>
      <p:sp>
        <p:nvSpPr>
          <p:cNvPr id="62" name="Flowchart: Manual Operation 61"/>
          <p:cNvSpPr/>
          <p:nvPr/>
        </p:nvSpPr>
        <p:spPr>
          <a:xfrm>
            <a:off x="8609703" y="5263460"/>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58</a:t>
            </a:r>
          </a:p>
        </p:txBody>
      </p:sp>
      <p:sp>
        <p:nvSpPr>
          <p:cNvPr id="63" name="Flowchart: Manual Operation 62"/>
          <p:cNvSpPr/>
          <p:nvPr/>
        </p:nvSpPr>
        <p:spPr>
          <a:xfrm>
            <a:off x="10337458" y="5263460"/>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60</a:t>
            </a:r>
          </a:p>
        </p:txBody>
      </p:sp>
      <p:sp>
        <p:nvSpPr>
          <p:cNvPr id="64" name="Flowchart: Manual Operation 63"/>
          <p:cNvSpPr/>
          <p:nvPr/>
        </p:nvSpPr>
        <p:spPr>
          <a:xfrm>
            <a:off x="9473581" y="5263460"/>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59</a:t>
            </a:r>
          </a:p>
        </p:txBody>
      </p:sp>
      <p:sp>
        <p:nvSpPr>
          <p:cNvPr id="65" name="Flowchart: Manual Operation 64"/>
          <p:cNvSpPr/>
          <p:nvPr/>
        </p:nvSpPr>
        <p:spPr>
          <a:xfrm>
            <a:off x="838946"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01</a:t>
            </a:r>
          </a:p>
        </p:txBody>
      </p:sp>
      <p:sp>
        <p:nvSpPr>
          <p:cNvPr id="66" name="Flowchart: Manual Operation 65"/>
          <p:cNvSpPr/>
          <p:nvPr/>
        </p:nvSpPr>
        <p:spPr>
          <a:xfrm>
            <a:off x="1702824"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02</a:t>
            </a:r>
          </a:p>
        </p:txBody>
      </p:sp>
      <p:sp>
        <p:nvSpPr>
          <p:cNvPr id="67" name="Flowchart: Manual Operation 66"/>
          <p:cNvSpPr/>
          <p:nvPr/>
        </p:nvSpPr>
        <p:spPr>
          <a:xfrm>
            <a:off x="3430578"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04</a:t>
            </a:r>
          </a:p>
        </p:txBody>
      </p:sp>
      <p:sp>
        <p:nvSpPr>
          <p:cNvPr id="68" name="Flowchart: Manual Operation 67"/>
          <p:cNvSpPr/>
          <p:nvPr/>
        </p:nvSpPr>
        <p:spPr>
          <a:xfrm>
            <a:off x="2566701"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03</a:t>
            </a:r>
          </a:p>
        </p:txBody>
      </p:sp>
      <p:sp>
        <p:nvSpPr>
          <p:cNvPr id="69" name="Flowchart: Manual Operation 68"/>
          <p:cNvSpPr/>
          <p:nvPr/>
        </p:nvSpPr>
        <p:spPr>
          <a:xfrm>
            <a:off x="4290316"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05</a:t>
            </a:r>
          </a:p>
        </p:txBody>
      </p:sp>
      <p:sp>
        <p:nvSpPr>
          <p:cNvPr id="70" name="Flowchart: Manual Operation 69"/>
          <p:cNvSpPr/>
          <p:nvPr/>
        </p:nvSpPr>
        <p:spPr>
          <a:xfrm>
            <a:off x="5154193"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06</a:t>
            </a:r>
          </a:p>
        </p:txBody>
      </p:sp>
      <p:sp>
        <p:nvSpPr>
          <p:cNvPr id="71" name="Flowchart: Manual Operation 70"/>
          <p:cNvSpPr/>
          <p:nvPr/>
        </p:nvSpPr>
        <p:spPr>
          <a:xfrm>
            <a:off x="6881948"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08</a:t>
            </a:r>
          </a:p>
        </p:txBody>
      </p:sp>
      <p:sp>
        <p:nvSpPr>
          <p:cNvPr id="72" name="Flowchart: Manual Operation 71"/>
          <p:cNvSpPr/>
          <p:nvPr/>
        </p:nvSpPr>
        <p:spPr>
          <a:xfrm>
            <a:off x="6018071"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07</a:t>
            </a:r>
          </a:p>
        </p:txBody>
      </p:sp>
      <p:sp>
        <p:nvSpPr>
          <p:cNvPr id="73" name="Flowchart: Manual Operation 72"/>
          <p:cNvSpPr/>
          <p:nvPr/>
        </p:nvSpPr>
        <p:spPr>
          <a:xfrm>
            <a:off x="7745826"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09</a:t>
            </a:r>
          </a:p>
        </p:txBody>
      </p:sp>
      <p:sp>
        <p:nvSpPr>
          <p:cNvPr id="74" name="Flowchart: Manual Operation 73"/>
          <p:cNvSpPr/>
          <p:nvPr/>
        </p:nvSpPr>
        <p:spPr>
          <a:xfrm>
            <a:off x="8609703"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10</a:t>
            </a:r>
          </a:p>
        </p:txBody>
      </p:sp>
      <p:sp>
        <p:nvSpPr>
          <p:cNvPr id="75" name="Flowchart: Manual Operation 74"/>
          <p:cNvSpPr/>
          <p:nvPr/>
        </p:nvSpPr>
        <p:spPr>
          <a:xfrm>
            <a:off x="10337458"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12</a:t>
            </a:r>
          </a:p>
        </p:txBody>
      </p:sp>
      <p:sp>
        <p:nvSpPr>
          <p:cNvPr id="76" name="Flowchart: Manual Operation 75"/>
          <p:cNvSpPr/>
          <p:nvPr/>
        </p:nvSpPr>
        <p:spPr>
          <a:xfrm>
            <a:off x="9473581"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11</a:t>
            </a:r>
          </a:p>
        </p:txBody>
      </p:sp>
      <p:sp>
        <p:nvSpPr>
          <p:cNvPr id="77" name="TextBox 76"/>
          <p:cNvSpPr txBox="1"/>
          <p:nvPr/>
        </p:nvSpPr>
        <p:spPr>
          <a:xfrm>
            <a:off x="723367" y="1546339"/>
            <a:ext cx="930638" cy="367477"/>
          </a:xfrm>
          <a:prstGeom prst="rect">
            <a:avLst/>
          </a:prstGeom>
          <a:noFill/>
        </p:spPr>
        <p:txBody>
          <a:bodyPr wrap="none" rtlCol="0">
            <a:spAutoFit/>
          </a:bodyPr>
          <a:lstStyle/>
          <a:p>
            <a:pPr defTabSz="896386"/>
            <a:r>
              <a:rPr lang="en-GB" kern="0" dirty="0">
                <a:solidFill>
                  <a:sysClr val="windowText" lastClr="000000"/>
                </a:solidFill>
              </a:rPr>
              <a:t>DW300</a:t>
            </a:r>
          </a:p>
        </p:txBody>
      </p:sp>
    </p:spTree>
    <p:extLst>
      <p:ext uri="{BB962C8B-B14F-4D97-AF65-F5344CB8AC3E}">
        <p14:creationId xmlns:p14="http://schemas.microsoft.com/office/powerpoint/2010/main" val="1623277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Mapping Compute in SQLDW</a:t>
            </a:r>
            <a:endParaRPr lang="en-GB" dirty="0"/>
          </a:p>
        </p:txBody>
      </p:sp>
      <p:sp>
        <p:nvSpPr>
          <p:cNvPr id="5" name="Flowchart: Manual Operation 4"/>
          <p:cNvSpPr/>
          <p:nvPr/>
        </p:nvSpPr>
        <p:spPr>
          <a:xfrm>
            <a:off x="838946" y="2863500"/>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13</a:t>
            </a:r>
          </a:p>
        </p:txBody>
      </p:sp>
      <p:sp>
        <p:nvSpPr>
          <p:cNvPr id="6" name="Flowchart: Manual Operation 5"/>
          <p:cNvSpPr/>
          <p:nvPr/>
        </p:nvSpPr>
        <p:spPr>
          <a:xfrm>
            <a:off x="1702824" y="2863500"/>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14</a:t>
            </a:r>
          </a:p>
        </p:txBody>
      </p:sp>
      <p:sp>
        <p:nvSpPr>
          <p:cNvPr id="7" name="Flowchart: Manual Operation 6"/>
          <p:cNvSpPr/>
          <p:nvPr/>
        </p:nvSpPr>
        <p:spPr>
          <a:xfrm>
            <a:off x="3430578" y="2863500"/>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16</a:t>
            </a:r>
          </a:p>
        </p:txBody>
      </p:sp>
      <p:sp>
        <p:nvSpPr>
          <p:cNvPr id="8" name="Flowchart: Manual Operation 7"/>
          <p:cNvSpPr/>
          <p:nvPr/>
        </p:nvSpPr>
        <p:spPr>
          <a:xfrm>
            <a:off x="2566701" y="2863500"/>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15</a:t>
            </a:r>
          </a:p>
        </p:txBody>
      </p:sp>
      <p:sp>
        <p:nvSpPr>
          <p:cNvPr id="9" name="Flowchart: Manual Operation 8"/>
          <p:cNvSpPr/>
          <p:nvPr/>
        </p:nvSpPr>
        <p:spPr>
          <a:xfrm>
            <a:off x="4290316" y="2863500"/>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17</a:t>
            </a:r>
          </a:p>
        </p:txBody>
      </p:sp>
      <p:sp>
        <p:nvSpPr>
          <p:cNvPr id="10" name="Flowchart: Manual Operation 9"/>
          <p:cNvSpPr/>
          <p:nvPr/>
        </p:nvSpPr>
        <p:spPr>
          <a:xfrm>
            <a:off x="5154193" y="2863500"/>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18</a:t>
            </a:r>
          </a:p>
        </p:txBody>
      </p:sp>
      <p:sp>
        <p:nvSpPr>
          <p:cNvPr id="11" name="Flowchart: Manual Operation 10"/>
          <p:cNvSpPr/>
          <p:nvPr/>
        </p:nvSpPr>
        <p:spPr>
          <a:xfrm>
            <a:off x="6881948" y="2863500"/>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20</a:t>
            </a:r>
          </a:p>
        </p:txBody>
      </p:sp>
      <p:sp>
        <p:nvSpPr>
          <p:cNvPr id="12" name="Flowchart: Manual Operation 11"/>
          <p:cNvSpPr/>
          <p:nvPr/>
        </p:nvSpPr>
        <p:spPr>
          <a:xfrm>
            <a:off x="6018071" y="2863500"/>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19</a:t>
            </a:r>
          </a:p>
        </p:txBody>
      </p:sp>
      <p:sp>
        <p:nvSpPr>
          <p:cNvPr id="13" name="Flowchart: Manual Operation 12"/>
          <p:cNvSpPr/>
          <p:nvPr/>
        </p:nvSpPr>
        <p:spPr>
          <a:xfrm>
            <a:off x="7745826" y="2863500"/>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21</a:t>
            </a:r>
          </a:p>
        </p:txBody>
      </p:sp>
      <p:sp>
        <p:nvSpPr>
          <p:cNvPr id="14" name="Flowchart: Manual Operation 13"/>
          <p:cNvSpPr/>
          <p:nvPr/>
        </p:nvSpPr>
        <p:spPr>
          <a:xfrm>
            <a:off x="8609703" y="2863500"/>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22</a:t>
            </a:r>
          </a:p>
        </p:txBody>
      </p:sp>
      <p:sp>
        <p:nvSpPr>
          <p:cNvPr id="15" name="Flowchart: Manual Operation 14"/>
          <p:cNvSpPr/>
          <p:nvPr/>
        </p:nvSpPr>
        <p:spPr>
          <a:xfrm>
            <a:off x="10337458" y="2863500"/>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24</a:t>
            </a:r>
          </a:p>
        </p:txBody>
      </p:sp>
      <p:sp>
        <p:nvSpPr>
          <p:cNvPr id="16" name="Flowchart: Manual Operation 15"/>
          <p:cNvSpPr/>
          <p:nvPr/>
        </p:nvSpPr>
        <p:spPr>
          <a:xfrm>
            <a:off x="9473581" y="2863500"/>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23</a:t>
            </a:r>
          </a:p>
        </p:txBody>
      </p:sp>
      <p:sp>
        <p:nvSpPr>
          <p:cNvPr id="17" name="Flowchart: Manual Operation 16"/>
          <p:cNvSpPr/>
          <p:nvPr/>
        </p:nvSpPr>
        <p:spPr>
          <a:xfrm>
            <a:off x="838946" y="3663486"/>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25</a:t>
            </a:r>
          </a:p>
        </p:txBody>
      </p:sp>
      <p:sp>
        <p:nvSpPr>
          <p:cNvPr id="18" name="Flowchart: Manual Operation 17"/>
          <p:cNvSpPr/>
          <p:nvPr/>
        </p:nvSpPr>
        <p:spPr>
          <a:xfrm>
            <a:off x="1702824" y="3663486"/>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26</a:t>
            </a:r>
          </a:p>
        </p:txBody>
      </p:sp>
      <p:sp>
        <p:nvSpPr>
          <p:cNvPr id="19" name="Flowchart: Manual Operation 18"/>
          <p:cNvSpPr/>
          <p:nvPr/>
        </p:nvSpPr>
        <p:spPr>
          <a:xfrm>
            <a:off x="3430578" y="3663486"/>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28</a:t>
            </a:r>
          </a:p>
        </p:txBody>
      </p:sp>
      <p:sp>
        <p:nvSpPr>
          <p:cNvPr id="20" name="Flowchart: Manual Operation 19"/>
          <p:cNvSpPr/>
          <p:nvPr/>
        </p:nvSpPr>
        <p:spPr>
          <a:xfrm>
            <a:off x="2566701" y="3663486"/>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27</a:t>
            </a:r>
          </a:p>
        </p:txBody>
      </p:sp>
      <p:sp>
        <p:nvSpPr>
          <p:cNvPr id="21" name="Flowchart: Manual Operation 20"/>
          <p:cNvSpPr/>
          <p:nvPr/>
        </p:nvSpPr>
        <p:spPr>
          <a:xfrm>
            <a:off x="4290316" y="3663486"/>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29</a:t>
            </a:r>
          </a:p>
        </p:txBody>
      </p:sp>
      <p:sp>
        <p:nvSpPr>
          <p:cNvPr id="22" name="Flowchart: Manual Operation 21"/>
          <p:cNvSpPr/>
          <p:nvPr/>
        </p:nvSpPr>
        <p:spPr>
          <a:xfrm>
            <a:off x="5154193" y="3663486"/>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30</a:t>
            </a:r>
          </a:p>
        </p:txBody>
      </p:sp>
      <p:sp>
        <p:nvSpPr>
          <p:cNvPr id="23" name="Flowchart: Manual Operation 22"/>
          <p:cNvSpPr/>
          <p:nvPr/>
        </p:nvSpPr>
        <p:spPr>
          <a:xfrm>
            <a:off x="6881948" y="3663486"/>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32</a:t>
            </a:r>
          </a:p>
        </p:txBody>
      </p:sp>
      <p:sp>
        <p:nvSpPr>
          <p:cNvPr id="24" name="Flowchart: Manual Operation 23"/>
          <p:cNvSpPr/>
          <p:nvPr/>
        </p:nvSpPr>
        <p:spPr>
          <a:xfrm>
            <a:off x="6018071" y="3663486"/>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31</a:t>
            </a:r>
          </a:p>
        </p:txBody>
      </p:sp>
      <p:sp>
        <p:nvSpPr>
          <p:cNvPr id="25" name="Flowchart: Manual Operation 24"/>
          <p:cNvSpPr/>
          <p:nvPr/>
        </p:nvSpPr>
        <p:spPr>
          <a:xfrm>
            <a:off x="7745826" y="3663486"/>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33</a:t>
            </a:r>
          </a:p>
        </p:txBody>
      </p:sp>
      <p:sp>
        <p:nvSpPr>
          <p:cNvPr id="26" name="Flowchart: Manual Operation 25"/>
          <p:cNvSpPr/>
          <p:nvPr/>
        </p:nvSpPr>
        <p:spPr>
          <a:xfrm>
            <a:off x="8609703" y="3663486"/>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34</a:t>
            </a:r>
          </a:p>
        </p:txBody>
      </p:sp>
      <p:sp>
        <p:nvSpPr>
          <p:cNvPr id="27" name="Flowchart: Manual Operation 26"/>
          <p:cNvSpPr/>
          <p:nvPr/>
        </p:nvSpPr>
        <p:spPr>
          <a:xfrm>
            <a:off x="10337458" y="3663486"/>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36</a:t>
            </a:r>
          </a:p>
        </p:txBody>
      </p:sp>
      <p:sp>
        <p:nvSpPr>
          <p:cNvPr id="28" name="Flowchart: Manual Operation 27"/>
          <p:cNvSpPr/>
          <p:nvPr/>
        </p:nvSpPr>
        <p:spPr>
          <a:xfrm>
            <a:off x="9473581" y="3663486"/>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35</a:t>
            </a:r>
          </a:p>
        </p:txBody>
      </p:sp>
      <p:sp>
        <p:nvSpPr>
          <p:cNvPr id="29" name="Flowchart: Manual Operation 28"/>
          <p:cNvSpPr/>
          <p:nvPr/>
        </p:nvSpPr>
        <p:spPr>
          <a:xfrm>
            <a:off x="838946" y="4463473"/>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37</a:t>
            </a:r>
          </a:p>
        </p:txBody>
      </p:sp>
      <p:sp>
        <p:nvSpPr>
          <p:cNvPr id="30" name="Flowchart: Manual Operation 29"/>
          <p:cNvSpPr/>
          <p:nvPr/>
        </p:nvSpPr>
        <p:spPr>
          <a:xfrm>
            <a:off x="1702824" y="4463473"/>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38</a:t>
            </a:r>
          </a:p>
        </p:txBody>
      </p:sp>
      <p:sp>
        <p:nvSpPr>
          <p:cNvPr id="31" name="Flowchart: Manual Operation 30"/>
          <p:cNvSpPr/>
          <p:nvPr/>
        </p:nvSpPr>
        <p:spPr>
          <a:xfrm>
            <a:off x="3430578" y="4463473"/>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40</a:t>
            </a:r>
          </a:p>
        </p:txBody>
      </p:sp>
      <p:sp>
        <p:nvSpPr>
          <p:cNvPr id="32" name="Flowchart: Manual Operation 31"/>
          <p:cNvSpPr/>
          <p:nvPr/>
        </p:nvSpPr>
        <p:spPr>
          <a:xfrm>
            <a:off x="2566701" y="4463473"/>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39</a:t>
            </a:r>
          </a:p>
        </p:txBody>
      </p:sp>
      <p:sp>
        <p:nvSpPr>
          <p:cNvPr id="33" name="Flowchart: Manual Operation 32"/>
          <p:cNvSpPr/>
          <p:nvPr/>
        </p:nvSpPr>
        <p:spPr>
          <a:xfrm>
            <a:off x="4290316" y="4463473"/>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41</a:t>
            </a:r>
          </a:p>
        </p:txBody>
      </p:sp>
      <p:sp>
        <p:nvSpPr>
          <p:cNvPr id="34" name="Flowchart: Manual Operation 33"/>
          <p:cNvSpPr/>
          <p:nvPr/>
        </p:nvSpPr>
        <p:spPr>
          <a:xfrm>
            <a:off x="5154193" y="4463473"/>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42</a:t>
            </a:r>
          </a:p>
        </p:txBody>
      </p:sp>
      <p:sp>
        <p:nvSpPr>
          <p:cNvPr id="35" name="Flowchart: Manual Operation 34"/>
          <p:cNvSpPr/>
          <p:nvPr/>
        </p:nvSpPr>
        <p:spPr>
          <a:xfrm>
            <a:off x="6881948" y="4463473"/>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44</a:t>
            </a:r>
          </a:p>
        </p:txBody>
      </p:sp>
      <p:sp>
        <p:nvSpPr>
          <p:cNvPr id="36" name="Flowchart: Manual Operation 35"/>
          <p:cNvSpPr/>
          <p:nvPr/>
        </p:nvSpPr>
        <p:spPr>
          <a:xfrm>
            <a:off x="6018071" y="4463473"/>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43</a:t>
            </a:r>
          </a:p>
        </p:txBody>
      </p:sp>
      <p:sp>
        <p:nvSpPr>
          <p:cNvPr id="37" name="Flowchart: Manual Operation 36"/>
          <p:cNvSpPr/>
          <p:nvPr/>
        </p:nvSpPr>
        <p:spPr>
          <a:xfrm>
            <a:off x="7745826" y="4463473"/>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45</a:t>
            </a:r>
          </a:p>
        </p:txBody>
      </p:sp>
      <p:sp>
        <p:nvSpPr>
          <p:cNvPr id="38" name="Flowchart: Manual Operation 37"/>
          <p:cNvSpPr/>
          <p:nvPr/>
        </p:nvSpPr>
        <p:spPr>
          <a:xfrm>
            <a:off x="8609703" y="4463473"/>
            <a:ext cx="863877" cy="71989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46</a:t>
            </a:r>
          </a:p>
        </p:txBody>
      </p:sp>
      <p:sp>
        <p:nvSpPr>
          <p:cNvPr id="39" name="Flowchart: Manual Operation 38"/>
          <p:cNvSpPr/>
          <p:nvPr/>
        </p:nvSpPr>
        <p:spPr>
          <a:xfrm>
            <a:off x="10337458" y="4463473"/>
            <a:ext cx="863877" cy="71989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48</a:t>
            </a:r>
          </a:p>
        </p:txBody>
      </p:sp>
      <p:sp>
        <p:nvSpPr>
          <p:cNvPr id="40" name="Flowchart: Manual Operation 39"/>
          <p:cNvSpPr/>
          <p:nvPr/>
        </p:nvSpPr>
        <p:spPr>
          <a:xfrm>
            <a:off x="9473581" y="4463473"/>
            <a:ext cx="863877" cy="71989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47</a:t>
            </a:r>
          </a:p>
        </p:txBody>
      </p:sp>
      <p:sp>
        <p:nvSpPr>
          <p:cNvPr id="53" name="Flowchart: Manual Operation 52"/>
          <p:cNvSpPr/>
          <p:nvPr/>
        </p:nvSpPr>
        <p:spPr>
          <a:xfrm>
            <a:off x="838946" y="5263460"/>
            <a:ext cx="863877" cy="71989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49</a:t>
            </a:r>
          </a:p>
        </p:txBody>
      </p:sp>
      <p:sp>
        <p:nvSpPr>
          <p:cNvPr id="54" name="Flowchart: Manual Operation 53"/>
          <p:cNvSpPr/>
          <p:nvPr/>
        </p:nvSpPr>
        <p:spPr>
          <a:xfrm>
            <a:off x="1702824" y="5263460"/>
            <a:ext cx="863877" cy="71989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50</a:t>
            </a:r>
          </a:p>
        </p:txBody>
      </p:sp>
      <p:sp>
        <p:nvSpPr>
          <p:cNvPr id="55" name="Flowchart: Manual Operation 54"/>
          <p:cNvSpPr/>
          <p:nvPr/>
        </p:nvSpPr>
        <p:spPr>
          <a:xfrm>
            <a:off x="3430578" y="5263460"/>
            <a:ext cx="863877" cy="71989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52</a:t>
            </a:r>
          </a:p>
        </p:txBody>
      </p:sp>
      <p:sp>
        <p:nvSpPr>
          <p:cNvPr id="56" name="Flowchart: Manual Operation 55"/>
          <p:cNvSpPr/>
          <p:nvPr/>
        </p:nvSpPr>
        <p:spPr>
          <a:xfrm>
            <a:off x="2566701" y="5263460"/>
            <a:ext cx="863877" cy="71989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51</a:t>
            </a:r>
          </a:p>
        </p:txBody>
      </p:sp>
      <p:sp>
        <p:nvSpPr>
          <p:cNvPr id="57" name="Flowchart: Manual Operation 56"/>
          <p:cNvSpPr/>
          <p:nvPr/>
        </p:nvSpPr>
        <p:spPr>
          <a:xfrm>
            <a:off x="4290316" y="5263460"/>
            <a:ext cx="863877" cy="71989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53</a:t>
            </a:r>
          </a:p>
        </p:txBody>
      </p:sp>
      <p:sp>
        <p:nvSpPr>
          <p:cNvPr id="58" name="Flowchart: Manual Operation 57"/>
          <p:cNvSpPr/>
          <p:nvPr/>
        </p:nvSpPr>
        <p:spPr>
          <a:xfrm>
            <a:off x="5154193" y="5263460"/>
            <a:ext cx="863877" cy="71989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54</a:t>
            </a:r>
          </a:p>
        </p:txBody>
      </p:sp>
      <p:sp>
        <p:nvSpPr>
          <p:cNvPr id="59" name="Flowchart: Manual Operation 58"/>
          <p:cNvSpPr/>
          <p:nvPr/>
        </p:nvSpPr>
        <p:spPr>
          <a:xfrm>
            <a:off x="6881948" y="5263460"/>
            <a:ext cx="863877" cy="71989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56</a:t>
            </a:r>
          </a:p>
        </p:txBody>
      </p:sp>
      <p:sp>
        <p:nvSpPr>
          <p:cNvPr id="60" name="Flowchart: Manual Operation 59"/>
          <p:cNvSpPr/>
          <p:nvPr/>
        </p:nvSpPr>
        <p:spPr>
          <a:xfrm>
            <a:off x="6018071" y="5263460"/>
            <a:ext cx="863877" cy="71989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55</a:t>
            </a:r>
          </a:p>
        </p:txBody>
      </p:sp>
      <p:sp>
        <p:nvSpPr>
          <p:cNvPr id="61" name="Flowchart: Manual Operation 60"/>
          <p:cNvSpPr/>
          <p:nvPr/>
        </p:nvSpPr>
        <p:spPr>
          <a:xfrm>
            <a:off x="7745826" y="5263460"/>
            <a:ext cx="863877" cy="71989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57</a:t>
            </a:r>
          </a:p>
        </p:txBody>
      </p:sp>
      <p:sp>
        <p:nvSpPr>
          <p:cNvPr id="62" name="Flowchart: Manual Operation 61"/>
          <p:cNvSpPr/>
          <p:nvPr/>
        </p:nvSpPr>
        <p:spPr>
          <a:xfrm>
            <a:off x="8609703" y="5263460"/>
            <a:ext cx="863877" cy="71989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58</a:t>
            </a:r>
          </a:p>
        </p:txBody>
      </p:sp>
      <p:sp>
        <p:nvSpPr>
          <p:cNvPr id="63" name="Flowchart: Manual Operation 62"/>
          <p:cNvSpPr/>
          <p:nvPr/>
        </p:nvSpPr>
        <p:spPr>
          <a:xfrm>
            <a:off x="10337458" y="5263460"/>
            <a:ext cx="863877" cy="71989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60</a:t>
            </a:r>
          </a:p>
        </p:txBody>
      </p:sp>
      <p:sp>
        <p:nvSpPr>
          <p:cNvPr id="64" name="Flowchart: Manual Operation 63"/>
          <p:cNvSpPr/>
          <p:nvPr/>
        </p:nvSpPr>
        <p:spPr>
          <a:xfrm>
            <a:off x="9473581" y="5263460"/>
            <a:ext cx="863877" cy="71989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59</a:t>
            </a:r>
          </a:p>
        </p:txBody>
      </p:sp>
      <p:sp>
        <p:nvSpPr>
          <p:cNvPr id="65" name="Flowchart: Manual Operation 64"/>
          <p:cNvSpPr/>
          <p:nvPr/>
        </p:nvSpPr>
        <p:spPr>
          <a:xfrm>
            <a:off x="838946"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01</a:t>
            </a:r>
          </a:p>
        </p:txBody>
      </p:sp>
      <p:sp>
        <p:nvSpPr>
          <p:cNvPr id="66" name="Flowchart: Manual Operation 65"/>
          <p:cNvSpPr/>
          <p:nvPr/>
        </p:nvSpPr>
        <p:spPr>
          <a:xfrm>
            <a:off x="1702824"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02</a:t>
            </a:r>
          </a:p>
        </p:txBody>
      </p:sp>
      <p:sp>
        <p:nvSpPr>
          <p:cNvPr id="67" name="Flowchart: Manual Operation 66"/>
          <p:cNvSpPr/>
          <p:nvPr/>
        </p:nvSpPr>
        <p:spPr>
          <a:xfrm>
            <a:off x="3430578"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04</a:t>
            </a:r>
          </a:p>
        </p:txBody>
      </p:sp>
      <p:sp>
        <p:nvSpPr>
          <p:cNvPr id="68" name="Flowchart: Manual Operation 67"/>
          <p:cNvSpPr/>
          <p:nvPr/>
        </p:nvSpPr>
        <p:spPr>
          <a:xfrm>
            <a:off x="2566701"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03</a:t>
            </a:r>
          </a:p>
        </p:txBody>
      </p:sp>
      <p:sp>
        <p:nvSpPr>
          <p:cNvPr id="69" name="Flowchart: Manual Operation 68"/>
          <p:cNvSpPr/>
          <p:nvPr/>
        </p:nvSpPr>
        <p:spPr>
          <a:xfrm>
            <a:off x="4290316"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05</a:t>
            </a:r>
          </a:p>
        </p:txBody>
      </p:sp>
      <p:sp>
        <p:nvSpPr>
          <p:cNvPr id="70" name="Flowchart: Manual Operation 69"/>
          <p:cNvSpPr/>
          <p:nvPr/>
        </p:nvSpPr>
        <p:spPr>
          <a:xfrm>
            <a:off x="5154193"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06</a:t>
            </a:r>
          </a:p>
        </p:txBody>
      </p:sp>
      <p:sp>
        <p:nvSpPr>
          <p:cNvPr id="71" name="Flowchart: Manual Operation 70"/>
          <p:cNvSpPr/>
          <p:nvPr/>
        </p:nvSpPr>
        <p:spPr>
          <a:xfrm>
            <a:off x="6881948"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08</a:t>
            </a:r>
          </a:p>
        </p:txBody>
      </p:sp>
      <p:sp>
        <p:nvSpPr>
          <p:cNvPr id="72" name="Flowchart: Manual Operation 71"/>
          <p:cNvSpPr/>
          <p:nvPr/>
        </p:nvSpPr>
        <p:spPr>
          <a:xfrm>
            <a:off x="6018071"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07</a:t>
            </a:r>
          </a:p>
        </p:txBody>
      </p:sp>
      <p:sp>
        <p:nvSpPr>
          <p:cNvPr id="73" name="Flowchart: Manual Operation 72"/>
          <p:cNvSpPr/>
          <p:nvPr/>
        </p:nvSpPr>
        <p:spPr>
          <a:xfrm>
            <a:off x="7745826"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09</a:t>
            </a:r>
          </a:p>
        </p:txBody>
      </p:sp>
      <p:sp>
        <p:nvSpPr>
          <p:cNvPr id="74" name="Flowchart: Manual Operation 73"/>
          <p:cNvSpPr/>
          <p:nvPr/>
        </p:nvSpPr>
        <p:spPr>
          <a:xfrm>
            <a:off x="8609703"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10</a:t>
            </a:r>
          </a:p>
        </p:txBody>
      </p:sp>
      <p:sp>
        <p:nvSpPr>
          <p:cNvPr id="75" name="Flowchart: Manual Operation 74"/>
          <p:cNvSpPr/>
          <p:nvPr/>
        </p:nvSpPr>
        <p:spPr>
          <a:xfrm>
            <a:off x="10337458"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12</a:t>
            </a:r>
          </a:p>
        </p:txBody>
      </p:sp>
      <p:sp>
        <p:nvSpPr>
          <p:cNvPr id="76" name="Flowchart: Manual Operation 75"/>
          <p:cNvSpPr/>
          <p:nvPr/>
        </p:nvSpPr>
        <p:spPr>
          <a:xfrm>
            <a:off x="9473581"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11</a:t>
            </a:r>
          </a:p>
        </p:txBody>
      </p:sp>
      <p:sp>
        <p:nvSpPr>
          <p:cNvPr id="77" name="TextBox 76"/>
          <p:cNvSpPr txBox="1"/>
          <p:nvPr/>
        </p:nvSpPr>
        <p:spPr>
          <a:xfrm>
            <a:off x="723367" y="1546339"/>
            <a:ext cx="930638" cy="367477"/>
          </a:xfrm>
          <a:prstGeom prst="rect">
            <a:avLst/>
          </a:prstGeom>
          <a:noFill/>
        </p:spPr>
        <p:txBody>
          <a:bodyPr wrap="none" rtlCol="0">
            <a:spAutoFit/>
          </a:bodyPr>
          <a:lstStyle/>
          <a:p>
            <a:pPr defTabSz="896386"/>
            <a:r>
              <a:rPr lang="en-GB" kern="0" dirty="0">
                <a:solidFill>
                  <a:sysClr val="windowText" lastClr="000000"/>
                </a:solidFill>
              </a:rPr>
              <a:t>DW400</a:t>
            </a:r>
          </a:p>
        </p:txBody>
      </p:sp>
    </p:spTree>
    <p:extLst>
      <p:ext uri="{BB962C8B-B14F-4D97-AF65-F5344CB8AC3E}">
        <p14:creationId xmlns:p14="http://schemas.microsoft.com/office/powerpoint/2010/main" val="627138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Mapping Compute in SQLDW</a:t>
            </a:r>
            <a:endParaRPr lang="en-GB" dirty="0"/>
          </a:p>
        </p:txBody>
      </p:sp>
      <p:sp>
        <p:nvSpPr>
          <p:cNvPr id="5" name="Flowchart: Manual Operation 4"/>
          <p:cNvSpPr/>
          <p:nvPr/>
        </p:nvSpPr>
        <p:spPr>
          <a:xfrm>
            <a:off x="838946" y="2863500"/>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13</a:t>
            </a:r>
          </a:p>
        </p:txBody>
      </p:sp>
      <p:sp>
        <p:nvSpPr>
          <p:cNvPr id="6" name="Flowchart: Manual Operation 5"/>
          <p:cNvSpPr/>
          <p:nvPr/>
        </p:nvSpPr>
        <p:spPr>
          <a:xfrm>
            <a:off x="1702824" y="2863500"/>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14</a:t>
            </a:r>
          </a:p>
        </p:txBody>
      </p:sp>
      <p:sp>
        <p:nvSpPr>
          <p:cNvPr id="7" name="Flowchart: Manual Operation 6"/>
          <p:cNvSpPr/>
          <p:nvPr/>
        </p:nvSpPr>
        <p:spPr>
          <a:xfrm>
            <a:off x="3430578" y="2863500"/>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16</a:t>
            </a:r>
          </a:p>
        </p:txBody>
      </p:sp>
      <p:sp>
        <p:nvSpPr>
          <p:cNvPr id="8" name="Flowchart: Manual Operation 7"/>
          <p:cNvSpPr/>
          <p:nvPr/>
        </p:nvSpPr>
        <p:spPr>
          <a:xfrm>
            <a:off x="2566701" y="2863500"/>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15</a:t>
            </a:r>
          </a:p>
        </p:txBody>
      </p:sp>
      <p:sp>
        <p:nvSpPr>
          <p:cNvPr id="9" name="Flowchart: Manual Operation 8"/>
          <p:cNvSpPr/>
          <p:nvPr/>
        </p:nvSpPr>
        <p:spPr>
          <a:xfrm>
            <a:off x="4290316" y="2863500"/>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17</a:t>
            </a:r>
          </a:p>
        </p:txBody>
      </p:sp>
      <p:sp>
        <p:nvSpPr>
          <p:cNvPr id="10" name="Flowchart: Manual Operation 9"/>
          <p:cNvSpPr/>
          <p:nvPr/>
        </p:nvSpPr>
        <p:spPr>
          <a:xfrm>
            <a:off x="5154193" y="2863500"/>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18</a:t>
            </a:r>
          </a:p>
        </p:txBody>
      </p:sp>
      <p:sp>
        <p:nvSpPr>
          <p:cNvPr id="11" name="Flowchart: Manual Operation 10"/>
          <p:cNvSpPr/>
          <p:nvPr/>
        </p:nvSpPr>
        <p:spPr>
          <a:xfrm>
            <a:off x="6881948" y="2863500"/>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20</a:t>
            </a:r>
          </a:p>
        </p:txBody>
      </p:sp>
      <p:sp>
        <p:nvSpPr>
          <p:cNvPr id="12" name="Flowchart: Manual Operation 11"/>
          <p:cNvSpPr/>
          <p:nvPr/>
        </p:nvSpPr>
        <p:spPr>
          <a:xfrm>
            <a:off x="6018071" y="2863500"/>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19</a:t>
            </a:r>
          </a:p>
        </p:txBody>
      </p:sp>
      <p:sp>
        <p:nvSpPr>
          <p:cNvPr id="13" name="Flowchart: Manual Operation 12"/>
          <p:cNvSpPr/>
          <p:nvPr/>
        </p:nvSpPr>
        <p:spPr>
          <a:xfrm>
            <a:off x="7745826" y="2863500"/>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21</a:t>
            </a:r>
          </a:p>
        </p:txBody>
      </p:sp>
      <p:sp>
        <p:nvSpPr>
          <p:cNvPr id="14" name="Flowchart: Manual Operation 13"/>
          <p:cNvSpPr/>
          <p:nvPr/>
        </p:nvSpPr>
        <p:spPr>
          <a:xfrm>
            <a:off x="8609703" y="2863500"/>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22</a:t>
            </a:r>
          </a:p>
        </p:txBody>
      </p:sp>
      <p:sp>
        <p:nvSpPr>
          <p:cNvPr id="15" name="Flowchart: Manual Operation 14"/>
          <p:cNvSpPr/>
          <p:nvPr/>
        </p:nvSpPr>
        <p:spPr>
          <a:xfrm>
            <a:off x="10337458" y="2863500"/>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24</a:t>
            </a:r>
          </a:p>
        </p:txBody>
      </p:sp>
      <p:sp>
        <p:nvSpPr>
          <p:cNvPr id="16" name="Flowchart: Manual Operation 15"/>
          <p:cNvSpPr/>
          <p:nvPr/>
        </p:nvSpPr>
        <p:spPr>
          <a:xfrm>
            <a:off x="9473581" y="2863500"/>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23</a:t>
            </a:r>
          </a:p>
        </p:txBody>
      </p:sp>
      <p:sp>
        <p:nvSpPr>
          <p:cNvPr id="17" name="Flowchart: Manual Operation 16"/>
          <p:cNvSpPr/>
          <p:nvPr/>
        </p:nvSpPr>
        <p:spPr>
          <a:xfrm>
            <a:off x="838946" y="3663486"/>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25</a:t>
            </a:r>
          </a:p>
        </p:txBody>
      </p:sp>
      <p:sp>
        <p:nvSpPr>
          <p:cNvPr id="18" name="Flowchart: Manual Operation 17"/>
          <p:cNvSpPr/>
          <p:nvPr/>
        </p:nvSpPr>
        <p:spPr>
          <a:xfrm>
            <a:off x="1702824" y="3663486"/>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26</a:t>
            </a:r>
          </a:p>
        </p:txBody>
      </p:sp>
      <p:sp>
        <p:nvSpPr>
          <p:cNvPr id="19" name="Flowchart: Manual Operation 18"/>
          <p:cNvSpPr/>
          <p:nvPr/>
        </p:nvSpPr>
        <p:spPr>
          <a:xfrm>
            <a:off x="3430578" y="3663486"/>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28</a:t>
            </a:r>
          </a:p>
        </p:txBody>
      </p:sp>
      <p:sp>
        <p:nvSpPr>
          <p:cNvPr id="20" name="Flowchart: Manual Operation 19"/>
          <p:cNvSpPr/>
          <p:nvPr/>
        </p:nvSpPr>
        <p:spPr>
          <a:xfrm>
            <a:off x="2566701" y="3663486"/>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27</a:t>
            </a:r>
          </a:p>
        </p:txBody>
      </p:sp>
      <p:sp>
        <p:nvSpPr>
          <p:cNvPr id="21" name="Flowchart: Manual Operation 20"/>
          <p:cNvSpPr/>
          <p:nvPr/>
        </p:nvSpPr>
        <p:spPr>
          <a:xfrm>
            <a:off x="4290316" y="3663486"/>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29</a:t>
            </a:r>
          </a:p>
        </p:txBody>
      </p:sp>
      <p:sp>
        <p:nvSpPr>
          <p:cNvPr id="22" name="Flowchart: Manual Operation 21"/>
          <p:cNvSpPr/>
          <p:nvPr/>
        </p:nvSpPr>
        <p:spPr>
          <a:xfrm>
            <a:off x="5154193" y="3663486"/>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30</a:t>
            </a:r>
          </a:p>
        </p:txBody>
      </p:sp>
      <p:sp>
        <p:nvSpPr>
          <p:cNvPr id="23" name="Flowchart: Manual Operation 22"/>
          <p:cNvSpPr/>
          <p:nvPr/>
        </p:nvSpPr>
        <p:spPr>
          <a:xfrm>
            <a:off x="6881948" y="3663486"/>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32</a:t>
            </a:r>
          </a:p>
        </p:txBody>
      </p:sp>
      <p:sp>
        <p:nvSpPr>
          <p:cNvPr id="24" name="Flowchart: Manual Operation 23"/>
          <p:cNvSpPr/>
          <p:nvPr/>
        </p:nvSpPr>
        <p:spPr>
          <a:xfrm>
            <a:off x="6018071" y="3663486"/>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31</a:t>
            </a:r>
          </a:p>
        </p:txBody>
      </p:sp>
      <p:sp>
        <p:nvSpPr>
          <p:cNvPr id="25" name="Flowchart: Manual Operation 24"/>
          <p:cNvSpPr/>
          <p:nvPr/>
        </p:nvSpPr>
        <p:spPr>
          <a:xfrm>
            <a:off x="7745826" y="3663486"/>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33</a:t>
            </a:r>
          </a:p>
        </p:txBody>
      </p:sp>
      <p:sp>
        <p:nvSpPr>
          <p:cNvPr id="26" name="Flowchart: Manual Operation 25"/>
          <p:cNvSpPr/>
          <p:nvPr/>
        </p:nvSpPr>
        <p:spPr>
          <a:xfrm>
            <a:off x="8609703" y="3663486"/>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34</a:t>
            </a:r>
          </a:p>
        </p:txBody>
      </p:sp>
      <p:sp>
        <p:nvSpPr>
          <p:cNvPr id="27" name="Flowchart: Manual Operation 26"/>
          <p:cNvSpPr/>
          <p:nvPr/>
        </p:nvSpPr>
        <p:spPr>
          <a:xfrm>
            <a:off x="10337458" y="3663486"/>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36</a:t>
            </a:r>
          </a:p>
        </p:txBody>
      </p:sp>
      <p:sp>
        <p:nvSpPr>
          <p:cNvPr id="28" name="Flowchart: Manual Operation 27"/>
          <p:cNvSpPr/>
          <p:nvPr/>
        </p:nvSpPr>
        <p:spPr>
          <a:xfrm>
            <a:off x="9473581" y="3663486"/>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35</a:t>
            </a:r>
          </a:p>
        </p:txBody>
      </p:sp>
      <p:sp>
        <p:nvSpPr>
          <p:cNvPr id="29" name="Flowchart: Manual Operation 28"/>
          <p:cNvSpPr/>
          <p:nvPr/>
        </p:nvSpPr>
        <p:spPr>
          <a:xfrm>
            <a:off x="838946" y="4463473"/>
            <a:ext cx="863877" cy="71989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37</a:t>
            </a:r>
          </a:p>
        </p:txBody>
      </p:sp>
      <p:sp>
        <p:nvSpPr>
          <p:cNvPr id="30" name="Flowchart: Manual Operation 29"/>
          <p:cNvSpPr/>
          <p:nvPr/>
        </p:nvSpPr>
        <p:spPr>
          <a:xfrm>
            <a:off x="1702824" y="4463473"/>
            <a:ext cx="863877" cy="71989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38</a:t>
            </a:r>
          </a:p>
        </p:txBody>
      </p:sp>
      <p:sp>
        <p:nvSpPr>
          <p:cNvPr id="31" name="Flowchart: Manual Operation 30"/>
          <p:cNvSpPr/>
          <p:nvPr/>
        </p:nvSpPr>
        <p:spPr>
          <a:xfrm>
            <a:off x="3430578" y="4463473"/>
            <a:ext cx="863877" cy="71989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40</a:t>
            </a:r>
          </a:p>
        </p:txBody>
      </p:sp>
      <p:sp>
        <p:nvSpPr>
          <p:cNvPr id="32" name="Flowchart: Manual Operation 31"/>
          <p:cNvSpPr/>
          <p:nvPr/>
        </p:nvSpPr>
        <p:spPr>
          <a:xfrm>
            <a:off x="2566701" y="4463473"/>
            <a:ext cx="863877" cy="71989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39</a:t>
            </a:r>
          </a:p>
        </p:txBody>
      </p:sp>
      <p:sp>
        <p:nvSpPr>
          <p:cNvPr id="33" name="Flowchart: Manual Operation 32"/>
          <p:cNvSpPr/>
          <p:nvPr/>
        </p:nvSpPr>
        <p:spPr>
          <a:xfrm>
            <a:off x="4290316" y="4463473"/>
            <a:ext cx="863877" cy="71989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41</a:t>
            </a:r>
          </a:p>
        </p:txBody>
      </p:sp>
      <p:sp>
        <p:nvSpPr>
          <p:cNvPr id="34" name="Flowchart: Manual Operation 33"/>
          <p:cNvSpPr/>
          <p:nvPr/>
        </p:nvSpPr>
        <p:spPr>
          <a:xfrm>
            <a:off x="5154193" y="4463473"/>
            <a:ext cx="863877" cy="71989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42</a:t>
            </a:r>
          </a:p>
        </p:txBody>
      </p:sp>
      <p:sp>
        <p:nvSpPr>
          <p:cNvPr id="35" name="Flowchart: Manual Operation 34"/>
          <p:cNvSpPr/>
          <p:nvPr/>
        </p:nvSpPr>
        <p:spPr>
          <a:xfrm>
            <a:off x="6881948" y="4463473"/>
            <a:ext cx="863877" cy="71989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44</a:t>
            </a:r>
          </a:p>
        </p:txBody>
      </p:sp>
      <p:sp>
        <p:nvSpPr>
          <p:cNvPr id="36" name="Flowchart: Manual Operation 35"/>
          <p:cNvSpPr/>
          <p:nvPr/>
        </p:nvSpPr>
        <p:spPr>
          <a:xfrm>
            <a:off x="6018071" y="4463473"/>
            <a:ext cx="863877" cy="71989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43</a:t>
            </a:r>
          </a:p>
        </p:txBody>
      </p:sp>
      <p:sp>
        <p:nvSpPr>
          <p:cNvPr id="37" name="Flowchart: Manual Operation 36"/>
          <p:cNvSpPr/>
          <p:nvPr/>
        </p:nvSpPr>
        <p:spPr>
          <a:xfrm>
            <a:off x="7745826" y="4463473"/>
            <a:ext cx="863877" cy="71989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45</a:t>
            </a:r>
          </a:p>
        </p:txBody>
      </p:sp>
      <p:sp>
        <p:nvSpPr>
          <p:cNvPr id="38" name="Flowchart: Manual Operation 37"/>
          <p:cNvSpPr/>
          <p:nvPr/>
        </p:nvSpPr>
        <p:spPr>
          <a:xfrm>
            <a:off x="8609703" y="4463473"/>
            <a:ext cx="863877" cy="71989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46</a:t>
            </a:r>
          </a:p>
        </p:txBody>
      </p:sp>
      <p:sp>
        <p:nvSpPr>
          <p:cNvPr id="39" name="Flowchart: Manual Operation 38"/>
          <p:cNvSpPr/>
          <p:nvPr/>
        </p:nvSpPr>
        <p:spPr>
          <a:xfrm>
            <a:off x="10337458" y="4463473"/>
            <a:ext cx="863877" cy="71989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48</a:t>
            </a:r>
          </a:p>
        </p:txBody>
      </p:sp>
      <p:sp>
        <p:nvSpPr>
          <p:cNvPr id="40" name="Flowchart: Manual Operation 39"/>
          <p:cNvSpPr/>
          <p:nvPr/>
        </p:nvSpPr>
        <p:spPr>
          <a:xfrm>
            <a:off x="9473581" y="4463473"/>
            <a:ext cx="863877" cy="71989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47</a:t>
            </a:r>
          </a:p>
        </p:txBody>
      </p:sp>
      <p:sp>
        <p:nvSpPr>
          <p:cNvPr id="53" name="Flowchart: Manual Operation 52"/>
          <p:cNvSpPr/>
          <p:nvPr/>
        </p:nvSpPr>
        <p:spPr>
          <a:xfrm>
            <a:off x="838946" y="5263460"/>
            <a:ext cx="863877" cy="719898"/>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49</a:t>
            </a:r>
          </a:p>
        </p:txBody>
      </p:sp>
      <p:sp>
        <p:nvSpPr>
          <p:cNvPr id="54" name="Flowchart: Manual Operation 53"/>
          <p:cNvSpPr/>
          <p:nvPr/>
        </p:nvSpPr>
        <p:spPr>
          <a:xfrm>
            <a:off x="1702824" y="5263460"/>
            <a:ext cx="863877" cy="719898"/>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50</a:t>
            </a:r>
          </a:p>
        </p:txBody>
      </p:sp>
      <p:sp>
        <p:nvSpPr>
          <p:cNvPr id="55" name="Flowchart: Manual Operation 54"/>
          <p:cNvSpPr/>
          <p:nvPr/>
        </p:nvSpPr>
        <p:spPr>
          <a:xfrm>
            <a:off x="3430578" y="5263460"/>
            <a:ext cx="863877" cy="719898"/>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52</a:t>
            </a:r>
          </a:p>
        </p:txBody>
      </p:sp>
      <p:sp>
        <p:nvSpPr>
          <p:cNvPr id="56" name="Flowchart: Manual Operation 55"/>
          <p:cNvSpPr/>
          <p:nvPr/>
        </p:nvSpPr>
        <p:spPr>
          <a:xfrm>
            <a:off x="2566701" y="5263460"/>
            <a:ext cx="863877" cy="719898"/>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51</a:t>
            </a:r>
          </a:p>
        </p:txBody>
      </p:sp>
      <p:sp>
        <p:nvSpPr>
          <p:cNvPr id="57" name="Flowchart: Manual Operation 56"/>
          <p:cNvSpPr/>
          <p:nvPr/>
        </p:nvSpPr>
        <p:spPr>
          <a:xfrm>
            <a:off x="4290316" y="5263460"/>
            <a:ext cx="863877" cy="719898"/>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53</a:t>
            </a:r>
          </a:p>
        </p:txBody>
      </p:sp>
      <p:sp>
        <p:nvSpPr>
          <p:cNvPr id="58" name="Flowchart: Manual Operation 57"/>
          <p:cNvSpPr/>
          <p:nvPr/>
        </p:nvSpPr>
        <p:spPr>
          <a:xfrm>
            <a:off x="5154193" y="5263460"/>
            <a:ext cx="863877" cy="719898"/>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54</a:t>
            </a:r>
          </a:p>
        </p:txBody>
      </p:sp>
      <p:sp>
        <p:nvSpPr>
          <p:cNvPr id="59" name="Flowchart: Manual Operation 58"/>
          <p:cNvSpPr/>
          <p:nvPr/>
        </p:nvSpPr>
        <p:spPr>
          <a:xfrm>
            <a:off x="6881948" y="5263460"/>
            <a:ext cx="863877" cy="719898"/>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56</a:t>
            </a:r>
          </a:p>
        </p:txBody>
      </p:sp>
      <p:sp>
        <p:nvSpPr>
          <p:cNvPr id="60" name="Flowchart: Manual Operation 59"/>
          <p:cNvSpPr/>
          <p:nvPr/>
        </p:nvSpPr>
        <p:spPr>
          <a:xfrm>
            <a:off x="6018071" y="5263460"/>
            <a:ext cx="863877" cy="719898"/>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55</a:t>
            </a:r>
          </a:p>
        </p:txBody>
      </p:sp>
      <p:sp>
        <p:nvSpPr>
          <p:cNvPr id="61" name="Flowchart: Manual Operation 60"/>
          <p:cNvSpPr/>
          <p:nvPr/>
        </p:nvSpPr>
        <p:spPr>
          <a:xfrm>
            <a:off x="7745826" y="5263460"/>
            <a:ext cx="863877" cy="719898"/>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57</a:t>
            </a:r>
          </a:p>
        </p:txBody>
      </p:sp>
      <p:sp>
        <p:nvSpPr>
          <p:cNvPr id="62" name="Flowchart: Manual Operation 61"/>
          <p:cNvSpPr/>
          <p:nvPr/>
        </p:nvSpPr>
        <p:spPr>
          <a:xfrm>
            <a:off x="8609703" y="5263460"/>
            <a:ext cx="863877" cy="719898"/>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58</a:t>
            </a:r>
          </a:p>
        </p:txBody>
      </p:sp>
      <p:sp>
        <p:nvSpPr>
          <p:cNvPr id="63" name="Flowchart: Manual Operation 62"/>
          <p:cNvSpPr/>
          <p:nvPr/>
        </p:nvSpPr>
        <p:spPr>
          <a:xfrm>
            <a:off x="10337458" y="5263460"/>
            <a:ext cx="863877" cy="719898"/>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60</a:t>
            </a:r>
          </a:p>
        </p:txBody>
      </p:sp>
      <p:sp>
        <p:nvSpPr>
          <p:cNvPr id="64" name="Flowchart: Manual Operation 63"/>
          <p:cNvSpPr/>
          <p:nvPr/>
        </p:nvSpPr>
        <p:spPr>
          <a:xfrm>
            <a:off x="9473581" y="5263460"/>
            <a:ext cx="863877" cy="719898"/>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59</a:t>
            </a:r>
          </a:p>
        </p:txBody>
      </p:sp>
      <p:sp>
        <p:nvSpPr>
          <p:cNvPr id="65" name="Flowchart: Manual Operation 64"/>
          <p:cNvSpPr/>
          <p:nvPr/>
        </p:nvSpPr>
        <p:spPr>
          <a:xfrm>
            <a:off x="838946"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01</a:t>
            </a:r>
          </a:p>
        </p:txBody>
      </p:sp>
      <p:sp>
        <p:nvSpPr>
          <p:cNvPr id="66" name="Flowchart: Manual Operation 65"/>
          <p:cNvSpPr/>
          <p:nvPr/>
        </p:nvSpPr>
        <p:spPr>
          <a:xfrm>
            <a:off x="1702824"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02</a:t>
            </a:r>
          </a:p>
        </p:txBody>
      </p:sp>
      <p:sp>
        <p:nvSpPr>
          <p:cNvPr id="67" name="Flowchart: Manual Operation 66"/>
          <p:cNvSpPr/>
          <p:nvPr/>
        </p:nvSpPr>
        <p:spPr>
          <a:xfrm>
            <a:off x="3430578"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04</a:t>
            </a:r>
          </a:p>
        </p:txBody>
      </p:sp>
      <p:sp>
        <p:nvSpPr>
          <p:cNvPr id="68" name="Flowchart: Manual Operation 67"/>
          <p:cNvSpPr/>
          <p:nvPr/>
        </p:nvSpPr>
        <p:spPr>
          <a:xfrm>
            <a:off x="2566701"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03</a:t>
            </a:r>
          </a:p>
        </p:txBody>
      </p:sp>
      <p:sp>
        <p:nvSpPr>
          <p:cNvPr id="69" name="Flowchart: Manual Operation 68"/>
          <p:cNvSpPr/>
          <p:nvPr/>
        </p:nvSpPr>
        <p:spPr>
          <a:xfrm>
            <a:off x="4290316"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05</a:t>
            </a:r>
          </a:p>
        </p:txBody>
      </p:sp>
      <p:sp>
        <p:nvSpPr>
          <p:cNvPr id="70" name="Flowchart: Manual Operation 69"/>
          <p:cNvSpPr/>
          <p:nvPr/>
        </p:nvSpPr>
        <p:spPr>
          <a:xfrm>
            <a:off x="5154193"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06</a:t>
            </a:r>
          </a:p>
        </p:txBody>
      </p:sp>
      <p:sp>
        <p:nvSpPr>
          <p:cNvPr id="71" name="Flowchart: Manual Operation 70"/>
          <p:cNvSpPr/>
          <p:nvPr/>
        </p:nvSpPr>
        <p:spPr>
          <a:xfrm>
            <a:off x="6881948"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08</a:t>
            </a:r>
          </a:p>
        </p:txBody>
      </p:sp>
      <p:sp>
        <p:nvSpPr>
          <p:cNvPr id="72" name="Flowchart: Manual Operation 71"/>
          <p:cNvSpPr/>
          <p:nvPr/>
        </p:nvSpPr>
        <p:spPr>
          <a:xfrm>
            <a:off x="6018071"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07</a:t>
            </a:r>
          </a:p>
        </p:txBody>
      </p:sp>
      <p:sp>
        <p:nvSpPr>
          <p:cNvPr id="73" name="Flowchart: Manual Operation 72"/>
          <p:cNvSpPr/>
          <p:nvPr/>
        </p:nvSpPr>
        <p:spPr>
          <a:xfrm>
            <a:off x="7745826"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09</a:t>
            </a:r>
          </a:p>
        </p:txBody>
      </p:sp>
      <p:sp>
        <p:nvSpPr>
          <p:cNvPr id="74" name="Flowchart: Manual Operation 73"/>
          <p:cNvSpPr/>
          <p:nvPr/>
        </p:nvSpPr>
        <p:spPr>
          <a:xfrm>
            <a:off x="8609703"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10</a:t>
            </a:r>
          </a:p>
        </p:txBody>
      </p:sp>
      <p:sp>
        <p:nvSpPr>
          <p:cNvPr id="75" name="Flowchart: Manual Operation 74"/>
          <p:cNvSpPr/>
          <p:nvPr/>
        </p:nvSpPr>
        <p:spPr>
          <a:xfrm>
            <a:off x="10337458"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12</a:t>
            </a:r>
          </a:p>
        </p:txBody>
      </p:sp>
      <p:sp>
        <p:nvSpPr>
          <p:cNvPr id="76" name="Flowchart: Manual Operation 75"/>
          <p:cNvSpPr/>
          <p:nvPr/>
        </p:nvSpPr>
        <p:spPr>
          <a:xfrm>
            <a:off x="9473581"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11</a:t>
            </a:r>
          </a:p>
        </p:txBody>
      </p:sp>
      <p:sp>
        <p:nvSpPr>
          <p:cNvPr id="77" name="TextBox 76"/>
          <p:cNvSpPr txBox="1"/>
          <p:nvPr/>
        </p:nvSpPr>
        <p:spPr>
          <a:xfrm>
            <a:off x="723367" y="1546339"/>
            <a:ext cx="930638" cy="367477"/>
          </a:xfrm>
          <a:prstGeom prst="rect">
            <a:avLst/>
          </a:prstGeom>
          <a:noFill/>
        </p:spPr>
        <p:txBody>
          <a:bodyPr wrap="none" rtlCol="0">
            <a:spAutoFit/>
          </a:bodyPr>
          <a:lstStyle/>
          <a:p>
            <a:pPr defTabSz="896386"/>
            <a:r>
              <a:rPr lang="en-GB" kern="0" dirty="0">
                <a:solidFill>
                  <a:sysClr val="windowText" lastClr="000000"/>
                </a:solidFill>
              </a:rPr>
              <a:t>DW500</a:t>
            </a:r>
          </a:p>
        </p:txBody>
      </p:sp>
    </p:spTree>
    <p:extLst>
      <p:ext uri="{BB962C8B-B14F-4D97-AF65-F5344CB8AC3E}">
        <p14:creationId xmlns:p14="http://schemas.microsoft.com/office/powerpoint/2010/main" val="1057990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Pausing compute in SQLDW</a:t>
            </a:r>
          </a:p>
        </p:txBody>
      </p:sp>
      <p:sp>
        <p:nvSpPr>
          <p:cNvPr id="5" name="Flowchart: Manual Operation 4"/>
          <p:cNvSpPr/>
          <p:nvPr/>
        </p:nvSpPr>
        <p:spPr>
          <a:xfrm>
            <a:off x="838946" y="2863500"/>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13</a:t>
            </a:r>
          </a:p>
        </p:txBody>
      </p:sp>
      <p:sp>
        <p:nvSpPr>
          <p:cNvPr id="6" name="Flowchart: Manual Operation 5"/>
          <p:cNvSpPr/>
          <p:nvPr/>
        </p:nvSpPr>
        <p:spPr>
          <a:xfrm>
            <a:off x="1702824" y="2863500"/>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14</a:t>
            </a:r>
          </a:p>
        </p:txBody>
      </p:sp>
      <p:sp>
        <p:nvSpPr>
          <p:cNvPr id="7" name="Flowchart: Manual Operation 6"/>
          <p:cNvSpPr/>
          <p:nvPr/>
        </p:nvSpPr>
        <p:spPr>
          <a:xfrm>
            <a:off x="3430578" y="2863500"/>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16</a:t>
            </a:r>
          </a:p>
        </p:txBody>
      </p:sp>
      <p:sp>
        <p:nvSpPr>
          <p:cNvPr id="8" name="Flowchart: Manual Operation 7"/>
          <p:cNvSpPr/>
          <p:nvPr/>
        </p:nvSpPr>
        <p:spPr>
          <a:xfrm>
            <a:off x="2566701" y="2863500"/>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15</a:t>
            </a:r>
          </a:p>
        </p:txBody>
      </p:sp>
      <p:sp>
        <p:nvSpPr>
          <p:cNvPr id="9" name="Flowchart: Manual Operation 8"/>
          <p:cNvSpPr/>
          <p:nvPr/>
        </p:nvSpPr>
        <p:spPr>
          <a:xfrm>
            <a:off x="4290316" y="2863500"/>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17</a:t>
            </a:r>
          </a:p>
        </p:txBody>
      </p:sp>
      <p:sp>
        <p:nvSpPr>
          <p:cNvPr id="10" name="Flowchart: Manual Operation 9"/>
          <p:cNvSpPr/>
          <p:nvPr/>
        </p:nvSpPr>
        <p:spPr>
          <a:xfrm>
            <a:off x="5154193" y="2863500"/>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18</a:t>
            </a:r>
          </a:p>
        </p:txBody>
      </p:sp>
      <p:sp>
        <p:nvSpPr>
          <p:cNvPr id="11" name="Flowchart: Manual Operation 10"/>
          <p:cNvSpPr/>
          <p:nvPr/>
        </p:nvSpPr>
        <p:spPr>
          <a:xfrm>
            <a:off x="6881948" y="2863500"/>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20</a:t>
            </a:r>
          </a:p>
        </p:txBody>
      </p:sp>
      <p:sp>
        <p:nvSpPr>
          <p:cNvPr id="12" name="Flowchart: Manual Operation 11"/>
          <p:cNvSpPr/>
          <p:nvPr/>
        </p:nvSpPr>
        <p:spPr>
          <a:xfrm>
            <a:off x="6018071" y="2863500"/>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19</a:t>
            </a:r>
          </a:p>
        </p:txBody>
      </p:sp>
      <p:sp>
        <p:nvSpPr>
          <p:cNvPr id="13" name="Flowchart: Manual Operation 12"/>
          <p:cNvSpPr/>
          <p:nvPr/>
        </p:nvSpPr>
        <p:spPr>
          <a:xfrm>
            <a:off x="7745826" y="2863500"/>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21</a:t>
            </a:r>
          </a:p>
        </p:txBody>
      </p:sp>
      <p:sp>
        <p:nvSpPr>
          <p:cNvPr id="14" name="Flowchart: Manual Operation 13"/>
          <p:cNvSpPr/>
          <p:nvPr/>
        </p:nvSpPr>
        <p:spPr>
          <a:xfrm>
            <a:off x="8609703" y="2863500"/>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22</a:t>
            </a:r>
          </a:p>
        </p:txBody>
      </p:sp>
      <p:sp>
        <p:nvSpPr>
          <p:cNvPr id="15" name="Flowchart: Manual Operation 14"/>
          <p:cNvSpPr/>
          <p:nvPr/>
        </p:nvSpPr>
        <p:spPr>
          <a:xfrm>
            <a:off x="10337458" y="2863500"/>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24</a:t>
            </a:r>
          </a:p>
        </p:txBody>
      </p:sp>
      <p:sp>
        <p:nvSpPr>
          <p:cNvPr id="16" name="Flowchart: Manual Operation 15"/>
          <p:cNvSpPr/>
          <p:nvPr/>
        </p:nvSpPr>
        <p:spPr>
          <a:xfrm>
            <a:off x="9473581" y="2863500"/>
            <a:ext cx="863877" cy="719898"/>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23</a:t>
            </a:r>
          </a:p>
        </p:txBody>
      </p:sp>
      <p:sp>
        <p:nvSpPr>
          <p:cNvPr id="17" name="Flowchart: Manual Operation 16"/>
          <p:cNvSpPr/>
          <p:nvPr/>
        </p:nvSpPr>
        <p:spPr>
          <a:xfrm>
            <a:off x="838946" y="3663486"/>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25</a:t>
            </a:r>
          </a:p>
        </p:txBody>
      </p:sp>
      <p:sp>
        <p:nvSpPr>
          <p:cNvPr id="18" name="Flowchart: Manual Operation 17"/>
          <p:cNvSpPr/>
          <p:nvPr/>
        </p:nvSpPr>
        <p:spPr>
          <a:xfrm>
            <a:off x="1702824" y="3663486"/>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26</a:t>
            </a:r>
          </a:p>
        </p:txBody>
      </p:sp>
      <p:sp>
        <p:nvSpPr>
          <p:cNvPr id="19" name="Flowchart: Manual Operation 18"/>
          <p:cNvSpPr/>
          <p:nvPr/>
        </p:nvSpPr>
        <p:spPr>
          <a:xfrm>
            <a:off x="3430578" y="3663486"/>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28</a:t>
            </a:r>
          </a:p>
        </p:txBody>
      </p:sp>
      <p:sp>
        <p:nvSpPr>
          <p:cNvPr id="20" name="Flowchart: Manual Operation 19"/>
          <p:cNvSpPr/>
          <p:nvPr/>
        </p:nvSpPr>
        <p:spPr>
          <a:xfrm>
            <a:off x="2566701" y="3663486"/>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27</a:t>
            </a:r>
          </a:p>
        </p:txBody>
      </p:sp>
      <p:sp>
        <p:nvSpPr>
          <p:cNvPr id="21" name="Flowchart: Manual Operation 20"/>
          <p:cNvSpPr/>
          <p:nvPr/>
        </p:nvSpPr>
        <p:spPr>
          <a:xfrm>
            <a:off x="4290316" y="3663486"/>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29</a:t>
            </a:r>
          </a:p>
        </p:txBody>
      </p:sp>
      <p:sp>
        <p:nvSpPr>
          <p:cNvPr id="22" name="Flowchart: Manual Operation 21"/>
          <p:cNvSpPr/>
          <p:nvPr/>
        </p:nvSpPr>
        <p:spPr>
          <a:xfrm>
            <a:off x="5154193" y="3663486"/>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30</a:t>
            </a:r>
          </a:p>
        </p:txBody>
      </p:sp>
      <p:sp>
        <p:nvSpPr>
          <p:cNvPr id="23" name="Flowchart: Manual Operation 22"/>
          <p:cNvSpPr/>
          <p:nvPr/>
        </p:nvSpPr>
        <p:spPr>
          <a:xfrm>
            <a:off x="6881948" y="3663486"/>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32</a:t>
            </a:r>
          </a:p>
        </p:txBody>
      </p:sp>
      <p:sp>
        <p:nvSpPr>
          <p:cNvPr id="24" name="Flowchart: Manual Operation 23"/>
          <p:cNvSpPr/>
          <p:nvPr/>
        </p:nvSpPr>
        <p:spPr>
          <a:xfrm>
            <a:off x="6018071" y="3663486"/>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31</a:t>
            </a:r>
          </a:p>
        </p:txBody>
      </p:sp>
      <p:sp>
        <p:nvSpPr>
          <p:cNvPr id="25" name="Flowchart: Manual Operation 24"/>
          <p:cNvSpPr/>
          <p:nvPr/>
        </p:nvSpPr>
        <p:spPr>
          <a:xfrm>
            <a:off x="7745826" y="3663486"/>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33</a:t>
            </a:r>
          </a:p>
        </p:txBody>
      </p:sp>
      <p:sp>
        <p:nvSpPr>
          <p:cNvPr id="26" name="Flowchart: Manual Operation 25"/>
          <p:cNvSpPr/>
          <p:nvPr/>
        </p:nvSpPr>
        <p:spPr>
          <a:xfrm>
            <a:off x="8609703" y="3663486"/>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34</a:t>
            </a:r>
          </a:p>
        </p:txBody>
      </p:sp>
      <p:sp>
        <p:nvSpPr>
          <p:cNvPr id="27" name="Flowchart: Manual Operation 26"/>
          <p:cNvSpPr/>
          <p:nvPr/>
        </p:nvSpPr>
        <p:spPr>
          <a:xfrm>
            <a:off x="10337458" y="3663486"/>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36</a:t>
            </a:r>
          </a:p>
        </p:txBody>
      </p:sp>
      <p:sp>
        <p:nvSpPr>
          <p:cNvPr id="28" name="Flowchart: Manual Operation 27"/>
          <p:cNvSpPr/>
          <p:nvPr/>
        </p:nvSpPr>
        <p:spPr>
          <a:xfrm>
            <a:off x="9473581" y="3663486"/>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35</a:t>
            </a:r>
          </a:p>
        </p:txBody>
      </p:sp>
      <p:sp>
        <p:nvSpPr>
          <p:cNvPr id="29" name="Flowchart: Manual Operation 28"/>
          <p:cNvSpPr/>
          <p:nvPr/>
        </p:nvSpPr>
        <p:spPr>
          <a:xfrm>
            <a:off x="838946" y="4463473"/>
            <a:ext cx="863877" cy="71989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37</a:t>
            </a:r>
          </a:p>
        </p:txBody>
      </p:sp>
      <p:sp>
        <p:nvSpPr>
          <p:cNvPr id="30" name="Flowchart: Manual Operation 29"/>
          <p:cNvSpPr/>
          <p:nvPr/>
        </p:nvSpPr>
        <p:spPr>
          <a:xfrm>
            <a:off x="1702824" y="4463473"/>
            <a:ext cx="863877" cy="71989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38</a:t>
            </a:r>
          </a:p>
        </p:txBody>
      </p:sp>
      <p:sp>
        <p:nvSpPr>
          <p:cNvPr id="31" name="Flowchart: Manual Operation 30"/>
          <p:cNvSpPr/>
          <p:nvPr/>
        </p:nvSpPr>
        <p:spPr>
          <a:xfrm>
            <a:off x="3430578" y="4463473"/>
            <a:ext cx="863877" cy="71989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40</a:t>
            </a:r>
          </a:p>
        </p:txBody>
      </p:sp>
      <p:sp>
        <p:nvSpPr>
          <p:cNvPr id="32" name="Flowchart: Manual Operation 31"/>
          <p:cNvSpPr/>
          <p:nvPr/>
        </p:nvSpPr>
        <p:spPr>
          <a:xfrm>
            <a:off x="2566701" y="4463473"/>
            <a:ext cx="863877" cy="71989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39</a:t>
            </a:r>
          </a:p>
        </p:txBody>
      </p:sp>
      <p:sp>
        <p:nvSpPr>
          <p:cNvPr id="33" name="Flowchart: Manual Operation 32"/>
          <p:cNvSpPr/>
          <p:nvPr/>
        </p:nvSpPr>
        <p:spPr>
          <a:xfrm>
            <a:off x="4290316" y="4463473"/>
            <a:ext cx="863877" cy="71989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41</a:t>
            </a:r>
          </a:p>
        </p:txBody>
      </p:sp>
      <p:sp>
        <p:nvSpPr>
          <p:cNvPr id="34" name="Flowchart: Manual Operation 33"/>
          <p:cNvSpPr/>
          <p:nvPr/>
        </p:nvSpPr>
        <p:spPr>
          <a:xfrm>
            <a:off x="5154193" y="4463473"/>
            <a:ext cx="863877" cy="71989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42</a:t>
            </a:r>
          </a:p>
        </p:txBody>
      </p:sp>
      <p:sp>
        <p:nvSpPr>
          <p:cNvPr id="35" name="Flowchart: Manual Operation 34"/>
          <p:cNvSpPr/>
          <p:nvPr/>
        </p:nvSpPr>
        <p:spPr>
          <a:xfrm>
            <a:off x="6881948" y="4463473"/>
            <a:ext cx="863877" cy="71989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44</a:t>
            </a:r>
          </a:p>
        </p:txBody>
      </p:sp>
      <p:sp>
        <p:nvSpPr>
          <p:cNvPr id="36" name="Flowchart: Manual Operation 35"/>
          <p:cNvSpPr/>
          <p:nvPr/>
        </p:nvSpPr>
        <p:spPr>
          <a:xfrm>
            <a:off x="6018071" y="4463473"/>
            <a:ext cx="863877" cy="71989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43</a:t>
            </a:r>
          </a:p>
        </p:txBody>
      </p:sp>
      <p:sp>
        <p:nvSpPr>
          <p:cNvPr id="37" name="Flowchart: Manual Operation 36"/>
          <p:cNvSpPr/>
          <p:nvPr/>
        </p:nvSpPr>
        <p:spPr>
          <a:xfrm>
            <a:off x="7745826" y="4463473"/>
            <a:ext cx="863877" cy="71989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45</a:t>
            </a:r>
          </a:p>
        </p:txBody>
      </p:sp>
      <p:sp>
        <p:nvSpPr>
          <p:cNvPr id="38" name="Flowchart: Manual Operation 37"/>
          <p:cNvSpPr/>
          <p:nvPr/>
        </p:nvSpPr>
        <p:spPr>
          <a:xfrm>
            <a:off x="8609703" y="4463473"/>
            <a:ext cx="863877" cy="71989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46</a:t>
            </a:r>
          </a:p>
        </p:txBody>
      </p:sp>
      <p:sp>
        <p:nvSpPr>
          <p:cNvPr id="39" name="Flowchart: Manual Operation 38"/>
          <p:cNvSpPr/>
          <p:nvPr/>
        </p:nvSpPr>
        <p:spPr>
          <a:xfrm>
            <a:off x="10337458" y="4463473"/>
            <a:ext cx="863877" cy="71989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48</a:t>
            </a:r>
          </a:p>
        </p:txBody>
      </p:sp>
      <p:sp>
        <p:nvSpPr>
          <p:cNvPr id="40" name="Flowchart: Manual Operation 39"/>
          <p:cNvSpPr/>
          <p:nvPr/>
        </p:nvSpPr>
        <p:spPr>
          <a:xfrm>
            <a:off x="9473581" y="4463473"/>
            <a:ext cx="863877" cy="71989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47</a:t>
            </a:r>
          </a:p>
        </p:txBody>
      </p:sp>
      <p:sp>
        <p:nvSpPr>
          <p:cNvPr id="53" name="Flowchart: Manual Operation 52"/>
          <p:cNvSpPr/>
          <p:nvPr/>
        </p:nvSpPr>
        <p:spPr>
          <a:xfrm>
            <a:off x="838946" y="5263460"/>
            <a:ext cx="863877" cy="719898"/>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49</a:t>
            </a:r>
          </a:p>
        </p:txBody>
      </p:sp>
      <p:sp>
        <p:nvSpPr>
          <p:cNvPr id="54" name="Flowchart: Manual Operation 53"/>
          <p:cNvSpPr/>
          <p:nvPr/>
        </p:nvSpPr>
        <p:spPr>
          <a:xfrm>
            <a:off x="1702824" y="5263460"/>
            <a:ext cx="863877" cy="719898"/>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50</a:t>
            </a:r>
          </a:p>
        </p:txBody>
      </p:sp>
      <p:sp>
        <p:nvSpPr>
          <p:cNvPr id="55" name="Flowchart: Manual Operation 54"/>
          <p:cNvSpPr/>
          <p:nvPr/>
        </p:nvSpPr>
        <p:spPr>
          <a:xfrm>
            <a:off x="3430578" y="5263460"/>
            <a:ext cx="863877" cy="719898"/>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52</a:t>
            </a:r>
          </a:p>
        </p:txBody>
      </p:sp>
      <p:sp>
        <p:nvSpPr>
          <p:cNvPr id="56" name="Flowchart: Manual Operation 55"/>
          <p:cNvSpPr/>
          <p:nvPr/>
        </p:nvSpPr>
        <p:spPr>
          <a:xfrm>
            <a:off x="2566701" y="5263460"/>
            <a:ext cx="863877" cy="719898"/>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51</a:t>
            </a:r>
          </a:p>
        </p:txBody>
      </p:sp>
      <p:sp>
        <p:nvSpPr>
          <p:cNvPr id="57" name="Flowchart: Manual Operation 56"/>
          <p:cNvSpPr/>
          <p:nvPr/>
        </p:nvSpPr>
        <p:spPr>
          <a:xfrm>
            <a:off x="4290316" y="5263460"/>
            <a:ext cx="863877" cy="719898"/>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53</a:t>
            </a:r>
          </a:p>
        </p:txBody>
      </p:sp>
      <p:sp>
        <p:nvSpPr>
          <p:cNvPr id="58" name="Flowchart: Manual Operation 57"/>
          <p:cNvSpPr/>
          <p:nvPr/>
        </p:nvSpPr>
        <p:spPr>
          <a:xfrm>
            <a:off x="5154193" y="5263460"/>
            <a:ext cx="863877" cy="719898"/>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54</a:t>
            </a:r>
          </a:p>
        </p:txBody>
      </p:sp>
      <p:sp>
        <p:nvSpPr>
          <p:cNvPr id="59" name="Flowchart: Manual Operation 58"/>
          <p:cNvSpPr/>
          <p:nvPr/>
        </p:nvSpPr>
        <p:spPr>
          <a:xfrm>
            <a:off x="6881948" y="5263460"/>
            <a:ext cx="863877" cy="719898"/>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56</a:t>
            </a:r>
          </a:p>
        </p:txBody>
      </p:sp>
      <p:sp>
        <p:nvSpPr>
          <p:cNvPr id="60" name="Flowchart: Manual Operation 59"/>
          <p:cNvSpPr/>
          <p:nvPr/>
        </p:nvSpPr>
        <p:spPr>
          <a:xfrm>
            <a:off x="6018071" y="5263460"/>
            <a:ext cx="863877" cy="719898"/>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55</a:t>
            </a:r>
          </a:p>
        </p:txBody>
      </p:sp>
      <p:sp>
        <p:nvSpPr>
          <p:cNvPr id="61" name="Flowchart: Manual Operation 60"/>
          <p:cNvSpPr/>
          <p:nvPr/>
        </p:nvSpPr>
        <p:spPr>
          <a:xfrm>
            <a:off x="7745826" y="5263460"/>
            <a:ext cx="863877" cy="719898"/>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57</a:t>
            </a:r>
          </a:p>
        </p:txBody>
      </p:sp>
      <p:sp>
        <p:nvSpPr>
          <p:cNvPr id="62" name="Flowchart: Manual Operation 61"/>
          <p:cNvSpPr/>
          <p:nvPr/>
        </p:nvSpPr>
        <p:spPr>
          <a:xfrm>
            <a:off x="8609703" y="5263460"/>
            <a:ext cx="863877" cy="719898"/>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58</a:t>
            </a:r>
          </a:p>
        </p:txBody>
      </p:sp>
      <p:sp>
        <p:nvSpPr>
          <p:cNvPr id="63" name="Flowchart: Manual Operation 62"/>
          <p:cNvSpPr/>
          <p:nvPr/>
        </p:nvSpPr>
        <p:spPr>
          <a:xfrm>
            <a:off x="10337458" y="5263460"/>
            <a:ext cx="863877" cy="719898"/>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60</a:t>
            </a:r>
          </a:p>
        </p:txBody>
      </p:sp>
      <p:sp>
        <p:nvSpPr>
          <p:cNvPr id="64" name="Flowchart: Manual Operation 63"/>
          <p:cNvSpPr/>
          <p:nvPr/>
        </p:nvSpPr>
        <p:spPr>
          <a:xfrm>
            <a:off x="9473581" y="5263460"/>
            <a:ext cx="863877" cy="719898"/>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59</a:t>
            </a:r>
          </a:p>
        </p:txBody>
      </p:sp>
      <p:sp>
        <p:nvSpPr>
          <p:cNvPr id="65" name="Flowchart: Manual Operation 64"/>
          <p:cNvSpPr/>
          <p:nvPr/>
        </p:nvSpPr>
        <p:spPr>
          <a:xfrm>
            <a:off x="838946"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01</a:t>
            </a:r>
          </a:p>
        </p:txBody>
      </p:sp>
      <p:sp>
        <p:nvSpPr>
          <p:cNvPr id="66" name="Flowchart: Manual Operation 65"/>
          <p:cNvSpPr/>
          <p:nvPr/>
        </p:nvSpPr>
        <p:spPr>
          <a:xfrm>
            <a:off x="1702824"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02</a:t>
            </a:r>
          </a:p>
        </p:txBody>
      </p:sp>
      <p:sp>
        <p:nvSpPr>
          <p:cNvPr id="67" name="Flowchart: Manual Operation 66"/>
          <p:cNvSpPr/>
          <p:nvPr/>
        </p:nvSpPr>
        <p:spPr>
          <a:xfrm>
            <a:off x="3430578"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04</a:t>
            </a:r>
          </a:p>
        </p:txBody>
      </p:sp>
      <p:sp>
        <p:nvSpPr>
          <p:cNvPr id="68" name="Flowchart: Manual Operation 67"/>
          <p:cNvSpPr/>
          <p:nvPr/>
        </p:nvSpPr>
        <p:spPr>
          <a:xfrm>
            <a:off x="2566701"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03</a:t>
            </a:r>
          </a:p>
        </p:txBody>
      </p:sp>
      <p:sp>
        <p:nvSpPr>
          <p:cNvPr id="69" name="Flowchart: Manual Operation 68"/>
          <p:cNvSpPr/>
          <p:nvPr/>
        </p:nvSpPr>
        <p:spPr>
          <a:xfrm>
            <a:off x="4290316"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05</a:t>
            </a:r>
          </a:p>
        </p:txBody>
      </p:sp>
      <p:sp>
        <p:nvSpPr>
          <p:cNvPr id="70" name="Flowchart: Manual Operation 69"/>
          <p:cNvSpPr/>
          <p:nvPr/>
        </p:nvSpPr>
        <p:spPr>
          <a:xfrm>
            <a:off x="5154193"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06</a:t>
            </a:r>
          </a:p>
        </p:txBody>
      </p:sp>
      <p:sp>
        <p:nvSpPr>
          <p:cNvPr id="71" name="Flowchart: Manual Operation 70"/>
          <p:cNvSpPr/>
          <p:nvPr/>
        </p:nvSpPr>
        <p:spPr>
          <a:xfrm>
            <a:off x="6881948"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08</a:t>
            </a:r>
          </a:p>
        </p:txBody>
      </p:sp>
      <p:sp>
        <p:nvSpPr>
          <p:cNvPr id="72" name="Flowchart: Manual Operation 71"/>
          <p:cNvSpPr/>
          <p:nvPr/>
        </p:nvSpPr>
        <p:spPr>
          <a:xfrm>
            <a:off x="6018071"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07</a:t>
            </a:r>
          </a:p>
        </p:txBody>
      </p:sp>
      <p:sp>
        <p:nvSpPr>
          <p:cNvPr id="73" name="Flowchart: Manual Operation 72"/>
          <p:cNvSpPr/>
          <p:nvPr/>
        </p:nvSpPr>
        <p:spPr>
          <a:xfrm>
            <a:off x="7745826"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09</a:t>
            </a:r>
          </a:p>
        </p:txBody>
      </p:sp>
      <p:sp>
        <p:nvSpPr>
          <p:cNvPr id="74" name="Flowchart: Manual Operation 73"/>
          <p:cNvSpPr/>
          <p:nvPr/>
        </p:nvSpPr>
        <p:spPr>
          <a:xfrm>
            <a:off x="8609703"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10</a:t>
            </a:r>
          </a:p>
        </p:txBody>
      </p:sp>
      <p:sp>
        <p:nvSpPr>
          <p:cNvPr id="75" name="Flowchart: Manual Operation 74"/>
          <p:cNvSpPr/>
          <p:nvPr/>
        </p:nvSpPr>
        <p:spPr>
          <a:xfrm>
            <a:off x="10337458"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12</a:t>
            </a:r>
          </a:p>
        </p:txBody>
      </p:sp>
      <p:sp>
        <p:nvSpPr>
          <p:cNvPr id="76" name="Flowchart: Manual Operation 75"/>
          <p:cNvSpPr/>
          <p:nvPr/>
        </p:nvSpPr>
        <p:spPr>
          <a:xfrm>
            <a:off x="9473581" y="2063513"/>
            <a:ext cx="863877" cy="719898"/>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1"/>
                </a:solidFill>
                <a:latin typeface="+mj-lt"/>
              </a:rPr>
              <a:t>11</a:t>
            </a:r>
          </a:p>
        </p:txBody>
      </p:sp>
      <p:sp>
        <p:nvSpPr>
          <p:cNvPr id="77" name="TextBox 76"/>
          <p:cNvSpPr txBox="1"/>
          <p:nvPr/>
        </p:nvSpPr>
        <p:spPr>
          <a:xfrm>
            <a:off x="723367" y="1546339"/>
            <a:ext cx="930638" cy="367477"/>
          </a:xfrm>
          <a:prstGeom prst="rect">
            <a:avLst/>
          </a:prstGeom>
          <a:noFill/>
        </p:spPr>
        <p:txBody>
          <a:bodyPr wrap="none" rtlCol="0">
            <a:spAutoFit/>
          </a:bodyPr>
          <a:lstStyle/>
          <a:p>
            <a:pPr defTabSz="896386"/>
            <a:r>
              <a:rPr lang="en-GB" kern="0" dirty="0">
                <a:solidFill>
                  <a:sysClr val="windowText" lastClr="000000"/>
                </a:solidFill>
              </a:rPr>
              <a:t>DW500</a:t>
            </a:r>
          </a:p>
        </p:txBody>
      </p:sp>
    </p:spTree>
    <p:extLst>
      <p:ext uri="{BB962C8B-B14F-4D97-AF65-F5344CB8AC3E}">
        <p14:creationId xmlns:p14="http://schemas.microsoft.com/office/powerpoint/2010/main" val="1090303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5"/>
                                        </p:tgtEl>
                                        <p:attrNameLst>
                                          <p:attrName>style.color</p:attrName>
                                        </p:attrNameLst>
                                      </p:cBhvr>
                                      <p:to>
                                        <a:srgbClr val="B9B9B9"/>
                                      </p:to>
                                    </p:animClr>
                                    <p:animClr clrSpc="rgb" dir="cw">
                                      <p:cBhvr>
                                        <p:cTn id="7" dur="500" fill="hold"/>
                                        <p:tgtEl>
                                          <p:spTgt spid="5"/>
                                        </p:tgtEl>
                                        <p:attrNameLst>
                                          <p:attrName>fillcolor</p:attrName>
                                        </p:attrNameLst>
                                      </p:cBhvr>
                                      <p:to>
                                        <a:srgbClr val="B9B9B9"/>
                                      </p:to>
                                    </p:animClr>
                                    <p:set>
                                      <p:cBhvr>
                                        <p:cTn id="8" dur="500" fill="hold"/>
                                        <p:tgtEl>
                                          <p:spTgt spid="5"/>
                                        </p:tgtEl>
                                        <p:attrNameLst>
                                          <p:attrName>fill.type</p:attrName>
                                        </p:attrNameLst>
                                      </p:cBhvr>
                                      <p:to>
                                        <p:strVal val="solid"/>
                                      </p:to>
                                    </p:set>
                                    <p:set>
                                      <p:cBhvr>
                                        <p:cTn id="9" dur="500" fill="hold"/>
                                        <p:tgtEl>
                                          <p:spTgt spid="5"/>
                                        </p:tgtEl>
                                        <p:attrNameLst>
                                          <p:attrName>fill.on</p:attrName>
                                        </p:attrNameLst>
                                      </p:cBhvr>
                                      <p:to>
                                        <p:strVal val="true"/>
                                      </p:to>
                                    </p:set>
                                  </p:childTnLst>
                                </p:cTn>
                              </p:par>
                              <p:par>
                                <p:cTn id="10" presetID="19" presetClass="emph" presetSubtype="0" fill="hold" grpId="0" nodeType="withEffect">
                                  <p:stCondLst>
                                    <p:cond delay="0"/>
                                  </p:stCondLst>
                                  <p:childTnLst>
                                    <p:animClr clrSpc="rgb" dir="cw">
                                      <p:cBhvr override="childStyle">
                                        <p:cTn id="11" dur="500" fill="hold"/>
                                        <p:tgtEl>
                                          <p:spTgt spid="6"/>
                                        </p:tgtEl>
                                        <p:attrNameLst>
                                          <p:attrName>style.color</p:attrName>
                                        </p:attrNameLst>
                                      </p:cBhvr>
                                      <p:to>
                                        <a:srgbClr val="B9B9B9"/>
                                      </p:to>
                                    </p:animClr>
                                    <p:animClr clrSpc="rgb" dir="cw">
                                      <p:cBhvr>
                                        <p:cTn id="12" dur="500" fill="hold"/>
                                        <p:tgtEl>
                                          <p:spTgt spid="6"/>
                                        </p:tgtEl>
                                        <p:attrNameLst>
                                          <p:attrName>fillcolor</p:attrName>
                                        </p:attrNameLst>
                                      </p:cBhvr>
                                      <p:to>
                                        <a:srgbClr val="B9B9B9"/>
                                      </p:to>
                                    </p:animClr>
                                    <p:set>
                                      <p:cBhvr>
                                        <p:cTn id="13" dur="500" fill="hold"/>
                                        <p:tgtEl>
                                          <p:spTgt spid="6"/>
                                        </p:tgtEl>
                                        <p:attrNameLst>
                                          <p:attrName>fill.type</p:attrName>
                                        </p:attrNameLst>
                                      </p:cBhvr>
                                      <p:to>
                                        <p:strVal val="solid"/>
                                      </p:to>
                                    </p:set>
                                    <p:set>
                                      <p:cBhvr>
                                        <p:cTn id="14" dur="500" fill="hold"/>
                                        <p:tgtEl>
                                          <p:spTgt spid="6"/>
                                        </p:tgtEl>
                                        <p:attrNameLst>
                                          <p:attrName>fill.on</p:attrName>
                                        </p:attrNameLst>
                                      </p:cBhvr>
                                      <p:to>
                                        <p:strVal val="true"/>
                                      </p:to>
                                    </p:set>
                                  </p:childTnLst>
                                </p:cTn>
                              </p:par>
                              <p:par>
                                <p:cTn id="15" presetID="19" presetClass="emph" presetSubtype="0" fill="hold" grpId="0" nodeType="withEffect">
                                  <p:stCondLst>
                                    <p:cond delay="0"/>
                                  </p:stCondLst>
                                  <p:childTnLst>
                                    <p:animClr clrSpc="rgb" dir="cw">
                                      <p:cBhvr override="childStyle">
                                        <p:cTn id="16" dur="500" fill="hold"/>
                                        <p:tgtEl>
                                          <p:spTgt spid="7"/>
                                        </p:tgtEl>
                                        <p:attrNameLst>
                                          <p:attrName>style.color</p:attrName>
                                        </p:attrNameLst>
                                      </p:cBhvr>
                                      <p:to>
                                        <a:srgbClr val="B9B9B9"/>
                                      </p:to>
                                    </p:animClr>
                                    <p:animClr clrSpc="rgb" dir="cw">
                                      <p:cBhvr>
                                        <p:cTn id="17" dur="500" fill="hold"/>
                                        <p:tgtEl>
                                          <p:spTgt spid="7"/>
                                        </p:tgtEl>
                                        <p:attrNameLst>
                                          <p:attrName>fillcolor</p:attrName>
                                        </p:attrNameLst>
                                      </p:cBhvr>
                                      <p:to>
                                        <a:srgbClr val="B9B9B9"/>
                                      </p:to>
                                    </p:animClr>
                                    <p:set>
                                      <p:cBhvr>
                                        <p:cTn id="18" dur="500" fill="hold"/>
                                        <p:tgtEl>
                                          <p:spTgt spid="7"/>
                                        </p:tgtEl>
                                        <p:attrNameLst>
                                          <p:attrName>fill.type</p:attrName>
                                        </p:attrNameLst>
                                      </p:cBhvr>
                                      <p:to>
                                        <p:strVal val="solid"/>
                                      </p:to>
                                    </p:set>
                                    <p:set>
                                      <p:cBhvr>
                                        <p:cTn id="19" dur="500" fill="hold"/>
                                        <p:tgtEl>
                                          <p:spTgt spid="7"/>
                                        </p:tgtEl>
                                        <p:attrNameLst>
                                          <p:attrName>fill.on</p:attrName>
                                        </p:attrNameLst>
                                      </p:cBhvr>
                                      <p:to>
                                        <p:strVal val="true"/>
                                      </p:to>
                                    </p:set>
                                  </p:childTnLst>
                                </p:cTn>
                              </p:par>
                              <p:par>
                                <p:cTn id="20" presetID="19" presetClass="emph" presetSubtype="0" fill="hold" grpId="0" nodeType="withEffect">
                                  <p:stCondLst>
                                    <p:cond delay="0"/>
                                  </p:stCondLst>
                                  <p:childTnLst>
                                    <p:animClr clrSpc="rgb" dir="cw">
                                      <p:cBhvr override="childStyle">
                                        <p:cTn id="21" dur="500" fill="hold"/>
                                        <p:tgtEl>
                                          <p:spTgt spid="8"/>
                                        </p:tgtEl>
                                        <p:attrNameLst>
                                          <p:attrName>style.color</p:attrName>
                                        </p:attrNameLst>
                                      </p:cBhvr>
                                      <p:to>
                                        <a:srgbClr val="B9B9B9"/>
                                      </p:to>
                                    </p:animClr>
                                    <p:animClr clrSpc="rgb" dir="cw">
                                      <p:cBhvr>
                                        <p:cTn id="22" dur="500" fill="hold"/>
                                        <p:tgtEl>
                                          <p:spTgt spid="8"/>
                                        </p:tgtEl>
                                        <p:attrNameLst>
                                          <p:attrName>fillcolor</p:attrName>
                                        </p:attrNameLst>
                                      </p:cBhvr>
                                      <p:to>
                                        <a:srgbClr val="B9B9B9"/>
                                      </p:to>
                                    </p:animClr>
                                    <p:set>
                                      <p:cBhvr>
                                        <p:cTn id="23" dur="500" fill="hold"/>
                                        <p:tgtEl>
                                          <p:spTgt spid="8"/>
                                        </p:tgtEl>
                                        <p:attrNameLst>
                                          <p:attrName>fill.type</p:attrName>
                                        </p:attrNameLst>
                                      </p:cBhvr>
                                      <p:to>
                                        <p:strVal val="solid"/>
                                      </p:to>
                                    </p:set>
                                    <p:set>
                                      <p:cBhvr>
                                        <p:cTn id="24" dur="500" fill="hold"/>
                                        <p:tgtEl>
                                          <p:spTgt spid="8"/>
                                        </p:tgtEl>
                                        <p:attrNameLst>
                                          <p:attrName>fill.on</p:attrName>
                                        </p:attrNameLst>
                                      </p:cBhvr>
                                      <p:to>
                                        <p:strVal val="true"/>
                                      </p:to>
                                    </p:set>
                                  </p:childTnLst>
                                </p:cTn>
                              </p:par>
                              <p:par>
                                <p:cTn id="25" presetID="19" presetClass="emph" presetSubtype="0" fill="hold" grpId="0" nodeType="withEffect">
                                  <p:stCondLst>
                                    <p:cond delay="0"/>
                                  </p:stCondLst>
                                  <p:childTnLst>
                                    <p:animClr clrSpc="rgb" dir="cw">
                                      <p:cBhvr override="childStyle">
                                        <p:cTn id="26" dur="500" fill="hold"/>
                                        <p:tgtEl>
                                          <p:spTgt spid="9"/>
                                        </p:tgtEl>
                                        <p:attrNameLst>
                                          <p:attrName>style.color</p:attrName>
                                        </p:attrNameLst>
                                      </p:cBhvr>
                                      <p:to>
                                        <a:srgbClr val="B9B9B9"/>
                                      </p:to>
                                    </p:animClr>
                                    <p:animClr clrSpc="rgb" dir="cw">
                                      <p:cBhvr>
                                        <p:cTn id="27" dur="500" fill="hold"/>
                                        <p:tgtEl>
                                          <p:spTgt spid="9"/>
                                        </p:tgtEl>
                                        <p:attrNameLst>
                                          <p:attrName>fillcolor</p:attrName>
                                        </p:attrNameLst>
                                      </p:cBhvr>
                                      <p:to>
                                        <a:srgbClr val="B9B9B9"/>
                                      </p:to>
                                    </p:animClr>
                                    <p:set>
                                      <p:cBhvr>
                                        <p:cTn id="28" dur="500" fill="hold"/>
                                        <p:tgtEl>
                                          <p:spTgt spid="9"/>
                                        </p:tgtEl>
                                        <p:attrNameLst>
                                          <p:attrName>fill.type</p:attrName>
                                        </p:attrNameLst>
                                      </p:cBhvr>
                                      <p:to>
                                        <p:strVal val="solid"/>
                                      </p:to>
                                    </p:set>
                                    <p:set>
                                      <p:cBhvr>
                                        <p:cTn id="29" dur="500" fill="hold"/>
                                        <p:tgtEl>
                                          <p:spTgt spid="9"/>
                                        </p:tgtEl>
                                        <p:attrNameLst>
                                          <p:attrName>fill.on</p:attrName>
                                        </p:attrNameLst>
                                      </p:cBhvr>
                                      <p:to>
                                        <p:strVal val="true"/>
                                      </p:to>
                                    </p:set>
                                  </p:childTnLst>
                                </p:cTn>
                              </p:par>
                              <p:par>
                                <p:cTn id="30" presetID="19" presetClass="emph" presetSubtype="0" fill="hold" grpId="0" nodeType="withEffect">
                                  <p:stCondLst>
                                    <p:cond delay="0"/>
                                  </p:stCondLst>
                                  <p:childTnLst>
                                    <p:animClr clrSpc="rgb" dir="cw">
                                      <p:cBhvr override="childStyle">
                                        <p:cTn id="31" dur="500" fill="hold"/>
                                        <p:tgtEl>
                                          <p:spTgt spid="10"/>
                                        </p:tgtEl>
                                        <p:attrNameLst>
                                          <p:attrName>style.color</p:attrName>
                                        </p:attrNameLst>
                                      </p:cBhvr>
                                      <p:to>
                                        <a:srgbClr val="B9B9B9"/>
                                      </p:to>
                                    </p:animClr>
                                    <p:animClr clrSpc="rgb" dir="cw">
                                      <p:cBhvr>
                                        <p:cTn id="32" dur="500" fill="hold"/>
                                        <p:tgtEl>
                                          <p:spTgt spid="10"/>
                                        </p:tgtEl>
                                        <p:attrNameLst>
                                          <p:attrName>fillcolor</p:attrName>
                                        </p:attrNameLst>
                                      </p:cBhvr>
                                      <p:to>
                                        <a:srgbClr val="B9B9B9"/>
                                      </p:to>
                                    </p:animClr>
                                    <p:set>
                                      <p:cBhvr>
                                        <p:cTn id="33" dur="500" fill="hold"/>
                                        <p:tgtEl>
                                          <p:spTgt spid="10"/>
                                        </p:tgtEl>
                                        <p:attrNameLst>
                                          <p:attrName>fill.type</p:attrName>
                                        </p:attrNameLst>
                                      </p:cBhvr>
                                      <p:to>
                                        <p:strVal val="solid"/>
                                      </p:to>
                                    </p:set>
                                    <p:set>
                                      <p:cBhvr>
                                        <p:cTn id="34" dur="500" fill="hold"/>
                                        <p:tgtEl>
                                          <p:spTgt spid="10"/>
                                        </p:tgtEl>
                                        <p:attrNameLst>
                                          <p:attrName>fill.on</p:attrName>
                                        </p:attrNameLst>
                                      </p:cBhvr>
                                      <p:to>
                                        <p:strVal val="true"/>
                                      </p:to>
                                    </p:set>
                                  </p:childTnLst>
                                </p:cTn>
                              </p:par>
                              <p:par>
                                <p:cTn id="35" presetID="19" presetClass="emph" presetSubtype="0" fill="hold" grpId="0" nodeType="withEffect">
                                  <p:stCondLst>
                                    <p:cond delay="0"/>
                                  </p:stCondLst>
                                  <p:childTnLst>
                                    <p:animClr clrSpc="rgb" dir="cw">
                                      <p:cBhvr override="childStyle">
                                        <p:cTn id="36" dur="500" fill="hold"/>
                                        <p:tgtEl>
                                          <p:spTgt spid="11"/>
                                        </p:tgtEl>
                                        <p:attrNameLst>
                                          <p:attrName>style.color</p:attrName>
                                        </p:attrNameLst>
                                      </p:cBhvr>
                                      <p:to>
                                        <a:srgbClr val="B9B9B9"/>
                                      </p:to>
                                    </p:animClr>
                                    <p:animClr clrSpc="rgb" dir="cw">
                                      <p:cBhvr>
                                        <p:cTn id="37" dur="500" fill="hold"/>
                                        <p:tgtEl>
                                          <p:spTgt spid="11"/>
                                        </p:tgtEl>
                                        <p:attrNameLst>
                                          <p:attrName>fillcolor</p:attrName>
                                        </p:attrNameLst>
                                      </p:cBhvr>
                                      <p:to>
                                        <a:srgbClr val="B9B9B9"/>
                                      </p:to>
                                    </p:animClr>
                                    <p:set>
                                      <p:cBhvr>
                                        <p:cTn id="38" dur="500" fill="hold"/>
                                        <p:tgtEl>
                                          <p:spTgt spid="11"/>
                                        </p:tgtEl>
                                        <p:attrNameLst>
                                          <p:attrName>fill.type</p:attrName>
                                        </p:attrNameLst>
                                      </p:cBhvr>
                                      <p:to>
                                        <p:strVal val="solid"/>
                                      </p:to>
                                    </p:set>
                                    <p:set>
                                      <p:cBhvr>
                                        <p:cTn id="39" dur="500" fill="hold"/>
                                        <p:tgtEl>
                                          <p:spTgt spid="11"/>
                                        </p:tgtEl>
                                        <p:attrNameLst>
                                          <p:attrName>fill.on</p:attrName>
                                        </p:attrNameLst>
                                      </p:cBhvr>
                                      <p:to>
                                        <p:strVal val="true"/>
                                      </p:to>
                                    </p:set>
                                  </p:childTnLst>
                                </p:cTn>
                              </p:par>
                              <p:par>
                                <p:cTn id="40" presetID="19" presetClass="emph" presetSubtype="0" fill="hold" grpId="0" nodeType="withEffect">
                                  <p:stCondLst>
                                    <p:cond delay="0"/>
                                  </p:stCondLst>
                                  <p:childTnLst>
                                    <p:animClr clrSpc="rgb" dir="cw">
                                      <p:cBhvr override="childStyle">
                                        <p:cTn id="41" dur="500" fill="hold"/>
                                        <p:tgtEl>
                                          <p:spTgt spid="12"/>
                                        </p:tgtEl>
                                        <p:attrNameLst>
                                          <p:attrName>style.color</p:attrName>
                                        </p:attrNameLst>
                                      </p:cBhvr>
                                      <p:to>
                                        <a:srgbClr val="B9B9B9"/>
                                      </p:to>
                                    </p:animClr>
                                    <p:animClr clrSpc="rgb" dir="cw">
                                      <p:cBhvr>
                                        <p:cTn id="42" dur="500" fill="hold"/>
                                        <p:tgtEl>
                                          <p:spTgt spid="12"/>
                                        </p:tgtEl>
                                        <p:attrNameLst>
                                          <p:attrName>fillcolor</p:attrName>
                                        </p:attrNameLst>
                                      </p:cBhvr>
                                      <p:to>
                                        <a:srgbClr val="B9B9B9"/>
                                      </p:to>
                                    </p:animClr>
                                    <p:set>
                                      <p:cBhvr>
                                        <p:cTn id="43" dur="500" fill="hold"/>
                                        <p:tgtEl>
                                          <p:spTgt spid="12"/>
                                        </p:tgtEl>
                                        <p:attrNameLst>
                                          <p:attrName>fill.type</p:attrName>
                                        </p:attrNameLst>
                                      </p:cBhvr>
                                      <p:to>
                                        <p:strVal val="solid"/>
                                      </p:to>
                                    </p:set>
                                    <p:set>
                                      <p:cBhvr>
                                        <p:cTn id="44" dur="500" fill="hold"/>
                                        <p:tgtEl>
                                          <p:spTgt spid="12"/>
                                        </p:tgtEl>
                                        <p:attrNameLst>
                                          <p:attrName>fill.on</p:attrName>
                                        </p:attrNameLst>
                                      </p:cBhvr>
                                      <p:to>
                                        <p:strVal val="true"/>
                                      </p:to>
                                    </p:set>
                                  </p:childTnLst>
                                </p:cTn>
                              </p:par>
                              <p:par>
                                <p:cTn id="45" presetID="19" presetClass="emph" presetSubtype="0" fill="hold" grpId="0" nodeType="withEffect">
                                  <p:stCondLst>
                                    <p:cond delay="0"/>
                                  </p:stCondLst>
                                  <p:childTnLst>
                                    <p:animClr clrSpc="rgb" dir="cw">
                                      <p:cBhvr override="childStyle">
                                        <p:cTn id="46" dur="500" fill="hold"/>
                                        <p:tgtEl>
                                          <p:spTgt spid="13"/>
                                        </p:tgtEl>
                                        <p:attrNameLst>
                                          <p:attrName>style.color</p:attrName>
                                        </p:attrNameLst>
                                      </p:cBhvr>
                                      <p:to>
                                        <a:srgbClr val="B9B9B9"/>
                                      </p:to>
                                    </p:animClr>
                                    <p:animClr clrSpc="rgb" dir="cw">
                                      <p:cBhvr>
                                        <p:cTn id="47" dur="500" fill="hold"/>
                                        <p:tgtEl>
                                          <p:spTgt spid="13"/>
                                        </p:tgtEl>
                                        <p:attrNameLst>
                                          <p:attrName>fillcolor</p:attrName>
                                        </p:attrNameLst>
                                      </p:cBhvr>
                                      <p:to>
                                        <a:srgbClr val="B9B9B9"/>
                                      </p:to>
                                    </p:animClr>
                                    <p:set>
                                      <p:cBhvr>
                                        <p:cTn id="48" dur="500" fill="hold"/>
                                        <p:tgtEl>
                                          <p:spTgt spid="13"/>
                                        </p:tgtEl>
                                        <p:attrNameLst>
                                          <p:attrName>fill.type</p:attrName>
                                        </p:attrNameLst>
                                      </p:cBhvr>
                                      <p:to>
                                        <p:strVal val="solid"/>
                                      </p:to>
                                    </p:set>
                                    <p:set>
                                      <p:cBhvr>
                                        <p:cTn id="49" dur="500" fill="hold"/>
                                        <p:tgtEl>
                                          <p:spTgt spid="13"/>
                                        </p:tgtEl>
                                        <p:attrNameLst>
                                          <p:attrName>fill.on</p:attrName>
                                        </p:attrNameLst>
                                      </p:cBhvr>
                                      <p:to>
                                        <p:strVal val="true"/>
                                      </p:to>
                                    </p:set>
                                  </p:childTnLst>
                                </p:cTn>
                              </p:par>
                              <p:par>
                                <p:cTn id="50" presetID="19" presetClass="emph" presetSubtype="0" fill="hold" grpId="0" nodeType="withEffect">
                                  <p:stCondLst>
                                    <p:cond delay="0"/>
                                  </p:stCondLst>
                                  <p:childTnLst>
                                    <p:animClr clrSpc="rgb" dir="cw">
                                      <p:cBhvr override="childStyle">
                                        <p:cTn id="51" dur="500" fill="hold"/>
                                        <p:tgtEl>
                                          <p:spTgt spid="14"/>
                                        </p:tgtEl>
                                        <p:attrNameLst>
                                          <p:attrName>style.color</p:attrName>
                                        </p:attrNameLst>
                                      </p:cBhvr>
                                      <p:to>
                                        <a:srgbClr val="B9B9B9"/>
                                      </p:to>
                                    </p:animClr>
                                    <p:animClr clrSpc="rgb" dir="cw">
                                      <p:cBhvr>
                                        <p:cTn id="52" dur="500" fill="hold"/>
                                        <p:tgtEl>
                                          <p:spTgt spid="14"/>
                                        </p:tgtEl>
                                        <p:attrNameLst>
                                          <p:attrName>fillcolor</p:attrName>
                                        </p:attrNameLst>
                                      </p:cBhvr>
                                      <p:to>
                                        <a:srgbClr val="B9B9B9"/>
                                      </p:to>
                                    </p:animClr>
                                    <p:set>
                                      <p:cBhvr>
                                        <p:cTn id="53" dur="500" fill="hold"/>
                                        <p:tgtEl>
                                          <p:spTgt spid="14"/>
                                        </p:tgtEl>
                                        <p:attrNameLst>
                                          <p:attrName>fill.type</p:attrName>
                                        </p:attrNameLst>
                                      </p:cBhvr>
                                      <p:to>
                                        <p:strVal val="solid"/>
                                      </p:to>
                                    </p:set>
                                    <p:set>
                                      <p:cBhvr>
                                        <p:cTn id="54" dur="500" fill="hold"/>
                                        <p:tgtEl>
                                          <p:spTgt spid="14"/>
                                        </p:tgtEl>
                                        <p:attrNameLst>
                                          <p:attrName>fill.on</p:attrName>
                                        </p:attrNameLst>
                                      </p:cBhvr>
                                      <p:to>
                                        <p:strVal val="true"/>
                                      </p:to>
                                    </p:set>
                                  </p:childTnLst>
                                </p:cTn>
                              </p:par>
                              <p:par>
                                <p:cTn id="55" presetID="19" presetClass="emph" presetSubtype="0" fill="hold" grpId="0" nodeType="withEffect">
                                  <p:stCondLst>
                                    <p:cond delay="0"/>
                                  </p:stCondLst>
                                  <p:childTnLst>
                                    <p:animClr clrSpc="rgb" dir="cw">
                                      <p:cBhvr override="childStyle">
                                        <p:cTn id="56" dur="500" fill="hold"/>
                                        <p:tgtEl>
                                          <p:spTgt spid="15"/>
                                        </p:tgtEl>
                                        <p:attrNameLst>
                                          <p:attrName>style.color</p:attrName>
                                        </p:attrNameLst>
                                      </p:cBhvr>
                                      <p:to>
                                        <a:srgbClr val="B9B9B9"/>
                                      </p:to>
                                    </p:animClr>
                                    <p:animClr clrSpc="rgb" dir="cw">
                                      <p:cBhvr>
                                        <p:cTn id="57" dur="500" fill="hold"/>
                                        <p:tgtEl>
                                          <p:spTgt spid="15"/>
                                        </p:tgtEl>
                                        <p:attrNameLst>
                                          <p:attrName>fillcolor</p:attrName>
                                        </p:attrNameLst>
                                      </p:cBhvr>
                                      <p:to>
                                        <a:srgbClr val="B9B9B9"/>
                                      </p:to>
                                    </p:animClr>
                                    <p:set>
                                      <p:cBhvr>
                                        <p:cTn id="58" dur="500" fill="hold"/>
                                        <p:tgtEl>
                                          <p:spTgt spid="15"/>
                                        </p:tgtEl>
                                        <p:attrNameLst>
                                          <p:attrName>fill.type</p:attrName>
                                        </p:attrNameLst>
                                      </p:cBhvr>
                                      <p:to>
                                        <p:strVal val="solid"/>
                                      </p:to>
                                    </p:set>
                                    <p:set>
                                      <p:cBhvr>
                                        <p:cTn id="59" dur="500" fill="hold"/>
                                        <p:tgtEl>
                                          <p:spTgt spid="15"/>
                                        </p:tgtEl>
                                        <p:attrNameLst>
                                          <p:attrName>fill.on</p:attrName>
                                        </p:attrNameLst>
                                      </p:cBhvr>
                                      <p:to>
                                        <p:strVal val="true"/>
                                      </p:to>
                                    </p:set>
                                  </p:childTnLst>
                                </p:cTn>
                              </p:par>
                              <p:par>
                                <p:cTn id="60" presetID="19" presetClass="emph" presetSubtype="0" fill="hold" grpId="0" nodeType="withEffect">
                                  <p:stCondLst>
                                    <p:cond delay="0"/>
                                  </p:stCondLst>
                                  <p:childTnLst>
                                    <p:animClr clrSpc="rgb" dir="cw">
                                      <p:cBhvr override="childStyle">
                                        <p:cTn id="61" dur="500" fill="hold"/>
                                        <p:tgtEl>
                                          <p:spTgt spid="16"/>
                                        </p:tgtEl>
                                        <p:attrNameLst>
                                          <p:attrName>style.color</p:attrName>
                                        </p:attrNameLst>
                                      </p:cBhvr>
                                      <p:to>
                                        <a:srgbClr val="B9B9B9"/>
                                      </p:to>
                                    </p:animClr>
                                    <p:animClr clrSpc="rgb" dir="cw">
                                      <p:cBhvr>
                                        <p:cTn id="62" dur="500" fill="hold"/>
                                        <p:tgtEl>
                                          <p:spTgt spid="16"/>
                                        </p:tgtEl>
                                        <p:attrNameLst>
                                          <p:attrName>fillcolor</p:attrName>
                                        </p:attrNameLst>
                                      </p:cBhvr>
                                      <p:to>
                                        <a:srgbClr val="B9B9B9"/>
                                      </p:to>
                                    </p:animClr>
                                    <p:set>
                                      <p:cBhvr>
                                        <p:cTn id="63" dur="500" fill="hold"/>
                                        <p:tgtEl>
                                          <p:spTgt spid="16"/>
                                        </p:tgtEl>
                                        <p:attrNameLst>
                                          <p:attrName>fill.type</p:attrName>
                                        </p:attrNameLst>
                                      </p:cBhvr>
                                      <p:to>
                                        <p:strVal val="solid"/>
                                      </p:to>
                                    </p:set>
                                    <p:set>
                                      <p:cBhvr>
                                        <p:cTn id="64" dur="500" fill="hold"/>
                                        <p:tgtEl>
                                          <p:spTgt spid="16"/>
                                        </p:tgtEl>
                                        <p:attrNameLst>
                                          <p:attrName>fill.on</p:attrName>
                                        </p:attrNameLst>
                                      </p:cBhvr>
                                      <p:to>
                                        <p:strVal val="true"/>
                                      </p:to>
                                    </p:set>
                                  </p:childTnLst>
                                </p:cTn>
                              </p:par>
                              <p:par>
                                <p:cTn id="65" presetID="19" presetClass="emph" presetSubtype="0" fill="hold" grpId="0" nodeType="withEffect">
                                  <p:stCondLst>
                                    <p:cond delay="0"/>
                                  </p:stCondLst>
                                  <p:childTnLst>
                                    <p:animClr clrSpc="rgb" dir="cw">
                                      <p:cBhvr override="childStyle">
                                        <p:cTn id="66" dur="500" fill="hold"/>
                                        <p:tgtEl>
                                          <p:spTgt spid="17"/>
                                        </p:tgtEl>
                                        <p:attrNameLst>
                                          <p:attrName>style.color</p:attrName>
                                        </p:attrNameLst>
                                      </p:cBhvr>
                                      <p:to>
                                        <a:srgbClr val="B9B9B9"/>
                                      </p:to>
                                    </p:animClr>
                                    <p:animClr clrSpc="rgb" dir="cw">
                                      <p:cBhvr>
                                        <p:cTn id="67" dur="500" fill="hold"/>
                                        <p:tgtEl>
                                          <p:spTgt spid="17"/>
                                        </p:tgtEl>
                                        <p:attrNameLst>
                                          <p:attrName>fillcolor</p:attrName>
                                        </p:attrNameLst>
                                      </p:cBhvr>
                                      <p:to>
                                        <a:srgbClr val="B9B9B9"/>
                                      </p:to>
                                    </p:animClr>
                                    <p:set>
                                      <p:cBhvr>
                                        <p:cTn id="68" dur="500" fill="hold"/>
                                        <p:tgtEl>
                                          <p:spTgt spid="17"/>
                                        </p:tgtEl>
                                        <p:attrNameLst>
                                          <p:attrName>fill.type</p:attrName>
                                        </p:attrNameLst>
                                      </p:cBhvr>
                                      <p:to>
                                        <p:strVal val="solid"/>
                                      </p:to>
                                    </p:set>
                                    <p:set>
                                      <p:cBhvr>
                                        <p:cTn id="69" dur="500" fill="hold"/>
                                        <p:tgtEl>
                                          <p:spTgt spid="17"/>
                                        </p:tgtEl>
                                        <p:attrNameLst>
                                          <p:attrName>fill.on</p:attrName>
                                        </p:attrNameLst>
                                      </p:cBhvr>
                                      <p:to>
                                        <p:strVal val="true"/>
                                      </p:to>
                                    </p:set>
                                  </p:childTnLst>
                                </p:cTn>
                              </p:par>
                              <p:par>
                                <p:cTn id="70" presetID="19" presetClass="emph" presetSubtype="0" fill="hold" grpId="0" nodeType="withEffect">
                                  <p:stCondLst>
                                    <p:cond delay="0"/>
                                  </p:stCondLst>
                                  <p:childTnLst>
                                    <p:animClr clrSpc="rgb" dir="cw">
                                      <p:cBhvr override="childStyle">
                                        <p:cTn id="71" dur="500" fill="hold"/>
                                        <p:tgtEl>
                                          <p:spTgt spid="18"/>
                                        </p:tgtEl>
                                        <p:attrNameLst>
                                          <p:attrName>style.color</p:attrName>
                                        </p:attrNameLst>
                                      </p:cBhvr>
                                      <p:to>
                                        <a:srgbClr val="B9B9B9"/>
                                      </p:to>
                                    </p:animClr>
                                    <p:animClr clrSpc="rgb" dir="cw">
                                      <p:cBhvr>
                                        <p:cTn id="72" dur="500" fill="hold"/>
                                        <p:tgtEl>
                                          <p:spTgt spid="18"/>
                                        </p:tgtEl>
                                        <p:attrNameLst>
                                          <p:attrName>fillcolor</p:attrName>
                                        </p:attrNameLst>
                                      </p:cBhvr>
                                      <p:to>
                                        <a:srgbClr val="B9B9B9"/>
                                      </p:to>
                                    </p:animClr>
                                    <p:set>
                                      <p:cBhvr>
                                        <p:cTn id="73" dur="500" fill="hold"/>
                                        <p:tgtEl>
                                          <p:spTgt spid="18"/>
                                        </p:tgtEl>
                                        <p:attrNameLst>
                                          <p:attrName>fill.type</p:attrName>
                                        </p:attrNameLst>
                                      </p:cBhvr>
                                      <p:to>
                                        <p:strVal val="solid"/>
                                      </p:to>
                                    </p:set>
                                    <p:set>
                                      <p:cBhvr>
                                        <p:cTn id="74" dur="500" fill="hold"/>
                                        <p:tgtEl>
                                          <p:spTgt spid="18"/>
                                        </p:tgtEl>
                                        <p:attrNameLst>
                                          <p:attrName>fill.on</p:attrName>
                                        </p:attrNameLst>
                                      </p:cBhvr>
                                      <p:to>
                                        <p:strVal val="true"/>
                                      </p:to>
                                    </p:set>
                                  </p:childTnLst>
                                </p:cTn>
                              </p:par>
                              <p:par>
                                <p:cTn id="75" presetID="19" presetClass="emph" presetSubtype="0" fill="hold" grpId="0" nodeType="withEffect">
                                  <p:stCondLst>
                                    <p:cond delay="0"/>
                                  </p:stCondLst>
                                  <p:childTnLst>
                                    <p:animClr clrSpc="rgb" dir="cw">
                                      <p:cBhvr override="childStyle">
                                        <p:cTn id="76" dur="500" fill="hold"/>
                                        <p:tgtEl>
                                          <p:spTgt spid="19"/>
                                        </p:tgtEl>
                                        <p:attrNameLst>
                                          <p:attrName>style.color</p:attrName>
                                        </p:attrNameLst>
                                      </p:cBhvr>
                                      <p:to>
                                        <a:srgbClr val="B9B9B9"/>
                                      </p:to>
                                    </p:animClr>
                                    <p:animClr clrSpc="rgb" dir="cw">
                                      <p:cBhvr>
                                        <p:cTn id="77" dur="500" fill="hold"/>
                                        <p:tgtEl>
                                          <p:spTgt spid="19"/>
                                        </p:tgtEl>
                                        <p:attrNameLst>
                                          <p:attrName>fillcolor</p:attrName>
                                        </p:attrNameLst>
                                      </p:cBhvr>
                                      <p:to>
                                        <a:srgbClr val="B9B9B9"/>
                                      </p:to>
                                    </p:animClr>
                                    <p:set>
                                      <p:cBhvr>
                                        <p:cTn id="78" dur="500" fill="hold"/>
                                        <p:tgtEl>
                                          <p:spTgt spid="19"/>
                                        </p:tgtEl>
                                        <p:attrNameLst>
                                          <p:attrName>fill.type</p:attrName>
                                        </p:attrNameLst>
                                      </p:cBhvr>
                                      <p:to>
                                        <p:strVal val="solid"/>
                                      </p:to>
                                    </p:set>
                                    <p:set>
                                      <p:cBhvr>
                                        <p:cTn id="79" dur="500" fill="hold"/>
                                        <p:tgtEl>
                                          <p:spTgt spid="19"/>
                                        </p:tgtEl>
                                        <p:attrNameLst>
                                          <p:attrName>fill.on</p:attrName>
                                        </p:attrNameLst>
                                      </p:cBhvr>
                                      <p:to>
                                        <p:strVal val="true"/>
                                      </p:to>
                                    </p:set>
                                  </p:childTnLst>
                                </p:cTn>
                              </p:par>
                              <p:par>
                                <p:cTn id="80" presetID="19" presetClass="emph" presetSubtype="0" fill="hold" grpId="0" nodeType="withEffect">
                                  <p:stCondLst>
                                    <p:cond delay="0"/>
                                  </p:stCondLst>
                                  <p:childTnLst>
                                    <p:animClr clrSpc="rgb" dir="cw">
                                      <p:cBhvr override="childStyle">
                                        <p:cTn id="81" dur="500" fill="hold"/>
                                        <p:tgtEl>
                                          <p:spTgt spid="20"/>
                                        </p:tgtEl>
                                        <p:attrNameLst>
                                          <p:attrName>style.color</p:attrName>
                                        </p:attrNameLst>
                                      </p:cBhvr>
                                      <p:to>
                                        <a:srgbClr val="B9B9B9"/>
                                      </p:to>
                                    </p:animClr>
                                    <p:animClr clrSpc="rgb" dir="cw">
                                      <p:cBhvr>
                                        <p:cTn id="82" dur="500" fill="hold"/>
                                        <p:tgtEl>
                                          <p:spTgt spid="20"/>
                                        </p:tgtEl>
                                        <p:attrNameLst>
                                          <p:attrName>fillcolor</p:attrName>
                                        </p:attrNameLst>
                                      </p:cBhvr>
                                      <p:to>
                                        <a:srgbClr val="B9B9B9"/>
                                      </p:to>
                                    </p:animClr>
                                    <p:set>
                                      <p:cBhvr>
                                        <p:cTn id="83" dur="500" fill="hold"/>
                                        <p:tgtEl>
                                          <p:spTgt spid="20"/>
                                        </p:tgtEl>
                                        <p:attrNameLst>
                                          <p:attrName>fill.type</p:attrName>
                                        </p:attrNameLst>
                                      </p:cBhvr>
                                      <p:to>
                                        <p:strVal val="solid"/>
                                      </p:to>
                                    </p:set>
                                    <p:set>
                                      <p:cBhvr>
                                        <p:cTn id="84" dur="500" fill="hold"/>
                                        <p:tgtEl>
                                          <p:spTgt spid="20"/>
                                        </p:tgtEl>
                                        <p:attrNameLst>
                                          <p:attrName>fill.on</p:attrName>
                                        </p:attrNameLst>
                                      </p:cBhvr>
                                      <p:to>
                                        <p:strVal val="true"/>
                                      </p:to>
                                    </p:set>
                                  </p:childTnLst>
                                </p:cTn>
                              </p:par>
                              <p:par>
                                <p:cTn id="85" presetID="19" presetClass="emph" presetSubtype="0" fill="hold" grpId="0" nodeType="withEffect">
                                  <p:stCondLst>
                                    <p:cond delay="0"/>
                                  </p:stCondLst>
                                  <p:childTnLst>
                                    <p:animClr clrSpc="rgb" dir="cw">
                                      <p:cBhvr override="childStyle">
                                        <p:cTn id="86" dur="500" fill="hold"/>
                                        <p:tgtEl>
                                          <p:spTgt spid="21"/>
                                        </p:tgtEl>
                                        <p:attrNameLst>
                                          <p:attrName>style.color</p:attrName>
                                        </p:attrNameLst>
                                      </p:cBhvr>
                                      <p:to>
                                        <a:srgbClr val="B9B9B9"/>
                                      </p:to>
                                    </p:animClr>
                                    <p:animClr clrSpc="rgb" dir="cw">
                                      <p:cBhvr>
                                        <p:cTn id="87" dur="500" fill="hold"/>
                                        <p:tgtEl>
                                          <p:spTgt spid="21"/>
                                        </p:tgtEl>
                                        <p:attrNameLst>
                                          <p:attrName>fillcolor</p:attrName>
                                        </p:attrNameLst>
                                      </p:cBhvr>
                                      <p:to>
                                        <a:srgbClr val="B9B9B9"/>
                                      </p:to>
                                    </p:animClr>
                                    <p:set>
                                      <p:cBhvr>
                                        <p:cTn id="88" dur="500" fill="hold"/>
                                        <p:tgtEl>
                                          <p:spTgt spid="21"/>
                                        </p:tgtEl>
                                        <p:attrNameLst>
                                          <p:attrName>fill.type</p:attrName>
                                        </p:attrNameLst>
                                      </p:cBhvr>
                                      <p:to>
                                        <p:strVal val="solid"/>
                                      </p:to>
                                    </p:set>
                                    <p:set>
                                      <p:cBhvr>
                                        <p:cTn id="89" dur="500" fill="hold"/>
                                        <p:tgtEl>
                                          <p:spTgt spid="21"/>
                                        </p:tgtEl>
                                        <p:attrNameLst>
                                          <p:attrName>fill.on</p:attrName>
                                        </p:attrNameLst>
                                      </p:cBhvr>
                                      <p:to>
                                        <p:strVal val="true"/>
                                      </p:to>
                                    </p:set>
                                  </p:childTnLst>
                                </p:cTn>
                              </p:par>
                              <p:par>
                                <p:cTn id="90" presetID="19" presetClass="emph" presetSubtype="0" fill="hold" grpId="0" nodeType="withEffect">
                                  <p:stCondLst>
                                    <p:cond delay="0"/>
                                  </p:stCondLst>
                                  <p:childTnLst>
                                    <p:animClr clrSpc="rgb" dir="cw">
                                      <p:cBhvr override="childStyle">
                                        <p:cTn id="91" dur="500" fill="hold"/>
                                        <p:tgtEl>
                                          <p:spTgt spid="22"/>
                                        </p:tgtEl>
                                        <p:attrNameLst>
                                          <p:attrName>style.color</p:attrName>
                                        </p:attrNameLst>
                                      </p:cBhvr>
                                      <p:to>
                                        <a:srgbClr val="B9B9B9"/>
                                      </p:to>
                                    </p:animClr>
                                    <p:animClr clrSpc="rgb" dir="cw">
                                      <p:cBhvr>
                                        <p:cTn id="92" dur="500" fill="hold"/>
                                        <p:tgtEl>
                                          <p:spTgt spid="22"/>
                                        </p:tgtEl>
                                        <p:attrNameLst>
                                          <p:attrName>fillcolor</p:attrName>
                                        </p:attrNameLst>
                                      </p:cBhvr>
                                      <p:to>
                                        <a:srgbClr val="B9B9B9"/>
                                      </p:to>
                                    </p:animClr>
                                    <p:set>
                                      <p:cBhvr>
                                        <p:cTn id="93" dur="500" fill="hold"/>
                                        <p:tgtEl>
                                          <p:spTgt spid="22"/>
                                        </p:tgtEl>
                                        <p:attrNameLst>
                                          <p:attrName>fill.type</p:attrName>
                                        </p:attrNameLst>
                                      </p:cBhvr>
                                      <p:to>
                                        <p:strVal val="solid"/>
                                      </p:to>
                                    </p:set>
                                    <p:set>
                                      <p:cBhvr>
                                        <p:cTn id="94" dur="500" fill="hold"/>
                                        <p:tgtEl>
                                          <p:spTgt spid="22"/>
                                        </p:tgtEl>
                                        <p:attrNameLst>
                                          <p:attrName>fill.on</p:attrName>
                                        </p:attrNameLst>
                                      </p:cBhvr>
                                      <p:to>
                                        <p:strVal val="true"/>
                                      </p:to>
                                    </p:set>
                                  </p:childTnLst>
                                </p:cTn>
                              </p:par>
                              <p:par>
                                <p:cTn id="95" presetID="19" presetClass="emph" presetSubtype="0" fill="hold" grpId="0" nodeType="withEffect">
                                  <p:stCondLst>
                                    <p:cond delay="0"/>
                                  </p:stCondLst>
                                  <p:childTnLst>
                                    <p:animClr clrSpc="rgb" dir="cw">
                                      <p:cBhvr override="childStyle">
                                        <p:cTn id="96" dur="500" fill="hold"/>
                                        <p:tgtEl>
                                          <p:spTgt spid="23"/>
                                        </p:tgtEl>
                                        <p:attrNameLst>
                                          <p:attrName>style.color</p:attrName>
                                        </p:attrNameLst>
                                      </p:cBhvr>
                                      <p:to>
                                        <a:srgbClr val="B9B9B9"/>
                                      </p:to>
                                    </p:animClr>
                                    <p:animClr clrSpc="rgb" dir="cw">
                                      <p:cBhvr>
                                        <p:cTn id="97" dur="500" fill="hold"/>
                                        <p:tgtEl>
                                          <p:spTgt spid="23"/>
                                        </p:tgtEl>
                                        <p:attrNameLst>
                                          <p:attrName>fillcolor</p:attrName>
                                        </p:attrNameLst>
                                      </p:cBhvr>
                                      <p:to>
                                        <a:srgbClr val="B9B9B9"/>
                                      </p:to>
                                    </p:animClr>
                                    <p:set>
                                      <p:cBhvr>
                                        <p:cTn id="98" dur="500" fill="hold"/>
                                        <p:tgtEl>
                                          <p:spTgt spid="23"/>
                                        </p:tgtEl>
                                        <p:attrNameLst>
                                          <p:attrName>fill.type</p:attrName>
                                        </p:attrNameLst>
                                      </p:cBhvr>
                                      <p:to>
                                        <p:strVal val="solid"/>
                                      </p:to>
                                    </p:set>
                                    <p:set>
                                      <p:cBhvr>
                                        <p:cTn id="99" dur="500" fill="hold"/>
                                        <p:tgtEl>
                                          <p:spTgt spid="23"/>
                                        </p:tgtEl>
                                        <p:attrNameLst>
                                          <p:attrName>fill.on</p:attrName>
                                        </p:attrNameLst>
                                      </p:cBhvr>
                                      <p:to>
                                        <p:strVal val="true"/>
                                      </p:to>
                                    </p:set>
                                  </p:childTnLst>
                                </p:cTn>
                              </p:par>
                              <p:par>
                                <p:cTn id="100" presetID="19" presetClass="emph" presetSubtype="0" fill="hold" grpId="0" nodeType="withEffect">
                                  <p:stCondLst>
                                    <p:cond delay="0"/>
                                  </p:stCondLst>
                                  <p:childTnLst>
                                    <p:animClr clrSpc="rgb" dir="cw">
                                      <p:cBhvr override="childStyle">
                                        <p:cTn id="101" dur="500" fill="hold"/>
                                        <p:tgtEl>
                                          <p:spTgt spid="24"/>
                                        </p:tgtEl>
                                        <p:attrNameLst>
                                          <p:attrName>style.color</p:attrName>
                                        </p:attrNameLst>
                                      </p:cBhvr>
                                      <p:to>
                                        <a:srgbClr val="B9B9B9"/>
                                      </p:to>
                                    </p:animClr>
                                    <p:animClr clrSpc="rgb" dir="cw">
                                      <p:cBhvr>
                                        <p:cTn id="102" dur="500" fill="hold"/>
                                        <p:tgtEl>
                                          <p:spTgt spid="24"/>
                                        </p:tgtEl>
                                        <p:attrNameLst>
                                          <p:attrName>fillcolor</p:attrName>
                                        </p:attrNameLst>
                                      </p:cBhvr>
                                      <p:to>
                                        <a:srgbClr val="B9B9B9"/>
                                      </p:to>
                                    </p:animClr>
                                    <p:set>
                                      <p:cBhvr>
                                        <p:cTn id="103" dur="500" fill="hold"/>
                                        <p:tgtEl>
                                          <p:spTgt spid="24"/>
                                        </p:tgtEl>
                                        <p:attrNameLst>
                                          <p:attrName>fill.type</p:attrName>
                                        </p:attrNameLst>
                                      </p:cBhvr>
                                      <p:to>
                                        <p:strVal val="solid"/>
                                      </p:to>
                                    </p:set>
                                    <p:set>
                                      <p:cBhvr>
                                        <p:cTn id="104" dur="500" fill="hold"/>
                                        <p:tgtEl>
                                          <p:spTgt spid="24"/>
                                        </p:tgtEl>
                                        <p:attrNameLst>
                                          <p:attrName>fill.on</p:attrName>
                                        </p:attrNameLst>
                                      </p:cBhvr>
                                      <p:to>
                                        <p:strVal val="true"/>
                                      </p:to>
                                    </p:set>
                                  </p:childTnLst>
                                </p:cTn>
                              </p:par>
                              <p:par>
                                <p:cTn id="105" presetID="19" presetClass="emph" presetSubtype="0" fill="hold" grpId="0" nodeType="withEffect">
                                  <p:stCondLst>
                                    <p:cond delay="0"/>
                                  </p:stCondLst>
                                  <p:childTnLst>
                                    <p:animClr clrSpc="rgb" dir="cw">
                                      <p:cBhvr override="childStyle">
                                        <p:cTn id="106" dur="500" fill="hold"/>
                                        <p:tgtEl>
                                          <p:spTgt spid="25"/>
                                        </p:tgtEl>
                                        <p:attrNameLst>
                                          <p:attrName>style.color</p:attrName>
                                        </p:attrNameLst>
                                      </p:cBhvr>
                                      <p:to>
                                        <a:srgbClr val="B9B9B9"/>
                                      </p:to>
                                    </p:animClr>
                                    <p:animClr clrSpc="rgb" dir="cw">
                                      <p:cBhvr>
                                        <p:cTn id="107" dur="500" fill="hold"/>
                                        <p:tgtEl>
                                          <p:spTgt spid="25"/>
                                        </p:tgtEl>
                                        <p:attrNameLst>
                                          <p:attrName>fillcolor</p:attrName>
                                        </p:attrNameLst>
                                      </p:cBhvr>
                                      <p:to>
                                        <a:srgbClr val="B9B9B9"/>
                                      </p:to>
                                    </p:animClr>
                                    <p:set>
                                      <p:cBhvr>
                                        <p:cTn id="108" dur="500" fill="hold"/>
                                        <p:tgtEl>
                                          <p:spTgt spid="25"/>
                                        </p:tgtEl>
                                        <p:attrNameLst>
                                          <p:attrName>fill.type</p:attrName>
                                        </p:attrNameLst>
                                      </p:cBhvr>
                                      <p:to>
                                        <p:strVal val="solid"/>
                                      </p:to>
                                    </p:set>
                                    <p:set>
                                      <p:cBhvr>
                                        <p:cTn id="109" dur="500" fill="hold"/>
                                        <p:tgtEl>
                                          <p:spTgt spid="25"/>
                                        </p:tgtEl>
                                        <p:attrNameLst>
                                          <p:attrName>fill.on</p:attrName>
                                        </p:attrNameLst>
                                      </p:cBhvr>
                                      <p:to>
                                        <p:strVal val="true"/>
                                      </p:to>
                                    </p:set>
                                  </p:childTnLst>
                                </p:cTn>
                              </p:par>
                              <p:par>
                                <p:cTn id="110" presetID="19" presetClass="emph" presetSubtype="0" fill="hold" grpId="0" nodeType="withEffect">
                                  <p:stCondLst>
                                    <p:cond delay="0"/>
                                  </p:stCondLst>
                                  <p:childTnLst>
                                    <p:animClr clrSpc="rgb" dir="cw">
                                      <p:cBhvr override="childStyle">
                                        <p:cTn id="111" dur="500" fill="hold"/>
                                        <p:tgtEl>
                                          <p:spTgt spid="26"/>
                                        </p:tgtEl>
                                        <p:attrNameLst>
                                          <p:attrName>style.color</p:attrName>
                                        </p:attrNameLst>
                                      </p:cBhvr>
                                      <p:to>
                                        <a:srgbClr val="B9B9B9"/>
                                      </p:to>
                                    </p:animClr>
                                    <p:animClr clrSpc="rgb" dir="cw">
                                      <p:cBhvr>
                                        <p:cTn id="112" dur="500" fill="hold"/>
                                        <p:tgtEl>
                                          <p:spTgt spid="26"/>
                                        </p:tgtEl>
                                        <p:attrNameLst>
                                          <p:attrName>fillcolor</p:attrName>
                                        </p:attrNameLst>
                                      </p:cBhvr>
                                      <p:to>
                                        <a:srgbClr val="B9B9B9"/>
                                      </p:to>
                                    </p:animClr>
                                    <p:set>
                                      <p:cBhvr>
                                        <p:cTn id="113" dur="500" fill="hold"/>
                                        <p:tgtEl>
                                          <p:spTgt spid="26"/>
                                        </p:tgtEl>
                                        <p:attrNameLst>
                                          <p:attrName>fill.type</p:attrName>
                                        </p:attrNameLst>
                                      </p:cBhvr>
                                      <p:to>
                                        <p:strVal val="solid"/>
                                      </p:to>
                                    </p:set>
                                    <p:set>
                                      <p:cBhvr>
                                        <p:cTn id="114" dur="500" fill="hold"/>
                                        <p:tgtEl>
                                          <p:spTgt spid="26"/>
                                        </p:tgtEl>
                                        <p:attrNameLst>
                                          <p:attrName>fill.on</p:attrName>
                                        </p:attrNameLst>
                                      </p:cBhvr>
                                      <p:to>
                                        <p:strVal val="true"/>
                                      </p:to>
                                    </p:set>
                                  </p:childTnLst>
                                </p:cTn>
                              </p:par>
                              <p:par>
                                <p:cTn id="115" presetID="19" presetClass="emph" presetSubtype="0" fill="hold" grpId="0" nodeType="withEffect">
                                  <p:stCondLst>
                                    <p:cond delay="0"/>
                                  </p:stCondLst>
                                  <p:childTnLst>
                                    <p:animClr clrSpc="rgb" dir="cw">
                                      <p:cBhvr override="childStyle">
                                        <p:cTn id="116" dur="500" fill="hold"/>
                                        <p:tgtEl>
                                          <p:spTgt spid="27"/>
                                        </p:tgtEl>
                                        <p:attrNameLst>
                                          <p:attrName>style.color</p:attrName>
                                        </p:attrNameLst>
                                      </p:cBhvr>
                                      <p:to>
                                        <a:srgbClr val="B9B9B9"/>
                                      </p:to>
                                    </p:animClr>
                                    <p:animClr clrSpc="rgb" dir="cw">
                                      <p:cBhvr>
                                        <p:cTn id="117" dur="500" fill="hold"/>
                                        <p:tgtEl>
                                          <p:spTgt spid="27"/>
                                        </p:tgtEl>
                                        <p:attrNameLst>
                                          <p:attrName>fillcolor</p:attrName>
                                        </p:attrNameLst>
                                      </p:cBhvr>
                                      <p:to>
                                        <a:srgbClr val="B9B9B9"/>
                                      </p:to>
                                    </p:animClr>
                                    <p:set>
                                      <p:cBhvr>
                                        <p:cTn id="118" dur="500" fill="hold"/>
                                        <p:tgtEl>
                                          <p:spTgt spid="27"/>
                                        </p:tgtEl>
                                        <p:attrNameLst>
                                          <p:attrName>fill.type</p:attrName>
                                        </p:attrNameLst>
                                      </p:cBhvr>
                                      <p:to>
                                        <p:strVal val="solid"/>
                                      </p:to>
                                    </p:set>
                                    <p:set>
                                      <p:cBhvr>
                                        <p:cTn id="119" dur="500" fill="hold"/>
                                        <p:tgtEl>
                                          <p:spTgt spid="27"/>
                                        </p:tgtEl>
                                        <p:attrNameLst>
                                          <p:attrName>fill.on</p:attrName>
                                        </p:attrNameLst>
                                      </p:cBhvr>
                                      <p:to>
                                        <p:strVal val="true"/>
                                      </p:to>
                                    </p:set>
                                  </p:childTnLst>
                                </p:cTn>
                              </p:par>
                              <p:par>
                                <p:cTn id="120" presetID="19" presetClass="emph" presetSubtype="0" fill="hold" grpId="0" nodeType="withEffect">
                                  <p:stCondLst>
                                    <p:cond delay="0"/>
                                  </p:stCondLst>
                                  <p:childTnLst>
                                    <p:animClr clrSpc="rgb" dir="cw">
                                      <p:cBhvr override="childStyle">
                                        <p:cTn id="121" dur="500" fill="hold"/>
                                        <p:tgtEl>
                                          <p:spTgt spid="28"/>
                                        </p:tgtEl>
                                        <p:attrNameLst>
                                          <p:attrName>style.color</p:attrName>
                                        </p:attrNameLst>
                                      </p:cBhvr>
                                      <p:to>
                                        <a:srgbClr val="B9B9B9"/>
                                      </p:to>
                                    </p:animClr>
                                    <p:animClr clrSpc="rgb" dir="cw">
                                      <p:cBhvr>
                                        <p:cTn id="122" dur="500" fill="hold"/>
                                        <p:tgtEl>
                                          <p:spTgt spid="28"/>
                                        </p:tgtEl>
                                        <p:attrNameLst>
                                          <p:attrName>fillcolor</p:attrName>
                                        </p:attrNameLst>
                                      </p:cBhvr>
                                      <p:to>
                                        <a:srgbClr val="B9B9B9"/>
                                      </p:to>
                                    </p:animClr>
                                    <p:set>
                                      <p:cBhvr>
                                        <p:cTn id="123" dur="500" fill="hold"/>
                                        <p:tgtEl>
                                          <p:spTgt spid="28"/>
                                        </p:tgtEl>
                                        <p:attrNameLst>
                                          <p:attrName>fill.type</p:attrName>
                                        </p:attrNameLst>
                                      </p:cBhvr>
                                      <p:to>
                                        <p:strVal val="solid"/>
                                      </p:to>
                                    </p:set>
                                    <p:set>
                                      <p:cBhvr>
                                        <p:cTn id="124" dur="500" fill="hold"/>
                                        <p:tgtEl>
                                          <p:spTgt spid="28"/>
                                        </p:tgtEl>
                                        <p:attrNameLst>
                                          <p:attrName>fill.on</p:attrName>
                                        </p:attrNameLst>
                                      </p:cBhvr>
                                      <p:to>
                                        <p:strVal val="true"/>
                                      </p:to>
                                    </p:set>
                                  </p:childTnLst>
                                </p:cTn>
                              </p:par>
                              <p:par>
                                <p:cTn id="125" presetID="19" presetClass="emph" presetSubtype="0" fill="hold" grpId="0" nodeType="withEffect">
                                  <p:stCondLst>
                                    <p:cond delay="0"/>
                                  </p:stCondLst>
                                  <p:childTnLst>
                                    <p:animClr clrSpc="rgb" dir="cw">
                                      <p:cBhvr override="childStyle">
                                        <p:cTn id="126" dur="500" fill="hold"/>
                                        <p:tgtEl>
                                          <p:spTgt spid="29"/>
                                        </p:tgtEl>
                                        <p:attrNameLst>
                                          <p:attrName>style.color</p:attrName>
                                        </p:attrNameLst>
                                      </p:cBhvr>
                                      <p:to>
                                        <a:srgbClr val="B9B9B9"/>
                                      </p:to>
                                    </p:animClr>
                                    <p:animClr clrSpc="rgb" dir="cw">
                                      <p:cBhvr>
                                        <p:cTn id="127" dur="500" fill="hold"/>
                                        <p:tgtEl>
                                          <p:spTgt spid="29"/>
                                        </p:tgtEl>
                                        <p:attrNameLst>
                                          <p:attrName>fillcolor</p:attrName>
                                        </p:attrNameLst>
                                      </p:cBhvr>
                                      <p:to>
                                        <a:srgbClr val="B9B9B9"/>
                                      </p:to>
                                    </p:animClr>
                                    <p:set>
                                      <p:cBhvr>
                                        <p:cTn id="128" dur="500" fill="hold"/>
                                        <p:tgtEl>
                                          <p:spTgt spid="29"/>
                                        </p:tgtEl>
                                        <p:attrNameLst>
                                          <p:attrName>fill.type</p:attrName>
                                        </p:attrNameLst>
                                      </p:cBhvr>
                                      <p:to>
                                        <p:strVal val="solid"/>
                                      </p:to>
                                    </p:set>
                                    <p:set>
                                      <p:cBhvr>
                                        <p:cTn id="129" dur="500" fill="hold"/>
                                        <p:tgtEl>
                                          <p:spTgt spid="29"/>
                                        </p:tgtEl>
                                        <p:attrNameLst>
                                          <p:attrName>fill.on</p:attrName>
                                        </p:attrNameLst>
                                      </p:cBhvr>
                                      <p:to>
                                        <p:strVal val="true"/>
                                      </p:to>
                                    </p:set>
                                  </p:childTnLst>
                                </p:cTn>
                              </p:par>
                              <p:par>
                                <p:cTn id="130" presetID="19" presetClass="emph" presetSubtype="0" fill="hold" grpId="0" nodeType="withEffect">
                                  <p:stCondLst>
                                    <p:cond delay="0"/>
                                  </p:stCondLst>
                                  <p:childTnLst>
                                    <p:animClr clrSpc="rgb" dir="cw">
                                      <p:cBhvr override="childStyle">
                                        <p:cTn id="131" dur="500" fill="hold"/>
                                        <p:tgtEl>
                                          <p:spTgt spid="30"/>
                                        </p:tgtEl>
                                        <p:attrNameLst>
                                          <p:attrName>style.color</p:attrName>
                                        </p:attrNameLst>
                                      </p:cBhvr>
                                      <p:to>
                                        <a:srgbClr val="B9B9B9"/>
                                      </p:to>
                                    </p:animClr>
                                    <p:animClr clrSpc="rgb" dir="cw">
                                      <p:cBhvr>
                                        <p:cTn id="132" dur="500" fill="hold"/>
                                        <p:tgtEl>
                                          <p:spTgt spid="30"/>
                                        </p:tgtEl>
                                        <p:attrNameLst>
                                          <p:attrName>fillcolor</p:attrName>
                                        </p:attrNameLst>
                                      </p:cBhvr>
                                      <p:to>
                                        <a:srgbClr val="B9B9B9"/>
                                      </p:to>
                                    </p:animClr>
                                    <p:set>
                                      <p:cBhvr>
                                        <p:cTn id="133" dur="500" fill="hold"/>
                                        <p:tgtEl>
                                          <p:spTgt spid="30"/>
                                        </p:tgtEl>
                                        <p:attrNameLst>
                                          <p:attrName>fill.type</p:attrName>
                                        </p:attrNameLst>
                                      </p:cBhvr>
                                      <p:to>
                                        <p:strVal val="solid"/>
                                      </p:to>
                                    </p:set>
                                    <p:set>
                                      <p:cBhvr>
                                        <p:cTn id="134" dur="500" fill="hold"/>
                                        <p:tgtEl>
                                          <p:spTgt spid="30"/>
                                        </p:tgtEl>
                                        <p:attrNameLst>
                                          <p:attrName>fill.on</p:attrName>
                                        </p:attrNameLst>
                                      </p:cBhvr>
                                      <p:to>
                                        <p:strVal val="true"/>
                                      </p:to>
                                    </p:set>
                                  </p:childTnLst>
                                </p:cTn>
                              </p:par>
                              <p:par>
                                <p:cTn id="135" presetID="19" presetClass="emph" presetSubtype="0" fill="hold" grpId="0" nodeType="withEffect">
                                  <p:stCondLst>
                                    <p:cond delay="0"/>
                                  </p:stCondLst>
                                  <p:childTnLst>
                                    <p:animClr clrSpc="rgb" dir="cw">
                                      <p:cBhvr override="childStyle">
                                        <p:cTn id="136" dur="500" fill="hold"/>
                                        <p:tgtEl>
                                          <p:spTgt spid="31"/>
                                        </p:tgtEl>
                                        <p:attrNameLst>
                                          <p:attrName>style.color</p:attrName>
                                        </p:attrNameLst>
                                      </p:cBhvr>
                                      <p:to>
                                        <a:srgbClr val="B9B9B9"/>
                                      </p:to>
                                    </p:animClr>
                                    <p:animClr clrSpc="rgb" dir="cw">
                                      <p:cBhvr>
                                        <p:cTn id="137" dur="500" fill="hold"/>
                                        <p:tgtEl>
                                          <p:spTgt spid="31"/>
                                        </p:tgtEl>
                                        <p:attrNameLst>
                                          <p:attrName>fillcolor</p:attrName>
                                        </p:attrNameLst>
                                      </p:cBhvr>
                                      <p:to>
                                        <a:srgbClr val="B9B9B9"/>
                                      </p:to>
                                    </p:animClr>
                                    <p:set>
                                      <p:cBhvr>
                                        <p:cTn id="138" dur="500" fill="hold"/>
                                        <p:tgtEl>
                                          <p:spTgt spid="31"/>
                                        </p:tgtEl>
                                        <p:attrNameLst>
                                          <p:attrName>fill.type</p:attrName>
                                        </p:attrNameLst>
                                      </p:cBhvr>
                                      <p:to>
                                        <p:strVal val="solid"/>
                                      </p:to>
                                    </p:set>
                                    <p:set>
                                      <p:cBhvr>
                                        <p:cTn id="139" dur="500" fill="hold"/>
                                        <p:tgtEl>
                                          <p:spTgt spid="31"/>
                                        </p:tgtEl>
                                        <p:attrNameLst>
                                          <p:attrName>fill.on</p:attrName>
                                        </p:attrNameLst>
                                      </p:cBhvr>
                                      <p:to>
                                        <p:strVal val="true"/>
                                      </p:to>
                                    </p:set>
                                  </p:childTnLst>
                                </p:cTn>
                              </p:par>
                              <p:par>
                                <p:cTn id="140" presetID="19" presetClass="emph" presetSubtype="0" fill="hold" grpId="0" nodeType="withEffect">
                                  <p:stCondLst>
                                    <p:cond delay="0"/>
                                  </p:stCondLst>
                                  <p:childTnLst>
                                    <p:animClr clrSpc="rgb" dir="cw">
                                      <p:cBhvr override="childStyle">
                                        <p:cTn id="141" dur="500" fill="hold"/>
                                        <p:tgtEl>
                                          <p:spTgt spid="32"/>
                                        </p:tgtEl>
                                        <p:attrNameLst>
                                          <p:attrName>style.color</p:attrName>
                                        </p:attrNameLst>
                                      </p:cBhvr>
                                      <p:to>
                                        <a:srgbClr val="B9B9B9"/>
                                      </p:to>
                                    </p:animClr>
                                    <p:animClr clrSpc="rgb" dir="cw">
                                      <p:cBhvr>
                                        <p:cTn id="142" dur="500" fill="hold"/>
                                        <p:tgtEl>
                                          <p:spTgt spid="32"/>
                                        </p:tgtEl>
                                        <p:attrNameLst>
                                          <p:attrName>fillcolor</p:attrName>
                                        </p:attrNameLst>
                                      </p:cBhvr>
                                      <p:to>
                                        <a:srgbClr val="B9B9B9"/>
                                      </p:to>
                                    </p:animClr>
                                    <p:set>
                                      <p:cBhvr>
                                        <p:cTn id="143" dur="500" fill="hold"/>
                                        <p:tgtEl>
                                          <p:spTgt spid="32"/>
                                        </p:tgtEl>
                                        <p:attrNameLst>
                                          <p:attrName>fill.type</p:attrName>
                                        </p:attrNameLst>
                                      </p:cBhvr>
                                      <p:to>
                                        <p:strVal val="solid"/>
                                      </p:to>
                                    </p:set>
                                    <p:set>
                                      <p:cBhvr>
                                        <p:cTn id="144" dur="500" fill="hold"/>
                                        <p:tgtEl>
                                          <p:spTgt spid="32"/>
                                        </p:tgtEl>
                                        <p:attrNameLst>
                                          <p:attrName>fill.on</p:attrName>
                                        </p:attrNameLst>
                                      </p:cBhvr>
                                      <p:to>
                                        <p:strVal val="true"/>
                                      </p:to>
                                    </p:set>
                                  </p:childTnLst>
                                </p:cTn>
                              </p:par>
                              <p:par>
                                <p:cTn id="145" presetID="19" presetClass="emph" presetSubtype="0" fill="hold" grpId="0" nodeType="withEffect">
                                  <p:stCondLst>
                                    <p:cond delay="0"/>
                                  </p:stCondLst>
                                  <p:childTnLst>
                                    <p:animClr clrSpc="rgb" dir="cw">
                                      <p:cBhvr override="childStyle">
                                        <p:cTn id="146" dur="500" fill="hold"/>
                                        <p:tgtEl>
                                          <p:spTgt spid="33"/>
                                        </p:tgtEl>
                                        <p:attrNameLst>
                                          <p:attrName>style.color</p:attrName>
                                        </p:attrNameLst>
                                      </p:cBhvr>
                                      <p:to>
                                        <a:srgbClr val="B9B9B9"/>
                                      </p:to>
                                    </p:animClr>
                                    <p:animClr clrSpc="rgb" dir="cw">
                                      <p:cBhvr>
                                        <p:cTn id="147" dur="500" fill="hold"/>
                                        <p:tgtEl>
                                          <p:spTgt spid="33"/>
                                        </p:tgtEl>
                                        <p:attrNameLst>
                                          <p:attrName>fillcolor</p:attrName>
                                        </p:attrNameLst>
                                      </p:cBhvr>
                                      <p:to>
                                        <a:srgbClr val="B9B9B9"/>
                                      </p:to>
                                    </p:animClr>
                                    <p:set>
                                      <p:cBhvr>
                                        <p:cTn id="148" dur="500" fill="hold"/>
                                        <p:tgtEl>
                                          <p:spTgt spid="33"/>
                                        </p:tgtEl>
                                        <p:attrNameLst>
                                          <p:attrName>fill.type</p:attrName>
                                        </p:attrNameLst>
                                      </p:cBhvr>
                                      <p:to>
                                        <p:strVal val="solid"/>
                                      </p:to>
                                    </p:set>
                                    <p:set>
                                      <p:cBhvr>
                                        <p:cTn id="149" dur="500" fill="hold"/>
                                        <p:tgtEl>
                                          <p:spTgt spid="33"/>
                                        </p:tgtEl>
                                        <p:attrNameLst>
                                          <p:attrName>fill.on</p:attrName>
                                        </p:attrNameLst>
                                      </p:cBhvr>
                                      <p:to>
                                        <p:strVal val="true"/>
                                      </p:to>
                                    </p:set>
                                  </p:childTnLst>
                                </p:cTn>
                              </p:par>
                              <p:par>
                                <p:cTn id="150" presetID="19" presetClass="emph" presetSubtype="0" fill="hold" grpId="0" nodeType="withEffect">
                                  <p:stCondLst>
                                    <p:cond delay="0"/>
                                  </p:stCondLst>
                                  <p:childTnLst>
                                    <p:animClr clrSpc="rgb" dir="cw">
                                      <p:cBhvr override="childStyle">
                                        <p:cTn id="151" dur="500" fill="hold"/>
                                        <p:tgtEl>
                                          <p:spTgt spid="34"/>
                                        </p:tgtEl>
                                        <p:attrNameLst>
                                          <p:attrName>style.color</p:attrName>
                                        </p:attrNameLst>
                                      </p:cBhvr>
                                      <p:to>
                                        <a:srgbClr val="B9B9B9"/>
                                      </p:to>
                                    </p:animClr>
                                    <p:animClr clrSpc="rgb" dir="cw">
                                      <p:cBhvr>
                                        <p:cTn id="152" dur="500" fill="hold"/>
                                        <p:tgtEl>
                                          <p:spTgt spid="34"/>
                                        </p:tgtEl>
                                        <p:attrNameLst>
                                          <p:attrName>fillcolor</p:attrName>
                                        </p:attrNameLst>
                                      </p:cBhvr>
                                      <p:to>
                                        <a:srgbClr val="B9B9B9"/>
                                      </p:to>
                                    </p:animClr>
                                    <p:set>
                                      <p:cBhvr>
                                        <p:cTn id="153" dur="500" fill="hold"/>
                                        <p:tgtEl>
                                          <p:spTgt spid="34"/>
                                        </p:tgtEl>
                                        <p:attrNameLst>
                                          <p:attrName>fill.type</p:attrName>
                                        </p:attrNameLst>
                                      </p:cBhvr>
                                      <p:to>
                                        <p:strVal val="solid"/>
                                      </p:to>
                                    </p:set>
                                    <p:set>
                                      <p:cBhvr>
                                        <p:cTn id="154" dur="500" fill="hold"/>
                                        <p:tgtEl>
                                          <p:spTgt spid="34"/>
                                        </p:tgtEl>
                                        <p:attrNameLst>
                                          <p:attrName>fill.on</p:attrName>
                                        </p:attrNameLst>
                                      </p:cBhvr>
                                      <p:to>
                                        <p:strVal val="true"/>
                                      </p:to>
                                    </p:set>
                                  </p:childTnLst>
                                </p:cTn>
                              </p:par>
                              <p:par>
                                <p:cTn id="155" presetID="19" presetClass="emph" presetSubtype="0" fill="hold" grpId="0" nodeType="withEffect">
                                  <p:stCondLst>
                                    <p:cond delay="0"/>
                                  </p:stCondLst>
                                  <p:childTnLst>
                                    <p:animClr clrSpc="rgb" dir="cw">
                                      <p:cBhvr override="childStyle">
                                        <p:cTn id="156" dur="500" fill="hold"/>
                                        <p:tgtEl>
                                          <p:spTgt spid="35"/>
                                        </p:tgtEl>
                                        <p:attrNameLst>
                                          <p:attrName>style.color</p:attrName>
                                        </p:attrNameLst>
                                      </p:cBhvr>
                                      <p:to>
                                        <a:srgbClr val="B9B9B9"/>
                                      </p:to>
                                    </p:animClr>
                                    <p:animClr clrSpc="rgb" dir="cw">
                                      <p:cBhvr>
                                        <p:cTn id="157" dur="500" fill="hold"/>
                                        <p:tgtEl>
                                          <p:spTgt spid="35"/>
                                        </p:tgtEl>
                                        <p:attrNameLst>
                                          <p:attrName>fillcolor</p:attrName>
                                        </p:attrNameLst>
                                      </p:cBhvr>
                                      <p:to>
                                        <a:srgbClr val="B9B9B9"/>
                                      </p:to>
                                    </p:animClr>
                                    <p:set>
                                      <p:cBhvr>
                                        <p:cTn id="158" dur="500" fill="hold"/>
                                        <p:tgtEl>
                                          <p:spTgt spid="35"/>
                                        </p:tgtEl>
                                        <p:attrNameLst>
                                          <p:attrName>fill.type</p:attrName>
                                        </p:attrNameLst>
                                      </p:cBhvr>
                                      <p:to>
                                        <p:strVal val="solid"/>
                                      </p:to>
                                    </p:set>
                                    <p:set>
                                      <p:cBhvr>
                                        <p:cTn id="159" dur="500" fill="hold"/>
                                        <p:tgtEl>
                                          <p:spTgt spid="35"/>
                                        </p:tgtEl>
                                        <p:attrNameLst>
                                          <p:attrName>fill.on</p:attrName>
                                        </p:attrNameLst>
                                      </p:cBhvr>
                                      <p:to>
                                        <p:strVal val="true"/>
                                      </p:to>
                                    </p:set>
                                  </p:childTnLst>
                                </p:cTn>
                              </p:par>
                              <p:par>
                                <p:cTn id="160" presetID="19" presetClass="emph" presetSubtype="0" fill="hold" grpId="0" nodeType="withEffect">
                                  <p:stCondLst>
                                    <p:cond delay="0"/>
                                  </p:stCondLst>
                                  <p:childTnLst>
                                    <p:animClr clrSpc="rgb" dir="cw">
                                      <p:cBhvr override="childStyle">
                                        <p:cTn id="161" dur="500" fill="hold"/>
                                        <p:tgtEl>
                                          <p:spTgt spid="36"/>
                                        </p:tgtEl>
                                        <p:attrNameLst>
                                          <p:attrName>style.color</p:attrName>
                                        </p:attrNameLst>
                                      </p:cBhvr>
                                      <p:to>
                                        <a:srgbClr val="B9B9B9"/>
                                      </p:to>
                                    </p:animClr>
                                    <p:animClr clrSpc="rgb" dir="cw">
                                      <p:cBhvr>
                                        <p:cTn id="162" dur="500" fill="hold"/>
                                        <p:tgtEl>
                                          <p:spTgt spid="36"/>
                                        </p:tgtEl>
                                        <p:attrNameLst>
                                          <p:attrName>fillcolor</p:attrName>
                                        </p:attrNameLst>
                                      </p:cBhvr>
                                      <p:to>
                                        <a:srgbClr val="B9B9B9"/>
                                      </p:to>
                                    </p:animClr>
                                    <p:set>
                                      <p:cBhvr>
                                        <p:cTn id="163" dur="500" fill="hold"/>
                                        <p:tgtEl>
                                          <p:spTgt spid="36"/>
                                        </p:tgtEl>
                                        <p:attrNameLst>
                                          <p:attrName>fill.type</p:attrName>
                                        </p:attrNameLst>
                                      </p:cBhvr>
                                      <p:to>
                                        <p:strVal val="solid"/>
                                      </p:to>
                                    </p:set>
                                    <p:set>
                                      <p:cBhvr>
                                        <p:cTn id="164" dur="500" fill="hold"/>
                                        <p:tgtEl>
                                          <p:spTgt spid="36"/>
                                        </p:tgtEl>
                                        <p:attrNameLst>
                                          <p:attrName>fill.on</p:attrName>
                                        </p:attrNameLst>
                                      </p:cBhvr>
                                      <p:to>
                                        <p:strVal val="true"/>
                                      </p:to>
                                    </p:set>
                                  </p:childTnLst>
                                </p:cTn>
                              </p:par>
                              <p:par>
                                <p:cTn id="165" presetID="19" presetClass="emph" presetSubtype="0" fill="hold" grpId="0" nodeType="withEffect">
                                  <p:stCondLst>
                                    <p:cond delay="0"/>
                                  </p:stCondLst>
                                  <p:childTnLst>
                                    <p:animClr clrSpc="rgb" dir="cw">
                                      <p:cBhvr override="childStyle">
                                        <p:cTn id="166" dur="500" fill="hold"/>
                                        <p:tgtEl>
                                          <p:spTgt spid="37"/>
                                        </p:tgtEl>
                                        <p:attrNameLst>
                                          <p:attrName>style.color</p:attrName>
                                        </p:attrNameLst>
                                      </p:cBhvr>
                                      <p:to>
                                        <a:srgbClr val="B9B9B9"/>
                                      </p:to>
                                    </p:animClr>
                                    <p:animClr clrSpc="rgb" dir="cw">
                                      <p:cBhvr>
                                        <p:cTn id="167" dur="500" fill="hold"/>
                                        <p:tgtEl>
                                          <p:spTgt spid="37"/>
                                        </p:tgtEl>
                                        <p:attrNameLst>
                                          <p:attrName>fillcolor</p:attrName>
                                        </p:attrNameLst>
                                      </p:cBhvr>
                                      <p:to>
                                        <a:srgbClr val="B9B9B9"/>
                                      </p:to>
                                    </p:animClr>
                                    <p:set>
                                      <p:cBhvr>
                                        <p:cTn id="168" dur="500" fill="hold"/>
                                        <p:tgtEl>
                                          <p:spTgt spid="37"/>
                                        </p:tgtEl>
                                        <p:attrNameLst>
                                          <p:attrName>fill.type</p:attrName>
                                        </p:attrNameLst>
                                      </p:cBhvr>
                                      <p:to>
                                        <p:strVal val="solid"/>
                                      </p:to>
                                    </p:set>
                                    <p:set>
                                      <p:cBhvr>
                                        <p:cTn id="169" dur="500" fill="hold"/>
                                        <p:tgtEl>
                                          <p:spTgt spid="37"/>
                                        </p:tgtEl>
                                        <p:attrNameLst>
                                          <p:attrName>fill.on</p:attrName>
                                        </p:attrNameLst>
                                      </p:cBhvr>
                                      <p:to>
                                        <p:strVal val="true"/>
                                      </p:to>
                                    </p:set>
                                  </p:childTnLst>
                                </p:cTn>
                              </p:par>
                              <p:par>
                                <p:cTn id="170" presetID="19" presetClass="emph" presetSubtype="0" fill="hold" grpId="0" nodeType="withEffect">
                                  <p:stCondLst>
                                    <p:cond delay="0"/>
                                  </p:stCondLst>
                                  <p:childTnLst>
                                    <p:animClr clrSpc="rgb" dir="cw">
                                      <p:cBhvr override="childStyle">
                                        <p:cTn id="171" dur="500" fill="hold"/>
                                        <p:tgtEl>
                                          <p:spTgt spid="38"/>
                                        </p:tgtEl>
                                        <p:attrNameLst>
                                          <p:attrName>style.color</p:attrName>
                                        </p:attrNameLst>
                                      </p:cBhvr>
                                      <p:to>
                                        <a:srgbClr val="B9B9B9"/>
                                      </p:to>
                                    </p:animClr>
                                    <p:animClr clrSpc="rgb" dir="cw">
                                      <p:cBhvr>
                                        <p:cTn id="172" dur="500" fill="hold"/>
                                        <p:tgtEl>
                                          <p:spTgt spid="38"/>
                                        </p:tgtEl>
                                        <p:attrNameLst>
                                          <p:attrName>fillcolor</p:attrName>
                                        </p:attrNameLst>
                                      </p:cBhvr>
                                      <p:to>
                                        <a:srgbClr val="B9B9B9"/>
                                      </p:to>
                                    </p:animClr>
                                    <p:set>
                                      <p:cBhvr>
                                        <p:cTn id="173" dur="500" fill="hold"/>
                                        <p:tgtEl>
                                          <p:spTgt spid="38"/>
                                        </p:tgtEl>
                                        <p:attrNameLst>
                                          <p:attrName>fill.type</p:attrName>
                                        </p:attrNameLst>
                                      </p:cBhvr>
                                      <p:to>
                                        <p:strVal val="solid"/>
                                      </p:to>
                                    </p:set>
                                    <p:set>
                                      <p:cBhvr>
                                        <p:cTn id="174" dur="500" fill="hold"/>
                                        <p:tgtEl>
                                          <p:spTgt spid="38"/>
                                        </p:tgtEl>
                                        <p:attrNameLst>
                                          <p:attrName>fill.on</p:attrName>
                                        </p:attrNameLst>
                                      </p:cBhvr>
                                      <p:to>
                                        <p:strVal val="true"/>
                                      </p:to>
                                    </p:set>
                                  </p:childTnLst>
                                </p:cTn>
                              </p:par>
                              <p:par>
                                <p:cTn id="175" presetID="19" presetClass="emph" presetSubtype="0" fill="hold" grpId="0" nodeType="withEffect">
                                  <p:stCondLst>
                                    <p:cond delay="0"/>
                                  </p:stCondLst>
                                  <p:childTnLst>
                                    <p:animClr clrSpc="rgb" dir="cw">
                                      <p:cBhvr override="childStyle">
                                        <p:cTn id="176" dur="500" fill="hold"/>
                                        <p:tgtEl>
                                          <p:spTgt spid="39"/>
                                        </p:tgtEl>
                                        <p:attrNameLst>
                                          <p:attrName>style.color</p:attrName>
                                        </p:attrNameLst>
                                      </p:cBhvr>
                                      <p:to>
                                        <a:srgbClr val="B9B9B9"/>
                                      </p:to>
                                    </p:animClr>
                                    <p:animClr clrSpc="rgb" dir="cw">
                                      <p:cBhvr>
                                        <p:cTn id="177" dur="500" fill="hold"/>
                                        <p:tgtEl>
                                          <p:spTgt spid="39"/>
                                        </p:tgtEl>
                                        <p:attrNameLst>
                                          <p:attrName>fillcolor</p:attrName>
                                        </p:attrNameLst>
                                      </p:cBhvr>
                                      <p:to>
                                        <a:srgbClr val="B9B9B9"/>
                                      </p:to>
                                    </p:animClr>
                                    <p:set>
                                      <p:cBhvr>
                                        <p:cTn id="178" dur="500" fill="hold"/>
                                        <p:tgtEl>
                                          <p:spTgt spid="39"/>
                                        </p:tgtEl>
                                        <p:attrNameLst>
                                          <p:attrName>fill.type</p:attrName>
                                        </p:attrNameLst>
                                      </p:cBhvr>
                                      <p:to>
                                        <p:strVal val="solid"/>
                                      </p:to>
                                    </p:set>
                                    <p:set>
                                      <p:cBhvr>
                                        <p:cTn id="179" dur="500" fill="hold"/>
                                        <p:tgtEl>
                                          <p:spTgt spid="39"/>
                                        </p:tgtEl>
                                        <p:attrNameLst>
                                          <p:attrName>fill.on</p:attrName>
                                        </p:attrNameLst>
                                      </p:cBhvr>
                                      <p:to>
                                        <p:strVal val="true"/>
                                      </p:to>
                                    </p:set>
                                  </p:childTnLst>
                                </p:cTn>
                              </p:par>
                              <p:par>
                                <p:cTn id="180" presetID="19" presetClass="emph" presetSubtype="0" fill="hold" grpId="0" nodeType="withEffect">
                                  <p:stCondLst>
                                    <p:cond delay="0"/>
                                  </p:stCondLst>
                                  <p:childTnLst>
                                    <p:animClr clrSpc="rgb" dir="cw">
                                      <p:cBhvr override="childStyle">
                                        <p:cTn id="181" dur="500" fill="hold"/>
                                        <p:tgtEl>
                                          <p:spTgt spid="40"/>
                                        </p:tgtEl>
                                        <p:attrNameLst>
                                          <p:attrName>style.color</p:attrName>
                                        </p:attrNameLst>
                                      </p:cBhvr>
                                      <p:to>
                                        <a:srgbClr val="B9B9B9"/>
                                      </p:to>
                                    </p:animClr>
                                    <p:animClr clrSpc="rgb" dir="cw">
                                      <p:cBhvr>
                                        <p:cTn id="182" dur="500" fill="hold"/>
                                        <p:tgtEl>
                                          <p:spTgt spid="40"/>
                                        </p:tgtEl>
                                        <p:attrNameLst>
                                          <p:attrName>fillcolor</p:attrName>
                                        </p:attrNameLst>
                                      </p:cBhvr>
                                      <p:to>
                                        <a:srgbClr val="B9B9B9"/>
                                      </p:to>
                                    </p:animClr>
                                    <p:set>
                                      <p:cBhvr>
                                        <p:cTn id="183" dur="500" fill="hold"/>
                                        <p:tgtEl>
                                          <p:spTgt spid="40"/>
                                        </p:tgtEl>
                                        <p:attrNameLst>
                                          <p:attrName>fill.type</p:attrName>
                                        </p:attrNameLst>
                                      </p:cBhvr>
                                      <p:to>
                                        <p:strVal val="solid"/>
                                      </p:to>
                                    </p:set>
                                    <p:set>
                                      <p:cBhvr>
                                        <p:cTn id="184" dur="500" fill="hold"/>
                                        <p:tgtEl>
                                          <p:spTgt spid="40"/>
                                        </p:tgtEl>
                                        <p:attrNameLst>
                                          <p:attrName>fill.on</p:attrName>
                                        </p:attrNameLst>
                                      </p:cBhvr>
                                      <p:to>
                                        <p:strVal val="true"/>
                                      </p:to>
                                    </p:set>
                                  </p:childTnLst>
                                </p:cTn>
                              </p:par>
                              <p:par>
                                <p:cTn id="185" presetID="19" presetClass="emph" presetSubtype="0" fill="hold" grpId="0" nodeType="withEffect">
                                  <p:stCondLst>
                                    <p:cond delay="0"/>
                                  </p:stCondLst>
                                  <p:childTnLst>
                                    <p:animClr clrSpc="rgb" dir="cw">
                                      <p:cBhvr override="childStyle">
                                        <p:cTn id="186" dur="500" fill="hold"/>
                                        <p:tgtEl>
                                          <p:spTgt spid="53"/>
                                        </p:tgtEl>
                                        <p:attrNameLst>
                                          <p:attrName>style.color</p:attrName>
                                        </p:attrNameLst>
                                      </p:cBhvr>
                                      <p:to>
                                        <a:srgbClr val="B9B9B9"/>
                                      </p:to>
                                    </p:animClr>
                                    <p:animClr clrSpc="rgb" dir="cw">
                                      <p:cBhvr>
                                        <p:cTn id="187" dur="500" fill="hold"/>
                                        <p:tgtEl>
                                          <p:spTgt spid="53"/>
                                        </p:tgtEl>
                                        <p:attrNameLst>
                                          <p:attrName>fillcolor</p:attrName>
                                        </p:attrNameLst>
                                      </p:cBhvr>
                                      <p:to>
                                        <a:srgbClr val="B9B9B9"/>
                                      </p:to>
                                    </p:animClr>
                                    <p:set>
                                      <p:cBhvr>
                                        <p:cTn id="188" dur="500" fill="hold"/>
                                        <p:tgtEl>
                                          <p:spTgt spid="53"/>
                                        </p:tgtEl>
                                        <p:attrNameLst>
                                          <p:attrName>fill.type</p:attrName>
                                        </p:attrNameLst>
                                      </p:cBhvr>
                                      <p:to>
                                        <p:strVal val="solid"/>
                                      </p:to>
                                    </p:set>
                                    <p:set>
                                      <p:cBhvr>
                                        <p:cTn id="189" dur="500" fill="hold"/>
                                        <p:tgtEl>
                                          <p:spTgt spid="53"/>
                                        </p:tgtEl>
                                        <p:attrNameLst>
                                          <p:attrName>fill.on</p:attrName>
                                        </p:attrNameLst>
                                      </p:cBhvr>
                                      <p:to>
                                        <p:strVal val="true"/>
                                      </p:to>
                                    </p:set>
                                  </p:childTnLst>
                                </p:cTn>
                              </p:par>
                              <p:par>
                                <p:cTn id="190" presetID="19" presetClass="emph" presetSubtype="0" fill="hold" grpId="0" nodeType="withEffect">
                                  <p:stCondLst>
                                    <p:cond delay="0"/>
                                  </p:stCondLst>
                                  <p:childTnLst>
                                    <p:animClr clrSpc="rgb" dir="cw">
                                      <p:cBhvr override="childStyle">
                                        <p:cTn id="191" dur="500" fill="hold"/>
                                        <p:tgtEl>
                                          <p:spTgt spid="54"/>
                                        </p:tgtEl>
                                        <p:attrNameLst>
                                          <p:attrName>style.color</p:attrName>
                                        </p:attrNameLst>
                                      </p:cBhvr>
                                      <p:to>
                                        <a:srgbClr val="B9B9B9"/>
                                      </p:to>
                                    </p:animClr>
                                    <p:animClr clrSpc="rgb" dir="cw">
                                      <p:cBhvr>
                                        <p:cTn id="192" dur="500" fill="hold"/>
                                        <p:tgtEl>
                                          <p:spTgt spid="54"/>
                                        </p:tgtEl>
                                        <p:attrNameLst>
                                          <p:attrName>fillcolor</p:attrName>
                                        </p:attrNameLst>
                                      </p:cBhvr>
                                      <p:to>
                                        <a:srgbClr val="B9B9B9"/>
                                      </p:to>
                                    </p:animClr>
                                    <p:set>
                                      <p:cBhvr>
                                        <p:cTn id="193" dur="500" fill="hold"/>
                                        <p:tgtEl>
                                          <p:spTgt spid="54"/>
                                        </p:tgtEl>
                                        <p:attrNameLst>
                                          <p:attrName>fill.type</p:attrName>
                                        </p:attrNameLst>
                                      </p:cBhvr>
                                      <p:to>
                                        <p:strVal val="solid"/>
                                      </p:to>
                                    </p:set>
                                    <p:set>
                                      <p:cBhvr>
                                        <p:cTn id="194" dur="500" fill="hold"/>
                                        <p:tgtEl>
                                          <p:spTgt spid="54"/>
                                        </p:tgtEl>
                                        <p:attrNameLst>
                                          <p:attrName>fill.on</p:attrName>
                                        </p:attrNameLst>
                                      </p:cBhvr>
                                      <p:to>
                                        <p:strVal val="true"/>
                                      </p:to>
                                    </p:set>
                                  </p:childTnLst>
                                </p:cTn>
                              </p:par>
                              <p:par>
                                <p:cTn id="195" presetID="19" presetClass="emph" presetSubtype="0" fill="hold" grpId="0" nodeType="withEffect">
                                  <p:stCondLst>
                                    <p:cond delay="0"/>
                                  </p:stCondLst>
                                  <p:childTnLst>
                                    <p:animClr clrSpc="rgb" dir="cw">
                                      <p:cBhvr override="childStyle">
                                        <p:cTn id="196" dur="500" fill="hold"/>
                                        <p:tgtEl>
                                          <p:spTgt spid="55"/>
                                        </p:tgtEl>
                                        <p:attrNameLst>
                                          <p:attrName>style.color</p:attrName>
                                        </p:attrNameLst>
                                      </p:cBhvr>
                                      <p:to>
                                        <a:srgbClr val="B9B9B9"/>
                                      </p:to>
                                    </p:animClr>
                                    <p:animClr clrSpc="rgb" dir="cw">
                                      <p:cBhvr>
                                        <p:cTn id="197" dur="500" fill="hold"/>
                                        <p:tgtEl>
                                          <p:spTgt spid="55"/>
                                        </p:tgtEl>
                                        <p:attrNameLst>
                                          <p:attrName>fillcolor</p:attrName>
                                        </p:attrNameLst>
                                      </p:cBhvr>
                                      <p:to>
                                        <a:srgbClr val="B9B9B9"/>
                                      </p:to>
                                    </p:animClr>
                                    <p:set>
                                      <p:cBhvr>
                                        <p:cTn id="198" dur="500" fill="hold"/>
                                        <p:tgtEl>
                                          <p:spTgt spid="55"/>
                                        </p:tgtEl>
                                        <p:attrNameLst>
                                          <p:attrName>fill.type</p:attrName>
                                        </p:attrNameLst>
                                      </p:cBhvr>
                                      <p:to>
                                        <p:strVal val="solid"/>
                                      </p:to>
                                    </p:set>
                                    <p:set>
                                      <p:cBhvr>
                                        <p:cTn id="199" dur="500" fill="hold"/>
                                        <p:tgtEl>
                                          <p:spTgt spid="55"/>
                                        </p:tgtEl>
                                        <p:attrNameLst>
                                          <p:attrName>fill.on</p:attrName>
                                        </p:attrNameLst>
                                      </p:cBhvr>
                                      <p:to>
                                        <p:strVal val="true"/>
                                      </p:to>
                                    </p:set>
                                  </p:childTnLst>
                                </p:cTn>
                              </p:par>
                              <p:par>
                                <p:cTn id="200" presetID="19" presetClass="emph" presetSubtype="0" fill="hold" grpId="0" nodeType="withEffect">
                                  <p:stCondLst>
                                    <p:cond delay="0"/>
                                  </p:stCondLst>
                                  <p:childTnLst>
                                    <p:animClr clrSpc="rgb" dir="cw">
                                      <p:cBhvr override="childStyle">
                                        <p:cTn id="201" dur="500" fill="hold"/>
                                        <p:tgtEl>
                                          <p:spTgt spid="56"/>
                                        </p:tgtEl>
                                        <p:attrNameLst>
                                          <p:attrName>style.color</p:attrName>
                                        </p:attrNameLst>
                                      </p:cBhvr>
                                      <p:to>
                                        <a:srgbClr val="B9B9B9"/>
                                      </p:to>
                                    </p:animClr>
                                    <p:animClr clrSpc="rgb" dir="cw">
                                      <p:cBhvr>
                                        <p:cTn id="202" dur="500" fill="hold"/>
                                        <p:tgtEl>
                                          <p:spTgt spid="56"/>
                                        </p:tgtEl>
                                        <p:attrNameLst>
                                          <p:attrName>fillcolor</p:attrName>
                                        </p:attrNameLst>
                                      </p:cBhvr>
                                      <p:to>
                                        <a:srgbClr val="B9B9B9"/>
                                      </p:to>
                                    </p:animClr>
                                    <p:set>
                                      <p:cBhvr>
                                        <p:cTn id="203" dur="500" fill="hold"/>
                                        <p:tgtEl>
                                          <p:spTgt spid="56"/>
                                        </p:tgtEl>
                                        <p:attrNameLst>
                                          <p:attrName>fill.type</p:attrName>
                                        </p:attrNameLst>
                                      </p:cBhvr>
                                      <p:to>
                                        <p:strVal val="solid"/>
                                      </p:to>
                                    </p:set>
                                    <p:set>
                                      <p:cBhvr>
                                        <p:cTn id="204" dur="500" fill="hold"/>
                                        <p:tgtEl>
                                          <p:spTgt spid="56"/>
                                        </p:tgtEl>
                                        <p:attrNameLst>
                                          <p:attrName>fill.on</p:attrName>
                                        </p:attrNameLst>
                                      </p:cBhvr>
                                      <p:to>
                                        <p:strVal val="true"/>
                                      </p:to>
                                    </p:set>
                                  </p:childTnLst>
                                </p:cTn>
                              </p:par>
                              <p:par>
                                <p:cTn id="205" presetID="19" presetClass="emph" presetSubtype="0" fill="hold" grpId="0" nodeType="withEffect">
                                  <p:stCondLst>
                                    <p:cond delay="0"/>
                                  </p:stCondLst>
                                  <p:childTnLst>
                                    <p:animClr clrSpc="rgb" dir="cw">
                                      <p:cBhvr override="childStyle">
                                        <p:cTn id="206" dur="500" fill="hold"/>
                                        <p:tgtEl>
                                          <p:spTgt spid="57"/>
                                        </p:tgtEl>
                                        <p:attrNameLst>
                                          <p:attrName>style.color</p:attrName>
                                        </p:attrNameLst>
                                      </p:cBhvr>
                                      <p:to>
                                        <a:srgbClr val="B9B9B9"/>
                                      </p:to>
                                    </p:animClr>
                                    <p:animClr clrSpc="rgb" dir="cw">
                                      <p:cBhvr>
                                        <p:cTn id="207" dur="500" fill="hold"/>
                                        <p:tgtEl>
                                          <p:spTgt spid="57"/>
                                        </p:tgtEl>
                                        <p:attrNameLst>
                                          <p:attrName>fillcolor</p:attrName>
                                        </p:attrNameLst>
                                      </p:cBhvr>
                                      <p:to>
                                        <a:srgbClr val="B9B9B9"/>
                                      </p:to>
                                    </p:animClr>
                                    <p:set>
                                      <p:cBhvr>
                                        <p:cTn id="208" dur="500" fill="hold"/>
                                        <p:tgtEl>
                                          <p:spTgt spid="57"/>
                                        </p:tgtEl>
                                        <p:attrNameLst>
                                          <p:attrName>fill.type</p:attrName>
                                        </p:attrNameLst>
                                      </p:cBhvr>
                                      <p:to>
                                        <p:strVal val="solid"/>
                                      </p:to>
                                    </p:set>
                                    <p:set>
                                      <p:cBhvr>
                                        <p:cTn id="209" dur="500" fill="hold"/>
                                        <p:tgtEl>
                                          <p:spTgt spid="57"/>
                                        </p:tgtEl>
                                        <p:attrNameLst>
                                          <p:attrName>fill.on</p:attrName>
                                        </p:attrNameLst>
                                      </p:cBhvr>
                                      <p:to>
                                        <p:strVal val="true"/>
                                      </p:to>
                                    </p:set>
                                  </p:childTnLst>
                                </p:cTn>
                              </p:par>
                              <p:par>
                                <p:cTn id="210" presetID="19" presetClass="emph" presetSubtype="0" fill="hold" grpId="0" nodeType="withEffect">
                                  <p:stCondLst>
                                    <p:cond delay="0"/>
                                  </p:stCondLst>
                                  <p:childTnLst>
                                    <p:animClr clrSpc="rgb" dir="cw">
                                      <p:cBhvr override="childStyle">
                                        <p:cTn id="211" dur="500" fill="hold"/>
                                        <p:tgtEl>
                                          <p:spTgt spid="58"/>
                                        </p:tgtEl>
                                        <p:attrNameLst>
                                          <p:attrName>style.color</p:attrName>
                                        </p:attrNameLst>
                                      </p:cBhvr>
                                      <p:to>
                                        <a:srgbClr val="B9B9B9"/>
                                      </p:to>
                                    </p:animClr>
                                    <p:animClr clrSpc="rgb" dir="cw">
                                      <p:cBhvr>
                                        <p:cTn id="212" dur="500" fill="hold"/>
                                        <p:tgtEl>
                                          <p:spTgt spid="58"/>
                                        </p:tgtEl>
                                        <p:attrNameLst>
                                          <p:attrName>fillcolor</p:attrName>
                                        </p:attrNameLst>
                                      </p:cBhvr>
                                      <p:to>
                                        <a:srgbClr val="B9B9B9"/>
                                      </p:to>
                                    </p:animClr>
                                    <p:set>
                                      <p:cBhvr>
                                        <p:cTn id="213" dur="500" fill="hold"/>
                                        <p:tgtEl>
                                          <p:spTgt spid="58"/>
                                        </p:tgtEl>
                                        <p:attrNameLst>
                                          <p:attrName>fill.type</p:attrName>
                                        </p:attrNameLst>
                                      </p:cBhvr>
                                      <p:to>
                                        <p:strVal val="solid"/>
                                      </p:to>
                                    </p:set>
                                    <p:set>
                                      <p:cBhvr>
                                        <p:cTn id="214" dur="500" fill="hold"/>
                                        <p:tgtEl>
                                          <p:spTgt spid="58"/>
                                        </p:tgtEl>
                                        <p:attrNameLst>
                                          <p:attrName>fill.on</p:attrName>
                                        </p:attrNameLst>
                                      </p:cBhvr>
                                      <p:to>
                                        <p:strVal val="true"/>
                                      </p:to>
                                    </p:set>
                                  </p:childTnLst>
                                </p:cTn>
                              </p:par>
                              <p:par>
                                <p:cTn id="215" presetID="19" presetClass="emph" presetSubtype="0" fill="hold" grpId="0" nodeType="withEffect">
                                  <p:stCondLst>
                                    <p:cond delay="0"/>
                                  </p:stCondLst>
                                  <p:childTnLst>
                                    <p:animClr clrSpc="rgb" dir="cw">
                                      <p:cBhvr override="childStyle">
                                        <p:cTn id="216" dur="500" fill="hold"/>
                                        <p:tgtEl>
                                          <p:spTgt spid="59"/>
                                        </p:tgtEl>
                                        <p:attrNameLst>
                                          <p:attrName>style.color</p:attrName>
                                        </p:attrNameLst>
                                      </p:cBhvr>
                                      <p:to>
                                        <a:srgbClr val="B9B9B9"/>
                                      </p:to>
                                    </p:animClr>
                                    <p:animClr clrSpc="rgb" dir="cw">
                                      <p:cBhvr>
                                        <p:cTn id="217" dur="500" fill="hold"/>
                                        <p:tgtEl>
                                          <p:spTgt spid="59"/>
                                        </p:tgtEl>
                                        <p:attrNameLst>
                                          <p:attrName>fillcolor</p:attrName>
                                        </p:attrNameLst>
                                      </p:cBhvr>
                                      <p:to>
                                        <a:srgbClr val="B9B9B9"/>
                                      </p:to>
                                    </p:animClr>
                                    <p:set>
                                      <p:cBhvr>
                                        <p:cTn id="218" dur="500" fill="hold"/>
                                        <p:tgtEl>
                                          <p:spTgt spid="59"/>
                                        </p:tgtEl>
                                        <p:attrNameLst>
                                          <p:attrName>fill.type</p:attrName>
                                        </p:attrNameLst>
                                      </p:cBhvr>
                                      <p:to>
                                        <p:strVal val="solid"/>
                                      </p:to>
                                    </p:set>
                                    <p:set>
                                      <p:cBhvr>
                                        <p:cTn id="219" dur="500" fill="hold"/>
                                        <p:tgtEl>
                                          <p:spTgt spid="59"/>
                                        </p:tgtEl>
                                        <p:attrNameLst>
                                          <p:attrName>fill.on</p:attrName>
                                        </p:attrNameLst>
                                      </p:cBhvr>
                                      <p:to>
                                        <p:strVal val="true"/>
                                      </p:to>
                                    </p:set>
                                  </p:childTnLst>
                                </p:cTn>
                              </p:par>
                              <p:par>
                                <p:cTn id="220" presetID="19" presetClass="emph" presetSubtype="0" fill="hold" grpId="0" nodeType="withEffect">
                                  <p:stCondLst>
                                    <p:cond delay="0"/>
                                  </p:stCondLst>
                                  <p:childTnLst>
                                    <p:animClr clrSpc="rgb" dir="cw">
                                      <p:cBhvr override="childStyle">
                                        <p:cTn id="221" dur="500" fill="hold"/>
                                        <p:tgtEl>
                                          <p:spTgt spid="60"/>
                                        </p:tgtEl>
                                        <p:attrNameLst>
                                          <p:attrName>style.color</p:attrName>
                                        </p:attrNameLst>
                                      </p:cBhvr>
                                      <p:to>
                                        <a:srgbClr val="B9B9B9"/>
                                      </p:to>
                                    </p:animClr>
                                    <p:animClr clrSpc="rgb" dir="cw">
                                      <p:cBhvr>
                                        <p:cTn id="222" dur="500" fill="hold"/>
                                        <p:tgtEl>
                                          <p:spTgt spid="60"/>
                                        </p:tgtEl>
                                        <p:attrNameLst>
                                          <p:attrName>fillcolor</p:attrName>
                                        </p:attrNameLst>
                                      </p:cBhvr>
                                      <p:to>
                                        <a:srgbClr val="B9B9B9"/>
                                      </p:to>
                                    </p:animClr>
                                    <p:set>
                                      <p:cBhvr>
                                        <p:cTn id="223" dur="500" fill="hold"/>
                                        <p:tgtEl>
                                          <p:spTgt spid="60"/>
                                        </p:tgtEl>
                                        <p:attrNameLst>
                                          <p:attrName>fill.type</p:attrName>
                                        </p:attrNameLst>
                                      </p:cBhvr>
                                      <p:to>
                                        <p:strVal val="solid"/>
                                      </p:to>
                                    </p:set>
                                    <p:set>
                                      <p:cBhvr>
                                        <p:cTn id="224" dur="500" fill="hold"/>
                                        <p:tgtEl>
                                          <p:spTgt spid="60"/>
                                        </p:tgtEl>
                                        <p:attrNameLst>
                                          <p:attrName>fill.on</p:attrName>
                                        </p:attrNameLst>
                                      </p:cBhvr>
                                      <p:to>
                                        <p:strVal val="true"/>
                                      </p:to>
                                    </p:set>
                                  </p:childTnLst>
                                </p:cTn>
                              </p:par>
                              <p:par>
                                <p:cTn id="225" presetID="19" presetClass="emph" presetSubtype="0" fill="hold" grpId="0" nodeType="withEffect">
                                  <p:stCondLst>
                                    <p:cond delay="0"/>
                                  </p:stCondLst>
                                  <p:childTnLst>
                                    <p:animClr clrSpc="rgb" dir="cw">
                                      <p:cBhvr override="childStyle">
                                        <p:cTn id="226" dur="500" fill="hold"/>
                                        <p:tgtEl>
                                          <p:spTgt spid="61"/>
                                        </p:tgtEl>
                                        <p:attrNameLst>
                                          <p:attrName>style.color</p:attrName>
                                        </p:attrNameLst>
                                      </p:cBhvr>
                                      <p:to>
                                        <a:srgbClr val="B9B9B9"/>
                                      </p:to>
                                    </p:animClr>
                                    <p:animClr clrSpc="rgb" dir="cw">
                                      <p:cBhvr>
                                        <p:cTn id="227" dur="500" fill="hold"/>
                                        <p:tgtEl>
                                          <p:spTgt spid="61"/>
                                        </p:tgtEl>
                                        <p:attrNameLst>
                                          <p:attrName>fillcolor</p:attrName>
                                        </p:attrNameLst>
                                      </p:cBhvr>
                                      <p:to>
                                        <a:srgbClr val="B9B9B9"/>
                                      </p:to>
                                    </p:animClr>
                                    <p:set>
                                      <p:cBhvr>
                                        <p:cTn id="228" dur="500" fill="hold"/>
                                        <p:tgtEl>
                                          <p:spTgt spid="61"/>
                                        </p:tgtEl>
                                        <p:attrNameLst>
                                          <p:attrName>fill.type</p:attrName>
                                        </p:attrNameLst>
                                      </p:cBhvr>
                                      <p:to>
                                        <p:strVal val="solid"/>
                                      </p:to>
                                    </p:set>
                                    <p:set>
                                      <p:cBhvr>
                                        <p:cTn id="229" dur="500" fill="hold"/>
                                        <p:tgtEl>
                                          <p:spTgt spid="61"/>
                                        </p:tgtEl>
                                        <p:attrNameLst>
                                          <p:attrName>fill.on</p:attrName>
                                        </p:attrNameLst>
                                      </p:cBhvr>
                                      <p:to>
                                        <p:strVal val="true"/>
                                      </p:to>
                                    </p:set>
                                  </p:childTnLst>
                                </p:cTn>
                              </p:par>
                              <p:par>
                                <p:cTn id="230" presetID="19" presetClass="emph" presetSubtype="0" fill="hold" grpId="0" nodeType="withEffect">
                                  <p:stCondLst>
                                    <p:cond delay="0"/>
                                  </p:stCondLst>
                                  <p:childTnLst>
                                    <p:animClr clrSpc="rgb" dir="cw">
                                      <p:cBhvr override="childStyle">
                                        <p:cTn id="231" dur="500" fill="hold"/>
                                        <p:tgtEl>
                                          <p:spTgt spid="62"/>
                                        </p:tgtEl>
                                        <p:attrNameLst>
                                          <p:attrName>style.color</p:attrName>
                                        </p:attrNameLst>
                                      </p:cBhvr>
                                      <p:to>
                                        <a:srgbClr val="B9B9B9"/>
                                      </p:to>
                                    </p:animClr>
                                    <p:animClr clrSpc="rgb" dir="cw">
                                      <p:cBhvr>
                                        <p:cTn id="232" dur="500" fill="hold"/>
                                        <p:tgtEl>
                                          <p:spTgt spid="62"/>
                                        </p:tgtEl>
                                        <p:attrNameLst>
                                          <p:attrName>fillcolor</p:attrName>
                                        </p:attrNameLst>
                                      </p:cBhvr>
                                      <p:to>
                                        <a:srgbClr val="B9B9B9"/>
                                      </p:to>
                                    </p:animClr>
                                    <p:set>
                                      <p:cBhvr>
                                        <p:cTn id="233" dur="500" fill="hold"/>
                                        <p:tgtEl>
                                          <p:spTgt spid="62"/>
                                        </p:tgtEl>
                                        <p:attrNameLst>
                                          <p:attrName>fill.type</p:attrName>
                                        </p:attrNameLst>
                                      </p:cBhvr>
                                      <p:to>
                                        <p:strVal val="solid"/>
                                      </p:to>
                                    </p:set>
                                    <p:set>
                                      <p:cBhvr>
                                        <p:cTn id="234" dur="500" fill="hold"/>
                                        <p:tgtEl>
                                          <p:spTgt spid="62"/>
                                        </p:tgtEl>
                                        <p:attrNameLst>
                                          <p:attrName>fill.on</p:attrName>
                                        </p:attrNameLst>
                                      </p:cBhvr>
                                      <p:to>
                                        <p:strVal val="true"/>
                                      </p:to>
                                    </p:set>
                                  </p:childTnLst>
                                </p:cTn>
                              </p:par>
                              <p:par>
                                <p:cTn id="235" presetID="19" presetClass="emph" presetSubtype="0" fill="hold" grpId="0" nodeType="withEffect">
                                  <p:stCondLst>
                                    <p:cond delay="0"/>
                                  </p:stCondLst>
                                  <p:childTnLst>
                                    <p:animClr clrSpc="rgb" dir="cw">
                                      <p:cBhvr override="childStyle">
                                        <p:cTn id="236" dur="500" fill="hold"/>
                                        <p:tgtEl>
                                          <p:spTgt spid="63"/>
                                        </p:tgtEl>
                                        <p:attrNameLst>
                                          <p:attrName>style.color</p:attrName>
                                        </p:attrNameLst>
                                      </p:cBhvr>
                                      <p:to>
                                        <a:srgbClr val="B9B9B9"/>
                                      </p:to>
                                    </p:animClr>
                                    <p:animClr clrSpc="rgb" dir="cw">
                                      <p:cBhvr>
                                        <p:cTn id="237" dur="500" fill="hold"/>
                                        <p:tgtEl>
                                          <p:spTgt spid="63"/>
                                        </p:tgtEl>
                                        <p:attrNameLst>
                                          <p:attrName>fillcolor</p:attrName>
                                        </p:attrNameLst>
                                      </p:cBhvr>
                                      <p:to>
                                        <a:srgbClr val="B9B9B9"/>
                                      </p:to>
                                    </p:animClr>
                                    <p:set>
                                      <p:cBhvr>
                                        <p:cTn id="238" dur="500" fill="hold"/>
                                        <p:tgtEl>
                                          <p:spTgt spid="63"/>
                                        </p:tgtEl>
                                        <p:attrNameLst>
                                          <p:attrName>fill.type</p:attrName>
                                        </p:attrNameLst>
                                      </p:cBhvr>
                                      <p:to>
                                        <p:strVal val="solid"/>
                                      </p:to>
                                    </p:set>
                                    <p:set>
                                      <p:cBhvr>
                                        <p:cTn id="239" dur="500" fill="hold"/>
                                        <p:tgtEl>
                                          <p:spTgt spid="63"/>
                                        </p:tgtEl>
                                        <p:attrNameLst>
                                          <p:attrName>fill.on</p:attrName>
                                        </p:attrNameLst>
                                      </p:cBhvr>
                                      <p:to>
                                        <p:strVal val="true"/>
                                      </p:to>
                                    </p:set>
                                  </p:childTnLst>
                                </p:cTn>
                              </p:par>
                              <p:par>
                                <p:cTn id="240" presetID="19" presetClass="emph" presetSubtype="0" fill="hold" grpId="0" nodeType="withEffect">
                                  <p:stCondLst>
                                    <p:cond delay="0"/>
                                  </p:stCondLst>
                                  <p:childTnLst>
                                    <p:animClr clrSpc="rgb" dir="cw">
                                      <p:cBhvr override="childStyle">
                                        <p:cTn id="241" dur="500" fill="hold"/>
                                        <p:tgtEl>
                                          <p:spTgt spid="64"/>
                                        </p:tgtEl>
                                        <p:attrNameLst>
                                          <p:attrName>style.color</p:attrName>
                                        </p:attrNameLst>
                                      </p:cBhvr>
                                      <p:to>
                                        <a:srgbClr val="B9B9B9"/>
                                      </p:to>
                                    </p:animClr>
                                    <p:animClr clrSpc="rgb" dir="cw">
                                      <p:cBhvr>
                                        <p:cTn id="242" dur="500" fill="hold"/>
                                        <p:tgtEl>
                                          <p:spTgt spid="64"/>
                                        </p:tgtEl>
                                        <p:attrNameLst>
                                          <p:attrName>fillcolor</p:attrName>
                                        </p:attrNameLst>
                                      </p:cBhvr>
                                      <p:to>
                                        <a:srgbClr val="B9B9B9"/>
                                      </p:to>
                                    </p:animClr>
                                    <p:set>
                                      <p:cBhvr>
                                        <p:cTn id="243" dur="500" fill="hold"/>
                                        <p:tgtEl>
                                          <p:spTgt spid="64"/>
                                        </p:tgtEl>
                                        <p:attrNameLst>
                                          <p:attrName>fill.type</p:attrName>
                                        </p:attrNameLst>
                                      </p:cBhvr>
                                      <p:to>
                                        <p:strVal val="solid"/>
                                      </p:to>
                                    </p:set>
                                    <p:set>
                                      <p:cBhvr>
                                        <p:cTn id="244" dur="500" fill="hold"/>
                                        <p:tgtEl>
                                          <p:spTgt spid="64"/>
                                        </p:tgtEl>
                                        <p:attrNameLst>
                                          <p:attrName>fill.on</p:attrName>
                                        </p:attrNameLst>
                                      </p:cBhvr>
                                      <p:to>
                                        <p:strVal val="true"/>
                                      </p:to>
                                    </p:set>
                                  </p:childTnLst>
                                </p:cTn>
                              </p:par>
                              <p:par>
                                <p:cTn id="245" presetID="19" presetClass="emph" presetSubtype="0" fill="hold" grpId="0" nodeType="withEffect">
                                  <p:stCondLst>
                                    <p:cond delay="0"/>
                                  </p:stCondLst>
                                  <p:childTnLst>
                                    <p:animClr clrSpc="rgb" dir="cw">
                                      <p:cBhvr override="childStyle">
                                        <p:cTn id="246" dur="500" fill="hold"/>
                                        <p:tgtEl>
                                          <p:spTgt spid="65"/>
                                        </p:tgtEl>
                                        <p:attrNameLst>
                                          <p:attrName>style.color</p:attrName>
                                        </p:attrNameLst>
                                      </p:cBhvr>
                                      <p:to>
                                        <a:srgbClr val="B9B9B9"/>
                                      </p:to>
                                    </p:animClr>
                                    <p:animClr clrSpc="rgb" dir="cw">
                                      <p:cBhvr>
                                        <p:cTn id="247" dur="500" fill="hold"/>
                                        <p:tgtEl>
                                          <p:spTgt spid="65"/>
                                        </p:tgtEl>
                                        <p:attrNameLst>
                                          <p:attrName>fillcolor</p:attrName>
                                        </p:attrNameLst>
                                      </p:cBhvr>
                                      <p:to>
                                        <a:srgbClr val="B9B9B9"/>
                                      </p:to>
                                    </p:animClr>
                                    <p:set>
                                      <p:cBhvr>
                                        <p:cTn id="248" dur="500" fill="hold"/>
                                        <p:tgtEl>
                                          <p:spTgt spid="65"/>
                                        </p:tgtEl>
                                        <p:attrNameLst>
                                          <p:attrName>fill.type</p:attrName>
                                        </p:attrNameLst>
                                      </p:cBhvr>
                                      <p:to>
                                        <p:strVal val="solid"/>
                                      </p:to>
                                    </p:set>
                                    <p:set>
                                      <p:cBhvr>
                                        <p:cTn id="249" dur="500" fill="hold"/>
                                        <p:tgtEl>
                                          <p:spTgt spid="65"/>
                                        </p:tgtEl>
                                        <p:attrNameLst>
                                          <p:attrName>fill.on</p:attrName>
                                        </p:attrNameLst>
                                      </p:cBhvr>
                                      <p:to>
                                        <p:strVal val="true"/>
                                      </p:to>
                                    </p:set>
                                  </p:childTnLst>
                                </p:cTn>
                              </p:par>
                              <p:par>
                                <p:cTn id="250" presetID="19" presetClass="emph" presetSubtype="0" fill="hold" grpId="0" nodeType="withEffect">
                                  <p:stCondLst>
                                    <p:cond delay="0"/>
                                  </p:stCondLst>
                                  <p:childTnLst>
                                    <p:animClr clrSpc="rgb" dir="cw">
                                      <p:cBhvr override="childStyle">
                                        <p:cTn id="251" dur="500" fill="hold"/>
                                        <p:tgtEl>
                                          <p:spTgt spid="66"/>
                                        </p:tgtEl>
                                        <p:attrNameLst>
                                          <p:attrName>style.color</p:attrName>
                                        </p:attrNameLst>
                                      </p:cBhvr>
                                      <p:to>
                                        <a:srgbClr val="B9B9B9"/>
                                      </p:to>
                                    </p:animClr>
                                    <p:animClr clrSpc="rgb" dir="cw">
                                      <p:cBhvr>
                                        <p:cTn id="252" dur="500" fill="hold"/>
                                        <p:tgtEl>
                                          <p:spTgt spid="66"/>
                                        </p:tgtEl>
                                        <p:attrNameLst>
                                          <p:attrName>fillcolor</p:attrName>
                                        </p:attrNameLst>
                                      </p:cBhvr>
                                      <p:to>
                                        <a:srgbClr val="B9B9B9"/>
                                      </p:to>
                                    </p:animClr>
                                    <p:set>
                                      <p:cBhvr>
                                        <p:cTn id="253" dur="500" fill="hold"/>
                                        <p:tgtEl>
                                          <p:spTgt spid="66"/>
                                        </p:tgtEl>
                                        <p:attrNameLst>
                                          <p:attrName>fill.type</p:attrName>
                                        </p:attrNameLst>
                                      </p:cBhvr>
                                      <p:to>
                                        <p:strVal val="solid"/>
                                      </p:to>
                                    </p:set>
                                    <p:set>
                                      <p:cBhvr>
                                        <p:cTn id="254" dur="500" fill="hold"/>
                                        <p:tgtEl>
                                          <p:spTgt spid="66"/>
                                        </p:tgtEl>
                                        <p:attrNameLst>
                                          <p:attrName>fill.on</p:attrName>
                                        </p:attrNameLst>
                                      </p:cBhvr>
                                      <p:to>
                                        <p:strVal val="true"/>
                                      </p:to>
                                    </p:set>
                                  </p:childTnLst>
                                </p:cTn>
                              </p:par>
                              <p:par>
                                <p:cTn id="255" presetID="19" presetClass="emph" presetSubtype="0" fill="hold" grpId="0" nodeType="withEffect">
                                  <p:stCondLst>
                                    <p:cond delay="0"/>
                                  </p:stCondLst>
                                  <p:childTnLst>
                                    <p:animClr clrSpc="rgb" dir="cw">
                                      <p:cBhvr override="childStyle">
                                        <p:cTn id="256" dur="500" fill="hold"/>
                                        <p:tgtEl>
                                          <p:spTgt spid="67"/>
                                        </p:tgtEl>
                                        <p:attrNameLst>
                                          <p:attrName>style.color</p:attrName>
                                        </p:attrNameLst>
                                      </p:cBhvr>
                                      <p:to>
                                        <a:srgbClr val="B9B9B9"/>
                                      </p:to>
                                    </p:animClr>
                                    <p:animClr clrSpc="rgb" dir="cw">
                                      <p:cBhvr>
                                        <p:cTn id="257" dur="500" fill="hold"/>
                                        <p:tgtEl>
                                          <p:spTgt spid="67"/>
                                        </p:tgtEl>
                                        <p:attrNameLst>
                                          <p:attrName>fillcolor</p:attrName>
                                        </p:attrNameLst>
                                      </p:cBhvr>
                                      <p:to>
                                        <a:srgbClr val="B9B9B9"/>
                                      </p:to>
                                    </p:animClr>
                                    <p:set>
                                      <p:cBhvr>
                                        <p:cTn id="258" dur="500" fill="hold"/>
                                        <p:tgtEl>
                                          <p:spTgt spid="67"/>
                                        </p:tgtEl>
                                        <p:attrNameLst>
                                          <p:attrName>fill.type</p:attrName>
                                        </p:attrNameLst>
                                      </p:cBhvr>
                                      <p:to>
                                        <p:strVal val="solid"/>
                                      </p:to>
                                    </p:set>
                                    <p:set>
                                      <p:cBhvr>
                                        <p:cTn id="259" dur="500" fill="hold"/>
                                        <p:tgtEl>
                                          <p:spTgt spid="67"/>
                                        </p:tgtEl>
                                        <p:attrNameLst>
                                          <p:attrName>fill.on</p:attrName>
                                        </p:attrNameLst>
                                      </p:cBhvr>
                                      <p:to>
                                        <p:strVal val="true"/>
                                      </p:to>
                                    </p:set>
                                  </p:childTnLst>
                                </p:cTn>
                              </p:par>
                              <p:par>
                                <p:cTn id="260" presetID="19" presetClass="emph" presetSubtype="0" fill="hold" grpId="0" nodeType="withEffect">
                                  <p:stCondLst>
                                    <p:cond delay="0"/>
                                  </p:stCondLst>
                                  <p:childTnLst>
                                    <p:animClr clrSpc="rgb" dir="cw">
                                      <p:cBhvr override="childStyle">
                                        <p:cTn id="261" dur="500" fill="hold"/>
                                        <p:tgtEl>
                                          <p:spTgt spid="68"/>
                                        </p:tgtEl>
                                        <p:attrNameLst>
                                          <p:attrName>style.color</p:attrName>
                                        </p:attrNameLst>
                                      </p:cBhvr>
                                      <p:to>
                                        <a:srgbClr val="B9B9B9"/>
                                      </p:to>
                                    </p:animClr>
                                    <p:animClr clrSpc="rgb" dir="cw">
                                      <p:cBhvr>
                                        <p:cTn id="262" dur="500" fill="hold"/>
                                        <p:tgtEl>
                                          <p:spTgt spid="68"/>
                                        </p:tgtEl>
                                        <p:attrNameLst>
                                          <p:attrName>fillcolor</p:attrName>
                                        </p:attrNameLst>
                                      </p:cBhvr>
                                      <p:to>
                                        <a:srgbClr val="B9B9B9"/>
                                      </p:to>
                                    </p:animClr>
                                    <p:set>
                                      <p:cBhvr>
                                        <p:cTn id="263" dur="500" fill="hold"/>
                                        <p:tgtEl>
                                          <p:spTgt spid="68"/>
                                        </p:tgtEl>
                                        <p:attrNameLst>
                                          <p:attrName>fill.type</p:attrName>
                                        </p:attrNameLst>
                                      </p:cBhvr>
                                      <p:to>
                                        <p:strVal val="solid"/>
                                      </p:to>
                                    </p:set>
                                    <p:set>
                                      <p:cBhvr>
                                        <p:cTn id="264" dur="500" fill="hold"/>
                                        <p:tgtEl>
                                          <p:spTgt spid="68"/>
                                        </p:tgtEl>
                                        <p:attrNameLst>
                                          <p:attrName>fill.on</p:attrName>
                                        </p:attrNameLst>
                                      </p:cBhvr>
                                      <p:to>
                                        <p:strVal val="true"/>
                                      </p:to>
                                    </p:set>
                                  </p:childTnLst>
                                </p:cTn>
                              </p:par>
                              <p:par>
                                <p:cTn id="265" presetID="19" presetClass="emph" presetSubtype="0" fill="hold" grpId="0" nodeType="withEffect">
                                  <p:stCondLst>
                                    <p:cond delay="0"/>
                                  </p:stCondLst>
                                  <p:childTnLst>
                                    <p:animClr clrSpc="rgb" dir="cw">
                                      <p:cBhvr override="childStyle">
                                        <p:cTn id="266" dur="500" fill="hold"/>
                                        <p:tgtEl>
                                          <p:spTgt spid="69"/>
                                        </p:tgtEl>
                                        <p:attrNameLst>
                                          <p:attrName>style.color</p:attrName>
                                        </p:attrNameLst>
                                      </p:cBhvr>
                                      <p:to>
                                        <a:srgbClr val="B9B9B9"/>
                                      </p:to>
                                    </p:animClr>
                                    <p:animClr clrSpc="rgb" dir="cw">
                                      <p:cBhvr>
                                        <p:cTn id="267" dur="500" fill="hold"/>
                                        <p:tgtEl>
                                          <p:spTgt spid="69"/>
                                        </p:tgtEl>
                                        <p:attrNameLst>
                                          <p:attrName>fillcolor</p:attrName>
                                        </p:attrNameLst>
                                      </p:cBhvr>
                                      <p:to>
                                        <a:srgbClr val="B9B9B9"/>
                                      </p:to>
                                    </p:animClr>
                                    <p:set>
                                      <p:cBhvr>
                                        <p:cTn id="268" dur="500" fill="hold"/>
                                        <p:tgtEl>
                                          <p:spTgt spid="69"/>
                                        </p:tgtEl>
                                        <p:attrNameLst>
                                          <p:attrName>fill.type</p:attrName>
                                        </p:attrNameLst>
                                      </p:cBhvr>
                                      <p:to>
                                        <p:strVal val="solid"/>
                                      </p:to>
                                    </p:set>
                                    <p:set>
                                      <p:cBhvr>
                                        <p:cTn id="269" dur="500" fill="hold"/>
                                        <p:tgtEl>
                                          <p:spTgt spid="69"/>
                                        </p:tgtEl>
                                        <p:attrNameLst>
                                          <p:attrName>fill.on</p:attrName>
                                        </p:attrNameLst>
                                      </p:cBhvr>
                                      <p:to>
                                        <p:strVal val="true"/>
                                      </p:to>
                                    </p:set>
                                  </p:childTnLst>
                                </p:cTn>
                              </p:par>
                              <p:par>
                                <p:cTn id="270" presetID="19" presetClass="emph" presetSubtype="0" fill="hold" grpId="0" nodeType="withEffect">
                                  <p:stCondLst>
                                    <p:cond delay="0"/>
                                  </p:stCondLst>
                                  <p:childTnLst>
                                    <p:animClr clrSpc="rgb" dir="cw">
                                      <p:cBhvr override="childStyle">
                                        <p:cTn id="271" dur="500" fill="hold"/>
                                        <p:tgtEl>
                                          <p:spTgt spid="70"/>
                                        </p:tgtEl>
                                        <p:attrNameLst>
                                          <p:attrName>style.color</p:attrName>
                                        </p:attrNameLst>
                                      </p:cBhvr>
                                      <p:to>
                                        <a:srgbClr val="B9B9B9"/>
                                      </p:to>
                                    </p:animClr>
                                    <p:animClr clrSpc="rgb" dir="cw">
                                      <p:cBhvr>
                                        <p:cTn id="272" dur="500" fill="hold"/>
                                        <p:tgtEl>
                                          <p:spTgt spid="70"/>
                                        </p:tgtEl>
                                        <p:attrNameLst>
                                          <p:attrName>fillcolor</p:attrName>
                                        </p:attrNameLst>
                                      </p:cBhvr>
                                      <p:to>
                                        <a:srgbClr val="B9B9B9"/>
                                      </p:to>
                                    </p:animClr>
                                    <p:set>
                                      <p:cBhvr>
                                        <p:cTn id="273" dur="500" fill="hold"/>
                                        <p:tgtEl>
                                          <p:spTgt spid="70"/>
                                        </p:tgtEl>
                                        <p:attrNameLst>
                                          <p:attrName>fill.type</p:attrName>
                                        </p:attrNameLst>
                                      </p:cBhvr>
                                      <p:to>
                                        <p:strVal val="solid"/>
                                      </p:to>
                                    </p:set>
                                    <p:set>
                                      <p:cBhvr>
                                        <p:cTn id="274" dur="500" fill="hold"/>
                                        <p:tgtEl>
                                          <p:spTgt spid="70"/>
                                        </p:tgtEl>
                                        <p:attrNameLst>
                                          <p:attrName>fill.on</p:attrName>
                                        </p:attrNameLst>
                                      </p:cBhvr>
                                      <p:to>
                                        <p:strVal val="true"/>
                                      </p:to>
                                    </p:set>
                                  </p:childTnLst>
                                </p:cTn>
                              </p:par>
                              <p:par>
                                <p:cTn id="275" presetID="19" presetClass="emph" presetSubtype="0" fill="hold" grpId="0" nodeType="withEffect">
                                  <p:stCondLst>
                                    <p:cond delay="0"/>
                                  </p:stCondLst>
                                  <p:childTnLst>
                                    <p:animClr clrSpc="rgb" dir="cw">
                                      <p:cBhvr override="childStyle">
                                        <p:cTn id="276" dur="500" fill="hold"/>
                                        <p:tgtEl>
                                          <p:spTgt spid="71"/>
                                        </p:tgtEl>
                                        <p:attrNameLst>
                                          <p:attrName>style.color</p:attrName>
                                        </p:attrNameLst>
                                      </p:cBhvr>
                                      <p:to>
                                        <a:srgbClr val="B9B9B9"/>
                                      </p:to>
                                    </p:animClr>
                                    <p:animClr clrSpc="rgb" dir="cw">
                                      <p:cBhvr>
                                        <p:cTn id="277" dur="500" fill="hold"/>
                                        <p:tgtEl>
                                          <p:spTgt spid="71"/>
                                        </p:tgtEl>
                                        <p:attrNameLst>
                                          <p:attrName>fillcolor</p:attrName>
                                        </p:attrNameLst>
                                      </p:cBhvr>
                                      <p:to>
                                        <a:srgbClr val="B9B9B9"/>
                                      </p:to>
                                    </p:animClr>
                                    <p:set>
                                      <p:cBhvr>
                                        <p:cTn id="278" dur="500" fill="hold"/>
                                        <p:tgtEl>
                                          <p:spTgt spid="71"/>
                                        </p:tgtEl>
                                        <p:attrNameLst>
                                          <p:attrName>fill.type</p:attrName>
                                        </p:attrNameLst>
                                      </p:cBhvr>
                                      <p:to>
                                        <p:strVal val="solid"/>
                                      </p:to>
                                    </p:set>
                                    <p:set>
                                      <p:cBhvr>
                                        <p:cTn id="279" dur="500" fill="hold"/>
                                        <p:tgtEl>
                                          <p:spTgt spid="71"/>
                                        </p:tgtEl>
                                        <p:attrNameLst>
                                          <p:attrName>fill.on</p:attrName>
                                        </p:attrNameLst>
                                      </p:cBhvr>
                                      <p:to>
                                        <p:strVal val="true"/>
                                      </p:to>
                                    </p:set>
                                  </p:childTnLst>
                                </p:cTn>
                              </p:par>
                              <p:par>
                                <p:cTn id="280" presetID="19" presetClass="emph" presetSubtype="0" fill="hold" grpId="0" nodeType="withEffect">
                                  <p:stCondLst>
                                    <p:cond delay="0"/>
                                  </p:stCondLst>
                                  <p:childTnLst>
                                    <p:animClr clrSpc="rgb" dir="cw">
                                      <p:cBhvr override="childStyle">
                                        <p:cTn id="281" dur="500" fill="hold"/>
                                        <p:tgtEl>
                                          <p:spTgt spid="72"/>
                                        </p:tgtEl>
                                        <p:attrNameLst>
                                          <p:attrName>style.color</p:attrName>
                                        </p:attrNameLst>
                                      </p:cBhvr>
                                      <p:to>
                                        <a:srgbClr val="B9B9B9"/>
                                      </p:to>
                                    </p:animClr>
                                    <p:animClr clrSpc="rgb" dir="cw">
                                      <p:cBhvr>
                                        <p:cTn id="282" dur="500" fill="hold"/>
                                        <p:tgtEl>
                                          <p:spTgt spid="72"/>
                                        </p:tgtEl>
                                        <p:attrNameLst>
                                          <p:attrName>fillcolor</p:attrName>
                                        </p:attrNameLst>
                                      </p:cBhvr>
                                      <p:to>
                                        <a:srgbClr val="B9B9B9"/>
                                      </p:to>
                                    </p:animClr>
                                    <p:set>
                                      <p:cBhvr>
                                        <p:cTn id="283" dur="500" fill="hold"/>
                                        <p:tgtEl>
                                          <p:spTgt spid="72"/>
                                        </p:tgtEl>
                                        <p:attrNameLst>
                                          <p:attrName>fill.type</p:attrName>
                                        </p:attrNameLst>
                                      </p:cBhvr>
                                      <p:to>
                                        <p:strVal val="solid"/>
                                      </p:to>
                                    </p:set>
                                    <p:set>
                                      <p:cBhvr>
                                        <p:cTn id="284" dur="500" fill="hold"/>
                                        <p:tgtEl>
                                          <p:spTgt spid="72"/>
                                        </p:tgtEl>
                                        <p:attrNameLst>
                                          <p:attrName>fill.on</p:attrName>
                                        </p:attrNameLst>
                                      </p:cBhvr>
                                      <p:to>
                                        <p:strVal val="true"/>
                                      </p:to>
                                    </p:set>
                                  </p:childTnLst>
                                </p:cTn>
                              </p:par>
                              <p:par>
                                <p:cTn id="285" presetID="19" presetClass="emph" presetSubtype="0" fill="hold" grpId="0" nodeType="withEffect">
                                  <p:stCondLst>
                                    <p:cond delay="0"/>
                                  </p:stCondLst>
                                  <p:childTnLst>
                                    <p:animClr clrSpc="rgb" dir="cw">
                                      <p:cBhvr override="childStyle">
                                        <p:cTn id="286" dur="500" fill="hold"/>
                                        <p:tgtEl>
                                          <p:spTgt spid="73"/>
                                        </p:tgtEl>
                                        <p:attrNameLst>
                                          <p:attrName>style.color</p:attrName>
                                        </p:attrNameLst>
                                      </p:cBhvr>
                                      <p:to>
                                        <a:srgbClr val="B9B9B9"/>
                                      </p:to>
                                    </p:animClr>
                                    <p:animClr clrSpc="rgb" dir="cw">
                                      <p:cBhvr>
                                        <p:cTn id="287" dur="500" fill="hold"/>
                                        <p:tgtEl>
                                          <p:spTgt spid="73"/>
                                        </p:tgtEl>
                                        <p:attrNameLst>
                                          <p:attrName>fillcolor</p:attrName>
                                        </p:attrNameLst>
                                      </p:cBhvr>
                                      <p:to>
                                        <a:srgbClr val="B9B9B9"/>
                                      </p:to>
                                    </p:animClr>
                                    <p:set>
                                      <p:cBhvr>
                                        <p:cTn id="288" dur="500" fill="hold"/>
                                        <p:tgtEl>
                                          <p:spTgt spid="73"/>
                                        </p:tgtEl>
                                        <p:attrNameLst>
                                          <p:attrName>fill.type</p:attrName>
                                        </p:attrNameLst>
                                      </p:cBhvr>
                                      <p:to>
                                        <p:strVal val="solid"/>
                                      </p:to>
                                    </p:set>
                                    <p:set>
                                      <p:cBhvr>
                                        <p:cTn id="289" dur="500" fill="hold"/>
                                        <p:tgtEl>
                                          <p:spTgt spid="73"/>
                                        </p:tgtEl>
                                        <p:attrNameLst>
                                          <p:attrName>fill.on</p:attrName>
                                        </p:attrNameLst>
                                      </p:cBhvr>
                                      <p:to>
                                        <p:strVal val="true"/>
                                      </p:to>
                                    </p:set>
                                  </p:childTnLst>
                                </p:cTn>
                              </p:par>
                              <p:par>
                                <p:cTn id="290" presetID="19" presetClass="emph" presetSubtype="0" fill="hold" grpId="0" nodeType="withEffect">
                                  <p:stCondLst>
                                    <p:cond delay="0"/>
                                  </p:stCondLst>
                                  <p:childTnLst>
                                    <p:animClr clrSpc="rgb" dir="cw">
                                      <p:cBhvr override="childStyle">
                                        <p:cTn id="291" dur="500" fill="hold"/>
                                        <p:tgtEl>
                                          <p:spTgt spid="74"/>
                                        </p:tgtEl>
                                        <p:attrNameLst>
                                          <p:attrName>style.color</p:attrName>
                                        </p:attrNameLst>
                                      </p:cBhvr>
                                      <p:to>
                                        <a:srgbClr val="B9B9B9"/>
                                      </p:to>
                                    </p:animClr>
                                    <p:animClr clrSpc="rgb" dir="cw">
                                      <p:cBhvr>
                                        <p:cTn id="292" dur="500" fill="hold"/>
                                        <p:tgtEl>
                                          <p:spTgt spid="74"/>
                                        </p:tgtEl>
                                        <p:attrNameLst>
                                          <p:attrName>fillcolor</p:attrName>
                                        </p:attrNameLst>
                                      </p:cBhvr>
                                      <p:to>
                                        <a:srgbClr val="B9B9B9"/>
                                      </p:to>
                                    </p:animClr>
                                    <p:set>
                                      <p:cBhvr>
                                        <p:cTn id="293" dur="500" fill="hold"/>
                                        <p:tgtEl>
                                          <p:spTgt spid="74"/>
                                        </p:tgtEl>
                                        <p:attrNameLst>
                                          <p:attrName>fill.type</p:attrName>
                                        </p:attrNameLst>
                                      </p:cBhvr>
                                      <p:to>
                                        <p:strVal val="solid"/>
                                      </p:to>
                                    </p:set>
                                    <p:set>
                                      <p:cBhvr>
                                        <p:cTn id="294" dur="500" fill="hold"/>
                                        <p:tgtEl>
                                          <p:spTgt spid="74"/>
                                        </p:tgtEl>
                                        <p:attrNameLst>
                                          <p:attrName>fill.on</p:attrName>
                                        </p:attrNameLst>
                                      </p:cBhvr>
                                      <p:to>
                                        <p:strVal val="true"/>
                                      </p:to>
                                    </p:set>
                                  </p:childTnLst>
                                </p:cTn>
                              </p:par>
                              <p:par>
                                <p:cTn id="295" presetID="19" presetClass="emph" presetSubtype="0" fill="hold" grpId="0" nodeType="withEffect">
                                  <p:stCondLst>
                                    <p:cond delay="0"/>
                                  </p:stCondLst>
                                  <p:childTnLst>
                                    <p:animClr clrSpc="rgb" dir="cw">
                                      <p:cBhvr override="childStyle">
                                        <p:cTn id="296" dur="500" fill="hold"/>
                                        <p:tgtEl>
                                          <p:spTgt spid="75"/>
                                        </p:tgtEl>
                                        <p:attrNameLst>
                                          <p:attrName>style.color</p:attrName>
                                        </p:attrNameLst>
                                      </p:cBhvr>
                                      <p:to>
                                        <a:srgbClr val="B9B9B9"/>
                                      </p:to>
                                    </p:animClr>
                                    <p:animClr clrSpc="rgb" dir="cw">
                                      <p:cBhvr>
                                        <p:cTn id="297" dur="500" fill="hold"/>
                                        <p:tgtEl>
                                          <p:spTgt spid="75"/>
                                        </p:tgtEl>
                                        <p:attrNameLst>
                                          <p:attrName>fillcolor</p:attrName>
                                        </p:attrNameLst>
                                      </p:cBhvr>
                                      <p:to>
                                        <a:srgbClr val="B9B9B9"/>
                                      </p:to>
                                    </p:animClr>
                                    <p:set>
                                      <p:cBhvr>
                                        <p:cTn id="298" dur="500" fill="hold"/>
                                        <p:tgtEl>
                                          <p:spTgt spid="75"/>
                                        </p:tgtEl>
                                        <p:attrNameLst>
                                          <p:attrName>fill.type</p:attrName>
                                        </p:attrNameLst>
                                      </p:cBhvr>
                                      <p:to>
                                        <p:strVal val="solid"/>
                                      </p:to>
                                    </p:set>
                                    <p:set>
                                      <p:cBhvr>
                                        <p:cTn id="299" dur="500" fill="hold"/>
                                        <p:tgtEl>
                                          <p:spTgt spid="75"/>
                                        </p:tgtEl>
                                        <p:attrNameLst>
                                          <p:attrName>fill.on</p:attrName>
                                        </p:attrNameLst>
                                      </p:cBhvr>
                                      <p:to>
                                        <p:strVal val="true"/>
                                      </p:to>
                                    </p:set>
                                  </p:childTnLst>
                                </p:cTn>
                              </p:par>
                              <p:par>
                                <p:cTn id="300" presetID="19" presetClass="emph" presetSubtype="0" fill="hold" grpId="0" nodeType="withEffect">
                                  <p:stCondLst>
                                    <p:cond delay="0"/>
                                  </p:stCondLst>
                                  <p:childTnLst>
                                    <p:animClr clrSpc="rgb" dir="cw">
                                      <p:cBhvr override="childStyle">
                                        <p:cTn id="301" dur="500" fill="hold"/>
                                        <p:tgtEl>
                                          <p:spTgt spid="76"/>
                                        </p:tgtEl>
                                        <p:attrNameLst>
                                          <p:attrName>style.color</p:attrName>
                                        </p:attrNameLst>
                                      </p:cBhvr>
                                      <p:to>
                                        <a:srgbClr val="B9B9B9"/>
                                      </p:to>
                                    </p:animClr>
                                    <p:animClr clrSpc="rgb" dir="cw">
                                      <p:cBhvr>
                                        <p:cTn id="302" dur="500" fill="hold"/>
                                        <p:tgtEl>
                                          <p:spTgt spid="76"/>
                                        </p:tgtEl>
                                        <p:attrNameLst>
                                          <p:attrName>fillcolor</p:attrName>
                                        </p:attrNameLst>
                                      </p:cBhvr>
                                      <p:to>
                                        <a:srgbClr val="B9B9B9"/>
                                      </p:to>
                                    </p:animClr>
                                    <p:set>
                                      <p:cBhvr>
                                        <p:cTn id="303" dur="500" fill="hold"/>
                                        <p:tgtEl>
                                          <p:spTgt spid="76"/>
                                        </p:tgtEl>
                                        <p:attrNameLst>
                                          <p:attrName>fill.type</p:attrName>
                                        </p:attrNameLst>
                                      </p:cBhvr>
                                      <p:to>
                                        <p:strVal val="solid"/>
                                      </p:to>
                                    </p:set>
                                    <p:set>
                                      <p:cBhvr>
                                        <p:cTn id="304" dur="500" fill="hold"/>
                                        <p:tgtEl>
                                          <p:spTgt spid="7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Resuming compute in SQLDW</a:t>
            </a:r>
          </a:p>
        </p:txBody>
      </p:sp>
      <p:sp>
        <p:nvSpPr>
          <p:cNvPr id="5" name="Flowchart: Manual Operation 4"/>
          <p:cNvSpPr/>
          <p:nvPr/>
        </p:nvSpPr>
        <p:spPr>
          <a:xfrm>
            <a:off x="838946" y="2863500"/>
            <a:ext cx="863877" cy="719898"/>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2"/>
                </a:solidFill>
                <a:latin typeface="+mj-lt"/>
              </a:rPr>
              <a:t>13</a:t>
            </a:r>
          </a:p>
        </p:txBody>
      </p:sp>
      <p:sp>
        <p:nvSpPr>
          <p:cNvPr id="6" name="Flowchart: Manual Operation 5"/>
          <p:cNvSpPr/>
          <p:nvPr/>
        </p:nvSpPr>
        <p:spPr>
          <a:xfrm>
            <a:off x="1702824" y="2863500"/>
            <a:ext cx="863877" cy="719898"/>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2"/>
                </a:solidFill>
                <a:latin typeface="+mj-lt"/>
              </a:rPr>
              <a:t>14</a:t>
            </a:r>
          </a:p>
        </p:txBody>
      </p:sp>
      <p:sp>
        <p:nvSpPr>
          <p:cNvPr id="7" name="Flowchart: Manual Operation 6"/>
          <p:cNvSpPr/>
          <p:nvPr/>
        </p:nvSpPr>
        <p:spPr>
          <a:xfrm>
            <a:off x="3430578" y="2863500"/>
            <a:ext cx="863877" cy="719898"/>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2"/>
                </a:solidFill>
                <a:latin typeface="+mj-lt"/>
              </a:rPr>
              <a:t>16</a:t>
            </a:r>
          </a:p>
        </p:txBody>
      </p:sp>
      <p:sp>
        <p:nvSpPr>
          <p:cNvPr id="8" name="Flowchart: Manual Operation 7"/>
          <p:cNvSpPr/>
          <p:nvPr/>
        </p:nvSpPr>
        <p:spPr>
          <a:xfrm>
            <a:off x="2566701" y="2863500"/>
            <a:ext cx="863877" cy="719898"/>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2"/>
                </a:solidFill>
                <a:latin typeface="+mj-lt"/>
              </a:rPr>
              <a:t>15</a:t>
            </a:r>
          </a:p>
        </p:txBody>
      </p:sp>
      <p:sp>
        <p:nvSpPr>
          <p:cNvPr id="9" name="Flowchart: Manual Operation 8"/>
          <p:cNvSpPr/>
          <p:nvPr/>
        </p:nvSpPr>
        <p:spPr>
          <a:xfrm>
            <a:off x="4290316" y="2863500"/>
            <a:ext cx="863877" cy="719898"/>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2"/>
                </a:solidFill>
                <a:latin typeface="+mj-lt"/>
              </a:rPr>
              <a:t>17</a:t>
            </a:r>
          </a:p>
        </p:txBody>
      </p:sp>
      <p:sp>
        <p:nvSpPr>
          <p:cNvPr id="10" name="Flowchart: Manual Operation 9"/>
          <p:cNvSpPr/>
          <p:nvPr/>
        </p:nvSpPr>
        <p:spPr>
          <a:xfrm>
            <a:off x="5154193" y="2863500"/>
            <a:ext cx="863877" cy="719898"/>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2"/>
                </a:solidFill>
                <a:latin typeface="+mj-lt"/>
              </a:rPr>
              <a:t>18</a:t>
            </a:r>
          </a:p>
        </p:txBody>
      </p:sp>
      <p:sp>
        <p:nvSpPr>
          <p:cNvPr id="11" name="Flowchart: Manual Operation 10"/>
          <p:cNvSpPr/>
          <p:nvPr/>
        </p:nvSpPr>
        <p:spPr>
          <a:xfrm>
            <a:off x="6881948" y="2863500"/>
            <a:ext cx="863877" cy="719898"/>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2"/>
                </a:solidFill>
                <a:latin typeface="+mj-lt"/>
              </a:rPr>
              <a:t>20</a:t>
            </a:r>
          </a:p>
        </p:txBody>
      </p:sp>
      <p:sp>
        <p:nvSpPr>
          <p:cNvPr id="12" name="Flowchart: Manual Operation 11"/>
          <p:cNvSpPr/>
          <p:nvPr/>
        </p:nvSpPr>
        <p:spPr>
          <a:xfrm>
            <a:off x="6018071" y="2863500"/>
            <a:ext cx="863877" cy="719898"/>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2"/>
                </a:solidFill>
                <a:latin typeface="+mj-lt"/>
              </a:rPr>
              <a:t>19</a:t>
            </a:r>
          </a:p>
        </p:txBody>
      </p:sp>
      <p:sp>
        <p:nvSpPr>
          <p:cNvPr id="13" name="Flowchart: Manual Operation 12"/>
          <p:cNvSpPr/>
          <p:nvPr/>
        </p:nvSpPr>
        <p:spPr>
          <a:xfrm>
            <a:off x="7745826" y="2863500"/>
            <a:ext cx="863877" cy="719898"/>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2"/>
                </a:solidFill>
                <a:latin typeface="+mj-lt"/>
              </a:rPr>
              <a:t>21</a:t>
            </a:r>
          </a:p>
        </p:txBody>
      </p:sp>
      <p:sp>
        <p:nvSpPr>
          <p:cNvPr id="14" name="Flowchart: Manual Operation 13"/>
          <p:cNvSpPr/>
          <p:nvPr/>
        </p:nvSpPr>
        <p:spPr>
          <a:xfrm>
            <a:off x="8609703" y="2863500"/>
            <a:ext cx="863877" cy="719898"/>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2"/>
                </a:solidFill>
                <a:latin typeface="+mj-lt"/>
              </a:rPr>
              <a:t>22</a:t>
            </a:r>
          </a:p>
        </p:txBody>
      </p:sp>
      <p:sp>
        <p:nvSpPr>
          <p:cNvPr id="15" name="Flowchart: Manual Operation 14"/>
          <p:cNvSpPr/>
          <p:nvPr/>
        </p:nvSpPr>
        <p:spPr>
          <a:xfrm>
            <a:off x="10337458" y="2863500"/>
            <a:ext cx="863877" cy="719898"/>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2"/>
                </a:solidFill>
                <a:latin typeface="+mj-lt"/>
              </a:rPr>
              <a:t>24</a:t>
            </a:r>
          </a:p>
        </p:txBody>
      </p:sp>
      <p:sp>
        <p:nvSpPr>
          <p:cNvPr id="16" name="Flowchart: Manual Operation 15"/>
          <p:cNvSpPr/>
          <p:nvPr/>
        </p:nvSpPr>
        <p:spPr>
          <a:xfrm>
            <a:off x="9473581" y="2863500"/>
            <a:ext cx="863877" cy="719898"/>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chemeClr val="bg2"/>
                </a:solidFill>
                <a:latin typeface="+mj-lt"/>
              </a:rPr>
              <a:t>23</a:t>
            </a:r>
          </a:p>
        </p:txBody>
      </p:sp>
      <p:sp>
        <p:nvSpPr>
          <p:cNvPr id="17" name="Flowchart: Manual Operation 16"/>
          <p:cNvSpPr/>
          <p:nvPr/>
        </p:nvSpPr>
        <p:spPr>
          <a:xfrm>
            <a:off x="838946" y="3663486"/>
            <a:ext cx="863877" cy="719898"/>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25</a:t>
            </a:r>
          </a:p>
        </p:txBody>
      </p:sp>
      <p:sp>
        <p:nvSpPr>
          <p:cNvPr id="18" name="Flowchart: Manual Operation 17"/>
          <p:cNvSpPr/>
          <p:nvPr/>
        </p:nvSpPr>
        <p:spPr>
          <a:xfrm>
            <a:off x="1702824" y="3663486"/>
            <a:ext cx="863877" cy="719898"/>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26</a:t>
            </a:r>
          </a:p>
        </p:txBody>
      </p:sp>
      <p:sp>
        <p:nvSpPr>
          <p:cNvPr id="19" name="Flowchart: Manual Operation 18"/>
          <p:cNvSpPr/>
          <p:nvPr/>
        </p:nvSpPr>
        <p:spPr>
          <a:xfrm>
            <a:off x="3430578" y="3663486"/>
            <a:ext cx="863877" cy="719898"/>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28</a:t>
            </a:r>
          </a:p>
        </p:txBody>
      </p:sp>
      <p:sp>
        <p:nvSpPr>
          <p:cNvPr id="20" name="Flowchart: Manual Operation 19"/>
          <p:cNvSpPr/>
          <p:nvPr/>
        </p:nvSpPr>
        <p:spPr>
          <a:xfrm>
            <a:off x="2566701" y="3663486"/>
            <a:ext cx="863877" cy="719898"/>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27</a:t>
            </a:r>
          </a:p>
        </p:txBody>
      </p:sp>
      <p:sp>
        <p:nvSpPr>
          <p:cNvPr id="21" name="Flowchart: Manual Operation 20"/>
          <p:cNvSpPr/>
          <p:nvPr/>
        </p:nvSpPr>
        <p:spPr>
          <a:xfrm>
            <a:off x="4290316" y="3663486"/>
            <a:ext cx="863877" cy="719898"/>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29</a:t>
            </a:r>
          </a:p>
        </p:txBody>
      </p:sp>
      <p:sp>
        <p:nvSpPr>
          <p:cNvPr id="22" name="Flowchart: Manual Operation 21"/>
          <p:cNvSpPr/>
          <p:nvPr/>
        </p:nvSpPr>
        <p:spPr>
          <a:xfrm>
            <a:off x="5154193" y="3663486"/>
            <a:ext cx="863877" cy="719898"/>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30</a:t>
            </a:r>
          </a:p>
        </p:txBody>
      </p:sp>
      <p:sp>
        <p:nvSpPr>
          <p:cNvPr id="23" name="Flowchart: Manual Operation 22"/>
          <p:cNvSpPr/>
          <p:nvPr/>
        </p:nvSpPr>
        <p:spPr>
          <a:xfrm>
            <a:off x="6881948" y="3663486"/>
            <a:ext cx="863877" cy="719898"/>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32</a:t>
            </a:r>
          </a:p>
        </p:txBody>
      </p:sp>
      <p:sp>
        <p:nvSpPr>
          <p:cNvPr id="24" name="Flowchart: Manual Operation 23"/>
          <p:cNvSpPr/>
          <p:nvPr/>
        </p:nvSpPr>
        <p:spPr>
          <a:xfrm>
            <a:off x="6018071" y="3663486"/>
            <a:ext cx="863877" cy="719898"/>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31</a:t>
            </a:r>
          </a:p>
        </p:txBody>
      </p:sp>
      <p:sp>
        <p:nvSpPr>
          <p:cNvPr id="25" name="Flowchart: Manual Operation 24"/>
          <p:cNvSpPr/>
          <p:nvPr/>
        </p:nvSpPr>
        <p:spPr>
          <a:xfrm>
            <a:off x="7745826" y="3663486"/>
            <a:ext cx="863877" cy="719898"/>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33</a:t>
            </a:r>
          </a:p>
        </p:txBody>
      </p:sp>
      <p:sp>
        <p:nvSpPr>
          <p:cNvPr id="26" name="Flowchart: Manual Operation 25"/>
          <p:cNvSpPr/>
          <p:nvPr/>
        </p:nvSpPr>
        <p:spPr>
          <a:xfrm>
            <a:off x="8609703" y="3663486"/>
            <a:ext cx="863877" cy="719898"/>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34</a:t>
            </a:r>
          </a:p>
        </p:txBody>
      </p:sp>
      <p:sp>
        <p:nvSpPr>
          <p:cNvPr id="27" name="Flowchart: Manual Operation 26"/>
          <p:cNvSpPr/>
          <p:nvPr/>
        </p:nvSpPr>
        <p:spPr>
          <a:xfrm>
            <a:off x="10337458" y="3663486"/>
            <a:ext cx="863877" cy="719898"/>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36</a:t>
            </a:r>
          </a:p>
        </p:txBody>
      </p:sp>
      <p:sp>
        <p:nvSpPr>
          <p:cNvPr id="28" name="Flowchart: Manual Operation 27"/>
          <p:cNvSpPr/>
          <p:nvPr/>
        </p:nvSpPr>
        <p:spPr>
          <a:xfrm>
            <a:off x="9473581" y="3663486"/>
            <a:ext cx="863877" cy="719898"/>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35</a:t>
            </a:r>
          </a:p>
        </p:txBody>
      </p:sp>
      <p:sp>
        <p:nvSpPr>
          <p:cNvPr id="29" name="Flowchart: Manual Operation 28"/>
          <p:cNvSpPr/>
          <p:nvPr/>
        </p:nvSpPr>
        <p:spPr>
          <a:xfrm>
            <a:off x="838946" y="4463473"/>
            <a:ext cx="863877" cy="719898"/>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37</a:t>
            </a:r>
          </a:p>
        </p:txBody>
      </p:sp>
      <p:sp>
        <p:nvSpPr>
          <p:cNvPr id="30" name="Flowchart: Manual Operation 29"/>
          <p:cNvSpPr/>
          <p:nvPr/>
        </p:nvSpPr>
        <p:spPr>
          <a:xfrm>
            <a:off x="1702824" y="4463473"/>
            <a:ext cx="863877" cy="719898"/>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38</a:t>
            </a:r>
          </a:p>
        </p:txBody>
      </p:sp>
      <p:sp>
        <p:nvSpPr>
          <p:cNvPr id="31" name="Flowchart: Manual Operation 30"/>
          <p:cNvSpPr/>
          <p:nvPr/>
        </p:nvSpPr>
        <p:spPr>
          <a:xfrm>
            <a:off x="3430578" y="4463473"/>
            <a:ext cx="863877" cy="719898"/>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40</a:t>
            </a:r>
          </a:p>
        </p:txBody>
      </p:sp>
      <p:sp>
        <p:nvSpPr>
          <p:cNvPr id="32" name="Flowchart: Manual Operation 31"/>
          <p:cNvSpPr/>
          <p:nvPr/>
        </p:nvSpPr>
        <p:spPr>
          <a:xfrm>
            <a:off x="2566701" y="4463473"/>
            <a:ext cx="863877" cy="719898"/>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39</a:t>
            </a:r>
          </a:p>
        </p:txBody>
      </p:sp>
      <p:sp>
        <p:nvSpPr>
          <p:cNvPr id="33" name="Flowchart: Manual Operation 32"/>
          <p:cNvSpPr/>
          <p:nvPr/>
        </p:nvSpPr>
        <p:spPr>
          <a:xfrm>
            <a:off x="4290316" y="4463473"/>
            <a:ext cx="863877" cy="719898"/>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41</a:t>
            </a:r>
          </a:p>
        </p:txBody>
      </p:sp>
      <p:sp>
        <p:nvSpPr>
          <p:cNvPr id="34" name="Flowchart: Manual Operation 33"/>
          <p:cNvSpPr/>
          <p:nvPr/>
        </p:nvSpPr>
        <p:spPr>
          <a:xfrm>
            <a:off x="5154193" y="4463473"/>
            <a:ext cx="863877" cy="719898"/>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42</a:t>
            </a:r>
          </a:p>
        </p:txBody>
      </p:sp>
      <p:sp>
        <p:nvSpPr>
          <p:cNvPr id="35" name="Flowchart: Manual Operation 34"/>
          <p:cNvSpPr/>
          <p:nvPr/>
        </p:nvSpPr>
        <p:spPr>
          <a:xfrm>
            <a:off x="6881948" y="4463473"/>
            <a:ext cx="863877" cy="719898"/>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44</a:t>
            </a:r>
          </a:p>
        </p:txBody>
      </p:sp>
      <p:sp>
        <p:nvSpPr>
          <p:cNvPr id="36" name="Flowchart: Manual Operation 35"/>
          <p:cNvSpPr/>
          <p:nvPr/>
        </p:nvSpPr>
        <p:spPr>
          <a:xfrm>
            <a:off x="6018071" y="4463473"/>
            <a:ext cx="863877" cy="719898"/>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43</a:t>
            </a:r>
          </a:p>
        </p:txBody>
      </p:sp>
      <p:sp>
        <p:nvSpPr>
          <p:cNvPr id="37" name="Flowchart: Manual Operation 36"/>
          <p:cNvSpPr/>
          <p:nvPr/>
        </p:nvSpPr>
        <p:spPr>
          <a:xfrm>
            <a:off x="7745826" y="4463473"/>
            <a:ext cx="863877" cy="719898"/>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45</a:t>
            </a:r>
          </a:p>
        </p:txBody>
      </p:sp>
      <p:sp>
        <p:nvSpPr>
          <p:cNvPr id="38" name="Flowchart: Manual Operation 37"/>
          <p:cNvSpPr/>
          <p:nvPr/>
        </p:nvSpPr>
        <p:spPr>
          <a:xfrm>
            <a:off x="8609703" y="4463473"/>
            <a:ext cx="863877" cy="719898"/>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46</a:t>
            </a:r>
          </a:p>
        </p:txBody>
      </p:sp>
      <p:sp>
        <p:nvSpPr>
          <p:cNvPr id="39" name="Flowchart: Manual Operation 38"/>
          <p:cNvSpPr/>
          <p:nvPr/>
        </p:nvSpPr>
        <p:spPr>
          <a:xfrm>
            <a:off x="10337458" y="4463473"/>
            <a:ext cx="863877" cy="719898"/>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48</a:t>
            </a:r>
          </a:p>
        </p:txBody>
      </p:sp>
      <p:sp>
        <p:nvSpPr>
          <p:cNvPr id="40" name="Flowchart: Manual Operation 39"/>
          <p:cNvSpPr/>
          <p:nvPr/>
        </p:nvSpPr>
        <p:spPr>
          <a:xfrm>
            <a:off x="9473581" y="4463473"/>
            <a:ext cx="863877" cy="719898"/>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47</a:t>
            </a:r>
          </a:p>
        </p:txBody>
      </p:sp>
      <p:sp>
        <p:nvSpPr>
          <p:cNvPr id="53" name="Flowchart: Manual Operation 52"/>
          <p:cNvSpPr/>
          <p:nvPr/>
        </p:nvSpPr>
        <p:spPr>
          <a:xfrm>
            <a:off x="838946" y="5263460"/>
            <a:ext cx="863877" cy="719898"/>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49</a:t>
            </a:r>
          </a:p>
        </p:txBody>
      </p:sp>
      <p:sp>
        <p:nvSpPr>
          <p:cNvPr id="54" name="Flowchart: Manual Operation 53"/>
          <p:cNvSpPr/>
          <p:nvPr/>
        </p:nvSpPr>
        <p:spPr>
          <a:xfrm>
            <a:off x="1702824" y="5263460"/>
            <a:ext cx="863877" cy="719898"/>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50</a:t>
            </a:r>
          </a:p>
        </p:txBody>
      </p:sp>
      <p:sp>
        <p:nvSpPr>
          <p:cNvPr id="55" name="Flowchart: Manual Operation 54"/>
          <p:cNvSpPr/>
          <p:nvPr/>
        </p:nvSpPr>
        <p:spPr>
          <a:xfrm>
            <a:off x="3430578" y="5263460"/>
            <a:ext cx="863877" cy="719898"/>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52</a:t>
            </a:r>
          </a:p>
        </p:txBody>
      </p:sp>
      <p:sp>
        <p:nvSpPr>
          <p:cNvPr id="56" name="Flowchart: Manual Operation 55"/>
          <p:cNvSpPr/>
          <p:nvPr/>
        </p:nvSpPr>
        <p:spPr>
          <a:xfrm>
            <a:off x="2566701" y="5263460"/>
            <a:ext cx="863877" cy="719898"/>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51</a:t>
            </a:r>
          </a:p>
        </p:txBody>
      </p:sp>
      <p:sp>
        <p:nvSpPr>
          <p:cNvPr id="57" name="Flowchart: Manual Operation 56"/>
          <p:cNvSpPr/>
          <p:nvPr/>
        </p:nvSpPr>
        <p:spPr>
          <a:xfrm>
            <a:off x="4290316" y="5263460"/>
            <a:ext cx="863877" cy="719898"/>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53</a:t>
            </a:r>
          </a:p>
        </p:txBody>
      </p:sp>
      <p:sp>
        <p:nvSpPr>
          <p:cNvPr id="58" name="Flowchart: Manual Operation 57"/>
          <p:cNvSpPr/>
          <p:nvPr/>
        </p:nvSpPr>
        <p:spPr>
          <a:xfrm>
            <a:off x="5154193" y="5263460"/>
            <a:ext cx="863877" cy="719898"/>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54</a:t>
            </a:r>
          </a:p>
        </p:txBody>
      </p:sp>
      <p:sp>
        <p:nvSpPr>
          <p:cNvPr id="59" name="Flowchart: Manual Operation 58"/>
          <p:cNvSpPr/>
          <p:nvPr/>
        </p:nvSpPr>
        <p:spPr>
          <a:xfrm>
            <a:off x="6881948" y="5263460"/>
            <a:ext cx="863877" cy="719898"/>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56</a:t>
            </a:r>
          </a:p>
        </p:txBody>
      </p:sp>
      <p:sp>
        <p:nvSpPr>
          <p:cNvPr id="60" name="Flowchart: Manual Operation 59"/>
          <p:cNvSpPr/>
          <p:nvPr/>
        </p:nvSpPr>
        <p:spPr>
          <a:xfrm>
            <a:off x="6018071" y="5263460"/>
            <a:ext cx="863877" cy="719898"/>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55</a:t>
            </a:r>
          </a:p>
        </p:txBody>
      </p:sp>
      <p:sp>
        <p:nvSpPr>
          <p:cNvPr id="61" name="Flowchart: Manual Operation 60"/>
          <p:cNvSpPr/>
          <p:nvPr/>
        </p:nvSpPr>
        <p:spPr>
          <a:xfrm>
            <a:off x="7745826" y="5263460"/>
            <a:ext cx="863877" cy="719898"/>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57</a:t>
            </a:r>
          </a:p>
        </p:txBody>
      </p:sp>
      <p:sp>
        <p:nvSpPr>
          <p:cNvPr id="62" name="Flowchart: Manual Operation 61"/>
          <p:cNvSpPr/>
          <p:nvPr/>
        </p:nvSpPr>
        <p:spPr>
          <a:xfrm>
            <a:off x="8609703" y="5263460"/>
            <a:ext cx="863877" cy="719898"/>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58</a:t>
            </a:r>
          </a:p>
        </p:txBody>
      </p:sp>
      <p:sp>
        <p:nvSpPr>
          <p:cNvPr id="63" name="Flowchart: Manual Operation 62"/>
          <p:cNvSpPr/>
          <p:nvPr/>
        </p:nvSpPr>
        <p:spPr>
          <a:xfrm>
            <a:off x="10337458" y="5263460"/>
            <a:ext cx="863877" cy="719898"/>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60</a:t>
            </a:r>
          </a:p>
        </p:txBody>
      </p:sp>
      <p:sp>
        <p:nvSpPr>
          <p:cNvPr id="64" name="Flowchart: Manual Operation 63"/>
          <p:cNvSpPr/>
          <p:nvPr/>
        </p:nvSpPr>
        <p:spPr>
          <a:xfrm>
            <a:off x="9473581" y="5263460"/>
            <a:ext cx="863877" cy="719898"/>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59</a:t>
            </a:r>
          </a:p>
        </p:txBody>
      </p:sp>
      <p:sp>
        <p:nvSpPr>
          <p:cNvPr id="65" name="Flowchart: Manual Operation 64"/>
          <p:cNvSpPr/>
          <p:nvPr/>
        </p:nvSpPr>
        <p:spPr>
          <a:xfrm>
            <a:off x="838946" y="2063513"/>
            <a:ext cx="863877" cy="719898"/>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01</a:t>
            </a:r>
          </a:p>
        </p:txBody>
      </p:sp>
      <p:sp>
        <p:nvSpPr>
          <p:cNvPr id="66" name="Flowchart: Manual Operation 65"/>
          <p:cNvSpPr/>
          <p:nvPr/>
        </p:nvSpPr>
        <p:spPr>
          <a:xfrm>
            <a:off x="1702824" y="2063513"/>
            <a:ext cx="863877" cy="719898"/>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02</a:t>
            </a:r>
          </a:p>
        </p:txBody>
      </p:sp>
      <p:sp>
        <p:nvSpPr>
          <p:cNvPr id="67" name="Flowchart: Manual Operation 66"/>
          <p:cNvSpPr/>
          <p:nvPr/>
        </p:nvSpPr>
        <p:spPr>
          <a:xfrm>
            <a:off x="3430578" y="2063513"/>
            <a:ext cx="863877" cy="719898"/>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04</a:t>
            </a:r>
          </a:p>
        </p:txBody>
      </p:sp>
      <p:sp>
        <p:nvSpPr>
          <p:cNvPr id="68" name="Flowchart: Manual Operation 67"/>
          <p:cNvSpPr/>
          <p:nvPr/>
        </p:nvSpPr>
        <p:spPr>
          <a:xfrm>
            <a:off x="2566701" y="2063513"/>
            <a:ext cx="863877" cy="719898"/>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03</a:t>
            </a:r>
          </a:p>
        </p:txBody>
      </p:sp>
      <p:sp>
        <p:nvSpPr>
          <p:cNvPr id="69" name="Flowchart: Manual Operation 68"/>
          <p:cNvSpPr/>
          <p:nvPr/>
        </p:nvSpPr>
        <p:spPr>
          <a:xfrm>
            <a:off x="4290316" y="2063513"/>
            <a:ext cx="863877" cy="719898"/>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05</a:t>
            </a:r>
          </a:p>
        </p:txBody>
      </p:sp>
      <p:sp>
        <p:nvSpPr>
          <p:cNvPr id="70" name="Flowchart: Manual Operation 69"/>
          <p:cNvSpPr/>
          <p:nvPr/>
        </p:nvSpPr>
        <p:spPr>
          <a:xfrm>
            <a:off x="5154193" y="2063513"/>
            <a:ext cx="863877" cy="719898"/>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06</a:t>
            </a:r>
          </a:p>
        </p:txBody>
      </p:sp>
      <p:sp>
        <p:nvSpPr>
          <p:cNvPr id="71" name="Flowchart: Manual Operation 70"/>
          <p:cNvSpPr/>
          <p:nvPr/>
        </p:nvSpPr>
        <p:spPr>
          <a:xfrm>
            <a:off x="6881948" y="2063513"/>
            <a:ext cx="863877" cy="719898"/>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08</a:t>
            </a:r>
          </a:p>
        </p:txBody>
      </p:sp>
      <p:sp>
        <p:nvSpPr>
          <p:cNvPr id="72" name="Flowchart: Manual Operation 71"/>
          <p:cNvSpPr/>
          <p:nvPr/>
        </p:nvSpPr>
        <p:spPr>
          <a:xfrm>
            <a:off x="6018071" y="2063513"/>
            <a:ext cx="863877" cy="719898"/>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07</a:t>
            </a:r>
          </a:p>
        </p:txBody>
      </p:sp>
      <p:sp>
        <p:nvSpPr>
          <p:cNvPr id="73" name="Flowchart: Manual Operation 72"/>
          <p:cNvSpPr/>
          <p:nvPr/>
        </p:nvSpPr>
        <p:spPr>
          <a:xfrm>
            <a:off x="7745826" y="2063513"/>
            <a:ext cx="863877" cy="719898"/>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09</a:t>
            </a:r>
          </a:p>
        </p:txBody>
      </p:sp>
      <p:sp>
        <p:nvSpPr>
          <p:cNvPr id="74" name="Flowchart: Manual Operation 73"/>
          <p:cNvSpPr/>
          <p:nvPr/>
        </p:nvSpPr>
        <p:spPr>
          <a:xfrm>
            <a:off x="8609703" y="2063513"/>
            <a:ext cx="863877" cy="719898"/>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10</a:t>
            </a:r>
          </a:p>
        </p:txBody>
      </p:sp>
      <p:sp>
        <p:nvSpPr>
          <p:cNvPr id="75" name="Flowchart: Manual Operation 74"/>
          <p:cNvSpPr/>
          <p:nvPr/>
        </p:nvSpPr>
        <p:spPr>
          <a:xfrm>
            <a:off x="10337458" y="2063513"/>
            <a:ext cx="863877" cy="719898"/>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12</a:t>
            </a:r>
          </a:p>
        </p:txBody>
      </p:sp>
      <p:sp>
        <p:nvSpPr>
          <p:cNvPr id="76" name="Flowchart: Manual Operation 75"/>
          <p:cNvSpPr/>
          <p:nvPr/>
        </p:nvSpPr>
        <p:spPr>
          <a:xfrm>
            <a:off x="9473581" y="2063513"/>
            <a:ext cx="863877" cy="719898"/>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11</a:t>
            </a:r>
          </a:p>
        </p:txBody>
      </p:sp>
      <p:sp>
        <p:nvSpPr>
          <p:cNvPr id="77" name="TextBox 76"/>
          <p:cNvSpPr txBox="1"/>
          <p:nvPr/>
        </p:nvSpPr>
        <p:spPr>
          <a:xfrm>
            <a:off x="723367" y="1546339"/>
            <a:ext cx="930638" cy="367477"/>
          </a:xfrm>
          <a:prstGeom prst="rect">
            <a:avLst/>
          </a:prstGeom>
          <a:noFill/>
        </p:spPr>
        <p:txBody>
          <a:bodyPr wrap="none" rtlCol="0">
            <a:spAutoFit/>
          </a:bodyPr>
          <a:lstStyle/>
          <a:p>
            <a:pPr defTabSz="896386"/>
            <a:r>
              <a:rPr lang="en-GB" kern="0" dirty="0">
                <a:solidFill>
                  <a:sysClr val="windowText" lastClr="000000"/>
                </a:solidFill>
              </a:rPr>
              <a:t>DW500</a:t>
            </a:r>
          </a:p>
        </p:txBody>
      </p:sp>
    </p:spTree>
    <p:extLst>
      <p:ext uri="{BB962C8B-B14F-4D97-AF65-F5344CB8AC3E}">
        <p14:creationId xmlns:p14="http://schemas.microsoft.com/office/powerpoint/2010/main" val="18448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5"/>
                                        </p:tgtEl>
                                        <p:attrNameLst>
                                          <p:attrName>style.color</p:attrName>
                                        </p:attrNameLst>
                                      </p:cBhvr>
                                      <p:to>
                                        <a:srgbClr val="0072C6"/>
                                      </p:to>
                                    </p:animClr>
                                    <p:animClr clrSpc="rgb" dir="cw">
                                      <p:cBhvr>
                                        <p:cTn id="7" dur="500" fill="hold"/>
                                        <p:tgtEl>
                                          <p:spTgt spid="5"/>
                                        </p:tgtEl>
                                        <p:attrNameLst>
                                          <p:attrName>fillcolor</p:attrName>
                                        </p:attrNameLst>
                                      </p:cBhvr>
                                      <p:to>
                                        <a:srgbClr val="0072C6"/>
                                      </p:to>
                                    </p:animClr>
                                    <p:set>
                                      <p:cBhvr>
                                        <p:cTn id="8" dur="500" fill="hold"/>
                                        <p:tgtEl>
                                          <p:spTgt spid="5"/>
                                        </p:tgtEl>
                                        <p:attrNameLst>
                                          <p:attrName>fill.type</p:attrName>
                                        </p:attrNameLst>
                                      </p:cBhvr>
                                      <p:to>
                                        <p:strVal val="solid"/>
                                      </p:to>
                                    </p:set>
                                    <p:set>
                                      <p:cBhvr>
                                        <p:cTn id="9" dur="500" fill="hold"/>
                                        <p:tgtEl>
                                          <p:spTgt spid="5"/>
                                        </p:tgtEl>
                                        <p:attrNameLst>
                                          <p:attrName>fill.on</p:attrName>
                                        </p:attrNameLst>
                                      </p:cBhvr>
                                      <p:to>
                                        <p:strVal val="true"/>
                                      </p:to>
                                    </p:set>
                                  </p:childTnLst>
                                </p:cTn>
                              </p:par>
                              <p:par>
                                <p:cTn id="10" presetID="19" presetClass="emph" presetSubtype="0" fill="hold" grpId="0" nodeType="withEffect">
                                  <p:stCondLst>
                                    <p:cond delay="0"/>
                                  </p:stCondLst>
                                  <p:childTnLst>
                                    <p:animClr clrSpc="rgb" dir="cw">
                                      <p:cBhvr override="childStyle">
                                        <p:cTn id="11" dur="500" fill="hold"/>
                                        <p:tgtEl>
                                          <p:spTgt spid="6"/>
                                        </p:tgtEl>
                                        <p:attrNameLst>
                                          <p:attrName>style.color</p:attrName>
                                        </p:attrNameLst>
                                      </p:cBhvr>
                                      <p:to>
                                        <a:srgbClr val="0072C6"/>
                                      </p:to>
                                    </p:animClr>
                                    <p:animClr clrSpc="rgb" dir="cw">
                                      <p:cBhvr>
                                        <p:cTn id="12" dur="500" fill="hold"/>
                                        <p:tgtEl>
                                          <p:spTgt spid="6"/>
                                        </p:tgtEl>
                                        <p:attrNameLst>
                                          <p:attrName>fillcolor</p:attrName>
                                        </p:attrNameLst>
                                      </p:cBhvr>
                                      <p:to>
                                        <a:srgbClr val="0072C6"/>
                                      </p:to>
                                    </p:animClr>
                                    <p:set>
                                      <p:cBhvr>
                                        <p:cTn id="13" dur="500" fill="hold"/>
                                        <p:tgtEl>
                                          <p:spTgt spid="6"/>
                                        </p:tgtEl>
                                        <p:attrNameLst>
                                          <p:attrName>fill.type</p:attrName>
                                        </p:attrNameLst>
                                      </p:cBhvr>
                                      <p:to>
                                        <p:strVal val="solid"/>
                                      </p:to>
                                    </p:set>
                                    <p:set>
                                      <p:cBhvr>
                                        <p:cTn id="14" dur="500" fill="hold"/>
                                        <p:tgtEl>
                                          <p:spTgt spid="6"/>
                                        </p:tgtEl>
                                        <p:attrNameLst>
                                          <p:attrName>fill.on</p:attrName>
                                        </p:attrNameLst>
                                      </p:cBhvr>
                                      <p:to>
                                        <p:strVal val="true"/>
                                      </p:to>
                                    </p:set>
                                  </p:childTnLst>
                                </p:cTn>
                              </p:par>
                              <p:par>
                                <p:cTn id="15" presetID="19" presetClass="emph" presetSubtype="0" fill="hold" grpId="0" nodeType="withEffect">
                                  <p:stCondLst>
                                    <p:cond delay="0"/>
                                  </p:stCondLst>
                                  <p:childTnLst>
                                    <p:animClr clrSpc="rgb" dir="cw">
                                      <p:cBhvr override="childStyle">
                                        <p:cTn id="16" dur="500" fill="hold"/>
                                        <p:tgtEl>
                                          <p:spTgt spid="7"/>
                                        </p:tgtEl>
                                        <p:attrNameLst>
                                          <p:attrName>style.color</p:attrName>
                                        </p:attrNameLst>
                                      </p:cBhvr>
                                      <p:to>
                                        <a:srgbClr val="0072C6"/>
                                      </p:to>
                                    </p:animClr>
                                    <p:animClr clrSpc="rgb" dir="cw">
                                      <p:cBhvr>
                                        <p:cTn id="17" dur="500" fill="hold"/>
                                        <p:tgtEl>
                                          <p:spTgt spid="7"/>
                                        </p:tgtEl>
                                        <p:attrNameLst>
                                          <p:attrName>fillcolor</p:attrName>
                                        </p:attrNameLst>
                                      </p:cBhvr>
                                      <p:to>
                                        <a:srgbClr val="0072C6"/>
                                      </p:to>
                                    </p:animClr>
                                    <p:set>
                                      <p:cBhvr>
                                        <p:cTn id="18" dur="500" fill="hold"/>
                                        <p:tgtEl>
                                          <p:spTgt spid="7"/>
                                        </p:tgtEl>
                                        <p:attrNameLst>
                                          <p:attrName>fill.type</p:attrName>
                                        </p:attrNameLst>
                                      </p:cBhvr>
                                      <p:to>
                                        <p:strVal val="solid"/>
                                      </p:to>
                                    </p:set>
                                    <p:set>
                                      <p:cBhvr>
                                        <p:cTn id="19" dur="500" fill="hold"/>
                                        <p:tgtEl>
                                          <p:spTgt spid="7"/>
                                        </p:tgtEl>
                                        <p:attrNameLst>
                                          <p:attrName>fill.on</p:attrName>
                                        </p:attrNameLst>
                                      </p:cBhvr>
                                      <p:to>
                                        <p:strVal val="true"/>
                                      </p:to>
                                    </p:set>
                                  </p:childTnLst>
                                </p:cTn>
                              </p:par>
                              <p:par>
                                <p:cTn id="20" presetID="19" presetClass="emph" presetSubtype="0" fill="hold" grpId="0" nodeType="withEffect">
                                  <p:stCondLst>
                                    <p:cond delay="0"/>
                                  </p:stCondLst>
                                  <p:childTnLst>
                                    <p:animClr clrSpc="rgb" dir="cw">
                                      <p:cBhvr override="childStyle">
                                        <p:cTn id="21" dur="500" fill="hold"/>
                                        <p:tgtEl>
                                          <p:spTgt spid="8"/>
                                        </p:tgtEl>
                                        <p:attrNameLst>
                                          <p:attrName>style.color</p:attrName>
                                        </p:attrNameLst>
                                      </p:cBhvr>
                                      <p:to>
                                        <a:srgbClr val="0072C6"/>
                                      </p:to>
                                    </p:animClr>
                                    <p:animClr clrSpc="rgb" dir="cw">
                                      <p:cBhvr>
                                        <p:cTn id="22" dur="500" fill="hold"/>
                                        <p:tgtEl>
                                          <p:spTgt spid="8"/>
                                        </p:tgtEl>
                                        <p:attrNameLst>
                                          <p:attrName>fillcolor</p:attrName>
                                        </p:attrNameLst>
                                      </p:cBhvr>
                                      <p:to>
                                        <a:srgbClr val="0072C6"/>
                                      </p:to>
                                    </p:animClr>
                                    <p:set>
                                      <p:cBhvr>
                                        <p:cTn id="23" dur="500" fill="hold"/>
                                        <p:tgtEl>
                                          <p:spTgt spid="8"/>
                                        </p:tgtEl>
                                        <p:attrNameLst>
                                          <p:attrName>fill.type</p:attrName>
                                        </p:attrNameLst>
                                      </p:cBhvr>
                                      <p:to>
                                        <p:strVal val="solid"/>
                                      </p:to>
                                    </p:set>
                                    <p:set>
                                      <p:cBhvr>
                                        <p:cTn id="24" dur="500" fill="hold"/>
                                        <p:tgtEl>
                                          <p:spTgt spid="8"/>
                                        </p:tgtEl>
                                        <p:attrNameLst>
                                          <p:attrName>fill.on</p:attrName>
                                        </p:attrNameLst>
                                      </p:cBhvr>
                                      <p:to>
                                        <p:strVal val="true"/>
                                      </p:to>
                                    </p:set>
                                  </p:childTnLst>
                                </p:cTn>
                              </p:par>
                              <p:par>
                                <p:cTn id="25" presetID="19" presetClass="emph" presetSubtype="0" fill="hold" grpId="0" nodeType="withEffect">
                                  <p:stCondLst>
                                    <p:cond delay="0"/>
                                  </p:stCondLst>
                                  <p:childTnLst>
                                    <p:animClr clrSpc="rgb" dir="cw">
                                      <p:cBhvr override="childStyle">
                                        <p:cTn id="26" dur="500" fill="hold"/>
                                        <p:tgtEl>
                                          <p:spTgt spid="9"/>
                                        </p:tgtEl>
                                        <p:attrNameLst>
                                          <p:attrName>style.color</p:attrName>
                                        </p:attrNameLst>
                                      </p:cBhvr>
                                      <p:to>
                                        <a:srgbClr val="0072C6"/>
                                      </p:to>
                                    </p:animClr>
                                    <p:animClr clrSpc="rgb" dir="cw">
                                      <p:cBhvr>
                                        <p:cTn id="27" dur="500" fill="hold"/>
                                        <p:tgtEl>
                                          <p:spTgt spid="9"/>
                                        </p:tgtEl>
                                        <p:attrNameLst>
                                          <p:attrName>fillcolor</p:attrName>
                                        </p:attrNameLst>
                                      </p:cBhvr>
                                      <p:to>
                                        <a:srgbClr val="0072C6"/>
                                      </p:to>
                                    </p:animClr>
                                    <p:set>
                                      <p:cBhvr>
                                        <p:cTn id="28" dur="500" fill="hold"/>
                                        <p:tgtEl>
                                          <p:spTgt spid="9"/>
                                        </p:tgtEl>
                                        <p:attrNameLst>
                                          <p:attrName>fill.type</p:attrName>
                                        </p:attrNameLst>
                                      </p:cBhvr>
                                      <p:to>
                                        <p:strVal val="solid"/>
                                      </p:to>
                                    </p:set>
                                    <p:set>
                                      <p:cBhvr>
                                        <p:cTn id="29" dur="500" fill="hold"/>
                                        <p:tgtEl>
                                          <p:spTgt spid="9"/>
                                        </p:tgtEl>
                                        <p:attrNameLst>
                                          <p:attrName>fill.on</p:attrName>
                                        </p:attrNameLst>
                                      </p:cBhvr>
                                      <p:to>
                                        <p:strVal val="true"/>
                                      </p:to>
                                    </p:set>
                                  </p:childTnLst>
                                </p:cTn>
                              </p:par>
                              <p:par>
                                <p:cTn id="30" presetID="19" presetClass="emph" presetSubtype="0" fill="hold" grpId="0" nodeType="withEffect">
                                  <p:stCondLst>
                                    <p:cond delay="0"/>
                                  </p:stCondLst>
                                  <p:childTnLst>
                                    <p:animClr clrSpc="rgb" dir="cw">
                                      <p:cBhvr override="childStyle">
                                        <p:cTn id="31" dur="500" fill="hold"/>
                                        <p:tgtEl>
                                          <p:spTgt spid="10"/>
                                        </p:tgtEl>
                                        <p:attrNameLst>
                                          <p:attrName>style.color</p:attrName>
                                        </p:attrNameLst>
                                      </p:cBhvr>
                                      <p:to>
                                        <a:srgbClr val="0072C6"/>
                                      </p:to>
                                    </p:animClr>
                                    <p:animClr clrSpc="rgb" dir="cw">
                                      <p:cBhvr>
                                        <p:cTn id="32" dur="500" fill="hold"/>
                                        <p:tgtEl>
                                          <p:spTgt spid="10"/>
                                        </p:tgtEl>
                                        <p:attrNameLst>
                                          <p:attrName>fillcolor</p:attrName>
                                        </p:attrNameLst>
                                      </p:cBhvr>
                                      <p:to>
                                        <a:srgbClr val="0072C6"/>
                                      </p:to>
                                    </p:animClr>
                                    <p:set>
                                      <p:cBhvr>
                                        <p:cTn id="33" dur="500" fill="hold"/>
                                        <p:tgtEl>
                                          <p:spTgt spid="10"/>
                                        </p:tgtEl>
                                        <p:attrNameLst>
                                          <p:attrName>fill.type</p:attrName>
                                        </p:attrNameLst>
                                      </p:cBhvr>
                                      <p:to>
                                        <p:strVal val="solid"/>
                                      </p:to>
                                    </p:set>
                                    <p:set>
                                      <p:cBhvr>
                                        <p:cTn id="34" dur="500" fill="hold"/>
                                        <p:tgtEl>
                                          <p:spTgt spid="10"/>
                                        </p:tgtEl>
                                        <p:attrNameLst>
                                          <p:attrName>fill.on</p:attrName>
                                        </p:attrNameLst>
                                      </p:cBhvr>
                                      <p:to>
                                        <p:strVal val="true"/>
                                      </p:to>
                                    </p:set>
                                  </p:childTnLst>
                                </p:cTn>
                              </p:par>
                              <p:par>
                                <p:cTn id="35" presetID="19" presetClass="emph" presetSubtype="0" fill="hold" grpId="0" nodeType="withEffect">
                                  <p:stCondLst>
                                    <p:cond delay="0"/>
                                  </p:stCondLst>
                                  <p:childTnLst>
                                    <p:animClr clrSpc="rgb" dir="cw">
                                      <p:cBhvr override="childStyle">
                                        <p:cTn id="36" dur="500" fill="hold"/>
                                        <p:tgtEl>
                                          <p:spTgt spid="11"/>
                                        </p:tgtEl>
                                        <p:attrNameLst>
                                          <p:attrName>style.color</p:attrName>
                                        </p:attrNameLst>
                                      </p:cBhvr>
                                      <p:to>
                                        <a:srgbClr val="0072C6"/>
                                      </p:to>
                                    </p:animClr>
                                    <p:animClr clrSpc="rgb" dir="cw">
                                      <p:cBhvr>
                                        <p:cTn id="37" dur="500" fill="hold"/>
                                        <p:tgtEl>
                                          <p:spTgt spid="11"/>
                                        </p:tgtEl>
                                        <p:attrNameLst>
                                          <p:attrName>fillcolor</p:attrName>
                                        </p:attrNameLst>
                                      </p:cBhvr>
                                      <p:to>
                                        <a:srgbClr val="0072C6"/>
                                      </p:to>
                                    </p:animClr>
                                    <p:set>
                                      <p:cBhvr>
                                        <p:cTn id="38" dur="500" fill="hold"/>
                                        <p:tgtEl>
                                          <p:spTgt spid="11"/>
                                        </p:tgtEl>
                                        <p:attrNameLst>
                                          <p:attrName>fill.type</p:attrName>
                                        </p:attrNameLst>
                                      </p:cBhvr>
                                      <p:to>
                                        <p:strVal val="solid"/>
                                      </p:to>
                                    </p:set>
                                    <p:set>
                                      <p:cBhvr>
                                        <p:cTn id="39" dur="500" fill="hold"/>
                                        <p:tgtEl>
                                          <p:spTgt spid="11"/>
                                        </p:tgtEl>
                                        <p:attrNameLst>
                                          <p:attrName>fill.on</p:attrName>
                                        </p:attrNameLst>
                                      </p:cBhvr>
                                      <p:to>
                                        <p:strVal val="true"/>
                                      </p:to>
                                    </p:set>
                                  </p:childTnLst>
                                </p:cTn>
                              </p:par>
                              <p:par>
                                <p:cTn id="40" presetID="19" presetClass="emph" presetSubtype="0" fill="hold" grpId="0" nodeType="withEffect">
                                  <p:stCondLst>
                                    <p:cond delay="0"/>
                                  </p:stCondLst>
                                  <p:childTnLst>
                                    <p:animClr clrSpc="rgb" dir="cw">
                                      <p:cBhvr override="childStyle">
                                        <p:cTn id="41" dur="500" fill="hold"/>
                                        <p:tgtEl>
                                          <p:spTgt spid="12"/>
                                        </p:tgtEl>
                                        <p:attrNameLst>
                                          <p:attrName>style.color</p:attrName>
                                        </p:attrNameLst>
                                      </p:cBhvr>
                                      <p:to>
                                        <a:srgbClr val="0072C6"/>
                                      </p:to>
                                    </p:animClr>
                                    <p:animClr clrSpc="rgb" dir="cw">
                                      <p:cBhvr>
                                        <p:cTn id="42" dur="500" fill="hold"/>
                                        <p:tgtEl>
                                          <p:spTgt spid="12"/>
                                        </p:tgtEl>
                                        <p:attrNameLst>
                                          <p:attrName>fillcolor</p:attrName>
                                        </p:attrNameLst>
                                      </p:cBhvr>
                                      <p:to>
                                        <a:srgbClr val="0072C6"/>
                                      </p:to>
                                    </p:animClr>
                                    <p:set>
                                      <p:cBhvr>
                                        <p:cTn id="43" dur="500" fill="hold"/>
                                        <p:tgtEl>
                                          <p:spTgt spid="12"/>
                                        </p:tgtEl>
                                        <p:attrNameLst>
                                          <p:attrName>fill.type</p:attrName>
                                        </p:attrNameLst>
                                      </p:cBhvr>
                                      <p:to>
                                        <p:strVal val="solid"/>
                                      </p:to>
                                    </p:set>
                                    <p:set>
                                      <p:cBhvr>
                                        <p:cTn id="44" dur="500" fill="hold"/>
                                        <p:tgtEl>
                                          <p:spTgt spid="12"/>
                                        </p:tgtEl>
                                        <p:attrNameLst>
                                          <p:attrName>fill.on</p:attrName>
                                        </p:attrNameLst>
                                      </p:cBhvr>
                                      <p:to>
                                        <p:strVal val="true"/>
                                      </p:to>
                                    </p:set>
                                  </p:childTnLst>
                                </p:cTn>
                              </p:par>
                              <p:par>
                                <p:cTn id="45" presetID="19" presetClass="emph" presetSubtype="0" fill="hold" grpId="0" nodeType="withEffect">
                                  <p:stCondLst>
                                    <p:cond delay="0"/>
                                  </p:stCondLst>
                                  <p:childTnLst>
                                    <p:animClr clrSpc="rgb" dir="cw">
                                      <p:cBhvr override="childStyle">
                                        <p:cTn id="46" dur="500" fill="hold"/>
                                        <p:tgtEl>
                                          <p:spTgt spid="13"/>
                                        </p:tgtEl>
                                        <p:attrNameLst>
                                          <p:attrName>style.color</p:attrName>
                                        </p:attrNameLst>
                                      </p:cBhvr>
                                      <p:to>
                                        <a:srgbClr val="0072C6"/>
                                      </p:to>
                                    </p:animClr>
                                    <p:animClr clrSpc="rgb" dir="cw">
                                      <p:cBhvr>
                                        <p:cTn id="47" dur="500" fill="hold"/>
                                        <p:tgtEl>
                                          <p:spTgt spid="13"/>
                                        </p:tgtEl>
                                        <p:attrNameLst>
                                          <p:attrName>fillcolor</p:attrName>
                                        </p:attrNameLst>
                                      </p:cBhvr>
                                      <p:to>
                                        <a:srgbClr val="0072C6"/>
                                      </p:to>
                                    </p:animClr>
                                    <p:set>
                                      <p:cBhvr>
                                        <p:cTn id="48" dur="500" fill="hold"/>
                                        <p:tgtEl>
                                          <p:spTgt spid="13"/>
                                        </p:tgtEl>
                                        <p:attrNameLst>
                                          <p:attrName>fill.type</p:attrName>
                                        </p:attrNameLst>
                                      </p:cBhvr>
                                      <p:to>
                                        <p:strVal val="solid"/>
                                      </p:to>
                                    </p:set>
                                    <p:set>
                                      <p:cBhvr>
                                        <p:cTn id="49" dur="500" fill="hold"/>
                                        <p:tgtEl>
                                          <p:spTgt spid="13"/>
                                        </p:tgtEl>
                                        <p:attrNameLst>
                                          <p:attrName>fill.on</p:attrName>
                                        </p:attrNameLst>
                                      </p:cBhvr>
                                      <p:to>
                                        <p:strVal val="true"/>
                                      </p:to>
                                    </p:set>
                                  </p:childTnLst>
                                </p:cTn>
                              </p:par>
                              <p:par>
                                <p:cTn id="50" presetID="19" presetClass="emph" presetSubtype="0" fill="hold" grpId="0" nodeType="withEffect">
                                  <p:stCondLst>
                                    <p:cond delay="0"/>
                                  </p:stCondLst>
                                  <p:childTnLst>
                                    <p:animClr clrSpc="rgb" dir="cw">
                                      <p:cBhvr override="childStyle">
                                        <p:cTn id="51" dur="500" fill="hold"/>
                                        <p:tgtEl>
                                          <p:spTgt spid="14"/>
                                        </p:tgtEl>
                                        <p:attrNameLst>
                                          <p:attrName>style.color</p:attrName>
                                        </p:attrNameLst>
                                      </p:cBhvr>
                                      <p:to>
                                        <a:srgbClr val="0072C6"/>
                                      </p:to>
                                    </p:animClr>
                                    <p:animClr clrSpc="rgb" dir="cw">
                                      <p:cBhvr>
                                        <p:cTn id="52" dur="500" fill="hold"/>
                                        <p:tgtEl>
                                          <p:spTgt spid="14"/>
                                        </p:tgtEl>
                                        <p:attrNameLst>
                                          <p:attrName>fillcolor</p:attrName>
                                        </p:attrNameLst>
                                      </p:cBhvr>
                                      <p:to>
                                        <a:srgbClr val="0072C6"/>
                                      </p:to>
                                    </p:animClr>
                                    <p:set>
                                      <p:cBhvr>
                                        <p:cTn id="53" dur="500" fill="hold"/>
                                        <p:tgtEl>
                                          <p:spTgt spid="14"/>
                                        </p:tgtEl>
                                        <p:attrNameLst>
                                          <p:attrName>fill.type</p:attrName>
                                        </p:attrNameLst>
                                      </p:cBhvr>
                                      <p:to>
                                        <p:strVal val="solid"/>
                                      </p:to>
                                    </p:set>
                                    <p:set>
                                      <p:cBhvr>
                                        <p:cTn id="54" dur="500" fill="hold"/>
                                        <p:tgtEl>
                                          <p:spTgt spid="14"/>
                                        </p:tgtEl>
                                        <p:attrNameLst>
                                          <p:attrName>fill.on</p:attrName>
                                        </p:attrNameLst>
                                      </p:cBhvr>
                                      <p:to>
                                        <p:strVal val="true"/>
                                      </p:to>
                                    </p:set>
                                  </p:childTnLst>
                                </p:cTn>
                              </p:par>
                              <p:par>
                                <p:cTn id="55" presetID="19" presetClass="emph" presetSubtype="0" fill="hold" grpId="0" nodeType="withEffect">
                                  <p:stCondLst>
                                    <p:cond delay="0"/>
                                  </p:stCondLst>
                                  <p:childTnLst>
                                    <p:animClr clrSpc="rgb" dir="cw">
                                      <p:cBhvr override="childStyle">
                                        <p:cTn id="56" dur="500" fill="hold"/>
                                        <p:tgtEl>
                                          <p:spTgt spid="15"/>
                                        </p:tgtEl>
                                        <p:attrNameLst>
                                          <p:attrName>style.color</p:attrName>
                                        </p:attrNameLst>
                                      </p:cBhvr>
                                      <p:to>
                                        <a:srgbClr val="0072C6"/>
                                      </p:to>
                                    </p:animClr>
                                    <p:animClr clrSpc="rgb" dir="cw">
                                      <p:cBhvr>
                                        <p:cTn id="57" dur="500" fill="hold"/>
                                        <p:tgtEl>
                                          <p:spTgt spid="15"/>
                                        </p:tgtEl>
                                        <p:attrNameLst>
                                          <p:attrName>fillcolor</p:attrName>
                                        </p:attrNameLst>
                                      </p:cBhvr>
                                      <p:to>
                                        <a:srgbClr val="0072C6"/>
                                      </p:to>
                                    </p:animClr>
                                    <p:set>
                                      <p:cBhvr>
                                        <p:cTn id="58" dur="500" fill="hold"/>
                                        <p:tgtEl>
                                          <p:spTgt spid="15"/>
                                        </p:tgtEl>
                                        <p:attrNameLst>
                                          <p:attrName>fill.type</p:attrName>
                                        </p:attrNameLst>
                                      </p:cBhvr>
                                      <p:to>
                                        <p:strVal val="solid"/>
                                      </p:to>
                                    </p:set>
                                    <p:set>
                                      <p:cBhvr>
                                        <p:cTn id="59" dur="500" fill="hold"/>
                                        <p:tgtEl>
                                          <p:spTgt spid="15"/>
                                        </p:tgtEl>
                                        <p:attrNameLst>
                                          <p:attrName>fill.on</p:attrName>
                                        </p:attrNameLst>
                                      </p:cBhvr>
                                      <p:to>
                                        <p:strVal val="true"/>
                                      </p:to>
                                    </p:set>
                                  </p:childTnLst>
                                </p:cTn>
                              </p:par>
                              <p:par>
                                <p:cTn id="60" presetID="19" presetClass="emph" presetSubtype="0" fill="hold" grpId="0" nodeType="withEffect">
                                  <p:stCondLst>
                                    <p:cond delay="0"/>
                                  </p:stCondLst>
                                  <p:childTnLst>
                                    <p:animClr clrSpc="rgb" dir="cw">
                                      <p:cBhvr override="childStyle">
                                        <p:cTn id="61" dur="500" fill="hold"/>
                                        <p:tgtEl>
                                          <p:spTgt spid="16"/>
                                        </p:tgtEl>
                                        <p:attrNameLst>
                                          <p:attrName>style.color</p:attrName>
                                        </p:attrNameLst>
                                      </p:cBhvr>
                                      <p:to>
                                        <a:srgbClr val="0072C6"/>
                                      </p:to>
                                    </p:animClr>
                                    <p:animClr clrSpc="rgb" dir="cw">
                                      <p:cBhvr>
                                        <p:cTn id="62" dur="500" fill="hold"/>
                                        <p:tgtEl>
                                          <p:spTgt spid="16"/>
                                        </p:tgtEl>
                                        <p:attrNameLst>
                                          <p:attrName>fillcolor</p:attrName>
                                        </p:attrNameLst>
                                      </p:cBhvr>
                                      <p:to>
                                        <a:srgbClr val="0072C6"/>
                                      </p:to>
                                    </p:animClr>
                                    <p:set>
                                      <p:cBhvr>
                                        <p:cTn id="63" dur="500" fill="hold"/>
                                        <p:tgtEl>
                                          <p:spTgt spid="16"/>
                                        </p:tgtEl>
                                        <p:attrNameLst>
                                          <p:attrName>fill.type</p:attrName>
                                        </p:attrNameLst>
                                      </p:cBhvr>
                                      <p:to>
                                        <p:strVal val="solid"/>
                                      </p:to>
                                    </p:set>
                                    <p:set>
                                      <p:cBhvr>
                                        <p:cTn id="64" dur="500" fill="hold"/>
                                        <p:tgtEl>
                                          <p:spTgt spid="16"/>
                                        </p:tgtEl>
                                        <p:attrNameLst>
                                          <p:attrName>fill.on</p:attrName>
                                        </p:attrNameLst>
                                      </p:cBhvr>
                                      <p:to>
                                        <p:strVal val="true"/>
                                      </p:to>
                                    </p:set>
                                  </p:childTnLst>
                                </p:cTn>
                              </p:par>
                              <p:par>
                                <p:cTn id="65" presetID="19" presetClass="emph" presetSubtype="0" fill="hold" grpId="0" nodeType="withEffect">
                                  <p:stCondLst>
                                    <p:cond delay="0"/>
                                  </p:stCondLst>
                                  <p:childTnLst>
                                    <p:animClr clrSpc="rgb" dir="cw">
                                      <p:cBhvr override="childStyle">
                                        <p:cTn id="66" dur="500" fill="hold"/>
                                        <p:tgtEl>
                                          <p:spTgt spid="17"/>
                                        </p:tgtEl>
                                        <p:attrNameLst>
                                          <p:attrName>style.color</p:attrName>
                                        </p:attrNameLst>
                                      </p:cBhvr>
                                      <p:to>
                                        <a:srgbClr val="505050"/>
                                      </p:to>
                                    </p:animClr>
                                    <p:animClr clrSpc="rgb" dir="cw">
                                      <p:cBhvr>
                                        <p:cTn id="67" dur="500" fill="hold"/>
                                        <p:tgtEl>
                                          <p:spTgt spid="17"/>
                                        </p:tgtEl>
                                        <p:attrNameLst>
                                          <p:attrName>fillcolor</p:attrName>
                                        </p:attrNameLst>
                                      </p:cBhvr>
                                      <p:to>
                                        <a:srgbClr val="505050"/>
                                      </p:to>
                                    </p:animClr>
                                    <p:set>
                                      <p:cBhvr>
                                        <p:cTn id="68" dur="500" fill="hold"/>
                                        <p:tgtEl>
                                          <p:spTgt spid="17"/>
                                        </p:tgtEl>
                                        <p:attrNameLst>
                                          <p:attrName>fill.type</p:attrName>
                                        </p:attrNameLst>
                                      </p:cBhvr>
                                      <p:to>
                                        <p:strVal val="solid"/>
                                      </p:to>
                                    </p:set>
                                    <p:set>
                                      <p:cBhvr>
                                        <p:cTn id="69" dur="500" fill="hold"/>
                                        <p:tgtEl>
                                          <p:spTgt spid="17"/>
                                        </p:tgtEl>
                                        <p:attrNameLst>
                                          <p:attrName>fill.on</p:attrName>
                                        </p:attrNameLst>
                                      </p:cBhvr>
                                      <p:to>
                                        <p:strVal val="true"/>
                                      </p:to>
                                    </p:set>
                                  </p:childTnLst>
                                </p:cTn>
                              </p:par>
                              <p:par>
                                <p:cTn id="70" presetID="19" presetClass="emph" presetSubtype="0" fill="hold" grpId="0" nodeType="withEffect">
                                  <p:stCondLst>
                                    <p:cond delay="0"/>
                                  </p:stCondLst>
                                  <p:childTnLst>
                                    <p:animClr clrSpc="rgb" dir="cw">
                                      <p:cBhvr override="childStyle">
                                        <p:cTn id="71" dur="500" fill="hold"/>
                                        <p:tgtEl>
                                          <p:spTgt spid="18"/>
                                        </p:tgtEl>
                                        <p:attrNameLst>
                                          <p:attrName>style.color</p:attrName>
                                        </p:attrNameLst>
                                      </p:cBhvr>
                                      <p:to>
                                        <a:srgbClr val="505050"/>
                                      </p:to>
                                    </p:animClr>
                                    <p:animClr clrSpc="rgb" dir="cw">
                                      <p:cBhvr>
                                        <p:cTn id="72" dur="500" fill="hold"/>
                                        <p:tgtEl>
                                          <p:spTgt spid="18"/>
                                        </p:tgtEl>
                                        <p:attrNameLst>
                                          <p:attrName>fillcolor</p:attrName>
                                        </p:attrNameLst>
                                      </p:cBhvr>
                                      <p:to>
                                        <a:srgbClr val="505050"/>
                                      </p:to>
                                    </p:animClr>
                                    <p:set>
                                      <p:cBhvr>
                                        <p:cTn id="73" dur="500" fill="hold"/>
                                        <p:tgtEl>
                                          <p:spTgt spid="18"/>
                                        </p:tgtEl>
                                        <p:attrNameLst>
                                          <p:attrName>fill.type</p:attrName>
                                        </p:attrNameLst>
                                      </p:cBhvr>
                                      <p:to>
                                        <p:strVal val="solid"/>
                                      </p:to>
                                    </p:set>
                                    <p:set>
                                      <p:cBhvr>
                                        <p:cTn id="74" dur="500" fill="hold"/>
                                        <p:tgtEl>
                                          <p:spTgt spid="18"/>
                                        </p:tgtEl>
                                        <p:attrNameLst>
                                          <p:attrName>fill.on</p:attrName>
                                        </p:attrNameLst>
                                      </p:cBhvr>
                                      <p:to>
                                        <p:strVal val="true"/>
                                      </p:to>
                                    </p:set>
                                  </p:childTnLst>
                                </p:cTn>
                              </p:par>
                              <p:par>
                                <p:cTn id="75" presetID="19" presetClass="emph" presetSubtype="0" fill="hold" grpId="0" nodeType="withEffect">
                                  <p:stCondLst>
                                    <p:cond delay="0"/>
                                  </p:stCondLst>
                                  <p:childTnLst>
                                    <p:animClr clrSpc="rgb" dir="cw">
                                      <p:cBhvr override="childStyle">
                                        <p:cTn id="76" dur="500" fill="hold"/>
                                        <p:tgtEl>
                                          <p:spTgt spid="19"/>
                                        </p:tgtEl>
                                        <p:attrNameLst>
                                          <p:attrName>style.color</p:attrName>
                                        </p:attrNameLst>
                                      </p:cBhvr>
                                      <p:to>
                                        <a:srgbClr val="505050"/>
                                      </p:to>
                                    </p:animClr>
                                    <p:animClr clrSpc="rgb" dir="cw">
                                      <p:cBhvr>
                                        <p:cTn id="77" dur="500" fill="hold"/>
                                        <p:tgtEl>
                                          <p:spTgt spid="19"/>
                                        </p:tgtEl>
                                        <p:attrNameLst>
                                          <p:attrName>fillcolor</p:attrName>
                                        </p:attrNameLst>
                                      </p:cBhvr>
                                      <p:to>
                                        <a:srgbClr val="505050"/>
                                      </p:to>
                                    </p:animClr>
                                    <p:set>
                                      <p:cBhvr>
                                        <p:cTn id="78" dur="500" fill="hold"/>
                                        <p:tgtEl>
                                          <p:spTgt spid="19"/>
                                        </p:tgtEl>
                                        <p:attrNameLst>
                                          <p:attrName>fill.type</p:attrName>
                                        </p:attrNameLst>
                                      </p:cBhvr>
                                      <p:to>
                                        <p:strVal val="solid"/>
                                      </p:to>
                                    </p:set>
                                    <p:set>
                                      <p:cBhvr>
                                        <p:cTn id="79" dur="500" fill="hold"/>
                                        <p:tgtEl>
                                          <p:spTgt spid="19"/>
                                        </p:tgtEl>
                                        <p:attrNameLst>
                                          <p:attrName>fill.on</p:attrName>
                                        </p:attrNameLst>
                                      </p:cBhvr>
                                      <p:to>
                                        <p:strVal val="true"/>
                                      </p:to>
                                    </p:set>
                                  </p:childTnLst>
                                </p:cTn>
                              </p:par>
                              <p:par>
                                <p:cTn id="80" presetID="19" presetClass="emph" presetSubtype="0" fill="hold" grpId="0" nodeType="withEffect">
                                  <p:stCondLst>
                                    <p:cond delay="0"/>
                                  </p:stCondLst>
                                  <p:childTnLst>
                                    <p:animClr clrSpc="rgb" dir="cw">
                                      <p:cBhvr override="childStyle">
                                        <p:cTn id="81" dur="500" fill="hold"/>
                                        <p:tgtEl>
                                          <p:spTgt spid="20"/>
                                        </p:tgtEl>
                                        <p:attrNameLst>
                                          <p:attrName>style.color</p:attrName>
                                        </p:attrNameLst>
                                      </p:cBhvr>
                                      <p:to>
                                        <a:srgbClr val="505050"/>
                                      </p:to>
                                    </p:animClr>
                                    <p:animClr clrSpc="rgb" dir="cw">
                                      <p:cBhvr>
                                        <p:cTn id="82" dur="500" fill="hold"/>
                                        <p:tgtEl>
                                          <p:spTgt spid="20"/>
                                        </p:tgtEl>
                                        <p:attrNameLst>
                                          <p:attrName>fillcolor</p:attrName>
                                        </p:attrNameLst>
                                      </p:cBhvr>
                                      <p:to>
                                        <a:srgbClr val="505050"/>
                                      </p:to>
                                    </p:animClr>
                                    <p:set>
                                      <p:cBhvr>
                                        <p:cTn id="83" dur="500" fill="hold"/>
                                        <p:tgtEl>
                                          <p:spTgt spid="20"/>
                                        </p:tgtEl>
                                        <p:attrNameLst>
                                          <p:attrName>fill.type</p:attrName>
                                        </p:attrNameLst>
                                      </p:cBhvr>
                                      <p:to>
                                        <p:strVal val="solid"/>
                                      </p:to>
                                    </p:set>
                                    <p:set>
                                      <p:cBhvr>
                                        <p:cTn id="84" dur="500" fill="hold"/>
                                        <p:tgtEl>
                                          <p:spTgt spid="20"/>
                                        </p:tgtEl>
                                        <p:attrNameLst>
                                          <p:attrName>fill.on</p:attrName>
                                        </p:attrNameLst>
                                      </p:cBhvr>
                                      <p:to>
                                        <p:strVal val="true"/>
                                      </p:to>
                                    </p:set>
                                  </p:childTnLst>
                                </p:cTn>
                              </p:par>
                              <p:par>
                                <p:cTn id="85" presetID="19" presetClass="emph" presetSubtype="0" fill="hold" grpId="0" nodeType="withEffect">
                                  <p:stCondLst>
                                    <p:cond delay="0"/>
                                  </p:stCondLst>
                                  <p:childTnLst>
                                    <p:animClr clrSpc="rgb" dir="cw">
                                      <p:cBhvr override="childStyle">
                                        <p:cTn id="86" dur="500" fill="hold"/>
                                        <p:tgtEl>
                                          <p:spTgt spid="21"/>
                                        </p:tgtEl>
                                        <p:attrNameLst>
                                          <p:attrName>style.color</p:attrName>
                                        </p:attrNameLst>
                                      </p:cBhvr>
                                      <p:to>
                                        <a:srgbClr val="505050"/>
                                      </p:to>
                                    </p:animClr>
                                    <p:animClr clrSpc="rgb" dir="cw">
                                      <p:cBhvr>
                                        <p:cTn id="87" dur="500" fill="hold"/>
                                        <p:tgtEl>
                                          <p:spTgt spid="21"/>
                                        </p:tgtEl>
                                        <p:attrNameLst>
                                          <p:attrName>fillcolor</p:attrName>
                                        </p:attrNameLst>
                                      </p:cBhvr>
                                      <p:to>
                                        <a:srgbClr val="505050"/>
                                      </p:to>
                                    </p:animClr>
                                    <p:set>
                                      <p:cBhvr>
                                        <p:cTn id="88" dur="500" fill="hold"/>
                                        <p:tgtEl>
                                          <p:spTgt spid="21"/>
                                        </p:tgtEl>
                                        <p:attrNameLst>
                                          <p:attrName>fill.type</p:attrName>
                                        </p:attrNameLst>
                                      </p:cBhvr>
                                      <p:to>
                                        <p:strVal val="solid"/>
                                      </p:to>
                                    </p:set>
                                    <p:set>
                                      <p:cBhvr>
                                        <p:cTn id="89" dur="500" fill="hold"/>
                                        <p:tgtEl>
                                          <p:spTgt spid="21"/>
                                        </p:tgtEl>
                                        <p:attrNameLst>
                                          <p:attrName>fill.on</p:attrName>
                                        </p:attrNameLst>
                                      </p:cBhvr>
                                      <p:to>
                                        <p:strVal val="true"/>
                                      </p:to>
                                    </p:set>
                                  </p:childTnLst>
                                </p:cTn>
                              </p:par>
                              <p:par>
                                <p:cTn id="90" presetID="19" presetClass="emph" presetSubtype="0" fill="hold" grpId="0" nodeType="withEffect">
                                  <p:stCondLst>
                                    <p:cond delay="0"/>
                                  </p:stCondLst>
                                  <p:childTnLst>
                                    <p:animClr clrSpc="rgb" dir="cw">
                                      <p:cBhvr override="childStyle">
                                        <p:cTn id="91" dur="500" fill="hold"/>
                                        <p:tgtEl>
                                          <p:spTgt spid="22"/>
                                        </p:tgtEl>
                                        <p:attrNameLst>
                                          <p:attrName>style.color</p:attrName>
                                        </p:attrNameLst>
                                      </p:cBhvr>
                                      <p:to>
                                        <a:srgbClr val="505050"/>
                                      </p:to>
                                    </p:animClr>
                                    <p:animClr clrSpc="rgb" dir="cw">
                                      <p:cBhvr>
                                        <p:cTn id="92" dur="500" fill="hold"/>
                                        <p:tgtEl>
                                          <p:spTgt spid="22"/>
                                        </p:tgtEl>
                                        <p:attrNameLst>
                                          <p:attrName>fillcolor</p:attrName>
                                        </p:attrNameLst>
                                      </p:cBhvr>
                                      <p:to>
                                        <a:srgbClr val="505050"/>
                                      </p:to>
                                    </p:animClr>
                                    <p:set>
                                      <p:cBhvr>
                                        <p:cTn id="93" dur="500" fill="hold"/>
                                        <p:tgtEl>
                                          <p:spTgt spid="22"/>
                                        </p:tgtEl>
                                        <p:attrNameLst>
                                          <p:attrName>fill.type</p:attrName>
                                        </p:attrNameLst>
                                      </p:cBhvr>
                                      <p:to>
                                        <p:strVal val="solid"/>
                                      </p:to>
                                    </p:set>
                                    <p:set>
                                      <p:cBhvr>
                                        <p:cTn id="94" dur="500" fill="hold"/>
                                        <p:tgtEl>
                                          <p:spTgt spid="22"/>
                                        </p:tgtEl>
                                        <p:attrNameLst>
                                          <p:attrName>fill.on</p:attrName>
                                        </p:attrNameLst>
                                      </p:cBhvr>
                                      <p:to>
                                        <p:strVal val="true"/>
                                      </p:to>
                                    </p:set>
                                  </p:childTnLst>
                                </p:cTn>
                              </p:par>
                              <p:par>
                                <p:cTn id="95" presetID="19" presetClass="emph" presetSubtype="0" fill="hold" grpId="0" nodeType="withEffect">
                                  <p:stCondLst>
                                    <p:cond delay="0"/>
                                  </p:stCondLst>
                                  <p:childTnLst>
                                    <p:animClr clrSpc="rgb" dir="cw">
                                      <p:cBhvr override="childStyle">
                                        <p:cTn id="96" dur="500" fill="hold"/>
                                        <p:tgtEl>
                                          <p:spTgt spid="23"/>
                                        </p:tgtEl>
                                        <p:attrNameLst>
                                          <p:attrName>style.color</p:attrName>
                                        </p:attrNameLst>
                                      </p:cBhvr>
                                      <p:to>
                                        <a:srgbClr val="505050"/>
                                      </p:to>
                                    </p:animClr>
                                    <p:animClr clrSpc="rgb" dir="cw">
                                      <p:cBhvr>
                                        <p:cTn id="97" dur="500" fill="hold"/>
                                        <p:tgtEl>
                                          <p:spTgt spid="23"/>
                                        </p:tgtEl>
                                        <p:attrNameLst>
                                          <p:attrName>fillcolor</p:attrName>
                                        </p:attrNameLst>
                                      </p:cBhvr>
                                      <p:to>
                                        <a:srgbClr val="505050"/>
                                      </p:to>
                                    </p:animClr>
                                    <p:set>
                                      <p:cBhvr>
                                        <p:cTn id="98" dur="500" fill="hold"/>
                                        <p:tgtEl>
                                          <p:spTgt spid="23"/>
                                        </p:tgtEl>
                                        <p:attrNameLst>
                                          <p:attrName>fill.type</p:attrName>
                                        </p:attrNameLst>
                                      </p:cBhvr>
                                      <p:to>
                                        <p:strVal val="solid"/>
                                      </p:to>
                                    </p:set>
                                    <p:set>
                                      <p:cBhvr>
                                        <p:cTn id="99" dur="500" fill="hold"/>
                                        <p:tgtEl>
                                          <p:spTgt spid="23"/>
                                        </p:tgtEl>
                                        <p:attrNameLst>
                                          <p:attrName>fill.on</p:attrName>
                                        </p:attrNameLst>
                                      </p:cBhvr>
                                      <p:to>
                                        <p:strVal val="true"/>
                                      </p:to>
                                    </p:set>
                                  </p:childTnLst>
                                </p:cTn>
                              </p:par>
                              <p:par>
                                <p:cTn id="100" presetID="19" presetClass="emph" presetSubtype="0" fill="hold" grpId="0" nodeType="withEffect">
                                  <p:stCondLst>
                                    <p:cond delay="0"/>
                                  </p:stCondLst>
                                  <p:childTnLst>
                                    <p:animClr clrSpc="rgb" dir="cw">
                                      <p:cBhvr override="childStyle">
                                        <p:cTn id="101" dur="500" fill="hold"/>
                                        <p:tgtEl>
                                          <p:spTgt spid="24"/>
                                        </p:tgtEl>
                                        <p:attrNameLst>
                                          <p:attrName>style.color</p:attrName>
                                        </p:attrNameLst>
                                      </p:cBhvr>
                                      <p:to>
                                        <a:srgbClr val="505050"/>
                                      </p:to>
                                    </p:animClr>
                                    <p:animClr clrSpc="rgb" dir="cw">
                                      <p:cBhvr>
                                        <p:cTn id="102" dur="500" fill="hold"/>
                                        <p:tgtEl>
                                          <p:spTgt spid="24"/>
                                        </p:tgtEl>
                                        <p:attrNameLst>
                                          <p:attrName>fillcolor</p:attrName>
                                        </p:attrNameLst>
                                      </p:cBhvr>
                                      <p:to>
                                        <a:srgbClr val="505050"/>
                                      </p:to>
                                    </p:animClr>
                                    <p:set>
                                      <p:cBhvr>
                                        <p:cTn id="103" dur="500" fill="hold"/>
                                        <p:tgtEl>
                                          <p:spTgt spid="24"/>
                                        </p:tgtEl>
                                        <p:attrNameLst>
                                          <p:attrName>fill.type</p:attrName>
                                        </p:attrNameLst>
                                      </p:cBhvr>
                                      <p:to>
                                        <p:strVal val="solid"/>
                                      </p:to>
                                    </p:set>
                                    <p:set>
                                      <p:cBhvr>
                                        <p:cTn id="104" dur="500" fill="hold"/>
                                        <p:tgtEl>
                                          <p:spTgt spid="24"/>
                                        </p:tgtEl>
                                        <p:attrNameLst>
                                          <p:attrName>fill.on</p:attrName>
                                        </p:attrNameLst>
                                      </p:cBhvr>
                                      <p:to>
                                        <p:strVal val="true"/>
                                      </p:to>
                                    </p:set>
                                  </p:childTnLst>
                                </p:cTn>
                              </p:par>
                              <p:par>
                                <p:cTn id="105" presetID="19" presetClass="emph" presetSubtype="0" fill="hold" grpId="0" nodeType="withEffect">
                                  <p:stCondLst>
                                    <p:cond delay="0"/>
                                  </p:stCondLst>
                                  <p:childTnLst>
                                    <p:animClr clrSpc="rgb" dir="cw">
                                      <p:cBhvr override="childStyle">
                                        <p:cTn id="106" dur="500" fill="hold"/>
                                        <p:tgtEl>
                                          <p:spTgt spid="25"/>
                                        </p:tgtEl>
                                        <p:attrNameLst>
                                          <p:attrName>style.color</p:attrName>
                                        </p:attrNameLst>
                                      </p:cBhvr>
                                      <p:to>
                                        <a:srgbClr val="505050"/>
                                      </p:to>
                                    </p:animClr>
                                    <p:animClr clrSpc="rgb" dir="cw">
                                      <p:cBhvr>
                                        <p:cTn id="107" dur="500" fill="hold"/>
                                        <p:tgtEl>
                                          <p:spTgt spid="25"/>
                                        </p:tgtEl>
                                        <p:attrNameLst>
                                          <p:attrName>fillcolor</p:attrName>
                                        </p:attrNameLst>
                                      </p:cBhvr>
                                      <p:to>
                                        <a:srgbClr val="505050"/>
                                      </p:to>
                                    </p:animClr>
                                    <p:set>
                                      <p:cBhvr>
                                        <p:cTn id="108" dur="500" fill="hold"/>
                                        <p:tgtEl>
                                          <p:spTgt spid="25"/>
                                        </p:tgtEl>
                                        <p:attrNameLst>
                                          <p:attrName>fill.type</p:attrName>
                                        </p:attrNameLst>
                                      </p:cBhvr>
                                      <p:to>
                                        <p:strVal val="solid"/>
                                      </p:to>
                                    </p:set>
                                    <p:set>
                                      <p:cBhvr>
                                        <p:cTn id="109" dur="500" fill="hold"/>
                                        <p:tgtEl>
                                          <p:spTgt spid="25"/>
                                        </p:tgtEl>
                                        <p:attrNameLst>
                                          <p:attrName>fill.on</p:attrName>
                                        </p:attrNameLst>
                                      </p:cBhvr>
                                      <p:to>
                                        <p:strVal val="true"/>
                                      </p:to>
                                    </p:set>
                                  </p:childTnLst>
                                </p:cTn>
                              </p:par>
                              <p:par>
                                <p:cTn id="110" presetID="19" presetClass="emph" presetSubtype="0" fill="hold" grpId="0" nodeType="withEffect">
                                  <p:stCondLst>
                                    <p:cond delay="0"/>
                                  </p:stCondLst>
                                  <p:childTnLst>
                                    <p:animClr clrSpc="rgb" dir="cw">
                                      <p:cBhvr override="childStyle">
                                        <p:cTn id="111" dur="500" fill="hold"/>
                                        <p:tgtEl>
                                          <p:spTgt spid="26"/>
                                        </p:tgtEl>
                                        <p:attrNameLst>
                                          <p:attrName>style.color</p:attrName>
                                        </p:attrNameLst>
                                      </p:cBhvr>
                                      <p:to>
                                        <a:srgbClr val="505050"/>
                                      </p:to>
                                    </p:animClr>
                                    <p:animClr clrSpc="rgb" dir="cw">
                                      <p:cBhvr>
                                        <p:cTn id="112" dur="500" fill="hold"/>
                                        <p:tgtEl>
                                          <p:spTgt spid="26"/>
                                        </p:tgtEl>
                                        <p:attrNameLst>
                                          <p:attrName>fillcolor</p:attrName>
                                        </p:attrNameLst>
                                      </p:cBhvr>
                                      <p:to>
                                        <a:srgbClr val="505050"/>
                                      </p:to>
                                    </p:animClr>
                                    <p:set>
                                      <p:cBhvr>
                                        <p:cTn id="113" dur="500" fill="hold"/>
                                        <p:tgtEl>
                                          <p:spTgt spid="26"/>
                                        </p:tgtEl>
                                        <p:attrNameLst>
                                          <p:attrName>fill.type</p:attrName>
                                        </p:attrNameLst>
                                      </p:cBhvr>
                                      <p:to>
                                        <p:strVal val="solid"/>
                                      </p:to>
                                    </p:set>
                                    <p:set>
                                      <p:cBhvr>
                                        <p:cTn id="114" dur="500" fill="hold"/>
                                        <p:tgtEl>
                                          <p:spTgt spid="26"/>
                                        </p:tgtEl>
                                        <p:attrNameLst>
                                          <p:attrName>fill.on</p:attrName>
                                        </p:attrNameLst>
                                      </p:cBhvr>
                                      <p:to>
                                        <p:strVal val="true"/>
                                      </p:to>
                                    </p:set>
                                  </p:childTnLst>
                                </p:cTn>
                              </p:par>
                              <p:par>
                                <p:cTn id="115" presetID="19" presetClass="emph" presetSubtype="0" fill="hold" grpId="0" nodeType="withEffect">
                                  <p:stCondLst>
                                    <p:cond delay="0"/>
                                  </p:stCondLst>
                                  <p:childTnLst>
                                    <p:animClr clrSpc="rgb" dir="cw">
                                      <p:cBhvr override="childStyle">
                                        <p:cTn id="116" dur="500" fill="hold"/>
                                        <p:tgtEl>
                                          <p:spTgt spid="27"/>
                                        </p:tgtEl>
                                        <p:attrNameLst>
                                          <p:attrName>style.color</p:attrName>
                                        </p:attrNameLst>
                                      </p:cBhvr>
                                      <p:to>
                                        <a:srgbClr val="505050"/>
                                      </p:to>
                                    </p:animClr>
                                    <p:animClr clrSpc="rgb" dir="cw">
                                      <p:cBhvr>
                                        <p:cTn id="117" dur="500" fill="hold"/>
                                        <p:tgtEl>
                                          <p:spTgt spid="27"/>
                                        </p:tgtEl>
                                        <p:attrNameLst>
                                          <p:attrName>fillcolor</p:attrName>
                                        </p:attrNameLst>
                                      </p:cBhvr>
                                      <p:to>
                                        <a:srgbClr val="505050"/>
                                      </p:to>
                                    </p:animClr>
                                    <p:set>
                                      <p:cBhvr>
                                        <p:cTn id="118" dur="500" fill="hold"/>
                                        <p:tgtEl>
                                          <p:spTgt spid="27"/>
                                        </p:tgtEl>
                                        <p:attrNameLst>
                                          <p:attrName>fill.type</p:attrName>
                                        </p:attrNameLst>
                                      </p:cBhvr>
                                      <p:to>
                                        <p:strVal val="solid"/>
                                      </p:to>
                                    </p:set>
                                    <p:set>
                                      <p:cBhvr>
                                        <p:cTn id="119" dur="500" fill="hold"/>
                                        <p:tgtEl>
                                          <p:spTgt spid="27"/>
                                        </p:tgtEl>
                                        <p:attrNameLst>
                                          <p:attrName>fill.on</p:attrName>
                                        </p:attrNameLst>
                                      </p:cBhvr>
                                      <p:to>
                                        <p:strVal val="true"/>
                                      </p:to>
                                    </p:set>
                                  </p:childTnLst>
                                </p:cTn>
                              </p:par>
                              <p:par>
                                <p:cTn id="120" presetID="19" presetClass="emph" presetSubtype="0" fill="hold" grpId="0" nodeType="withEffect">
                                  <p:stCondLst>
                                    <p:cond delay="0"/>
                                  </p:stCondLst>
                                  <p:childTnLst>
                                    <p:animClr clrSpc="rgb" dir="cw">
                                      <p:cBhvr override="childStyle">
                                        <p:cTn id="121" dur="500" fill="hold"/>
                                        <p:tgtEl>
                                          <p:spTgt spid="28"/>
                                        </p:tgtEl>
                                        <p:attrNameLst>
                                          <p:attrName>style.color</p:attrName>
                                        </p:attrNameLst>
                                      </p:cBhvr>
                                      <p:to>
                                        <a:srgbClr val="505050"/>
                                      </p:to>
                                    </p:animClr>
                                    <p:animClr clrSpc="rgb" dir="cw">
                                      <p:cBhvr>
                                        <p:cTn id="122" dur="500" fill="hold"/>
                                        <p:tgtEl>
                                          <p:spTgt spid="28"/>
                                        </p:tgtEl>
                                        <p:attrNameLst>
                                          <p:attrName>fillcolor</p:attrName>
                                        </p:attrNameLst>
                                      </p:cBhvr>
                                      <p:to>
                                        <a:srgbClr val="505050"/>
                                      </p:to>
                                    </p:animClr>
                                    <p:set>
                                      <p:cBhvr>
                                        <p:cTn id="123" dur="500" fill="hold"/>
                                        <p:tgtEl>
                                          <p:spTgt spid="28"/>
                                        </p:tgtEl>
                                        <p:attrNameLst>
                                          <p:attrName>fill.type</p:attrName>
                                        </p:attrNameLst>
                                      </p:cBhvr>
                                      <p:to>
                                        <p:strVal val="solid"/>
                                      </p:to>
                                    </p:set>
                                    <p:set>
                                      <p:cBhvr>
                                        <p:cTn id="124" dur="500" fill="hold"/>
                                        <p:tgtEl>
                                          <p:spTgt spid="28"/>
                                        </p:tgtEl>
                                        <p:attrNameLst>
                                          <p:attrName>fill.on</p:attrName>
                                        </p:attrNameLst>
                                      </p:cBhvr>
                                      <p:to>
                                        <p:strVal val="true"/>
                                      </p:to>
                                    </p:set>
                                  </p:childTnLst>
                                </p:cTn>
                              </p:par>
                              <p:par>
                                <p:cTn id="125" presetID="19" presetClass="emph" presetSubtype="0" fill="hold" grpId="0" nodeType="withEffect">
                                  <p:stCondLst>
                                    <p:cond delay="0"/>
                                  </p:stCondLst>
                                  <p:childTnLst>
                                    <p:animClr clrSpc="rgb" dir="cw">
                                      <p:cBhvr override="childStyle">
                                        <p:cTn id="126" dur="500" fill="hold"/>
                                        <p:tgtEl>
                                          <p:spTgt spid="29"/>
                                        </p:tgtEl>
                                        <p:attrNameLst>
                                          <p:attrName>style.color</p:attrName>
                                        </p:attrNameLst>
                                      </p:cBhvr>
                                      <p:to>
                                        <a:srgbClr val="008272"/>
                                      </p:to>
                                    </p:animClr>
                                    <p:animClr clrSpc="rgb" dir="cw">
                                      <p:cBhvr>
                                        <p:cTn id="127" dur="500" fill="hold"/>
                                        <p:tgtEl>
                                          <p:spTgt spid="29"/>
                                        </p:tgtEl>
                                        <p:attrNameLst>
                                          <p:attrName>fillcolor</p:attrName>
                                        </p:attrNameLst>
                                      </p:cBhvr>
                                      <p:to>
                                        <a:srgbClr val="008272"/>
                                      </p:to>
                                    </p:animClr>
                                    <p:set>
                                      <p:cBhvr>
                                        <p:cTn id="128" dur="500" fill="hold"/>
                                        <p:tgtEl>
                                          <p:spTgt spid="29"/>
                                        </p:tgtEl>
                                        <p:attrNameLst>
                                          <p:attrName>fill.type</p:attrName>
                                        </p:attrNameLst>
                                      </p:cBhvr>
                                      <p:to>
                                        <p:strVal val="solid"/>
                                      </p:to>
                                    </p:set>
                                    <p:set>
                                      <p:cBhvr>
                                        <p:cTn id="129" dur="500" fill="hold"/>
                                        <p:tgtEl>
                                          <p:spTgt spid="29"/>
                                        </p:tgtEl>
                                        <p:attrNameLst>
                                          <p:attrName>fill.on</p:attrName>
                                        </p:attrNameLst>
                                      </p:cBhvr>
                                      <p:to>
                                        <p:strVal val="true"/>
                                      </p:to>
                                    </p:set>
                                  </p:childTnLst>
                                </p:cTn>
                              </p:par>
                              <p:par>
                                <p:cTn id="130" presetID="19" presetClass="emph" presetSubtype="0" fill="hold" grpId="0" nodeType="withEffect">
                                  <p:stCondLst>
                                    <p:cond delay="0"/>
                                  </p:stCondLst>
                                  <p:childTnLst>
                                    <p:animClr clrSpc="rgb" dir="cw">
                                      <p:cBhvr override="childStyle">
                                        <p:cTn id="131" dur="500" fill="hold"/>
                                        <p:tgtEl>
                                          <p:spTgt spid="30"/>
                                        </p:tgtEl>
                                        <p:attrNameLst>
                                          <p:attrName>style.color</p:attrName>
                                        </p:attrNameLst>
                                      </p:cBhvr>
                                      <p:to>
                                        <a:srgbClr val="008272"/>
                                      </p:to>
                                    </p:animClr>
                                    <p:animClr clrSpc="rgb" dir="cw">
                                      <p:cBhvr>
                                        <p:cTn id="132" dur="500" fill="hold"/>
                                        <p:tgtEl>
                                          <p:spTgt spid="30"/>
                                        </p:tgtEl>
                                        <p:attrNameLst>
                                          <p:attrName>fillcolor</p:attrName>
                                        </p:attrNameLst>
                                      </p:cBhvr>
                                      <p:to>
                                        <a:srgbClr val="008272"/>
                                      </p:to>
                                    </p:animClr>
                                    <p:set>
                                      <p:cBhvr>
                                        <p:cTn id="133" dur="500" fill="hold"/>
                                        <p:tgtEl>
                                          <p:spTgt spid="30"/>
                                        </p:tgtEl>
                                        <p:attrNameLst>
                                          <p:attrName>fill.type</p:attrName>
                                        </p:attrNameLst>
                                      </p:cBhvr>
                                      <p:to>
                                        <p:strVal val="solid"/>
                                      </p:to>
                                    </p:set>
                                    <p:set>
                                      <p:cBhvr>
                                        <p:cTn id="134" dur="500" fill="hold"/>
                                        <p:tgtEl>
                                          <p:spTgt spid="30"/>
                                        </p:tgtEl>
                                        <p:attrNameLst>
                                          <p:attrName>fill.on</p:attrName>
                                        </p:attrNameLst>
                                      </p:cBhvr>
                                      <p:to>
                                        <p:strVal val="true"/>
                                      </p:to>
                                    </p:set>
                                  </p:childTnLst>
                                </p:cTn>
                              </p:par>
                              <p:par>
                                <p:cTn id="135" presetID="19" presetClass="emph" presetSubtype="0" fill="hold" grpId="0" nodeType="withEffect">
                                  <p:stCondLst>
                                    <p:cond delay="0"/>
                                  </p:stCondLst>
                                  <p:childTnLst>
                                    <p:animClr clrSpc="rgb" dir="cw">
                                      <p:cBhvr override="childStyle">
                                        <p:cTn id="136" dur="500" fill="hold"/>
                                        <p:tgtEl>
                                          <p:spTgt spid="31"/>
                                        </p:tgtEl>
                                        <p:attrNameLst>
                                          <p:attrName>style.color</p:attrName>
                                        </p:attrNameLst>
                                      </p:cBhvr>
                                      <p:to>
                                        <a:srgbClr val="008272"/>
                                      </p:to>
                                    </p:animClr>
                                    <p:animClr clrSpc="rgb" dir="cw">
                                      <p:cBhvr>
                                        <p:cTn id="137" dur="500" fill="hold"/>
                                        <p:tgtEl>
                                          <p:spTgt spid="31"/>
                                        </p:tgtEl>
                                        <p:attrNameLst>
                                          <p:attrName>fillcolor</p:attrName>
                                        </p:attrNameLst>
                                      </p:cBhvr>
                                      <p:to>
                                        <a:srgbClr val="008272"/>
                                      </p:to>
                                    </p:animClr>
                                    <p:set>
                                      <p:cBhvr>
                                        <p:cTn id="138" dur="500" fill="hold"/>
                                        <p:tgtEl>
                                          <p:spTgt spid="31"/>
                                        </p:tgtEl>
                                        <p:attrNameLst>
                                          <p:attrName>fill.type</p:attrName>
                                        </p:attrNameLst>
                                      </p:cBhvr>
                                      <p:to>
                                        <p:strVal val="solid"/>
                                      </p:to>
                                    </p:set>
                                    <p:set>
                                      <p:cBhvr>
                                        <p:cTn id="139" dur="500" fill="hold"/>
                                        <p:tgtEl>
                                          <p:spTgt spid="31"/>
                                        </p:tgtEl>
                                        <p:attrNameLst>
                                          <p:attrName>fill.on</p:attrName>
                                        </p:attrNameLst>
                                      </p:cBhvr>
                                      <p:to>
                                        <p:strVal val="true"/>
                                      </p:to>
                                    </p:set>
                                  </p:childTnLst>
                                </p:cTn>
                              </p:par>
                              <p:par>
                                <p:cTn id="140" presetID="19" presetClass="emph" presetSubtype="0" fill="hold" grpId="0" nodeType="withEffect">
                                  <p:stCondLst>
                                    <p:cond delay="0"/>
                                  </p:stCondLst>
                                  <p:childTnLst>
                                    <p:animClr clrSpc="rgb" dir="cw">
                                      <p:cBhvr override="childStyle">
                                        <p:cTn id="141" dur="500" fill="hold"/>
                                        <p:tgtEl>
                                          <p:spTgt spid="32"/>
                                        </p:tgtEl>
                                        <p:attrNameLst>
                                          <p:attrName>style.color</p:attrName>
                                        </p:attrNameLst>
                                      </p:cBhvr>
                                      <p:to>
                                        <a:srgbClr val="008272"/>
                                      </p:to>
                                    </p:animClr>
                                    <p:animClr clrSpc="rgb" dir="cw">
                                      <p:cBhvr>
                                        <p:cTn id="142" dur="500" fill="hold"/>
                                        <p:tgtEl>
                                          <p:spTgt spid="32"/>
                                        </p:tgtEl>
                                        <p:attrNameLst>
                                          <p:attrName>fillcolor</p:attrName>
                                        </p:attrNameLst>
                                      </p:cBhvr>
                                      <p:to>
                                        <a:srgbClr val="008272"/>
                                      </p:to>
                                    </p:animClr>
                                    <p:set>
                                      <p:cBhvr>
                                        <p:cTn id="143" dur="500" fill="hold"/>
                                        <p:tgtEl>
                                          <p:spTgt spid="32"/>
                                        </p:tgtEl>
                                        <p:attrNameLst>
                                          <p:attrName>fill.type</p:attrName>
                                        </p:attrNameLst>
                                      </p:cBhvr>
                                      <p:to>
                                        <p:strVal val="solid"/>
                                      </p:to>
                                    </p:set>
                                    <p:set>
                                      <p:cBhvr>
                                        <p:cTn id="144" dur="500" fill="hold"/>
                                        <p:tgtEl>
                                          <p:spTgt spid="32"/>
                                        </p:tgtEl>
                                        <p:attrNameLst>
                                          <p:attrName>fill.on</p:attrName>
                                        </p:attrNameLst>
                                      </p:cBhvr>
                                      <p:to>
                                        <p:strVal val="true"/>
                                      </p:to>
                                    </p:set>
                                  </p:childTnLst>
                                </p:cTn>
                              </p:par>
                              <p:par>
                                <p:cTn id="145" presetID="19" presetClass="emph" presetSubtype="0" fill="hold" grpId="0" nodeType="withEffect">
                                  <p:stCondLst>
                                    <p:cond delay="0"/>
                                  </p:stCondLst>
                                  <p:childTnLst>
                                    <p:animClr clrSpc="rgb" dir="cw">
                                      <p:cBhvr override="childStyle">
                                        <p:cTn id="146" dur="500" fill="hold"/>
                                        <p:tgtEl>
                                          <p:spTgt spid="33"/>
                                        </p:tgtEl>
                                        <p:attrNameLst>
                                          <p:attrName>style.color</p:attrName>
                                        </p:attrNameLst>
                                      </p:cBhvr>
                                      <p:to>
                                        <a:srgbClr val="008272"/>
                                      </p:to>
                                    </p:animClr>
                                    <p:animClr clrSpc="rgb" dir="cw">
                                      <p:cBhvr>
                                        <p:cTn id="147" dur="500" fill="hold"/>
                                        <p:tgtEl>
                                          <p:spTgt spid="33"/>
                                        </p:tgtEl>
                                        <p:attrNameLst>
                                          <p:attrName>fillcolor</p:attrName>
                                        </p:attrNameLst>
                                      </p:cBhvr>
                                      <p:to>
                                        <a:srgbClr val="008272"/>
                                      </p:to>
                                    </p:animClr>
                                    <p:set>
                                      <p:cBhvr>
                                        <p:cTn id="148" dur="500" fill="hold"/>
                                        <p:tgtEl>
                                          <p:spTgt spid="33"/>
                                        </p:tgtEl>
                                        <p:attrNameLst>
                                          <p:attrName>fill.type</p:attrName>
                                        </p:attrNameLst>
                                      </p:cBhvr>
                                      <p:to>
                                        <p:strVal val="solid"/>
                                      </p:to>
                                    </p:set>
                                    <p:set>
                                      <p:cBhvr>
                                        <p:cTn id="149" dur="500" fill="hold"/>
                                        <p:tgtEl>
                                          <p:spTgt spid="33"/>
                                        </p:tgtEl>
                                        <p:attrNameLst>
                                          <p:attrName>fill.on</p:attrName>
                                        </p:attrNameLst>
                                      </p:cBhvr>
                                      <p:to>
                                        <p:strVal val="true"/>
                                      </p:to>
                                    </p:set>
                                  </p:childTnLst>
                                </p:cTn>
                              </p:par>
                              <p:par>
                                <p:cTn id="150" presetID="19" presetClass="emph" presetSubtype="0" fill="hold" grpId="0" nodeType="withEffect">
                                  <p:stCondLst>
                                    <p:cond delay="0"/>
                                  </p:stCondLst>
                                  <p:childTnLst>
                                    <p:animClr clrSpc="rgb" dir="cw">
                                      <p:cBhvr override="childStyle">
                                        <p:cTn id="151" dur="500" fill="hold"/>
                                        <p:tgtEl>
                                          <p:spTgt spid="34"/>
                                        </p:tgtEl>
                                        <p:attrNameLst>
                                          <p:attrName>style.color</p:attrName>
                                        </p:attrNameLst>
                                      </p:cBhvr>
                                      <p:to>
                                        <a:srgbClr val="008272"/>
                                      </p:to>
                                    </p:animClr>
                                    <p:animClr clrSpc="rgb" dir="cw">
                                      <p:cBhvr>
                                        <p:cTn id="152" dur="500" fill="hold"/>
                                        <p:tgtEl>
                                          <p:spTgt spid="34"/>
                                        </p:tgtEl>
                                        <p:attrNameLst>
                                          <p:attrName>fillcolor</p:attrName>
                                        </p:attrNameLst>
                                      </p:cBhvr>
                                      <p:to>
                                        <a:srgbClr val="008272"/>
                                      </p:to>
                                    </p:animClr>
                                    <p:set>
                                      <p:cBhvr>
                                        <p:cTn id="153" dur="500" fill="hold"/>
                                        <p:tgtEl>
                                          <p:spTgt spid="34"/>
                                        </p:tgtEl>
                                        <p:attrNameLst>
                                          <p:attrName>fill.type</p:attrName>
                                        </p:attrNameLst>
                                      </p:cBhvr>
                                      <p:to>
                                        <p:strVal val="solid"/>
                                      </p:to>
                                    </p:set>
                                    <p:set>
                                      <p:cBhvr>
                                        <p:cTn id="154" dur="500" fill="hold"/>
                                        <p:tgtEl>
                                          <p:spTgt spid="34"/>
                                        </p:tgtEl>
                                        <p:attrNameLst>
                                          <p:attrName>fill.on</p:attrName>
                                        </p:attrNameLst>
                                      </p:cBhvr>
                                      <p:to>
                                        <p:strVal val="true"/>
                                      </p:to>
                                    </p:set>
                                  </p:childTnLst>
                                </p:cTn>
                              </p:par>
                              <p:par>
                                <p:cTn id="155" presetID="19" presetClass="emph" presetSubtype="0" fill="hold" grpId="0" nodeType="withEffect">
                                  <p:stCondLst>
                                    <p:cond delay="0"/>
                                  </p:stCondLst>
                                  <p:childTnLst>
                                    <p:animClr clrSpc="rgb" dir="cw">
                                      <p:cBhvr override="childStyle">
                                        <p:cTn id="156" dur="500" fill="hold"/>
                                        <p:tgtEl>
                                          <p:spTgt spid="35"/>
                                        </p:tgtEl>
                                        <p:attrNameLst>
                                          <p:attrName>style.color</p:attrName>
                                        </p:attrNameLst>
                                      </p:cBhvr>
                                      <p:to>
                                        <a:srgbClr val="008272"/>
                                      </p:to>
                                    </p:animClr>
                                    <p:animClr clrSpc="rgb" dir="cw">
                                      <p:cBhvr>
                                        <p:cTn id="157" dur="500" fill="hold"/>
                                        <p:tgtEl>
                                          <p:spTgt spid="35"/>
                                        </p:tgtEl>
                                        <p:attrNameLst>
                                          <p:attrName>fillcolor</p:attrName>
                                        </p:attrNameLst>
                                      </p:cBhvr>
                                      <p:to>
                                        <a:srgbClr val="008272"/>
                                      </p:to>
                                    </p:animClr>
                                    <p:set>
                                      <p:cBhvr>
                                        <p:cTn id="158" dur="500" fill="hold"/>
                                        <p:tgtEl>
                                          <p:spTgt spid="35"/>
                                        </p:tgtEl>
                                        <p:attrNameLst>
                                          <p:attrName>fill.type</p:attrName>
                                        </p:attrNameLst>
                                      </p:cBhvr>
                                      <p:to>
                                        <p:strVal val="solid"/>
                                      </p:to>
                                    </p:set>
                                    <p:set>
                                      <p:cBhvr>
                                        <p:cTn id="159" dur="500" fill="hold"/>
                                        <p:tgtEl>
                                          <p:spTgt spid="35"/>
                                        </p:tgtEl>
                                        <p:attrNameLst>
                                          <p:attrName>fill.on</p:attrName>
                                        </p:attrNameLst>
                                      </p:cBhvr>
                                      <p:to>
                                        <p:strVal val="true"/>
                                      </p:to>
                                    </p:set>
                                  </p:childTnLst>
                                </p:cTn>
                              </p:par>
                              <p:par>
                                <p:cTn id="160" presetID="19" presetClass="emph" presetSubtype="0" fill="hold" grpId="0" nodeType="withEffect">
                                  <p:stCondLst>
                                    <p:cond delay="0"/>
                                  </p:stCondLst>
                                  <p:childTnLst>
                                    <p:animClr clrSpc="rgb" dir="cw">
                                      <p:cBhvr override="childStyle">
                                        <p:cTn id="161" dur="500" fill="hold"/>
                                        <p:tgtEl>
                                          <p:spTgt spid="36"/>
                                        </p:tgtEl>
                                        <p:attrNameLst>
                                          <p:attrName>style.color</p:attrName>
                                        </p:attrNameLst>
                                      </p:cBhvr>
                                      <p:to>
                                        <a:srgbClr val="008272"/>
                                      </p:to>
                                    </p:animClr>
                                    <p:animClr clrSpc="rgb" dir="cw">
                                      <p:cBhvr>
                                        <p:cTn id="162" dur="500" fill="hold"/>
                                        <p:tgtEl>
                                          <p:spTgt spid="36"/>
                                        </p:tgtEl>
                                        <p:attrNameLst>
                                          <p:attrName>fillcolor</p:attrName>
                                        </p:attrNameLst>
                                      </p:cBhvr>
                                      <p:to>
                                        <a:srgbClr val="008272"/>
                                      </p:to>
                                    </p:animClr>
                                    <p:set>
                                      <p:cBhvr>
                                        <p:cTn id="163" dur="500" fill="hold"/>
                                        <p:tgtEl>
                                          <p:spTgt spid="36"/>
                                        </p:tgtEl>
                                        <p:attrNameLst>
                                          <p:attrName>fill.type</p:attrName>
                                        </p:attrNameLst>
                                      </p:cBhvr>
                                      <p:to>
                                        <p:strVal val="solid"/>
                                      </p:to>
                                    </p:set>
                                    <p:set>
                                      <p:cBhvr>
                                        <p:cTn id="164" dur="500" fill="hold"/>
                                        <p:tgtEl>
                                          <p:spTgt spid="36"/>
                                        </p:tgtEl>
                                        <p:attrNameLst>
                                          <p:attrName>fill.on</p:attrName>
                                        </p:attrNameLst>
                                      </p:cBhvr>
                                      <p:to>
                                        <p:strVal val="true"/>
                                      </p:to>
                                    </p:set>
                                  </p:childTnLst>
                                </p:cTn>
                              </p:par>
                              <p:par>
                                <p:cTn id="165" presetID="19" presetClass="emph" presetSubtype="0" fill="hold" grpId="0" nodeType="withEffect">
                                  <p:stCondLst>
                                    <p:cond delay="0"/>
                                  </p:stCondLst>
                                  <p:childTnLst>
                                    <p:animClr clrSpc="rgb" dir="cw">
                                      <p:cBhvr override="childStyle">
                                        <p:cTn id="166" dur="500" fill="hold"/>
                                        <p:tgtEl>
                                          <p:spTgt spid="37"/>
                                        </p:tgtEl>
                                        <p:attrNameLst>
                                          <p:attrName>style.color</p:attrName>
                                        </p:attrNameLst>
                                      </p:cBhvr>
                                      <p:to>
                                        <a:srgbClr val="008272"/>
                                      </p:to>
                                    </p:animClr>
                                    <p:animClr clrSpc="rgb" dir="cw">
                                      <p:cBhvr>
                                        <p:cTn id="167" dur="500" fill="hold"/>
                                        <p:tgtEl>
                                          <p:spTgt spid="37"/>
                                        </p:tgtEl>
                                        <p:attrNameLst>
                                          <p:attrName>fillcolor</p:attrName>
                                        </p:attrNameLst>
                                      </p:cBhvr>
                                      <p:to>
                                        <a:srgbClr val="008272"/>
                                      </p:to>
                                    </p:animClr>
                                    <p:set>
                                      <p:cBhvr>
                                        <p:cTn id="168" dur="500" fill="hold"/>
                                        <p:tgtEl>
                                          <p:spTgt spid="37"/>
                                        </p:tgtEl>
                                        <p:attrNameLst>
                                          <p:attrName>fill.type</p:attrName>
                                        </p:attrNameLst>
                                      </p:cBhvr>
                                      <p:to>
                                        <p:strVal val="solid"/>
                                      </p:to>
                                    </p:set>
                                    <p:set>
                                      <p:cBhvr>
                                        <p:cTn id="169" dur="500" fill="hold"/>
                                        <p:tgtEl>
                                          <p:spTgt spid="37"/>
                                        </p:tgtEl>
                                        <p:attrNameLst>
                                          <p:attrName>fill.on</p:attrName>
                                        </p:attrNameLst>
                                      </p:cBhvr>
                                      <p:to>
                                        <p:strVal val="true"/>
                                      </p:to>
                                    </p:set>
                                  </p:childTnLst>
                                </p:cTn>
                              </p:par>
                              <p:par>
                                <p:cTn id="170" presetID="19" presetClass="emph" presetSubtype="0" fill="hold" grpId="0" nodeType="withEffect">
                                  <p:stCondLst>
                                    <p:cond delay="0"/>
                                  </p:stCondLst>
                                  <p:childTnLst>
                                    <p:animClr clrSpc="rgb" dir="cw">
                                      <p:cBhvr override="childStyle">
                                        <p:cTn id="171" dur="500" fill="hold"/>
                                        <p:tgtEl>
                                          <p:spTgt spid="38"/>
                                        </p:tgtEl>
                                        <p:attrNameLst>
                                          <p:attrName>style.color</p:attrName>
                                        </p:attrNameLst>
                                      </p:cBhvr>
                                      <p:to>
                                        <a:srgbClr val="008272"/>
                                      </p:to>
                                    </p:animClr>
                                    <p:animClr clrSpc="rgb" dir="cw">
                                      <p:cBhvr>
                                        <p:cTn id="172" dur="500" fill="hold"/>
                                        <p:tgtEl>
                                          <p:spTgt spid="38"/>
                                        </p:tgtEl>
                                        <p:attrNameLst>
                                          <p:attrName>fillcolor</p:attrName>
                                        </p:attrNameLst>
                                      </p:cBhvr>
                                      <p:to>
                                        <a:srgbClr val="008272"/>
                                      </p:to>
                                    </p:animClr>
                                    <p:set>
                                      <p:cBhvr>
                                        <p:cTn id="173" dur="500" fill="hold"/>
                                        <p:tgtEl>
                                          <p:spTgt spid="38"/>
                                        </p:tgtEl>
                                        <p:attrNameLst>
                                          <p:attrName>fill.type</p:attrName>
                                        </p:attrNameLst>
                                      </p:cBhvr>
                                      <p:to>
                                        <p:strVal val="solid"/>
                                      </p:to>
                                    </p:set>
                                    <p:set>
                                      <p:cBhvr>
                                        <p:cTn id="174" dur="500" fill="hold"/>
                                        <p:tgtEl>
                                          <p:spTgt spid="38"/>
                                        </p:tgtEl>
                                        <p:attrNameLst>
                                          <p:attrName>fill.on</p:attrName>
                                        </p:attrNameLst>
                                      </p:cBhvr>
                                      <p:to>
                                        <p:strVal val="true"/>
                                      </p:to>
                                    </p:set>
                                  </p:childTnLst>
                                </p:cTn>
                              </p:par>
                              <p:par>
                                <p:cTn id="175" presetID="19" presetClass="emph" presetSubtype="0" fill="hold" grpId="0" nodeType="withEffect">
                                  <p:stCondLst>
                                    <p:cond delay="0"/>
                                  </p:stCondLst>
                                  <p:childTnLst>
                                    <p:animClr clrSpc="rgb" dir="cw">
                                      <p:cBhvr override="childStyle">
                                        <p:cTn id="176" dur="500" fill="hold"/>
                                        <p:tgtEl>
                                          <p:spTgt spid="39"/>
                                        </p:tgtEl>
                                        <p:attrNameLst>
                                          <p:attrName>style.color</p:attrName>
                                        </p:attrNameLst>
                                      </p:cBhvr>
                                      <p:to>
                                        <a:srgbClr val="008272"/>
                                      </p:to>
                                    </p:animClr>
                                    <p:animClr clrSpc="rgb" dir="cw">
                                      <p:cBhvr>
                                        <p:cTn id="177" dur="500" fill="hold"/>
                                        <p:tgtEl>
                                          <p:spTgt spid="39"/>
                                        </p:tgtEl>
                                        <p:attrNameLst>
                                          <p:attrName>fillcolor</p:attrName>
                                        </p:attrNameLst>
                                      </p:cBhvr>
                                      <p:to>
                                        <a:srgbClr val="008272"/>
                                      </p:to>
                                    </p:animClr>
                                    <p:set>
                                      <p:cBhvr>
                                        <p:cTn id="178" dur="500" fill="hold"/>
                                        <p:tgtEl>
                                          <p:spTgt spid="39"/>
                                        </p:tgtEl>
                                        <p:attrNameLst>
                                          <p:attrName>fill.type</p:attrName>
                                        </p:attrNameLst>
                                      </p:cBhvr>
                                      <p:to>
                                        <p:strVal val="solid"/>
                                      </p:to>
                                    </p:set>
                                    <p:set>
                                      <p:cBhvr>
                                        <p:cTn id="179" dur="500" fill="hold"/>
                                        <p:tgtEl>
                                          <p:spTgt spid="39"/>
                                        </p:tgtEl>
                                        <p:attrNameLst>
                                          <p:attrName>fill.on</p:attrName>
                                        </p:attrNameLst>
                                      </p:cBhvr>
                                      <p:to>
                                        <p:strVal val="true"/>
                                      </p:to>
                                    </p:set>
                                  </p:childTnLst>
                                </p:cTn>
                              </p:par>
                              <p:par>
                                <p:cTn id="180" presetID="19" presetClass="emph" presetSubtype="0" fill="hold" grpId="0" nodeType="withEffect">
                                  <p:stCondLst>
                                    <p:cond delay="0"/>
                                  </p:stCondLst>
                                  <p:childTnLst>
                                    <p:animClr clrSpc="rgb" dir="cw">
                                      <p:cBhvr override="childStyle">
                                        <p:cTn id="181" dur="500" fill="hold"/>
                                        <p:tgtEl>
                                          <p:spTgt spid="40"/>
                                        </p:tgtEl>
                                        <p:attrNameLst>
                                          <p:attrName>style.color</p:attrName>
                                        </p:attrNameLst>
                                      </p:cBhvr>
                                      <p:to>
                                        <a:srgbClr val="008272"/>
                                      </p:to>
                                    </p:animClr>
                                    <p:animClr clrSpc="rgb" dir="cw">
                                      <p:cBhvr>
                                        <p:cTn id="182" dur="500" fill="hold"/>
                                        <p:tgtEl>
                                          <p:spTgt spid="40"/>
                                        </p:tgtEl>
                                        <p:attrNameLst>
                                          <p:attrName>fillcolor</p:attrName>
                                        </p:attrNameLst>
                                      </p:cBhvr>
                                      <p:to>
                                        <a:srgbClr val="008272"/>
                                      </p:to>
                                    </p:animClr>
                                    <p:set>
                                      <p:cBhvr>
                                        <p:cTn id="183" dur="500" fill="hold"/>
                                        <p:tgtEl>
                                          <p:spTgt spid="40"/>
                                        </p:tgtEl>
                                        <p:attrNameLst>
                                          <p:attrName>fill.type</p:attrName>
                                        </p:attrNameLst>
                                      </p:cBhvr>
                                      <p:to>
                                        <p:strVal val="solid"/>
                                      </p:to>
                                    </p:set>
                                    <p:set>
                                      <p:cBhvr>
                                        <p:cTn id="184" dur="500" fill="hold"/>
                                        <p:tgtEl>
                                          <p:spTgt spid="40"/>
                                        </p:tgtEl>
                                        <p:attrNameLst>
                                          <p:attrName>fill.on</p:attrName>
                                        </p:attrNameLst>
                                      </p:cBhvr>
                                      <p:to>
                                        <p:strVal val="true"/>
                                      </p:to>
                                    </p:set>
                                  </p:childTnLst>
                                </p:cTn>
                              </p:par>
                              <p:par>
                                <p:cTn id="185" presetID="19" presetClass="emph" presetSubtype="0" fill="hold" grpId="0" nodeType="withEffect">
                                  <p:stCondLst>
                                    <p:cond delay="0"/>
                                  </p:stCondLst>
                                  <p:childTnLst>
                                    <p:animClr clrSpc="rgb" dir="cw">
                                      <p:cBhvr override="childStyle">
                                        <p:cTn id="186" dur="500" fill="hold"/>
                                        <p:tgtEl>
                                          <p:spTgt spid="53"/>
                                        </p:tgtEl>
                                        <p:attrNameLst>
                                          <p:attrName>style.color</p:attrName>
                                        </p:attrNameLst>
                                      </p:cBhvr>
                                      <p:to>
                                        <a:srgbClr val="00BCF2"/>
                                      </p:to>
                                    </p:animClr>
                                    <p:animClr clrSpc="rgb" dir="cw">
                                      <p:cBhvr>
                                        <p:cTn id="187" dur="500" fill="hold"/>
                                        <p:tgtEl>
                                          <p:spTgt spid="53"/>
                                        </p:tgtEl>
                                        <p:attrNameLst>
                                          <p:attrName>fillcolor</p:attrName>
                                        </p:attrNameLst>
                                      </p:cBhvr>
                                      <p:to>
                                        <a:srgbClr val="00BCF2"/>
                                      </p:to>
                                    </p:animClr>
                                    <p:set>
                                      <p:cBhvr>
                                        <p:cTn id="188" dur="500" fill="hold"/>
                                        <p:tgtEl>
                                          <p:spTgt spid="53"/>
                                        </p:tgtEl>
                                        <p:attrNameLst>
                                          <p:attrName>fill.type</p:attrName>
                                        </p:attrNameLst>
                                      </p:cBhvr>
                                      <p:to>
                                        <p:strVal val="solid"/>
                                      </p:to>
                                    </p:set>
                                    <p:set>
                                      <p:cBhvr>
                                        <p:cTn id="189" dur="500" fill="hold"/>
                                        <p:tgtEl>
                                          <p:spTgt spid="53"/>
                                        </p:tgtEl>
                                        <p:attrNameLst>
                                          <p:attrName>fill.on</p:attrName>
                                        </p:attrNameLst>
                                      </p:cBhvr>
                                      <p:to>
                                        <p:strVal val="true"/>
                                      </p:to>
                                    </p:set>
                                  </p:childTnLst>
                                </p:cTn>
                              </p:par>
                              <p:par>
                                <p:cTn id="190" presetID="19" presetClass="emph" presetSubtype="0" fill="hold" grpId="0" nodeType="withEffect">
                                  <p:stCondLst>
                                    <p:cond delay="0"/>
                                  </p:stCondLst>
                                  <p:childTnLst>
                                    <p:animClr clrSpc="rgb" dir="cw">
                                      <p:cBhvr override="childStyle">
                                        <p:cTn id="191" dur="500" fill="hold"/>
                                        <p:tgtEl>
                                          <p:spTgt spid="54"/>
                                        </p:tgtEl>
                                        <p:attrNameLst>
                                          <p:attrName>style.color</p:attrName>
                                        </p:attrNameLst>
                                      </p:cBhvr>
                                      <p:to>
                                        <a:srgbClr val="00BCF2"/>
                                      </p:to>
                                    </p:animClr>
                                    <p:animClr clrSpc="rgb" dir="cw">
                                      <p:cBhvr>
                                        <p:cTn id="192" dur="500" fill="hold"/>
                                        <p:tgtEl>
                                          <p:spTgt spid="54"/>
                                        </p:tgtEl>
                                        <p:attrNameLst>
                                          <p:attrName>fillcolor</p:attrName>
                                        </p:attrNameLst>
                                      </p:cBhvr>
                                      <p:to>
                                        <a:srgbClr val="00BCF2"/>
                                      </p:to>
                                    </p:animClr>
                                    <p:set>
                                      <p:cBhvr>
                                        <p:cTn id="193" dur="500" fill="hold"/>
                                        <p:tgtEl>
                                          <p:spTgt spid="54"/>
                                        </p:tgtEl>
                                        <p:attrNameLst>
                                          <p:attrName>fill.type</p:attrName>
                                        </p:attrNameLst>
                                      </p:cBhvr>
                                      <p:to>
                                        <p:strVal val="solid"/>
                                      </p:to>
                                    </p:set>
                                    <p:set>
                                      <p:cBhvr>
                                        <p:cTn id="194" dur="500" fill="hold"/>
                                        <p:tgtEl>
                                          <p:spTgt spid="54"/>
                                        </p:tgtEl>
                                        <p:attrNameLst>
                                          <p:attrName>fill.on</p:attrName>
                                        </p:attrNameLst>
                                      </p:cBhvr>
                                      <p:to>
                                        <p:strVal val="true"/>
                                      </p:to>
                                    </p:set>
                                  </p:childTnLst>
                                </p:cTn>
                              </p:par>
                              <p:par>
                                <p:cTn id="195" presetID="19" presetClass="emph" presetSubtype="0" fill="hold" grpId="0" nodeType="withEffect">
                                  <p:stCondLst>
                                    <p:cond delay="0"/>
                                  </p:stCondLst>
                                  <p:childTnLst>
                                    <p:animClr clrSpc="rgb" dir="cw">
                                      <p:cBhvr override="childStyle">
                                        <p:cTn id="196" dur="500" fill="hold"/>
                                        <p:tgtEl>
                                          <p:spTgt spid="55"/>
                                        </p:tgtEl>
                                        <p:attrNameLst>
                                          <p:attrName>style.color</p:attrName>
                                        </p:attrNameLst>
                                      </p:cBhvr>
                                      <p:to>
                                        <a:srgbClr val="00BCF2"/>
                                      </p:to>
                                    </p:animClr>
                                    <p:animClr clrSpc="rgb" dir="cw">
                                      <p:cBhvr>
                                        <p:cTn id="197" dur="500" fill="hold"/>
                                        <p:tgtEl>
                                          <p:spTgt spid="55"/>
                                        </p:tgtEl>
                                        <p:attrNameLst>
                                          <p:attrName>fillcolor</p:attrName>
                                        </p:attrNameLst>
                                      </p:cBhvr>
                                      <p:to>
                                        <a:srgbClr val="00BCF2"/>
                                      </p:to>
                                    </p:animClr>
                                    <p:set>
                                      <p:cBhvr>
                                        <p:cTn id="198" dur="500" fill="hold"/>
                                        <p:tgtEl>
                                          <p:spTgt spid="55"/>
                                        </p:tgtEl>
                                        <p:attrNameLst>
                                          <p:attrName>fill.type</p:attrName>
                                        </p:attrNameLst>
                                      </p:cBhvr>
                                      <p:to>
                                        <p:strVal val="solid"/>
                                      </p:to>
                                    </p:set>
                                    <p:set>
                                      <p:cBhvr>
                                        <p:cTn id="199" dur="500" fill="hold"/>
                                        <p:tgtEl>
                                          <p:spTgt spid="55"/>
                                        </p:tgtEl>
                                        <p:attrNameLst>
                                          <p:attrName>fill.on</p:attrName>
                                        </p:attrNameLst>
                                      </p:cBhvr>
                                      <p:to>
                                        <p:strVal val="true"/>
                                      </p:to>
                                    </p:set>
                                  </p:childTnLst>
                                </p:cTn>
                              </p:par>
                              <p:par>
                                <p:cTn id="200" presetID="19" presetClass="emph" presetSubtype="0" fill="hold" grpId="0" nodeType="withEffect">
                                  <p:stCondLst>
                                    <p:cond delay="0"/>
                                  </p:stCondLst>
                                  <p:childTnLst>
                                    <p:animClr clrSpc="rgb" dir="cw">
                                      <p:cBhvr override="childStyle">
                                        <p:cTn id="201" dur="500" fill="hold"/>
                                        <p:tgtEl>
                                          <p:spTgt spid="56"/>
                                        </p:tgtEl>
                                        <p:attrNameLst>
                                          <p:attrName>style.color</p:attrName>
                                        </p:attrNameLst>
                                      </p:cBhvr>
                                      <p:to>
                                        <a:srgbClr val="00BCF2"/>
                                      </p:to>
                                    </p:animClr>
                                    <p:animClr clrSpc="rgb" dir="cw">
                                      <p:cBhvr>
                                        <p:cTn id="202" dur="500" fill="hold"/>
                                        <p:tgtEl>
                                          <p:spTgt spid="56"/>
                                        </p:tgtEl>
                                        <p:attrNameLst>
                                          <p:attrName>fillcolor</p:attrName>
                                        </p:attrNameLst>
                                      </p:cBhvr>
                                      <p:to>
                                        <a:srgbClr val="00BCF2"/>
                                      </p:to>
                                    </p:animClr>
                                    <p:set>
                                      <p:cBhvr>
                                        <p:cTn id="203" dur="500" fill="hold"/>
                                        <p:tgtEl>
                                          <p:spTgt spid="56"/>
                                        </p:tgtEl>
                                        <p:attrNameLst>
                                          <p:attrName>fill.type</p:attrName>
                                        </p:attrNameLst>
                                      </p:cBhvr>
                                      <p:to>
                                        <p:strVal val="solid"/>
                                      </p:to>
                                    </p:set>
                                    <p:set>
                                      <p:cBhvr>
                                        <p:cTn id="204" dur="500" fill="hold"/>
                                        <p:tgtEl>
                                          <p:spTgt spid="56"/>
                                        </p:tgtEl>
                                        <p:attrNameLst>
                                          <p:attrName>fill.on</p:attrName>
                                        </p:attrNameLst>
                                      </p:cBhvr>
                                      <p:to>
                                        <p:strVal val="true"/>
                                      </p:to>
                                    </p:set>
                                  </p:childTnLst>
                                </p:cTn>
                              </p:par>
                              <p:par>
                                <p:cTn id="205" presetID="19" presetClass="emph" presetSubtype="0" fill="hold" grpId="0" nodeType="withEffect">
                                  <p:stCondLst>
                                    <p:cond delay="0"/>
                                  </p:stCondLst>
                                  <p:childTnLst>
                                    <p:animClr clrSpc="rgb" dir="cw">
                                      <p:cBhvr override="childStyle">
                                        <p:cTn id="206" dur="500" fill="hold"/>
                                        <p:tgtEl>
                                          <p:spTgt spid="57"/>
                                        </p:tgtEl>
                                        <p:attrNameLst>
                                          <p:attrName>style.color</p:attrName>
                                        </p:attrNameLst>
                                      </p:cBhvr>
                                      <p:to>
                                        <a:srgbClr val="00BCF2"/>
                                      </p:to>
                                    </p:animClr>
                                    <p:animClr clrSpc="rgb" dir="cw">
                                      <p:cBhvr>
                                        <p:cTn id="207" dur="500" fill="hold"/>
                                        <p:tgtEl>
                                          <p:spTgt spid="57"/>
                                        </p:tgtEl>
                                        <p:attrNameLst>
                                          <p:attrName>fillcolor</p:attrName>
                                        </p:attrNameLst>
                                      </p:cBhvr>
                                      <p:to>
                                        <a:srgbClr val="00BCF2"/>
                                      </p:to>
                                    </p:animClr>
                                    <p:set>
                                      <p:cBhvr>
                                        <p:cTn id="208" dur="500" fill="hold"/>
                                        <p:tgtEl>
                                          <p:spTgt spid="57"/>
                                        </p:tgtEl>
                                        <p:attrNameLst>
                                          <p:attrName>fill.type</p:attrName>
                                        </p:attrNameLst>
                                      </p:cBhvr>
                                      <p:to>
                                        <p:strVal val="solid"/>
                                      </p:to>
                                    </p:set>
                                    <p:set>
                                      <p:cBhvr>
                                        <p:cTn id="209" dur="500" fill="hold"/>
                                        <p:tgtEl>
                                          <p:spTgt spid="57"/>
                                        </p:tgtEl>
                                        <p:attrNameLst>
                                          <p:attrName>fill.on</p:attrName>
                                        </p:attrNameLst>
                                      </p:cBhvr>
                                      <p:to>
                                        <p:strVal val="true"/>
                                      </p:to>
                                    </p:set>
                                  </p:childTnLst>
                                </p:cTn>
                              </p:par>
                              <p:par>
                                <p:cTn id="210" presetID="19" presetClass="emph" presetSubtype="0" fill="hold" grpId="0" nodeType="withEffect">
                                  <p:stCondLst>
                                    <p:cond delay="0"/>
                                  </p:stCondLst>
                                  <p:childTnLst>
                                    <p:animClr clrSpc="rgb" dir="cw">
                                      <p:cBhvr override="childStyle">
                                        <p:cTn id="211" dur="500" fill="hold"/>
                                        <p:tgtEl>
                                          <p:spTgt spid="58"/>
                                        </p:tgtEl>
                                        <p:attrNameLst>
                                          <p:attrName>style.color</p:attrName>
                                        </p:attrNameLst>
                                      </p:cBhvr>
                                      <p:to>
                                        <a:srgbClr val="00BCF2"/>
                                      </p:to>
                                    </p:animClr>
                                    <p:animClr clrSpc="rgb" dir="cw">
                                      <p:cBhvr>
                                        <p:cTn id="212" dur="500" fill="hold"/>
                                        <p:tgtEl>
                                          <p:spTgt spid="58"/>
                                        </p:tgtEl>
                                        <p:attrNameLst>
                                          <p:attrName>fillcolor</p:attrName>
                                        </p:attrNameLst>
                                      </p:cBhvr>
                                      <p:to>
                                        <a:srgbClr val="00BCF2"/>
                                      </p:to>
                                    </p:animClr>
                                    <p:set>
                                      <p:cBhvr>
                                        <p:cTn id="213" dur="500" fill="hold"/>
                                        <p:tgtEl>
                                          <p:spTgt spid="58"/>
                                        </p:tgtEl>
                                        <p:attrNameLst>
                                          <p:attrName>fill.type</p:attrName>
                                        </p:attrNameLst>
                                      </p:cBhvr>
                                      <p:to>
                                        <p:strVal val="solid"/>
                                      </p:to>
                                    </p:set>
                                    <p:set>
                                      <p:cBhvr>
                                        <p:cTn id="214" dur="500" fill="hold"/>
                                        <p:tgtEl>
                                          <p:spTgt spid="58"/>
                                        </p:tgtEl>
                                        <p:attrNameLst>
                                          <p:attrName>fill.on</p:attrName>
                                        </p:attrNameLst>
                                      </p:cBhvr>
                                      <p:to>
                                        <p:strVal val="true"/>
                                      </p:to>
                                    </p:set>
                                  </p:childTnLst>
                                </p:cTn>
                              </p:par>
                              <p:par>
                                <p:cTn id="215" presetID="19" presetClass="emph" presetSubtype="0" fill="hold" grpId="0" nodeType="withEffect">
                                  <p:stCondLst>
                                    <p:cond delay="0"/>
                                  </p:stCondLst>
                                  <p:childTnLst>
                                    <p:animClr clrSpc="rgb" dir="cw">
                                      <p:cBhvr override="childStyle">
                                        <p:cTn id="216" dur="500" fill="hold"/>
                                        <p:tgtEl>
                                          <p:spTgt spid="59"/>
                                        </p:tgtEl>
                                        <p:attrNameLst>
                                          <p:attrName>style.color</p:attrName>
                                        </p:attrNameLst>
                                      </p:cBhvr>
                                      <p:to>
                                        <a:srgbClr val="00BCF2"/>
                                      </p:to>
                                    </p:animClr>
                                    <p:animClr clrSpc="rgb" dir="cw">
                                      <p:cBhvr>
                                        <p:cTn id="217" dur="500" fill="hold"/>
                                        <p:tgtEl>
                                          <p:spTgt spid="59"/>
                                        </p:tgtEl>
                                        <p:attrNameLst>
                                          <p:attrName>fillcolor</p:attrName>
                                        </p:attrNameLst>
                                      </p:cBhvr>
                                      <p:to>
                                        <a:srgbClr val="00BCF2"/>
                                      </p:to>
                                    </p:animClr>
                                    <p:set>
                                      <p:cBhvr>
                                        <p:cTn id="218" dur="500" fill="hold"/>
                                        <p:tgtEl>
                                          <p:spTgt spid="59"/>
                                        </p:tgtEl>
                                        <p:attrNameLst>
                                          <p:attrName>fill.type</p:attrName>
                                        </p:attrNameLst>
                                      </p:cBhvr>
                                      <p:to>
                                        <p:strVal val="solid"/>
                                      </p:to>
                                    </p:set>
                                    <p:set>
                                      <p:cBhvr>
                                        <p:cTn id="219" dur="500" fill="hold"/>
                                        <p:tgtEl>
                                          <p:spTgt spid="59"/>
                                        </p:tgtEl>
                                        <p:attrNameLst>
                                          <p:attrName>fill.on</p:attrName>
                                        </p:attrNameLst>
                                      </p:cBhvr>
                                      <p:to>
                                        <p:strVal val="true"/>
                                      </p:to>
                                    </p:set>
                                  </p:childTnLst>
                                </p:cTn>
                              </p:par>
                              <p:par>
                                <p:cTn id="220" presetID="19" presetClass="emph" presetSubtype="0" fill="hold" grpId="0" nodeType="withEffect">
                                  <p:stCondLst>
                                    <p:cond delay="0"/>
                                  </p:stCondLst>
                                  <p:childTnLst>
                                    <p:animClr clrSpc="rgb" dir="cw">
                                      <p:cBhvr override="childStyle">
                                        <p:cTn id="221" dur="500" fill="hold"/>
                                        <p:tgtEl>
                                          <p:spTgt spid="60"/>
                                        </p:tgtEl>
                                        <p:attrNameLst>
                                          <p:attrName>style.color</p:attrName>
                                        </p:attrNameLst>
                                      </p:cBhvr>
                                      <p:to>
                                        <a:srgbClr val="00BCF2"/>
                                      </p:to>
                                    </p:animClr>
                                    <p:animClr clrSpc="rgb" dir="cw">
                                      <p:cBhvr>
                                        <p:cTn id="222" dur="500" fill="hold"/>
                                        <p:tgtEl>
                                          <p:spTgt spid="60"/>
                                        </p:tgtEl>
                                        <p:attrNameLst>
                                          <p:attrName>fillcolor</p:attrName>
                                        </p:attrNameLst>
                                      </p:cBhvr>
                                      <p:to>
                                        <a:srgbClr val="00BCF2"/>
                                      </p:to>
                                    </p:animClr>
                                    <p:set>
                                      <p:cBhvr>
                                        <p:cTn id="223" dur="500" fill="hold"/>
                                        <p:tgtEl>
                                          <p:spTgt spid="60"/>
                                        </p:tgtEl>
                                        <p:attrNameLst>
                                          <p:attrName>fill.type</p:attrName>
                                        </p:attrNameLst>
                                      </p:cBhvr>
                                      <p:to>
                                        <p:strVal val="solid"/>
                                      </p:to>
                                    </p:set>
                                    <p:set>
                                      <p:cBhvr>
                                        <p:cTn id="224" dur="500" fill="hold"/>
                                        <p:tgtEl>
                                          <p:spTgt spid="60"/>
                                        </p:tgtEl>
                                        <p:attrNameLst>
                                          <p:attrName>fill.on</p:attrName>
                                        </p:attrNameLst>
                                      </p:cBhvr>
                                      <p:to>
                                        <p:strVal val="true"/>
                                      </p:to>
                                    </p:set>
                                  </p:childTnLst>
                                </p:cTn>
                              </p:par>
                              <p:par>
                                <p:cTn id="225" presetID="19" presetClass="emph" presetSubtype="0" fill="hold" grpId="0" nodeType="withEffect">
                                  <p:stCondLst>
                                    <p:cond delay="0"/>
                                  </p:stCondLst>
                                  <p:childTnLst>
                                    <p:animClr clrSpc="rgb" dir="cw">
                                      <p:cBhvr override="childStyle">
                                        <p:cTn id="226" dur="500" fill="hold"/>
                                        <p:tgtEl>
                                          <p:spTgt spid="61"/>
                                        </p:tgtEl>
                                        <p:attrNameLst>
                                          <p:attrName>style.color</p:attrName>
                                        </p:attrNameLst>
                                      </p:cBhvr>
                                      <p:to>
                                        <a:srgbClr val="00BCF2"/>
                                      </p:to>
                                    </p:animClr>
                                    <p:animClr clrSpc="rgb" dir="cw">
                                      <p:cBhvr>
                                        <p:cTn id="227" dur="500" fill="hold"/>
                                        <p:tgtEl>
                                          <p:spTgt spid="61"/>
                                        </p:tgtEl>
                                        <p:attrNameLst>
                                          <p:attrName>fillcolor</p:attrName>
                                        </p:attrNameLst>
                                      </p:cBhvr>
                                      <p:to>
                                        <a:srgbClr val="00BCF2"/>
                                      </p:to>
                                    </p:animClr>
                                    <p:set>
                                      <p:cBhvr>
                                        <p:cTn id="228" dur="500" fill="hold"/>
                                        <p:tgtEl>
                                          <p:spTgt spid="61"/>
                                        </p:tgtEl>
                                        <p:attrNameLst>
                                          <p:attrName>fill.type</p:attrName>
                                        </p:attrNameLst>
                                      </p:cBhvr>
                                      <p:to>
                                        <p:strVal val="solid"/>
                                      </p:to>
                                    </p:set>
                                    <p:set>
                                      <p:cBhvr>
                                        <p:cTn id="229" dur="500" fill="hold"/>
                                        <p:tgtEl>
                                          <p:spTgt spid="61"/>
                                        </p:tgtEl>
                                        <p:attrNameLst>
                                          <p:attrName>fill.on</p:attrName>
                                        </p:attrNameLst>
                                      </p:cBhvr>
                                      <p:to>
                                        <p:strVal val="true"/>
                                      </p:to>
                                    </p:set>
                                  </p:childTnLst>
                                </p:cTn>
                              </p:par>
                              <p:par>
                                <p:cTn id="230" presetID="19" presetClass="emph" presetSubtype="0" fill="hold" grpId="0" nodeType="withEffect">
                                  <p:stCondLst>
                                    <p:cond delay="0"/>
                                  </p:stCondLst>
                                  <p:childTnLst>
                                    <p:animClr clrSpc="rgb" dir="cw">
                                      <p:cBhvr override="childStyle">
                                        <p:cTn id="231" dur="500" fill="hold"/>
                                        <p:tgtEl>
                                          <p:spTgt spid="62"/>
                                        </p:tgtEl>
                                        <p:attrNameLst>
                                          <p:attrName>style.color</p:attrName>
                                        </p:attrNameLst>
                                      </p:cBhvr>
                                      <p:to>
                                        <a:srgbClr val="00BCF2"/>
                                      </p:to>
                                    </p:animClr>
                                    <p:animClr clrSpc="rgb" dir="cw">
                                      <p:cBhvr>
                                        <p:cTn id="232" dur="500" fill="hold"/>
                                        <p:tgtEl>
                                          <p:spTgt spid="62"/>
                                        </p:tgtEl>
                                        <p:attrNameLst>
                                          <p:attrName>fillcolor</p:attrName>
                                        </p:attrNameLst>
                                      </p:cBhvr>
                                      <p:to>
                                        <a:srgbClr val="00BCF2"/>
                                      </p:to>
                                    </p:animClr>
                                    <p:set>
                                      <p:cBhvr>
                                        <p:cTn id="233" dur="500" fill="hold"/>
                                        <p:tgtEl>
                                          <p:spTgt spid="62"/>
                                        </p:tgtEl>
                                        <p:attrNameLst>
                                          <p:attrName>fill.type</p:attrName>
                                        </p:attrNameLst>
                                      </p:cBhvr>
                                      <p:to>
                                        <p:strVal val="solid"/>
                                      </p:to>
                                    </p:set>
                                    <p:set>
                                      <p:cBhvr>
                                        <p:cTn id="234" dur="500" fill="hold"/>
                                        <p:tgtEl>
                                          <p:spTgt spid="62"/>
                                        </p:tgtEl>
                                        <p:attrNameLst>
                                          <p:attrName>fill.on</p:attrName>
                                        </p:attrNameLst>
                                      </p:cBhvr>
                                      <p:to>
                                        <p:strVal val="true"/>
                                      </p:to>
                                    </p:set>
                                  </p:childTnLst>
                                </p:cTn>
                              </p:par>
                              <p:par>
                                <p:cTn id="235" presetID="19" presetClass="emph" presetSubtype="0" fill="hold" grpId="0" nodeType="withEffect">
                                  <p:stCondLst>
                                    <p:cond delay="0"/>
                                  </p:stCondLst>
                                  <p:childTnLst>
                                    <p:animClr clrSpc="rgb" dir="cw">
                                      <p:cBhvr override="childStyle">
                                        <p:cTn id="236" dur="500" fill="hold"/>
                                        <p:tgtEl>
                                          <p:spTgt spid="63"/>
                                        </p:tgtEl>
                                        <p:attrNameLst>
                                          <p:attrName>style.color</p:attrName>
                                        </p:attrNameLst>
                                      </p:cBhvr>
                                      <p:to>
                                        <a:srgbClr val="00BCF2"/>
                                      </p:to>
                                    </p:animClr>
                                    <p:animClr clrSpc="rgb" dir="cw">
                                      <p:cBhvr>
                                        <p:cTn id="237" dur="500" fill="hold"/>
                                        <p:tgtEl>
                                          <p:spTgt spid="63"/>
                                        </p:tgtEl>
                                        <p:attrNameLst>
                                          <p:attrName>fillcolor</p:attrName>
                                        </p:attrNameLst>
                                      </p:cBhvr>
                                      <p:to>
                                        <a:srgbClr val="00BCF2"/>
                                      </p:to>
                                    </p:animClr>
                                    <p:set>
                                      <p:cBhvr>
                                        <p:cTn id="238" dur="500" fill="hold"/>
                                        <p:tgtEl>
                                          <p:spTgt spid="63"/>
                                        </p:tgtEl>
                                        <p:attrNameLst>
                                          <p:attrName>fill.type</p:attrName>
                                        </p:attrNameLst>
                                      </p:cBhvr>
                                      <p:to>
                                        <p:strVal val="solid"/>
                                      </p:to>
                                    </p:set>
                                    <p:set>
                                      <p:cBhvr>
                                        <p:cTn id="239" dur="500" fill="hold"/>
                                        <p:tgtEl>
                                          <p:spTgt spid="63"/>
                                        </p:tgtEl>
                                        <p:attrNameLst>
                                          <p:attrName>fill.on</p:attrName>
                                        </p:attrNameLst>
                                      </p:cBhvr>
                                      <p:to>
                                        <p:strVal val="true"/>
                                      </p:to>
                                    </p:set>
                                  </p:childTnLst>
                                </p:cTn>
                              </p:par>
                              <p:par>
                                <p:cTn id="240" presetID="19" presetClass="emph" presetSubtype="0" fill="hold" grpId="0" nodeType="withEffect">
                                  <p:stCondLst>
                                    <p:cond delay="0"/>
                                  </p:stCondLst>
                                  <p:childTnLst>
                                    <p:animClr clrSpc="rgb" dir="cw">
                                      <p:cBhvr override="childStyle">
                                        <p:cTn id="241" dur="500" fill="hold"/>
                                        <p:tgtEl>
                                          <p:spTgt spid="64"/>
                                        </p:tgtEl>
                                        <p:attrNameLst>
                                          <p:attrName>style.color</p:attrName>
                                        </p:attrNameLst>
                                      </p:cBhvr>
                                      <p:to>
                                        <a:srgbClr val="00BCF2"/>
                                      </p:to>
                                    </p:animClr>
                                    <p:animClr clrSpc="rgb" dir="cw">
                                      <p:cBhvr>
                                        <p:cTn id="242" dur="500" fill="hold"/>
                                        <p:tgtEl>
                                          <p:spTgt spid="64"/>
                                        </p:tgtEl>
                                        <p:attrNameLst>
                                          <p:attrName>fillcolor</p:attrName>
                                        </p:attrNameLst>
                                      </p:cBhvr>
                                      <p:to>
                                        <a:srgbClr val="00BCF2"/>
                                      </p:to>
                                    </p:animClr>
                                    <p:set>
                                      <p:cBhvr>
                                        <p:cTn id="243" dur="500" fill="hold"/>
                                        <p:tgtEl>
                                          <p:spTgt spid="64"/>
                                        </p:tgtEl>
                                        <p:attrNameLst>
                                          <p:attrName>fill.type</p:attrName>
                                        </p:attrNameLst>
                                      </p:cBhvr>
                                      <p:to>
                                        <p:strVal val="solid"/>
                                      </p:to>
                                    </p:set>
                                    <p:set>
                                      <p:cBhvr>
                                        <p:cTn id="244" dur="500" fill="hold"/>
                                        <p:tgtEl>
                                          <p:spTgt spid="64"/>
                                        </p:tgtEl>
                                        <p:attrNameLst>
                                          <p:attrName>fill.on</p:attrName>
                                        </p:attrNameLst>
                                      </p:cBhvr>
                                      <p:to>
                                        <p:strVal val="true"/>
                                      </p:to>
                                    </p:set>
                                  </p:childTnLst>
                                </p:cTn>
                              </p:par>
                              <p:par>
                                <p:cTn id="245" presetID="19" presetClass="emph" presetSubtype="0" fill="hold" grpId="0" nodeType="withEffect">
                                  <p:stCondLst>
                                    <p:cond delay="0"/>
                                  </p:stCondLst>
                                  <p:childTnLst>
                                    <p:animClr clrSpc="rgb" dir="cw">
                                      <p:cBhvr override="childStyle">
                                        <p:cTn id="246" dur="500" fill="hold"/>
                                        <p:tgtEl>
                                          <p:spTgt spid="65"/>
                                        </p:tgtEl>
                                        <p:attrNameLst>
                                          <p:attrName>style.color</p:attrName>
                                        </p:attrNameLst>
                                      </p:cBhvr>
                                      <p:to>
                                        <a:srgbClr val="BA141A"/>
                                      </p:to>
                                    </p:animClr>
                                    <p:animClr clrSpc="rgb" dir="cw">
                                      <p:cBhvr>
                                        <p:cTn id="247" dur="500" fill="hold"/>
                                        <p:tgtEl>
                                          <p:spTgt spid="65"/>
                                        </p:tgtEl>
                                        <p:attrNameLst>
                                          <p:attrName>fillcolor</p:attrName>
                                        </p:attrNameLst>
                                      </p:cBhvr>
                                      <p:to>
                                        <a:srgbClr val="BA141A"/>
                                      </p:to>
                                    </p:animClr>
                                    <p:set>
                                      <p:cBhvr>
                                        <p:cTn id="248" dur="500" fill="hold"/>
                                        <p:tgtEl>
                                          <p:spTgt spid="65"/>
                                        </p:tgtEl>
                                        <p:attrNameLst>
                                          <p:attrName>fill.type</p:attrName>
                                        </p:attrNameLst>
                                      </p:cBhvr>
                                      <p:to>
                                        <p:strVal val="solid"/>
                                      </p:to>
                                    </p:set>
                                    <p:set>
                                      <p:cBhvr>
                                        <p:cTn id="249" dur="500" fill="hold"/>
                                        <p:tgtEl>
                                          <p:spTgt spid="65"/>
                                        </p:tgtEl>
                                        <p:attrNameLst>
                                          <p:attrName>fill.on</p:attrName>
                                        </p:attrNameLst>
                                      </p:cBhvr>
                                      <p:to>
                                        <p:strVal val="true"/>
                                      </p:to>
                                    </p:set>
                                  </p:childTnLst>
                                </p:cTn>
                              </p:par>
                              <p:par>
                                <p:cTn id="250" presetID="19" presetClass="emph" presetSubtype="0" fill="hold" grpId="0" nodeType="withEffect">
                                  <p:stCondLst>
                                    <p:cond delay="0"/>
                                  </p:stCondLst>
                                  <p:childTnLst>
                                    <p:animClr clrSpc="rgb" dir="cw">
                                      <p:cBhvr override="childStyle">
                                        <p:cTn id="251" dur="500" fill="hold"/>
                                        <p:tgtEl>
                                          <p:spTgt spid="66"/>
                                        </p:tgtEl>
                                        <p:attrNameLst>
                                          <p:attrName>style.color</p:attrName>
                                        </p:attrNameLst>
                                      </p:cBhvr>
                                      <p:to>
                                        <a:srgbClr val="BA141A"/>
                                      </p:to>
                                    </p:animClr>
                                    <p:animClr clrSpc="rgb" dir="cw">
                                      <p:cBhvr>
                                        <p:cTn id="252" dur="500" fill="hold"/>
                                        <p:tgtEl>
                                          <p:spTgt spid="66"/>
                                        </p:tgtEl>
                                        <p:attrNameLst>
                                          <p:attrName>fillcolor</p:attrName>
                                        </p:attrNameLst>
                                      </p:cBhvr>
                                      <p:to>
                                        <a:srgbClr val="BA141A"/>
                                      </p:to>
                                    </p:animClr>
                                    <p:set>
                                      <p:cBhvr>
                                        <p:cTn id="253" dur="500" fill="hold"/>
                                        <p:tgtEl>
                                          <p:spTgt spid="66"/>
                                        </p:tgtEl>
                                        <p:attrNameLst>
                                          <p:attrName>fill.type</p:attrName>
                                        </p:attrNameLst>
                                      </p:cBhvr>
                                      <p:to>
                                        <p:strVal val="solid"/>
                                      </p:to>
                                    </p:set>
                                    <p:set>
                                      <p:cBhvr>
                                        <p:cTn id="254" dur="500" fill="hold"/>
                                        <p:tgtEl>
                                          <p:spTgt spid="66"/>
                                        </p:tgtEl>
                                        <p:attrNameLst>
                                          <p:attrName>fill.on</p:attrName>
                                        </p:attrNameLst>
                                      </p:cBhvr>
                                      <p:to>
                                        <p:strVal val="true"/>
                                      </p:to>
                                    </p:set>
                                  </p:childTnLst>
                                </p:cTn>
                              </p:par>
                              <p:par>
                                <p:cTn id="255" presetID="19" presetClass="emph" presetSubtype="0" fill="hold" grpId="0" nodeType="withEffect">
                                  <p:stCondLst>
                                    <p:cond delay="0"/>
                                  </p:stCondLst>
                                  <p:childTnLst>
                                    <p:animClr clrSpc="rgb" dir="cw">
                                      <p:cBhvr override="childStyle">
                                        <p:cTn id="256" dur="500" fill="hold"/>
                                        <p:tgtEl>
                                          <p:spTgt spid="67"/>
                                        </p:tgtEl>
                                        <p:attrNameLst>
                                          <p:attrName>style.color</p:attrName>
                                        </p:attrNameLst>
                                      </p:cBhvr>
                                      <p:to>
                                        <a:srgbClr val="BA141A"/>
                                      </p:to>
                                    </p:animClr>
                                    <p:animClr clrSpc="rgb" dir="cw">
                                      <p:cBhvr>
                                        <p:cTn id="257" dur="500" fill="hold"/>
                                        <p:tgtEl>
                                          <p:spTgt spid="67"/>
                                        </p:tgtEl>
                                        <p:attrNameLst>
                                          <p:attrName>fillcolor</p:attrName>
                                        </p:attrNameLst>
                                      </p:cBhvr>
                                      <p:to>
                                        <a:srgbClr val="BA141A"/>
                                      </p:to>
                                    </p:animClr>
                                    <p:set>
                                      <p:cBhvr>
                                        <p:cTn id="258" dur="500" fill="hold"/>
                                        <p:tgtEl>
                                          <p:spTgt spid="67"/>
                                        </p:tgtEl>
                                        <p:attrNameLst>
                                          <p:attrName>fill.type</p:attrName>
                                        </p:attrNameLst>
                                      </p:cBhvr>
                                      <p:to>
                                        <p:strVal val="solid"/>
                                      </p:to>
                                    </p:set>
                                    <p:set>
                                      <p:cBhvr>
                                        <p:cTn id="259" dur="500" fill="hold"/>
                                        <p:tgtEl>
                                          <p:spTgt spid="67"/>
                                        </p:tgtEl>
                                        <p:attrNameLst>
                                          <p:attrName>fill.on</p:attrName>
                                        </p:attrNameLst>
                                      </p:cBhvr>
                                      <p:to>
                                        <p:strVal val="true"/>
                                      </p:to>
                                    </p:set>
                                  </p:childTnLst>
                                </p:cTn>
                              </p:par>
                              <p:par>
                                <p:cTn id="260" presetID="19" presetClass="emph" presetSubtype="0" fill="hold" grpId="0" nodeType="withEffect">
                                  <p:stCondLst>
                                    <p:cond delay="0"/>
                                  </p:stCondLst>
                                  <p:childTnLst>
                                    <p:animClr clrSpc="rgb" dir="cw">
                                      <p:cBhvr override="childStyle">
                                        <p:cTn id="261" dur="500" fill="hold"/>
                                        <p:tgtEl>
                                          <p:spTgt spid="68"/>
                                        </p:tgtEl>
                                        <p:attrNameLst>
                                          <p:attrName>style.color</p:attrName>
                                        </p:attrNameLst>
                                      </p:cBhvr>
                                      <p:to>
                                        <a:srgbClr val="BA141A"/>
                                      </p:to>
                                    </p:animClr>
                                    <p:animClr clrSpc="rgb" dir="cw">
                                      <p:cBhvr>
                                        <p:cTn id="262" dur="500" fill="hold"/>
                                        <p:tgtEl>
                                          <p:spTgt spid="68"/>
                                        </p:tgtEl>
                                        <p:attrNameLst>
                                          <p:attrName>fillcolor</p:attrName>
                                        </p:attrNameLst>
                                      </p:cBhvr>
                                      <p:to>
                                        <a:srgbClr val="BA141A"/>
                                      </p:to>
                                    </p:animClr>
                                    <p:set>
                                      <p:cBhvr>
                                        <p:cTn id="263" dur="500" fill="hold"/>
                                        <p:tgtEl>
                                          <p:spTgt spid="68"/>
                                        </p:tgtEl>
                                        <p:attrNameLst>
                                          <p:attrName>fill.type</p:attrName>
                                        </p:attrNameLst>
                                      </p:cBhvr>
                                      <p:to>
                                        <p:strVal val="solid"/>
                                      </p:to>
                                    </p:set>
                                    <p:set>
                                      <p:cBhvr>
                                        <p:cTn id="264" dur="500" fill="hold"/>
                                        <p:tgtEl>
                                          <p:spTgt spid="68"/>
                                        </p:tgtEl>
                                        <p:attrNameLst>
                                          <p:attrName>fill.on</p:attrName>
                                        </p:attrNameLst>
                                      </p:cBhvr>
                                      <p:to>
                                        <p:strVal val="true"/>
                                      </p:to>
                                    </p:set>
                                  </p:childTnLst>
                                </p:cTn>
                              </p:par>
                              <p:par>
                                <p:cTn id="265" presetID="19" presetClass="emph" presetSubtype="0" fill="hold" grpId="0" nodeType="withEffect">
                                  <p:stCondLst>
                                    <p:cond delay="0"/>
                                  </p:stCondLst>
                                  <p:childTnLst>
                                    <p:animClr clrSpc="rgb" dir="cw">
                                      <p:cBhvr override="childStyle">
                                        <p:cTn id="266" dur="500" fill="hold"/>
                                        <p:tgtEl>
                                          <p:spTgt spid="69"/>
                                        </p:tgtEl>
                                        <p:attrNameLst>
                                          <p:attrName>style.color</p:attrName>
                                        </p:attrNameLst>
                                      </p:cBhvr>
                                      <p:to>
                                        <a:srgbClr val="BA141A"/>
                                      </p:to>
                                    </p:animClr>
                                    <p:animClr clrSpc="rgb" dir="cw">
                                      <p:cBhvr>
                                        <p:cTn id="267" dur="500" fill="hold"/>
                                        <p:tgtEl>
                                          <p:spTgt spid="69"/>
                                        </p:tgtEl>
                                        <p:attrNameLst>
                                          <p:attrName>fillcolor</p:attrName>
                                        </p:attrNameLst>
                                      </p:cBhvr>
                                      <p:to>
                                        <a:srgbClr val="BA141A"/>
                                      </p:to>
                                    </p:animClr>
                                    <p:set>
                                      <p:cBhvr>
                                        <p:cTn id="268" dur="500" fill="hold"/>
                                        <p:tgtEl>
                                          <p:spTgt spid="69"/>
                                        </p:tgtEl>
                                        <p:attrNameLst>
                                          <p:attrName>fill.type</p:attrName>
                                        </p:attrNameLst>
                                      </p:cBhvr>
                                      <p:to>
                                        <p:strVal val="solid"/>
                                      </p:to>
                                    </p:set>
                                    <p:set>
                                      <p:cBhvr>
                                        <p:cTn id="269" dur="500" fill="hold"/>
                                        <p:tgtEl>
                                          <p:spTgt spid="69"/>
                                        </p:tgtEl>
                                        <p:attrNameLst>
                                          <p:attrName>fill.on</p:attrName>
                                        </p:attrNameLst>
                                      </p:cBhvr>
                                      <p:to>
                                        <p:strVal val="true"/>
                                      </p:to>
                                    </p:set>
                                  </p:childTnLst>
                                </p:cTn>
                              </p:par>
                              <p:par>
                                <p:cTn id="270" presetID="19" presetClass="emph" presetSubtype="0" fill="hold" grpId="0" nodeType="withEffect">
                                  <p:stCondLst>
                                    <p:cond delay="0"/>
                                  </p:stCondLst>
                                  <p:childTnLst>
                                    <p:animClr clrSpc="rgb" dir="cw">
                                      <p:cBhvr override="childStyle">
                                        <p:cTn id="271" dur="500" fill="hold"/>
                                        <p:tgtEl>
                                          <p:spTgt spid="70"/>
                                        </p:tgtEl>
                                        <p:attrNameLst>
                                          <p:attrName>style.color</p:attrName>
                                        </p:attrNameLst>
                                      </p:cBhvr>
                                      <p:to>
                                        <a:srgbClr val="BA141A"/>
                                      </p:to>
                                    </p:animClr>
                                    <p:animClr clrSpc="rgb" dir="cw">
                                      <p:cBhvr>
                                        <p:cTn id="272" dur="500" fill="hold"/>
                                        <p:tgtEl>
                                          <p:spTgt spid="70"/>
                                        </p:tgtEl>
                                        <p:attrNameLst>
                                          <p:attrName>fillcolor</p:attrName>
                                        </p:attrNameLst>
                                      </p:cBhvr>
                                      <p:to>
                                        <a:srgbClr val="BA141A"/>
                                      </p:to>
                                    </p:animClr>
                                    <p:set>
                                      <p:cBhvr>
                                        <p:cTn id="273" dur="500" fill="hold"/>
                                        <p:tgtEl>
                                          <p:spTgt spid="70"/>
                                        </p:tgtEl>
                                        <p:attrNameLst>
                                          <p:attrName>fill.type</p:attrName>
                                        </p:attrNameLst>
                                      </p:cBhvr>
                                      <p:to>
                                        <p:strVal val="solid"/>
                                      </p:to>
                                    </p:set>
                                    <p:set>
                                      <p:cBhvr>
                                        <p:cTn id="274" dur="500" fill="hold"/>
                                        <p:tgtEl>
                                          <p:spTgt spid="70"/>
                                        </p:tgtEl>
                                        <p:attrNameLst>
                                          <p:attrName>fill.on</p:attrName>
                                        </p:attrNameLst>
                                      </p:cBhvr>
                                      <p:to>
                                        <p:strVal val="true"/>
                                      </p:to>
                                    </p:set>
                                  </p:childTnLst>
                                </p:cTn>
                              </p:par>
                              <p:par>
                                <p:cTn id="275" presetID="19" presetClass="emph" presetSubtype="0" fill="hold" grpId="0" nodeType="withEffect">
                                  <p:stCondLst>
                                    <p:cond delay="0"/>
                                  </p:stCondLst>
                                  <p:childTnLst>
                                    <p:animClr clrSpc="rgb" dir="cw">
                                      <p:cBhvr override="childStyle">
                                        <p:cTn id="276" dur="500" fill="hold"/>
                                        <p:tgtEl>
                                          <p:spTgt spid="71"/>
                                        </p:tgtEl>
                                        <p:attrNameLst>
                                          <p:attrName>style.color</p:attrName>
                                        </p:attrNameLst>
                                      </p:cBhvr>
                                      <p:to>
                                        <a:srgbClr val="BA141A"/>
                                      </p:to>
                                    </p:animClr>
                                    <p:animClr clrSpc="rgb" dir="cw">
                                      <p:cBhvr>
                                        <p:cTn id="277" dur="500" fill="hold"/>
                                        <p:tgtEl>
                                          <p:spTgt spid="71"/>
                                        </p:tgtEl>
                                        <p:attrNameLst>
                                          <p:attrName>fillcolor</p:attrName>
                                        </p:attrNameLst>
                                      </p:cBhvr>
                                      <p:to>
                                        <a:srgbClr val="BA141A"/>
                                      </p:to>
                                    </p:animClr>
                                    <p:set>
                                      <p:cBhvr>
                                        <p:cTn id="278" dur="500" fill="hold"/>
                                        <p:tgtEl>
                                          <p:spTgt spid="71"/>
                                        </p:tgtEl>
                                        <p:attrNameLst>
                                          <p:attrName>fill.type</p:attrName>
                                        </p:attrNameLst>
                                      </p:cBhvr>
                                      <p:to>
                                        <p:strVal val="solid"/>
                                      </p:to>
                                    </p:set>
                                    <p:set>
                                      <p:cBhvr>
                                        <p:cTn id="279" dur="500" fill="hold"/>
                                        <p:tgtEl>
                                          <p:spTgt spid="71"/>
                                        </p:tgtEl>
                                        <p:attrNameLst>
                                          <p:attrName>fill.on</p:attrName>
                                        </p:attrNameLst>
                                      </p:cBhvr>
                                      <p:to>
                                        <p:strVal val="true"/>
                                      </p:to>
                                    </p:set>
                                  </p:childTnLst>
                                </p:cTn>
                              </p:par>
                              <p:par>
                                <p:cTn id="280" presetID="19" presetClass="emph" presetSubtype="0" fill="hold" grpId="0" nodeType="withEffect">
                                  <p:stCondLst>
                                    <p:cond delay="0"/>
                                  </p:stCondLst>
                                  <p:childTnLst>
                                    <p:animClr clrSpc="rgb" dir="cw">
                                      <p:cBhvr override="childStyle">
                                        <p:cTn id="281" dur="500" fill="hold"/>
                                        <p:tgtEl>
                                          <p:spTgt spid="72"/>
                                        </p:tgtEl>
                                        <p:attrNameLst>
                                          <p:attrName>style.color</p:attrName>
                                        </p:attrNameLst>
                                      </p:cBhvr>
                                      <p:to>
                                        <a:srgbClr val="BA141A"/>
                                      </p:to>
                                    </p:animClr>
                                    <p:animClr clrSpc="rgb" dir="cw">
                                      <p:cBhvr>
                                        <p:cTn id="282" dur="500" fill="hold"/>
                                        <p:tgtEl>
                                          <p:spTgt spid="72"/>
                                        </p:tgtEl>
                                        <p:attrNameLst>
                                          <p:attrName>fillcolor</p:attrName>
                                        </p:attrNameLst>
                                      </p:cBhvr>
                                      <p:to>
                                        <a:srgbClr val="BA141A"/>
                                      </p:to>
                                    </p:animClr>
                                    <p:set>
                                      <p:cBhvr>
                                        <p:cTn id="283" dur="500" fill="hold"/>
                                        <p:tgtEl>
                                          <p:spTgt spid="72"/>
                                        </p:tgtEl>
                                        <p:attrNameLst>
                                          <p:attrName>fill.type</p:attrName>
                                        </p:attrNameLst>
                                      </p:cBhvr>
                                      <p:to>
                                        <p:strVal val="solid"/>
                                      </p:to>
                                    </p:set>
                                    <p:set>
                                      <p:cBhvr>
                                        <p:cTn id="284" dur="500" fill="hold"/>
                                        <p:tgtEl>
                                          <p:spTgt spid="72"/>
                                        </p:tgtEl>
                                        <p:attrNameLst>
                                          <p:attrName>fill.on</p:attrName>
                                        </p:attrNameLst>
                                      </p:cBhvr>
                                      <p:to>
                                        <p:strVal val="true"/>
                                      </p:to>
                                    </p:set>
                                  </p:childTnLst>
                                </p:cTn>
                              </p:par>
                              <p:par>
                                <p:cTn id="285" presetID="19" presetClass="emph" presetSubtype="0" fill="hold" grpId="0" nodeType="withEffect">
                                  <p:stCondLst>
                                    <p:cond delay="0"/>
                                  </p:stCondLst>
                                  <p:childTnLst>
                                    <p:animClr clrSpc="rgb" dir="cw">
                                      <p:cBhvr override="childStyle">
                                        <p:cTn id="286" dur="500" fill="hold"/>
                                        <p:tgtEl>
                                          <p:spTgt spid="73"/>
                                        </p:tgtEl>
                                        <p:attrNameLst>
                                          <p:attrName>style.color</p:attrName>
                                        </p:attrNameLst>
                                      </p:cBhvr>
                                      <p:to>
                                        <a:srgbClr val="BA141A"/>
                                      </p:to>
                                    </p:animClr>
                                    <p:animClr clrSpc="rgb" dir="cw">
                                      <p:cBhvr>
                                        <p:cTn id="287" dur="500" fill="hold"/>
                                        <p:tgtEl>
                                          <p:spTgt spid="73"/>
                                        </p:tgtEl>
                                        <p:attrNameLst>
                                          <p:attrName>fillcolor</p:attrName>
                                        </p:attrNameLst>
                                      </p:cBhvr>
                                      <p:to>
                                        <a:srgbClr val="BA141A"/>
                                      </p:to>
                                    </p:animClr>
                                    <p:set>
                                      <p:cBhvr>
                                        <p:cTn id="288" dur="500" fill="hold"/>
                                        <p:tgtEl>
                                          <p:spTgt spid="73"/>
                                        </p:tgtEl>
                                        <p:attrNameLst>
                                          <p:attrName>fill.type</p:attrName>
                                        </p:attrNameLst>
                                      </p:cBhvr>
                                      <p:to>
                                        <p:strVal val="solid"/>
                                      </p:to>
                                    </p:set>
                                    <p:set>
                                      <p:cBhvr>
                                        <p:cTn id="289" dur="500" fill="hold"/>
                                        <p:tgtEl>
                                          <p:spTgt spid="73"/>
                                        </p:tgtEl>
                                        <p:attrNameLst>
                                          <p:attrName>fill.on</p:attrName>
                                        </p:attrNameLst>
                                      </p:cBhvr>
                                      <p:to>
                                        <p:strVal val="true"/>
                                      </p:to>
                                    </p:set>
                                  </p:childTnLst>
                                </p:cTn>
                              </p:par>
                              <p:par>
                                <p:cTn id="290" presetID="19" presetClass="emph" presetSubtype="0" fill="hold" grpId="0" nodeType="withEffect">
                                  <p:stCondLst>
                                    <p:cond delay="0"/>
                                  </p:stCondLst>
                                  <p:childTnLst>
                                    <p:animClr clrSpc="rgb" dir="cw">
                                      <p:cBhvr override="childStyle">
                                        <p:cTn id="291" dur="500" fill="hold"/>
                                        <p:tgtEl>
                                          <p:spTgt spid="74"/>
                                        </p:tgtEl>
                                        <p:attrNameLst>
                                          <p:attrName>style.color</p:attrName>
                                        </p:attrNameLst>
                                      </p:cBhvr>
                                      <p:to>
                                        <a:srgbClr val="BA141A"/>
                                      </p:to>
                                    </p:animClr>
                                    <p:animClr clrSpc="rgb" dir="cw">
                                      <p:cBhvr>
                                        <p:cTn id="292" dur="500" fill="hold"/>
                                        <p:tgtEl>
                                          <p:spTgt spid="74"/>
                                        </p:tgtEl>
                                        <p:attrNameLst>
                                          <p:attrName>fillcolor</p:attrName>
                                        </p:attrNameLst>
                                      </p:cBhvr>
                                      <p:to>
                                        <a:srgbClr val="BA141A"/>
                                      </p:to>
                                    </p:animClr>
                                    <p:set>
                                      <p:cBhvr>
                                        <p:cTn id="293" dur="500" fill="hold"/>
                                        <p:tgtEl>
                                          <p:spTgt spid="74"/>
                                        </p:tgtEl>
                                        <p:attrNameLst>
                                          <p:attrName>fill.type</p:attrName>
                                        </p:attrNameLst>
                                      </p:cBhvr>
                                      <p:to>
                                        <p:strVal val="solid"/>
                                      </p:to>
                                    </p:set>
                                    <p:set>
                                      <p:cBhvr>
                                        <p:cTn id="294" dur="500" fill="hold"/>
                                        <p:tgtEl>
                                          <p:spTgt spid="74"/>
                                        </p:tgtEl>
                                        <p:attrNameLst>
                                          <p:attrName>fill.on</p:attrName>
                                        </p:attrNameLst>
                                      </p:cBhvr>
                                      <p:to>
                                        <p:strVal val="true"/>
                                      </p:to>
                                    </p:set>
                                  </p:childTnLst>
                                </p:cTn>
                              </p:par>
                              <p:par>
                                <p:cTn id="295" presetID="19" presetClass="emph" presetSubtype="0" fill="hold" grpId="0" nodeType="withEffect">
                                  <p:stCondLst>
                                    <p:cond delay="0"/>
                                  </p:stCondLst>
                                  <p:childTnLst>
                                    <p:animClr clrSpc="rgb" dir="cw">
                                      <p:cBhvr override="childStyle">
                                        <p:cTn id="296" dur="500" fill="hold"/>
                                        <p:tgtEl>
                                          <p:spTgt spid="75"/>
                                        </p:tgtEl>
                                        <p:attrNameLst>
                                          <p:attrName>style.color</p:attrName>
                                        </p:attrNameLst>
                                      </p:cBhvr>
                                      <p:to>
                                        <a:srgbClr val="BA141A"/>
                                      </p:to>
                                    </p:animClr>
                                    <p:animClr clrSpc="rgb" dir="cw">
                                      <p:cBhvr>
                                        <p:cTn id="297" dur="500" fill="hold"/>
                                        <p:tgtEl>
                                          <p:spTgt spid="75"/>
                                        </p:tgtEl>
                                        <p:attrNameLst>
                                          <p:attrName>fillcolor</p:attrName>
                                        </p:attrNameLst>
                                      </p:cBhvr>
                                      <p:to>
                                        <a:srgbClr val="BA141A"/>
                                      </p:to>
                                    </p:animClr>
                                    <p:set>
                                      <p:cBhvr>
                                        <p:cTn id="298" dur="500" fill="hold"/>
                                        <p:tgtEl>
                                          <p:spTgt spid="75"/>
                                        </p:tgtEl>
                                        <p:attrNameLst>
                                          <p:attrName>fill.type</p:attrName>
                                        </p:attrNameLst>
                                      </p:cBhvr>
                                      <p:to>
                                        <p:strVal val="solid"/>
                                      </p:to>
                                    </p:set>
                                    <p:set>
                                      <p:cBhvr>
                                        <p:cTn id="299" dur="500" fill="hold"/>
                                        <p:tgtEl>
                                          <p:spTgt spid="75"/>
                                        </p:tgtEl>
                                        <p:attrNameLst>
                                          <p:attrName>fill.on</p:attrName>
                                        </p:attrNameLst>
                                      </p:cBhvr>
                                      <p:to>
                                        <p:strVal val="true"/>
                                      </p:to>
                                    </p:set>
                                  </p:childTnLst>
                                </p:cTn>
                              </p:par>
                              <p:par>
                                <p:cTn id="300" presetID="19" presetClass="emph" presetSubtype="0" fill="hold" grpId="0" nodeType="withEffect">
                                  <p:stCondLst>
                                    <p:cond delay="0"/>
                                  </p:stCondLst>
                                  <p:childTnLst>
                                    <p:animClr clrSpc="rgb" dir="cw">
                                      <p:cBhvr override="childStyle">
                                        <p:cTn id="301" dur="500" fill="hold"/>
                                        <p:tgtEl>
                                          <p:spTgt spid="76"/>
                                        </p:tgtEl>
                                        <p:attrNameLst>
                                          <p:attrName>style.color</p:attrName>
                                        </p:attrNameLst>
                                      </p:cBhvr>
                                      <p:to>
                                        <a:srgbClr val="BA141A"/>
                                      </p:to>
                                    </p:animClr>
                                    <p:animClr clrSpc="rgb" dir="cw">
                                      <p:cBhvr>
                                        <p:cTn id="302" dur="500" fill="hold"/>
                                        <p:tgtEl>
                                          <p:spTgt spid="76"/>
                                        </p:tgtEl>
                                        <p:attrNameLst>
                                          <p:attrName>fillcolor</p:attrName>
                                        </p:attrNameLst>
                                      </p:cBhvr>
                                      <p:to>
                                        <a:srgbClr val="BA141A"/>
                                      </p:to>
                                    </p:animClr>
                                    <p:set>
                                      <p:cBhvr>
                                        <p:cTn id="303" dur="500" fill="hold"/>
                                        <p:tgtEl>
                                          <p:spTgt spid="76"/>
                                        </p:tgtEl>
                                        <p:attrNameLst>
                                          <p:attrName>fill.type</p:attrName>
                                        </p:attrNameLst>
                                      </p:cBhvr>
                                      <p:to>
                                        <p:strVal val="solid"/>
                                      </p:to>
                                    </p:set>
                                    <p:set>
                                      <p:cBhvr>
                                        <p:cTn id="304" dur="500" fill="hold"/>
                                        <p:tgtEl>
                                          <p:spTgt spid="7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Tables &amp; Distribution</a:t>
            </a:r>
          </a:p>
        </p:txBody>
      </p:sp>
    </p:spTree>
    <p:extLst>
      <p:ext uri="{BB962C8B-B14F-4D97-AF65-F5344CB8AC3E}">
        <p14:creationId xmlns:p14="http://schemas.microsoft.com/office/powerpoint/2010/main" val="245226646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Rounded Rectangle 213"/>
          <p:cNvSpPr/>
          <p:nvPr/>
        </p:nvSpPr>
        <p:spPr bwMode="auto">
          <a:xfrm>
            <a:off x="995969" y="1675257"/>
            <a:ext cx="10200063" cy="1941457"/>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ounded Rectangle 24"/>
          <p:cNvSpPr/>
          <p:nvPr/>
        </p:nvSpPr>
        <p:spPr bwMode="auto">
          <a:xfrm>
            <a:off x="1049187" y="3781962"/>
            <a:ext cx="10200063" cy="2823699"/>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6" name="Storage"/>
          <p:cNvGrpSpPr/>
          <p:nvPr/>
        </p:nvGrpSpPr>
        <p:grpSpPr>
          <a:xfrm>
            <a:off x="2053657" y="3993741"/>
            <a:ext cx="8131376" cy="2453387"/>
            <a:chOff x="2094836" y="4073326"/>
            <a:chExt cx="8294427" cy="2502583"/>
          </a:xfrm>
        </p:grpSpPr>
        <p:pic>
          <p:nvPicPr>
            <p:cNvPr id="20" name="Picture 19"/>
            <p:cNvPicPr>
              <a:picLocks noChangeAspect="1"/>
            </p:cNvPicPr>
            <p:nvPr/>
          </p:nvPicPr>
          <p:blipFill>
            <a:blip r:embed="rId3"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2099026" y="4073326"/>
              <a:ext cx="780290" cy="780290"/>
            </a:xfrm>
            <a:prstGeom prst="rect">
              <a:avLst/>
            </a:prstGeom>
          </p:spPr>
        </p:pic>
        <p:pic>
          <p:nvPicPr>
            <p:cNvPr id="21" name="Picture 20"/>
            <p:cNvPicPr>
              <a:picLocks noChangeAspect="1"/>
            </p:cNvPicPr>
            <p:nvPr/>
          </p:nvPicPr>
          <p:blipFill>
            <a:blip r:embed="rId3"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2933756" y="4073326"/>
              <a:ext cx="780290" cy="780290"/>
            </a:xfrm>
            <a:prstGeom prst="rect">
              <a:avLst/>
            </a:prstGeom>
          </p:spPr>
        </p:pic>
        <p:pic>
          <p:nvPicPr>
            <p:cNvPr id="22" name="Picture 21"/>
            <p:cNvPicPr>
              <a:picLocks noChangeAspect="1"/>
            </p:cNvPicPr>
            <p:nvPr/>
          </p:nvPicPr>
          <p:blipFill>
            <a:blip r:embed="rId3"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3768486" y="4073326"/>
              <a:ext cx="780290" cy="780290"/>
            </a:xfrm>
            <a:prstGeom prst="rect">
              <a:avLst/>
            </a:prstGeom>
          </p:spPr>
        </p:pic>
        <p:pic>
          <p:nvPicPr>
            <p:cNvPr id="23" name="Picture 22"/>
            <p:cNvPicPr>
              <a:picLocks noChangeAspect="1"/>
            </p:cNvPicPr>
            <p:nvPr/>
          </p:nvPicPr>
          <p:blipFill>
            <a:blip r:embed="rId3"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4603216" y="4073326"/>
              <a:ext cx="780290" cy="780290"/>
            </a:xfrm>
            <a:prstGeom prst="rect">
              <a:avLst/>
            </a:prstGeom>
          </p:spPr>
        </p:pic>
        <p:pic>
          <p:nvPicPr>
            <p:cNvPr id="24" name="Picture 23"/>
            <p:cNvPicPr>
              <a:picLocks noChangeAspect="1"/>
            </p:cNvPicPr>
            <p:nvPr/>
          </p:nvPicPr>
          <p:blipFill>
            <a:blip r:embed="rId3"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5437947" y="4073326"/>
              <a:ext cx="780290" cy="780290"/>
            </a:xfrm>
            <a:prstGeom prst="rect">
              <a:avLst/>
            </a:prstGeom>
          </p:spPr>
        </p:pic>
        <p:pic>
          <p:nvPicPr>
            <p:cNvPr id="38" name="Picture 37"/>
            <p:cNvPicPr>
              <a:picLocks noChangeAspect="1"/>
            </p:cNvPicPr>
            <p:nvPr/>
          </p:nvPicPr>
          <p:blipFill>
            <a:blip r:embed="rId3"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2094836" y="4934472"/>
              <a:ext cx="780290" cy="780290"/>
            </a:xfrm>
            <a:prstGeom prst="rect">
              <a:avLst/>
            </a:prstGeom>
          </p:spPr>
        </p:pic>
        <p:pic>
          <p:nvPicPr>
            <p:cNvPr id="39" name="Picture 38"/>
            <p:cNvPicPr>
              <a:picLocks noChangeAspect="1"/>
            </p:cNvPicPr>
            <p:nvPr/>
          </p:nvPicPr>
          <p:blipFill>
            <a:blip r:embed="rId3"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2929566" y="4934472"/>
              <a:ext cx="780290" cy="780290"/>
            </a:xfrm>
            <a:prstGeom prst="rect">
              <a:avLst/>
            </a:prstGeom>
          </p:spPr>
        </p:pic>
        <p:pic>
          <p:nvPicPr>
            <p:cNvPr id="40" name="Picture 39"/>
            <p:cNvPicPr>
              <a:picLocks noChangeAspect="1"/>
            </p:cNvPicPr>
            <p:nvPr/>
          </p:nvPicPr>
          <p:blipFill>
            <a:blip r:embed="rId3"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3764296" y="4934472"/>
              <a:ext cx="780290" cy="780290"/>
            </a:xfrm>
            <a:prstGeom prst="rect">
              <a:avLst/>
            </a:prstGeom>
          </p:spPr>
        </p:pic>
        <p:pic>
          <p:nvPicPr>
            <p:cNvPr id="41" name="Picture 40"/>
            <p:cNvPicPr>
              <a:picLocks noChangeAspect="1"/>
            </p:cNvPicPr>
            <p:nvPr/>
          </p:nvPicPr>
          <p:blipFill>
            <a:blip r:embed="rId3"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4599026" y="4934472"/>
              <a:ext cx="780290" cy="780290"/>
            </a:xfrm>
            <a:prstGeom prst="rect">
              <a:avLst/>
            </a:prstGeom>
          </p:spPr>
        </p:pic>
        <p:pic>
          <p:nvPicPr>
            <p:cNvPr id="42" name="Picture 41"/>
            <p:cNvPicPr>
              <a:picLocks noChangeAspect="1"/>
            </p:cNvPicPr>
            <p:nvPr/>
          </p:nvPicPr>
          <p:blipFill>
            <a:blip r:embed="rId3"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5433757" y="4934472"/>
              <a:ext cx="780290" cy="780290"/>
            </a:xfrm>
            <a:prstGeom prst="rect">
              <a:avLst/>
            </a:prstGeom>
          </p:spPr>
        </p:pic>
        <p:pic>
          <p:nvPicPr>
            <p:cNvPr id="43" name="Picture 42"/>
            <p:cNvPicPr>
              <a:picLocks noChangeAspect="1"/>
            </p:cNvPicPr>
            <p:nvPr/>
          </p:nvPicPr>
          <p:blipFill>
            <a:blip r:embed="rId3"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2099026" y="5795619"/>
              <a:ext cx="780290" cy="780290"/>
            </a:xfrm>
            <a:prstGeom prst="rect">
              <a:avLst/>
            </a:prstGeom>
          </p:spPr>
        </p:pic>
        <p:pic>
          <p:nvPicPr>
            <p:cNvPr id="44" name="Picture 43"/>
            <p:cNvPicPr>
              <a:picLocks noChangeAspect="1"/>
            </p:cNvPicPr>
            <p:nvPr/>
          </p:nvPicPr>
          <p:blipFill>
            <a:blip r:embed="rId3"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2933756" y="5795619"/>
              <a:ext cx="780290" cy="780290"/>
            </a:xfrm>
            <a:prstGeom prst="rect">
              <a:avLst/>
            </a:prstGeom>
          </p:spPr>
        </p:pic>
        <p:pic>
          <p:nvPicPr>
            <p:cNvPr id="45" name="Picture 44"/>
            <p:cNvPicPr>
              <a:picLocks noChangeAspect="1"/>
            </p:cNvPicPr>
            <p:nvPr/>
          </p:nvPicPr>
          <p:blipFill>
            <a:blip r:embed="rId3"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3768486" y="5795619"/>
              <a:ext cx="780290" cy="780290"/>
            </a:xfrm>
            <a:prstGeom prst="rect">
              <a:avLst/>
            </a:prstGeom>
          </p:spPr>
        </p:pic>
        <p:pic>
          <p:nvPicPr>
            <p:cNvPr id="46" name="Picture 45"/>
            <p:cNvPicPr>
              <a:picLocks noChangeAspect="1"/>
            </p:cNvPicPr>
            <p:nvPr/>
          </p:nvPicPr>
          <p:blipFill>
            <a:blip r:embed="rId3"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4603216" y="5795619"/>
              <a:ext cx="780290" cy="780290"/>
            </a:xfrm>
            <a:prstGeom prst="rect">
              <a:avLst/>
            </a:prstGeom>
          </p:spPr>
        </p:pic>
        <p:pic>
          <p:nvPicPr>
            <p:cNvPr id="47" name="Picture 46"/>
            <p:cNvPicPr>
              <a:picLocks noChangeAspect="1"/>
            </p:cNvPicPr>
            <p:nvPr/>
          </p:nvPicPr>
          <p:blipFill>
            <a:blip r:embed="rId3"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5437947" y="5795619"/>
              <a:ext cx="780290" cy="780290"/>
            </a:xfrm>
            <a:prstGeom prst="rect">
              <a:avLst/>
            </a:prstGeom>
          </p:spPr>
        </p:pic>
        <p:pic>
          <p:nvPicPr>
            <p:cNvPr id="48" name="Picture 47"/>
            <p:cNvPicPr>
              <a:picLocks noChangeAspect="1"/>
            </p:cNvPicPr>
            <p:nvPr/>
          </p:nvPicPr>
          <p:blipFill>
            <a:blip r:embed="rId3"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6270052" y="4073326"/>
              <a:ext cx="780290" cy="780290"/>
            </a:xfrm>
            <a:prstGeom prst="rect">
              <a:avLst/>
            </a:prstGeom>
          </p:spPr>
        </p:pic>
        <p:pic>
          <p:nvPicPr>
            <p:cNvPr id="49" name="Picture 48"/>
            <p:cNvPicPr>
              <a:picLocks noChangeAspect="1"/>
            </p:cNvPicPr>
            <p:nvPr/>
          </p:nvPicPr>
          <p:blipFill>
            <a:blip r:embed="rId3"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7104782" y="4073326"/>
              <a:ext cx="780290" cy="780290"/>
            </a:xfrm>
            <a:prstGeom prst="rect">
              <a:avLst/>
            </a:prstGeom>
          </p:spPr>
        </p:pic>
        <p:pic>
          <p:nvPicPr>
            <p:cNvPr id="50" name="Picture 49"/>
            <p:cNvPicPr>
              <a:picLocks noChangeAspect="1"/>
            </p:cNvPicPr>
            <p:nvPr/>
          </p:nvPicPr>
          <p:blipFill>
            <a:blip r:embed="rId3"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7939512" y="4073326"/>
              <a:ext cx="780290" cy="780290"/>
            </a:xfrm>
            <a:prstGeom prst="rect">
              <a:avLst/>
            </a:prstGeom>
          </p:spPr>
        </p:pic>
        <p:pic>
          <p:nvPicPr>
            <p:cNvPr id="51" name="Picture 50"/>
            <p:cNvPicPr>
              <a:picLocks noChangeAspect="1"/>
            </p:cNvPicPr>
            <p:nvPr/>
          </p:nvPicPr>
          <p:blipFill>
            <a:blip r:embed="rId3"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8774242" y="4073326"/>
              <a:ext cx="780290" cy="780290"/>
            </a:xfrm>
            <a:prstGeom prst="rect">
              <a:avLst/>
            </a:prstGeom>
          </p:spPr>
        </p:pic>
        <p:pic>
          <p:nvPicPr>
            <p:cNvPr id="52" name="Picture 51"/>
            <p:cNvPicPr>
              <a:picLocks noChangeAspect="1"/>
            </p:cNvPicPr>
            <p:nvPr/>
          </p:nvPicPr>
          <p:blipFill>
            <a:blip r:embed="rId3"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9608973" y="4073326"/>
              <a:ext cx="780290" cy="780290"/>
            </a:xfrm>
            <a:prstGeom prst="rect">
              <a:avLst/>
            </a:prstGeom>
          </p:spPr>
        </p:pic>
        <p:pic>
          <p:nvPicPr>
            <p:cNvPr id="54" name="Picture 53"/>
            <p:cNvPicPr>
              <a:picLocks noChangeAspect="1"/>
            </p:cNvPicPr>
            <p:nvPr/>
          </p:nvPicPr>
          <p:blipFill>
            <a:blip r:embed="rId3"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6265862" y="4934472"/>
              <a:ext cx="780290" cy="780290"/>
            </a:xfrm>
            <a:prstGeom prst="rect">
              <a:avLst/>
            </a:prstGeom>
          </p:spPr>
        </p:pic>
        <p:pic>
          <p:nvPicPr>
            <p:cNvPr id="55" name="Picture 54"/>
            <p:cNvPicPr>
              <a:picLocks noChangeAspect="1"/>
            </p:cNvPicPr>
            <p:nvPr/>
          </p:nvPicPr>
          <p:blipFill>
            <a:blip r:embed="rId3"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7100592" y="4934472"/>
              <a:ext cx="780290" cy="780290"/>
            </a:xfrm>
            <a:prstGeom prst="rect">
              <a:avLst/>
            </a:prstGeom>
          </p:spPr>
        </p:pic>
        <p:pic>
          <p:nvPicPr>
            <p:cNvPr id="56" name="Picture 55"/>
            <p:cNvPicPr>
              <a:picLocks noChangeAspect="1"/>
            </p:cNvPicPr>
            <p:nvPr/>
          </p:nvPicPr>
          <p:blipFill>
            <a:blip r:embed="rId3"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7935322" y="4934472"/>
              <a:ext cx="780290" cy="780290"/>
            </a:xfrm>
            <a:prstGeom prst="rect">
              <a:avLst/>
            </a:prstGeom>
          </p:spPr>
        </p:pic>
        <p:pic>
          <p:nvPicPr>
            <p:cNvPr id="57" name="Picture 56"/>
            <p:cNvPicPr>
              <a:picLocks noChangeAspect="1"/>
            </p:cNvPicPr>
            <p:nvPr/>
          </p:nvPicPr>
          <p:blipFill>
            <a:blip r:embed="rId3"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8770052" y="4934472"/>
              <a:ext cx="780290" cy="780290"/>
            </a:xfrm>
            <a:prstGeom prst="rect">
              <a:avLst/>
            </a:prstGeom>
          </p:spPr>
        </p:pic>
        <p:pic>
          <p:nvPicPr>
            <p:cNvPr id="58" name="Picture 57"/>
            <p:cNvPicPr>
              <a:picLocks noChangeAspect="1"/>
            </p:cNvPicPr>
            <p:nvPr/>
          </p:nvPicPr>
          <p:blipFill>
            <a:blip r:embed="rId3"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9604783" y="4934472"/>
              <a:ext cx="780290" cy="780290"/>
            </a:xfrm>
            <a:prstGeom prst="rect">
              <a:avLst/>
            </a:prstGeom>
          </p:spPr>
        </p:pic>
        <p:pic>
          <p:nvPicPr>
            <p:cNvPr id="59" name="Picture 58"/>
            <p:cNvPicPr>
              <a:picLocks noChangeAspect="1"/>
            </p:cNvPicPr>
            <p:nvPr/>
          </p:nvPicPr>
          <p:blipFill>
            <a:blip r:embed="rId3"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6270052" y="5795619"/>
              <a:ext cx="780290" cy="780290"/>
            </a:xfrm>
            <a:prstGeom prst="rect">
              <a:avLst/>
            </a:prstGeom>
          </p:spPr>
        </p:pic>
        <p:pic>
          <p:nvPicPr>
            <p:cNvPr id="60" name="Picture 59"/>
            <p:cNvPicPr>
              <a:picLocks noChangeAspect="1"/>
            </p:cNvPicPr>
            <p:nvPr/>
          </p:nvPicPr>
          <p:blipFill>
            <a:blip r:embed="rId3"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7104782" y="5795619"/>
              <a:ext cx="780290" cy="780290"/>
            </a:xfrm>
            <a:prstGeom prst="rect">
              <a:avLst/>
            </a:prstGeom>
          </p:spPr>
        </p:pic>
        <p:pic>
          <p:nvPicPr>
            <p:cNvPr id="61" name="Picture 60"/>
            <p:cNvPicPr>
              <a:picLocks noChangeAspect="1"/>
            </p:cNvPicPr>
            <p:nvPr/>
          </p:nvPicPr>
          <p:blipFill>
            <a:blip r:embed="rId3"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7939512" y="5795619"/>
              <a:ext cx="780290" cy="780290"/>
            </a:xfrm>
            <a:prstGeom prst="rect">
              <a:avLst/>
            </a:prstGeom>
          </p:spPr>
        </p:pic>
        <p:pic>
          <p:nvPicPr>
            <p:cNvPr id="62" name="Picture 61"/>
            <p:cNvPicPr>
              <a:picLocks noChangeAspect="1"/>
            </p:cNvPicPr>
            <p:nvPr/>
          </p:nvPicPr>
          <p:blipFill>
            <a:blip r:embed="rId3"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8774242" y="5795619"/>
              <a:ext cx="780290" cy="780290"/>
            </a:xfrm>
            <a:prstGeom prst="rect">
              <a:avLst/>
            </a:prstGeom>
          </p:spPr>
        </p:pic>
        <p:pic>
          <p:nvPicPr>
            <p:cNvPr id="63" name="Picture 62"/>
            <p:cNvPicPr>
              <a:picLocks noChangeAspect="1"/>
            </p:cNvPicPr>
            <p:nvPr/>
          </p:nvPicPr>
          <p:blipFill>
            <a:blip r:embed="rId3"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9608973" y="5795619"/>
              <a:ext cx="780290" cy="780290"/>
            </a:xfrm>
            <a:prstGeom prst="rect">
              <a:avLst/>
            </a:prstGeom>
          </p:spPr>
        </p:pic>
      </p:grpSp>
      <p:grpSp>
        <p:nvGrpSpPr>
          <p:cNvPr id="109" name="Compute"/>
          <p:cNvGrpSpPr/>
          <p:nvPr/>
        </p:nvGrpSpPr>
        <p:grpSpPr>
          <a:xfrm>
            <a:off x="1995167" y="2747546"/>
            <a:ext cx="8201666" cy="764951"/>
            <a:chOff x="1958452" y="2761825"/>
            <a:chExt cx="8366126" cy="780290"/>
          </a:xfrm>
        </p:grpSpPr>
        <p:pic>
          <p:nvPicPr>
            <p:cNvPr id="108" name="Picture 107"/>
            <p:cNvPicPr>
              <a:picLocks noChangeAspect="1"/>
            </p:cNvPicPr>
            <p:nvPr/>
          </p:nvPicPr>
          <p:blipFill>
            <a:blip r:embed="rId4"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2801323" y="2761825"/>
              <a:ext cx="780290" cy="780290"/>
            </a:xfrm>
            <a:prstGeom prst="rect">
              <a:avLst/>
            </a:prstGeom>
          </p:spPr>
        </p:pic>
        <p:pic>
          <p:nvPicPr>
            <p:cNvPr id="205" name="Picture 204"/>
            <p:cNvPicPr>
              <a:picLocks noChangeAspect="1"/>
            </p:cNvPicPr>
            <p:nvPr/>
          </p:nvPicPr>
          <p:blipFill>
            <a:blip r:embed="rId4"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1958452" y="2761825"/>
              <a:ext cx="780290" cy="780290"/>
            </a:xfrm>
            <a:prstGeom prst="rect">
              <a:avLst/>
            </a:prstGeom>
          </p:spPr>
        </p:pic>
        <p:pic>
          <p:nvPicPr>
            <p:cNvPr id="206" name="Picture 205"/>
            <p:cNvPicPr>
              <a:picLocks noChangeAspect="1"/>
            </p:cNvPicPr>
            <p:nvPr/>
          </p:nvPicPr>
          <p:blipFill>
            <a:blip r:embed="rId4"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4487065" y="2761825"/>
              <a:ext cx="780290" cy="780290"/>
            </a:xfrm>
            <a:prstGeom prst="rect">
              <a:avLst/>
            </a:prstGeom>
          </p:spPr>
        </p:pic>
        <p:pic>
          <p:nvPicPr>
            <p:cNvPr id="207" name="Picture 206"/>
            <p:cNvPicPr>
              <a:picLocks noChangeAspect="1"/>
            </p:cNvPicPr>
            <p:nvPr/>
          </p:nvPicPr>
          <p:blipFill>
            <a:blip r:embed="rId4"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3644194" y="2761825"/>
              <a:ext cx="780290" cy="780290"/>
            </a:xfrm>
            <a:prstGeom prst="rect">
              <a:avLst/>
            </a:prstGeom>
          </p:spPr>
        </p:pic>
        <p:pic>
          <p:nvPicPr>
            <p:cNvPr id="208" name="Picture 207"/>
            <p:cNvPicPr>
              <a:picLocks noChangeAspect="1"/>
            </p:cNvPicPr>
            <p:nvPr/>
          </p:nvPicPr>
          <p:blipFill>
            <a:blip r:embed="rId4"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5329935" y="2761825"/>
              <a:ext cx="780290" cy="780290"/>
            </a:xfrm>
            <a:prstGeom prst="rect">
              <a:avLst/>
            </a:prstGeom>
          </p:spPr>
        </p:pic>
        <p:pic>
          <p:nvPicPr>
            <p:cNvPr id="209" name="Picture 208"/>
            <p:cNvPicPr>
              <a:picLocks noChangeAspect="1"/>
            </p:cNvPicPr>
            <p:nvPr/>
          </p:nvPicPr>
          <p:blipFill>
            <a:blip r:embed="rId4"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7015676" y="2761825"/>
              <a:ext cx="780290" cy="780290"/>
            </a:xfrm>
            <a:prstGeom prst="rect">
              <a:avLst/>
            </a:prstGeom>
          </p:spPr>
        </p:pic>
        <p:pic>
          <p:nvPicPr>
            <p:cNvPr id="210" name="Picture 209"/>
            <p:cNvPicPr>
              <a:picLocks noChangeAspect="1"/>
            </p:cNvPicPr>
            <p:nvPr/>
          </p:nvPicPr>
          <p:blipFill>
            <a:blip r:embed="rId4"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6172805" y="2761825"/>
              <a:ext cx="780290" cy="780290"/>
            </a:xfrm>
            <a:prstGeom prst="rect">
              <a:avLst/>
            </a:prstGeom>
          </p:spPr>
        </p:pic>
        <p:pic>
          <p:nvPicPr>
            <p:cNvPr id="211" name="Picture 210"/>
            <p:cNvPicPr>
              <a:picLocks noChangeAspect="1"/>
            </p:cNvPicPr>
            <p:nvPr/>
          </p:nvPicPr>
          <p:blipFill>
            <a:blip r:embed="rId4"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8701418" y="2761825"/>
              <a:ext cx="780290" cy="780290"/>
            </a:xfrm>
            <a:prstGeom prst="rect">
              <a:avLst/>
            </a:prstGeom>
          </p:spPr>
        </p:pic>
        <p:pic>
          <p:nvPicPr>
            <p:cNvPr id="212" name="Picture 211"/>
            <p:cNvPicPr>
              <a:picLocks noChangeAspect="1"/>
            </p:cNvPicPr>
            <p:nvPr/>
          </p:nvPicPr>
          <p:blipFill>
            <a:blip r:embed="rId4"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7858547" y="2761825"/>
              <a:ext cx="780290" cy="780290"/>
            </a:xfrm>
            <a:prstGeom prst="rect">
              <a:avLst/>
            </a:prstGeom>
          </p:spPr>
        </p:pic>
        <p:pic>
          <p:nvPicPr>
            <p:cNvPr id="213" name="Picture 212"/>
            <p:cNvPicPr>
              <a:picLocks noChangeAspect="1"/>
            </p:cNvPicPr>
            <p:nvPr/>
          </p:nvPicPr>
          <p:blipFill>
            <a:blip r:embed="rId4"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9544288" y="2761825"/>
              <a:ext cx="780290" cy="780290"/>
            </a:xfrm>
            <a:prstGeom prst="rect">
              <a:avLst/>
            </a:prstGeom>
          </p:spPr>
        </p:pic>
      </p:grpSp>
      <p:sp>
        <p:nvSpPr>
          <p:cNvPr id="67" name="Query"/>
          <p:cNvSpPr/>
          <p:nvPr/>
        </p:nvSpPr>
        <p:spPr bwMode="auto">
          <a:xfrm>
            <a:off x="5466990" y="716081"/>
            <a:ext cx="1258021" cy="959175"/>
          </a:xfrm>
          <a:prstGeom prst="downArrow">
            <a:avLst>
              <a:gd name="adj1" fmla="val 100000"/>
              <a:gd name="adj2" fmla="val 3135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2353" kern="0" dirty="0">
                <a:gradFill>
                  <a:gsLst>
                    <a:gs pos="0">
                      <a:srgbClr val="FFFFFF"/>
                    </a:gs>
                    <a:gs pos="100000">
                      <a:srgbClr val="FFFFFF"/>
                    </a:gs>
                  </a:gsLst>
                  <a:lin ang="5400000" scaled="0"/>
                </a:gradFill>
                <a:ea typeface="Segoe UI" pitchFamily="34" charset="0"/>
                <a:cs typeface="Segoe UI" pitchFamily="34" charset="0"/>
              </a:rPr>
              <a:t>Query</a:t>
            </a:r>
          </a:p>
        </p:txBody>
      </p:sp>
      <p:pic>
        <p:nvPicPr>
          <p:cNvPr id="215" name="Control Node"/>
          <p:cNvPicPr>
            <a:picLocks noChangeAspect="1"/>
          </p:cNvPicPr>
          <p:nvPr/>
        </p:nvPicPr>
        <p:blipFill>
          <a:blip r:embed="rId4"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5713525" y="1734781"/>
            <a:ext cx="764951" cy="764951"/>
          </a:xfrm>
          <a:prstGeom prst="rect">
            <a:avLst/>
          </a:prstGeom>
        </p:spPr>
      </p:pic>
      <p:sp>
        <p:nvSpPr>
          <p:cNvPr id="110" name="Control Text"/>
          <p:cNvSpPr txBox="1"/>
          <p:nvPr/>
        </p:nvSpPr>
        <p:spPr>
          <a:xfrm>
            <a:off x="6659020" y="1806446"/>
            <a:ext cx="1352865" cy="615522"/>
          </a:xfrm>
          <a:prstGeom prst="rect">
            <a:avLst/>
          </a:prstGeom>
          <a:noFill/>
        </p:spPr>
        <p:txBody>
          <a:bodyPr wrap="none" lIns="179285" tIns="143428" rIns="179285" bIns="143428" rtlCol="0">
            <a:spAutoFit/>
          </a:bodyPr>
          <a:lstStyle/>
          <a:p>
            <a:pPr defTabSz="896386">
              <a:lnSpc>
                <a:spcPct val="90000"/>
              </a:lnSpc>
              <a:spcAft>
                <a:spcPts val="588"/>
              </a:spcAft>
            </a:pPr>
            <a:r>
              <a:rPr lang="en-GB" sz="2353" kern="0" dirty="0">
                <a:gradFill>
                  <a:gsLst>
                    <a:gs pos="2917">
                      <a:schemeClr val="tx1"/>
                    </a:gs>
                    <a:gs pos="30000">
                      <a:schemeClr val="tx1"/>
                    </a:gs>
                  </a:gsLst>
                  <a:lin ang="5400000" scaled="0"/>
                </a:gradFill>
              </a:rPr>
              <a:t>Control</a:t>
            </a:r>
          </a:p>
        </p:txBody>
      </p:sp>
      <p:sp>
        <p:nvSpPr>
          <p:cNvPr id="216" name="Compute Text"/>
          <p:cNvSpPr txBox="1"/>
          <p:nvPr/>
        </p:nvSpPr>
        <p:spPr>
          <a:xfrm rot="16200000">
            <a:off x="707051" y="2473874"/>
            <a:ext cx="1591732" cy="615522"/>
          </a:xfrm>
          <a:prstGeom prst="rect">
            <a:avLst/>
          </a:prstGeom>
          <a:noFill/>
        </p:spPr>
        <p:txBody>
          <a:bodyPr wrap="none" lIns="179285" tIns="143428" rIns="179285" bIns="143428" rtlCol="0">
            <a:spAutoFit/>
          </a:bodyPr>
          <a:lstStyle/>
          <a:p>
            <a:pPr defTabSz="896386">
              <a:lnSpc>
                <a:spcPct val="90000"/>
              </a:lnSpc>
              <a:spcAft>
                <a:spcPts val="588"/>
              </a:spcAft>
            </a:pPr>
            <a:r>
              <a:rPr lang="en-GB" sz="2353" kern="0" dirty="0">
                <a:gradFill>
                  <a:gsLst>
                    <a:gs pos="2917">
                      <a:schemeClr val="tx1"/>
                    </a:gs>
                    <a:gs pos="30000">
                      <a:schemeClr val="tx1"/>
                    </a:gs>
                  </a:gsLst>
                  <a:lin ang="5400000" scaled="0"/>
                </a:gradFill>
              </a:rPr>
              <a:t>Compute</a:t>
            </a:r>
          </a:p>
        </p:txBody>
      </p:sp>
      <p:sp>
        <p:nvSpPr>
          <p:cNvPr id="217" name="Storage Text"/>
          <p:cNvSpPr txBox="1"/>
          <p:nvPr/>
        </p:nvSpPr>
        <p:spPr>
          <a:xfrm rot="16200000">
            <a:off x="766785" y="4886051"/>
            <a:ext cx="1383981" cy="615522"/>
          </a:xfrm>
          <a:prstGeom prst="rect">
            <a:avLst/>
          </a:prstGeom>
          <a:noFill/>
        </p:spPr>
        <p:txBody>
          <a:bodyPr wrap="none" lIns="179285" tIns="143428" rIns="179285" bIns="143428" rtlCol="0">
            <a:spAutoFit/>
          </a:bodyPr>
          <a:lstStyle/>
          <a:p>
            <a:pPr defTabSz="896386">
              <a:lnSpc>
                <a:spcPct val="90000"/>
              </a:lnSpc>
              <a:spcAft>
                <a:spcPts val="588"/>
              </a:spcAft>
            </a:pPr>
            <a:r>
              <a:rPr lang="en-GB" sz="2353" kern="0" dirty="0">
                <a:gradFill>
                  <a:gsLst>
                    <a:gs pos="2917">
                      <a:schemeClr val="tx1"/>
                    </a:gs>
                    <a:gs pos="30000">
                      <a:schemeClr val="tx1"/>
                    </a:gs>
                  </a:gsLst>
                  <a:lin ang="5400000" scaled="0"/>
                </a:gradFill>
              </a:rPr>
              <a:t>Storage</a:t>
            </a:r>
          </a:p>
        </p:txBody>
      </p:sp>
      <p:grpSp>
        <p:nvGrpSpPr>
          <p:cNvPr id="253" name="Compute to Storage"/>
          <p:cNvGrpSpPr/>
          <p:nvPr/>
        </p:nvGrpSpPr>
        <p:grpSpPr>
          <a:xfrm>
            <a:off x="2053657" y="3506320"/>
            <a:ext cx="7760701" cy="2558332"/>
            <a:chOff x="2094836" y="3576132"/>
            <a:chExt cx="7916319" cy="2609632"/>
          </a:xfrm>
        </p:grpSpPr>
        <p:cxnSp>
          <p:nvCxnSpPr>
            <p:cNvPr id="256" name="Straight Arrow Connector 255"/>
            <p:cNvCxnSpPr>
              <a:stCxn id="205" idx="2"/>
              <a:endCxn id="20" idx="1"/>
            </p:cNvCxnSpPr>
            <p:nvPr/>
          </p:nvCxnSpPr>
          <p:spPr>
            <a:xfrm flipH="1">
              <a:off x="2099026" y="3582433"/>
              <a:ext cx="326293" cy="881038"/>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p:cNvCxnSpPr>
              <a:stCxn id="205" idx="2"/>
              <a:endCxn id="38" idx="1"/>
            </p:cNvCxnSpPr>
            <p:nvPr/>
          </p:nvCxnSpPr>
          <p:spPr>
            <a:xfrm flipH="1">
              <a:off x="2094836" y="3582433"/>
              <a:ext cx="330483" cy="1742184"/>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p:cNvCxnSpPr>
              <a:stCxn id="205" idx="2"/>
              <a:endCxn id="43" idx="1"/>
            </p:cNvCxnSpPr>
            <p:nvPr/>
          </p:nvCxnSpPr>
          <p:spPr>
            <a:xfrm flipH="1">
              <a:off x="2099026" y="3582433"/>
              <a:ext cx="326293" cy="2603331"/>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a:stCxn id="108" idx="2"/>
              <a:endCxn id="21" idx="1"/>
            </p:cNvCxnSpPr>
            <p:nvPr/>
          </p:nvCxnSpPr>
          <p:spPr>
            <a:xfrm flipH="1">
              <a:off x="2933756" y="3582433"/>
              <a:ext cx="334434" cy="881038"/>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a:stCxn id="108" idx="2"/>
              <a:endCxn id="39" idx="1"/>
            </p:cNvCxnSpPr>
            <p:nvPr/>
          </p:nvCxnSpPr>
          <p:spPr>
            <a:xfrm flipH="1">
              <a:off x="2929566" y="3582433"/>
              <a:ext cx="338624" cy="1742184"/>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a:stCxn id="108" idx="2"/>
              <a:endCxn id="44" idx="1"/>
            </p:cNvCxnSpPr>
            <p:nvPr/>
          </p:nvCxnSpPr>
          <p:spPr>
            <a:xfrm flipH="1">
              <a:off x="2933756" y="3582433"/>
              <a:ext cx="334434" cy="2603331"/>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a:stCxn id="207" idx="2"/>
              <a:endCxn id="22" idx="1"/>
            </p:cNvCxnSpPr>
            <p:nvPr/>
          </p:nvCxnSpPr>
          <p:spPr>
            <a:xfrm flipH="1">
              <a:off x="3768486" y="3582433"/>
              <a:ext cx="342575" cy="881038"/>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a:stCxn id="207" idx="2"/>
              <a:endCxn id="40" idx="1"/>
            </p:cNvCxnSpPr>
            <p:nvPr/>
          </p:nvCxnSpPr>
          <p:spPr>
            <a:xfrm flipH="1">
              <a:off x="3764296" y="3582433"/>
              <a:ext cx="346765" cy="1742184"/>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stCxn id="207" idx="2"/>
              <a:endCxn id="45" idx="1"/>
            </p:cNvCxnSpPr>
            <p:nvPr/>
          </p:nvCxnSpPr>
          <p:spPr>
            <a:xfrm flipH="1">
              <a:off x="3768486" y="3582433"/>
              <a:ext cx="342575" cy="2603331"/>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p:cNvCxnSpPr>
              <a:endCxn id="23" idx="1"/>
            </p:cNvCxnSpPr>
            <p:nvPr/>
          </p:nvCxnSpPr>
          <p:spPr>
            <a:xfrm flipH="1">
              <a:off x="4603216" y="3576132"/>
              <a:ext cx="350717" cy="887339"/>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a:stCxn id="206" idx="2"/>
              <a:endCxn id="41" idx="1"/>
            </p:cNvCxnSpPr>
            <p:nvPr/>
          </p:nvCxnSpPr>
          <p:spPr>
            <a:xfrm flipH="1">
              <a:off x="4599026" y="3582433"/>
              <a:ext cx="354906" cy="1742184"/>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a:stCxn id="206" idx="2"/>
              <a:endCxn id="45" idx="3"/>
            </p:cNvCxnSpPr>
            <p:nvPr/>
          </p:nvCxnSpPr>
          <p:spPr>
            <a:xfrm flipH="1">
              <a:off x="4548776" y="3582433"/>
              <a:ext cx="405156" cy="2603331"/>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9" name="Straight Arrow Connector 218"/>
            <p:cNvCxnSpPr>
              <a:stCxn id="208" idx="2"/>
              <a:endCxn id="24" idx="1"/>
            </p:cNvCxnSpPr>
            <p:nvPr/>
          </p:nvCxnSpPr>
          <p:spPr>
            <a:xfrm flipH="1">
              <a:off x="5437947" y="3582433"/>
              <a:ext cx="358855" cy="881038"/>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0" name="Straight Arrow Connector 219"/>
            <p:cNvCxnSpPr>
              <a:stCxn id="208" idx="2"/>
              <a:endCxn id="42" idx="1"/>
            </p:cNvCxnSpPr>
            <p:nvPr/>
          </p:nvCxnSpPr>
          <p:spPr>
            <a:xfrm flipH="1">
              <a:off x="5433757" y="3582433"/>
              <a:ext cx="363045" cy="1742184"/>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p:cNvCxnSpPr>
              <a:stCxn id="208" idx="2"/>
              <a:endCxn id="47" idx="1"/>
            </p:cNvCxnSpPr>
            <p:nvPr/>
          </p:nvCxnSpPr>
          <p:spPr>
            <a:xfrm flipH="1">
              <a:off x="5437947" y="3582433"/>
              <a:ext cx="358855" cy="2603331"/>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p:cNvCxnSpPr>
              <a:stCxn id="213" idx="2"/>
              <a:endCxn id="52" idx="1"/>
            </p:cNvCxnSpPr>
            <p:nvPr/>
          </p:nvCxnSpPr>
          <p:spPr>
            <a:xfrm flipH="1">
              <a:off x="9608973" y="3582433"/>
              <a:ext cx="402182" cy="881038"/>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p:cNvCxnSpPr>
              <a:stCxn id="213" idx="2"/>
              <a:endCxn id="58" idx="1"/>
            </p:cNvCxnSpPr>
            <p:nvPr/>
          </p:nvCxnSpPr>
          <p:spPr>
            <a:xfrm flipH="1">
              <a:off x="9604783" y="3582433"/>
              <a:ext cx="406372" cy="1742184"/>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p:cNvCxnSpPr>
              <a:stCxn id="213" idx="2"/>
              <a:endCxn id="63" idx="1"/>
            </p:cNvCxnSpPr>
            <p:nvPr/>
          </p:nvCxnSpPr>
          <p:spPr>
            <a:xfrm flipH="1">
              <a:off x="9608973" y="3582433"/>
              <a:ext cx="402182" cy="2603331"/>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p:cNvCxnSpPr>
              <a:stCxn id="211" idx="2"/>
              <a:endCxn id="51" idx="1"/>
            </p:cNvCxnSpPr>
            <p:nvPr/>
          </p:nvCxnSpPr>
          <p:spPr>
            <a:xfrm flipH="1">
              <a:off x="8774242" y="3582433"/>
              <a:ext cx="394043" cy="881038"/>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225"/>
            <p:cNvCxnSpPr>
              <a:stCxn id="211" idx="2"/>
              <a:endCxn id="56" idx="3"/>
            </p:cNvCxnSpPr>
            <p:nvPr/>
          </p:nvCxnSpPr>
          <p:spPr>
            <a:xfrm flipH="1">
              <a:off x="8715612" y="3582433"/>
              <a:ext cx="452673" cy="1742184"/>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p:cNvCxnSpPr>
              <a:stCxn id="211" idx="2"/>
              <a:endCxn id="62" idx="1"/>
            </p:cNvCxnSpPr>
            <p:nvPr/>
          </p:nvCxnSpPr>
          <p:spPr>
            <a:xfrm flipH="1">
              <a:off x="8774242" y="3582433"/>
              <a:ext cx="394043" cy="2603331"/>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p:cNvCxnSpPr>
              <a:stCxn id="212" idx="2"/>
              <a:endCxn id="50" idx="1"/>
            </p:cNvCxnSpPr>
            <p:nvPr/>
          </p:nvCxnSpPr>
          <p:spPr>
            <a:xfrm flipH="1">
              <a:off x="7939512" y="3582433"/>
              <a:ext cx="385902" cy="881038"/>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p:cNvCxnSpPr>
              <a:stCxn id="212" idx="2"/>
              <a:endCxn id="56" idx="1"/>
            </p:cNvCxnSpPr>
            <p:nvPr/>
          </p:nvCxnSpPr>
          <p:spPr>
            <a:xfrm flipH="1">
              <a:off x="7935322" y="3582433"/>
              <a:ext cx="390092" cy="1742184"/>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p:cNvCxnSpPr>
              <a:stCxn id="212" idx="2"/>
              <a:endCxn id="61" idx="1"/>
            </p:cNvCxnSpPr>
            <p:nvPr/>
          </p:nvCxnSpPr>
          <p:spPr>
            <a:xfrm flipH="1">
              <a:off x="7939512" y="3582433"/>
              <a:ext cx="385902" cy="2603331"/>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1" name="Straight Arrow Connector 230"/>
            <p:cNvCxnSpPr>
              <a:stCxn id="209" idx="2"/>
              <a:endCxn id="49" idx="1"/>
            </p:cNvCxnSpPr>
            <p:nvPr/>
          </p:nvCxnSpPr>
          <p:spPr>
            <a:xfrm flipH="1">
              <a:off x="7104782" y="3582433"/>
              <a:ext cx="377761" cy="881038"/>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2" name="Straight Arrow Connector 231"/>
            <p:cNvCxnSpPr>
              <a:stCxn id="209" idx="2"/>
              <a:endCxn id="55" idx="1"/>
            </p:cNvCxnSpPr>
            <p:nvPr/>
          </p:nvCxnSpPr>
          <p:spPr>
            <a:xfrm flipH="1">
              <a:off x="7100592" y="3582433"/>
              <a:ext cx="381951" cy="1742184"/>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3" name="Straight Arrow Connector 232"/>
            <p:cNvCxnSpPr>
              <a:stCxn id="209" idx="2"/>
              <a:endCxn id="60" idx="1"/>
            </p:cNvCxnSpPr>
            <p:nvPr/>
          </p:nvCxnSpPr>
          <p:spPr>
            <a:xfrm flipH="1">
              <a:off x="7104782" y="3582433"/>
              <a:ext cx="377761" cy="2603331"/>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p:cNvCxnSpPr>
              <a:stCxn id="210" idx="2"/>
              <a:endCxn id="48" idx="1"/>
            </p:cNvCxnSpPr>
            <p:nvPr/>
          </p:nvCxnSpPr>
          <p:spPr>
            <a:xfrm flipH="1">
              <a:off x="6270052" y="3582433"/>
              <a:ext cx="369620" cy="881038"/>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p:cNvCxnSpPr>
              <a:stCxn id="210" idx="2"/>
              <a:endCxn id="54" idx="1"/>
            </p:cNvCxnSpPr>
            <p:nvPr/>
          </p:nvCxnSpPr>
          <p:spPr>
            <a:xfrm flipH="1">
              <a:off x="6265862" y="3582433"/>
              <a:ext cx="373810" cy="1742184"/>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6" name="Straight Arrow Connector 235"/>
            <p:cNvCxnSpPr>
              <a:stCxn id="210" idx="2"/>
              <a:endCxn id="59" idx="1"/>
            </p:cNvCxnSpPr>
            <p:nvPr/>
          </p:nvCxnSpPr>
          <p:spPr>
            <a:xfrm flipH="1">
              <a:off x="6270052" y="3582433"/>
              <a:ext cx="369620" cy="2603331"/>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0" name="Control To Compute"/>
          <p:cNvGrpSpPr/>
          <p:nvPr/>
        </p:nvGrpSpPr>
        <p:grpSpPr>
          <a:xfrm>
            <a:off x="2760119" y="2499732"/>
            <a:ext cx="6671763" cy="630289"/>
            <a:chOff x="2815464" y="2549360"/>
            <a:chExt cx="6805546" cy="642928"/>
          </a:xfrm>
        </p:grpSpPr>
        <p:cxnSp>
          <p:nvCxnSpPr>
            <p:cNvPr id="3" name="Straight Arrow Connector 2"/>
            <p:cNvCxnSpPr>
              <a:stCxn id="215" idx="2"/>
              <a:endCxn id="205" idx="3"/>
            </p:cNvCxnSpPr>
            <p:nvPr/>
          </p:nvCxnSpPr>
          <p:spPr>
            <a:xfrm flipH="1">
              <a:off x="2815464" y="2549360"/>
              <a:ext cx="3402773" cy="642928"/>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215" idx="2"/>
              <a:endCxn id="108" idx="3"/>
            </p:cNvCxnSpPr>
            <p:nvPr/>
          </p:nvCxnSpPr>
          <p:spPr>
            <a:xfrm flipH="1">
              <a:off x="3658335" y="2549360"/>
              <a:ext cx="2559902" cy="642928"/>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15" idx="2"/>
              <a:endCxn id="207" idx="3"/>
            </p:cNvCxnSpPr>
            <p:nvPr/>
          </p:nvCxnSpPr>
          <p:spPr>
            <a:xfrm flipH="1">
              <a:off x="4501206" y="2549360"/>
              <a:ext cx="1717031" cy="642928"/>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215" idx="2"/>
              <a:endCxn id="206" idx="3"/>
            </p:cNvCxnSpPr>
            <p:nvPr/>
          </p:nvCxnSpPr>
          <p:spPr>
            <a:xfrm flipH="1">
              <a:off x="5344077" y="2549360"/>
              <a:ext cx="874160" cy="642928"/>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215" idx="2"/>
              <a:endCxn id="208" idx="3"/>
            </p:cNvCxnSpPr>
            <p:nvPr/>
          </p:nvCxnSpPr>
          <p:spPr>
            <a:xfrm flipH="1">
              <a:off x="6186947" y="2549360"/>
              <a:ext cx="31290" cy="642928"/>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215" idx="2"/>
              <a:endCxn id="210" idx="1"/>
            </p:cNvCxnSpPr>
            <p:nvPr/>
          </p:nvCxnSpPr>
          <p:spPr>
            <a:xfrm>
              <a:off x="6218237" y="2549360"/>
              <a:ext cx="31290" cy="642928"/>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215" idx="2"/>
              <a:endCxn id="209" idx="1"/>
            </p:cNvCxnSpPr>
            <p:nvPr/>
          </p:nvCxnSpPr>
          <p:spPr>
            <a:xfrm>
              <a:off x="6218237" y="2549360"/>
              <a:ext cx="874161" cy="642928"/>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215" idx="2"/>
              <a:endCxn id="212" idx="1"/>
            </p:cNvCxnSpPr>
            <p:nvPr/>
          </p:nvCxnSpPr>
          <p:spPr>
            <a:xfrm>
              <a:off x="6218237" y="2549360"/>
              <a:ext cx="1717032" cy="642928"/>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15" idx="2"/>
              <a:endCxn id="212" idx="3"/>
            </p:cNvCxnSpPr>
            <p:nvPr/>
          </p:nvCxnSpPr>
          <p:spPr>
            <a:xfrm>
              <a:off x="6218237" y="2549360"/>
              <a:ext cx="2497322" cy="642928"/>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15" idx="2"/>
              <a:endCxn id="213" idx="1"/>
            </p:cNvCxnSpPr>
            <p:nvPr/>
          </p:nvCxnSpPr>
          <p:spPr>
            <a:xfrm>
              <a:off x="6218237" y="2549360"/>
              <a:ext cx="3402773" cy="642928"/>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49" name="Storage to Compute"/>
          <p:cNvGrpSpPr/>
          <p:nvPr/>
        </p:nvGrpSpPr>
        <p:grpSpPr>
          <a:xfrm>
            <a:off x="2053657" y="3512497"/>
            <a:ext cx="7760701" cy="2552155"/>
            <a:chOff x="2094836" y="3582433"/>
            <a:chExt cx="7916319" cy="2603331"/>
          </a:xfrm>
        </p:grpSpPr>
        <p:cxnSp>
          <p:nvCxnSpPr>
            <p:cNvPr id="255" name="Straight Arrow Connector 254"/>
            <p:cNvCxnSpPr>
              <a:stCxn id="205" idx="2"/>
              <a:endCxn id="20" idx="1"/>
            </p:cNvCxnSpPr>
            <p:nvPr/>
          </p:nvCxnSpPr>
          <p:spPr>
            <a:xfrm flipH="1">
              <a:off x="2099026" y="3582433"/>
              <a:ext cx="326293" cy="881038"/>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8" name="Straight Arrow Connector 287"/>
            <p:cNvCxnSpPr>
              <a:stCxn id="205" idx="2"/>
              <a:endCxn id="38" idx="1"/>
            </p:cNvCxnSpPr>
            <p:nvPr/>
          </p:nvCxnSpPr>
          <p:spPr>
            <a:xfrm flipH="1">
              <a:off x="2094836" y="3582433"/>
              <a:ext cx="330483" cy="1742184"/>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9" name="Straight Arrow Connector 288"/>
            <p:cNvCxnSpPr>
              <a:stCxn id="205" idx="2"/>
              <a:endCxn id="43" idx="1"/>
            </p:cNvCxnSpPr>
            <p:nvPr/>
          </p:nvCxnSpPr>
          <p:spPr>
            <a:xfrm flipH="1">
              <a:off x="2099026" y="3582433"/>
              <a:ext cx="326293" cy="2603331"/>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0" name="Straight Arrow Connector 289"/>
            <p:cNvCxnSpPr>
              <a:stCxn id="108" idx="2"/>
              <a:endCxn id="21" idx="1"/>
            </p:cNvCxnSpPr>
            <p:nvPr/>
          </p:nvCxnSpPr>
          <p:spPr>
            <a:xfrm flipH="1">
              <a:off x="2933756" y="3582433"/>
              <a:ext cx="334434" cy="881038"/>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1" name="Straight Arrow Connector 290"/>
            <p:cNvCxnSpPr>
              <a:stCxn id="108" idx="2"/>
              <a:endCxn id="39" idx="1"/>
            </p:cNvCxnSpPr>
            <p:nvPr/>
          </p:nvCxnSpPr>
          <p:spPr>
            <a:xfrm flipH="1">
              <a:off x="2929566" y="3582433"/>
              <a:ext cx="338624" cy="1742184"/>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2" name="Straight Arrow Connector 291"/>
            <p:cNvCxnSpPr>
              <a:stCxn id="108" idx="2"/>
              <a:endCxn id="44" idx="1"/>
            </p:cNvCxnSpPr>
            <p:nvPr/>
          </p:nvCxnSpPr>
          <p:spPr>
            <a:xfrm flipH="1">
              <a:off x="2933756" y="3582433"/>
              <a:ext cx="334434" cy="2603331"/>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3" name="Straight Arrow Connector 292"/>
            <p:cNvCxnSpPr>
              <a:stCxn id="207" idx="2"/>
              <a:endCxn id="22" idx="1"/>
            </p:cNvCxnSpPr>
            <p:nvPr/>
          </p:nvCxnSpPr>
          <p:spPr>
            <a:xfrm flipH="1">
              <a:off x="3768486" y="3582433"/>
              <a:ext cx="342575" cy="881038"/>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4" name="Straight Arrow Connector 293"/>
            <p:cNvCxnSpPr>
              <a:stCxn id="207" idx="2"/>
              <a:endCxn id="40" idx="1"/>
            </p:cNvCxnSpPr>
            <p:nvPr/>
          </p:nvCxnSpPr>
          <p:spPr>
            <a:xfrm flipH="1">
              <a:off x="3764296" y="3582433"/>
              <a:ext cx="346765" cy="1742184"/>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5" name="Straight Arrow Connector 294"/>
            <p:cNvCxnSpPr>
              <a:stCxn id="207" idx="2"/>
              <a:endCxn id="45" idx="1"/>
            </p:cNvCxnSpPr>
            <p:nvPr/>
          </p:nvCxnSpPr>
          <p:spPr>
            <a:xfrm flipH="1">
              <a:off x="3768486" y="3582433"/>
              <a:ext cx="342575" cy="2603331"/>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6" name="Straight Arrow Connector 295"/>
            <p:cNvCxnSpPr>
              <a:stCxn id="206" idx="2"/>
              <a:endCxn id="23" idx="1"/>
            </p:cNvCxnSpPr>
            <p:nvPr/>
          </p:nvCxnSpPr>
          <p:spPr>
            <a:xfrm flipH="1">
              <a:off x="4603216" y="3582433"/>
              <a:ext cx="350716" cy="881038"/>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7" name="Straight Arrow Connector 296"/>
            <p:cNvCxnSpPr>
              <a:stCxn id="206" idx="2"/>
              <a:endCxn id="41" idx="1"/>
            </p:cNvCxnSpPr>
            <p:nvPr/>
          </p:nvCxnSpPr>
          <p:spPr>
            <a:xfrm flipH="1">
              <a:off x="4599026" y="3582433"/>
              <a:ext cx="354906" cy="1742184"/>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8" name="Straight Arrow Connector 297"/>
            <p:cNvCxnSpPr>
              <a:stCxn id="206" idx="2"/>
              <a:endCxn id="46" idx="1"/>
            </p:cNvCxnSpPr>
            <p:nvPr/>
          </p:nvCxnSpPr>
          <p:spPr>
            <a:xfrm flipH="1">
              <a:off x="4603216" y="3582433"/>
              <a:ext cx="350716" cy="2603331"/>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9" name="Straight Arrow Connector 298"/>
            <p:cNvCxnSpPr>
              <a:stCxn id="208" idx="2"/>
              <a:endCxn id="24" idx="1"/>
            </p:cNvCxnSpPr>
            <p:nvPr/>
          </p:nvCxnSpPr>
          <p:spPr>
            <a:xfrm flipH="1">
              <a:off x="5437947" y="3582433"/>
              <a:ext cx="358855" cy="881038"/>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0" name="Straight Arrow Connector 299"/>
            <p:cNvCxnSpPr>
              <a:stCxn id="208" idx="2"/>
              <a:endCxn id="42" idx="1"/>
            </p:cNvCxnSpPr>
            <p:nvPr/>
          </p:nvCxnSpPr>
          <p:spPr>
            <a:xfrm flipH="1">
              <a:off x="5433757" y="3582433"/>
              <a:ext cx="363045" cy="1742184"/>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1" name="Straight Arrow Connector 300"/>
            <p:cNvCxnSpPr>
              <a:stCxn id="208" idx="2"/>
              <a:endCxn id="47" idx="1"/>
            </p:cNvCxnSpPr>
            <p:nvPr/>
          </p:nvCxnSpPr>
          <p:spPr>
            <a:xfrm flipH="1">
              <a:off x="5437947" y="3582433"/>
              <a:ext cx="358855" cy="2603331"/>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2" name="Straight Arrow Connector 301"/>
            <p:cNvCxnSpPr>
              <a:stCxn id="213" idx="2"/>
              <a:endCxn id="52" idx="1"/>
            </p:cNvCxnSpPr>
            <p:nvPr/>
          </p:nvCxnSpPr>
          <p:spPr>
            <a:xfrm flipH="1">
              <a:off x="9608973" y="3582433"/>
              <a:ext cx="402182" cy="881038"/>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3" name="Straight Arrow Connector 302"/>
            <p:cNvCxnSpPr>
              <a:stCxn id="213" idx="2"/>
              <a:endCxn id="58" idx="1"/>
            </p:cNvCxnSpPr>
            <p:nvPr/>
          </p:nvCxnSpPr>
          <p:spPr>
            <a:xfrm flipH="1">
              <a:off x="9604783" y="3582433"/>
              <a:ext cx="406372" cy="1742184"/>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4" name="Straight Arrow Connector 303"/>
            <p:cNvCxnSpPr>
              <a:stCxn id="213" idx="2"/>
              <a:endCxn id="63" idx="1"/>
            </p:cNvCxnSpPr>
            <p:nvPr/>
          </p:nvCxnSpPr>
          <p:spPr>
            <a:xfrm flipH="1">
              <a:off x="9608973" y="3582433"/>
              <a:ext cx="402182" cy="2603331"/>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5" name="Straight Arrow Connector 304"/>
            <p:cNvCxnSpPr>
              <a:stCxn id="211" idx="2"/>
              <a:endCxn id="51" idx="1"/>
            </p:cNvCxnSpPr>
            <p:nvPr/>
          </p:nvCxnSpPr>
          <p:spPr>
            <a:xfrm flipH="1">
              <a:off x="8774242" y="3582433"/>
              <a:ext cx="394043" cy="881038"/>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6" name="Straight Arrow Connector 305"/>
            <p:cNvCxnSpPr>
              <a:stCxn id="211" idx="2"/>
              <a:endCxn id="57" idx="1"/>
            </p:cNvCxnSpPr>
            <p:nvPr/>
          </p:nvCxnSpPr>
          <p:spPr>
            <a:xfrm flipH="1">
              <a:off x="8770052" y="3582433"/>
              <a:ext cx="398233" cy="1742184"/>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7" name="Straight Arrow Connector 306"/>
            <p:cNvCxnSpPr>
              <a:stCxn id="211" idx="2"/>
              <a:endCxn id="62" idx="1"/>
            </p:cNvCxnSpPr>
            <p:nvPr/>
          </p:nvCxnSpPr>
          <p:spPr>
            <a:xfrm flipH="1">
              <a:off x="8774242" y="3582433"/>
              <a:ext cx="394043" cy="2603331"/>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8" name="Straight Arrow Connector 307"/>
            <p:cNvCxnSpPr>
              <a:stCxn id="212" idx="2"/>
              <a:endCxn id="50" idx="1"/>
            </p:cNvCxnSpPr>
            <p:nvPr/>
          </p:nvCxnSpPr>
          <p:spPr>
            <a:xfrm flipH="1">
              <a:off x="7939512" y="3582433"/>
              <a:ext cx="385902" cy="881038"/>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9" name="Straight Arrow Connector 308"/>
            <p:cNvCxnSpPr>
              <a:stCxn id="212" idx="2"/>
              <a:endCxn id="56" idx="1"/>
            </p:cNvCxnSpPr>
            <p:nvPr/>
          </p:nvCxnSpPr>
          <p:spPr>
            <a:xfrm flipH="1">
              <a:off x="7935322" y="3582433"/>
              <a:ext cx="390092" cy="1742184"/>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0" name="Straight Arrow Connector 309"/>
            <p:cNvCxnSpPr>
              <a:stCxn id="212" idx="2"/>
              <a:endCxn id="61" idx="1"/>
            </p:cNvCxnSpPr>
            <p:nvPr/>
          </p:nvCxnSpPr>
          <p:spPr>
            <a:xfrm flipH="1">
              <a:off x="7939512" y="3582433"/>
              <a:ext cx="385902" cy="2603331"/>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1" name="Straight Arrow Connector 310"/>
            <p:cNvCxnSpPr>
              <a:stCxn id="209" idx="2"/>
              <a:endCxn id="49" idx="1"/>
            </p:cNvCxnSpPr>
            <p:nvPr/>
          </p:nvCxnSpPr>
          <p:spPr>
            <a:xfrm flipH="1">
              <a:off x="7104782" y="3582433"/>
              <a:ext cx="377761" cy="881038"/>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2" name="Straight Arrow Connector 311"/>
            <p:cNvCxnSpPr>
              <a:stCxn id="209" idx="2"/>
              <a:endCxn id="54" idx="3"/>
            </p:cNvCxnSpPr>
            <p:nvPr/>
          </p:nvCxnSpPr>
          <p:spPr>
            <a:xfrm flipH="1">
              <a:off x="7046152" y="3582433"/>
              <a:ext cx="436391" cy="1742184"/>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3" name="Straight Arrow Connector 312"/>
            <p:cNvCxnSpPr>
              <a:stCxn id="209" idx="2"/>
              <a:endCxn id="60" idx="1"/>
            </p:cNvCxnSpPr>
            <p:nvPr/>
          </p:nvCxnSpPr>
          <p:spPr>
            <a:xfrm flipH="1">
              <a:off x="7104782" y="3582433"/>
              <a:ext cx="377761" cy="2603331"/>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4" name="Straight Arrow Connector 313"/>
            <p:cNvCxnSpPr>
              <a:stCxn id="210" idx="2"/>
              <a:endCxn id="48" idx="1"/>
            </p:cNvCxnSpPr>
            <p:nvPr/>
          </p:nvCxnSpPr>
          <p:spPr>
            <a:xfrm flipH="1">
              <a:off x="6270052" y="3582433"/>
              <a:ext cx="369620" cy="881038"/>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5" name="Straight Arrow Connector 314"/>
            <p:cNvCxnSpPr>
              <a:stCxn id="210" idx="2"/>
              <a:endCxn id="54" idx="1"/>
            </p:cNvCxnSpPr>
            <p:nvPr/>
          </p:nvCxnSpPr>
          <p:spPr>
            <a:xfrm flipH="1">
              <a:off x="6265862" y="3582433"/>
              <a:ext cx="373810" cy="1742184"/>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6" name="Straight Arrow Connector 315"/>
            <p:cNvCxnSpPr>
              <a:stCxn id="210" idx="2"/>
              <a:endCxn id="59" idx="1"/>
            </p:cNvCxnSpPr>
            <p:nvPr/>
          </p:nvCxnSpPr>
          <p:spPr>
            <a:xfrm flipH="1">
              <a:off x="6270052" y="3582433"/>
              <a:ext cx="369620" cy="2603331"/>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06" name="Compute to Control"/>
          <p:cNvGrpSpPr/>
          <p:nvPr/>
        </p:nvGrpSpPr>
        <p:grpSpPr>
          <a:xfrm>
            <a:off x="2760119" y="2499732"/>
            <a:ext cx="6671763" cy="630289"/>
            <a:chOff x="2815464" y="2549360"/>
            <a:chExt cx="6805546" cy="642928"/>
          </a:xfrm>
        </p:grpSpPr>
        <p:cxnSp>
          <p:nvCxnSpPr>
            <p:cNvPr id="351" name="Straight Arrow Connector 350"/>
            <p:cNvCxnSpPr>
              <a:stCxn id="215" idx="2"/>
              <a:endCxn id="205" idx="3"/>
            </p:cNvCxnSpPr>
            <p:nvPr/>
          </p:nvCxnSpPr>
          <p:spPr>
            <a:xfrm flipH="1">
              <a:off x="2815464" y="2549360"/>
              <a:ext cx="3402773" cy="642928"/>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2" name="Straight Arrow Connector 351"/>
            <p:cNvCxnSpPr>
              <a:stCxn id="215" idx="2"/>
              <a:endCxn id="108" idx="3"/>
            </p:cNvCxnSpPr>
            <p:nvPr/>
          </p:nvCxnSpPr>
          <p:spPr>
            <a:xfrm flipH="1">
              <a:off x="3658335" y="2549360"/>
              <a:ext cx="2559902" cy="642928"/>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3" name="Straight Arrow Connector 352"/>
            <p:cNvCxnSpPr>
              <a:stCxn id="215" idx="2"/>
              <a:endCxn id="207" idx="3"/>
            </p:cNvCxnSpPr>
            <p:nvPr/>
          </p:nvCxnSpPr>
          <p:spPr>
            <a:xfrm flipH="1">
              <a:off x="4501206" y="2549360"/>
              <a:ext cx="1717031" cy="642928"/>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4" name="Straight Arrow Connector 353"/>
            <p:cNvCxnSpPr>
              <a:stCxn id="215" idx="2"/>
              <a:endCxn id="208" idx="3"/>
            </p:cNvCxnSpPr>
            <p:nvPr/>
          </p:nvCxnSpPr>
          <p:spPr>
            <a:xfrm flipH="1">
              <a:off x="6186947" y="2549360"/>
              <a:ext cx="31290" cy="642928"/>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5" name="Straight Arrow Connector 354"/>
            <p:cNvCxnSpPr>
              <a:stCxn id="215" idx="2"/>
              <a:endCxn id="206" idx="3"/>
            </p:cNvCxnSpPr>
            <p:nvPr/>
          </p:nvCxnSpPr>
          <p:spPr>
            <a:xfrm flipH="1">
              <a:off x="5344077" y="2549360"/>
              <a:ext cx="874160" cy="642928"/>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6" name="Straight Arrow Connector 355"/>
            <p:cNvCxnSpPr>
              <a:stCxn id="215" idx="2"/>
              <a:endCxn id="210" idx="1"/>
            </p:cNvCxnSpPr>
            <p:nvPr/>
          </p:nvCxnSpPr>
          <p:spPr>
            <a:xfrm>
              <a:off x="6218237" y="2549360"/>
              <a:ext cx="31290" cy="642928"/>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7" name="Straight Arrow Connector 356"/>
            <p:cNvCxnSpPr>
              <a:stCxn id="215" idx="2"/>
              <a:endCxn id="209" idx="1"/>
            </p:cNvCxnSpPr>
            <p:nvPr/>
          </p:nvCxnSpPr>
          <p:spPr>
            <a:xfrm>
              <a:off x="6218237" y="2549360"/>
              <a:ext cx="874161" cy="642928"/>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8" name="Straight Arrow Connector 357"/>
            <p:cNvCxnSpPr>
              <a:stCxn id="215" idx="2"/>
              <a:endCxn id="212" idx="1"/>
            </p:cNvCxnSpPr>
            <p:nvPr/>
          </p:nvCxnSpPr>
          <p:spPr>
            <a:xfrm>
              <a:off x="6218237" y="2549360"/>
              <a:ext cx="1717032" cy="642928"/>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9" name="Straight Arrow Connector 358"/>
            <p:cNvCxnSpPr>
              <a:stCxn id="215" idx="2"/>
              <a:endCxn id="211" idx="1"/>
            </p:cNvCxnSpPr>
            <p:nvPr/>
          </p:nvCxnSpPr>
          <p:spPr>
            <a:xfrm>
              <a:off x="6218237" y="2549360"/>
              <a:ext cx="2559903" cy="642928"/>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0" name="Straight Arrow Connector 359"/>
            <p:cNvCxnSpPr>
              <a:stCxn id="215" idx="2"/>
              <a:endCxn id="213" idx="1"/>
            </p:cNvCxnSpPr>
            <p:nvPr/>
          </p:nvCxnSpPr>
          <p:spPr>
            <a:xfrm>
              <a:off x="6218237" y="2549360"/>
              <a:ext cx="3402773" cy="642928"/>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1" name="SQLDW"/>
          <p:cNvSpPr/>
          <p:nvPr/>
        </p:nvSpPr>
        <p:spPr bwMode="auto">
          <a:xfrm flipH="1">
            <a:off x="9978587" y="501718"/>
            <a:ext cx="908323" cy="868466"/>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accent6"/>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tx1"/>
              </a:solidFill>
              <a:latin typeface="Segoe UI Light"/>
              <a:ea typeface="Segoe UI" pitchFamily="34" charset="0"/>
              <a:cs typeface="Segoe UI" pitchFamily="34" charset="0"/>
            </a:endParaRPr>
          </a:p>
        </p:txBody>
      </p:sp>
      <p:sp>
        <p:nvSpPr>
          <p:cNvPr id="162" name="Title 161"/>
          <p:cNvSpPr>
            <a:spLocks noGrp="1"/>
          </p:cNvSpPr>
          <p:nvPr>
            <p:ph type="title"/>
          </p:nvPr>
        </p:nvSpPr>
        <p:spPr/>
        <p:txBody>
          <a:bodyPr/>
          <a:lstStyle/>
          <a:p>
            <a:r>
              <a:rPr lang="en-GB" dirty="0"/>
              <a:t>Distributed queries</a:t>
            </a:r>
          </a:p>
        </p:txBody>
      </p:sp>
      <p:sp>
        <p:nvSpPr>
          <p:cNvPr id="408" name="Up Arrow 407"/>
          <p:cNvSpPr/>
          <p:nvPr/>
        </p:nvSpPr>
        <p:spPr bwMode="auto">
          <a:xfrm>
            <a:off x="5466990" y="716081"/>
            <a:ext cx="1259936" cy="959175"/>
          </a:xfrm>
          <a:prstGeom prst="upArrow">
            <a:avLst>
              <a:gd name="adj1" fmla="val 100000"/>
              <a:gd name="adj2" fmla="val 30962"/>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2353" kern="0" dirty="0">
                <a:gradFill>
                  <a:gsLst>
                    <a:gs pos="0">
                      <a:srgbClr val="FFFFFF"/>
                    </a:gs>
                    <a:gs pos="100000">
                      <a:srgbClr val="FFFFFF"/>
                    </a:gs>
                  </a:gsLst>
                  <a:lin ang="5400000" scaled="0"/>
                </a:gradFill>
                <a:ea typeface="Segoe UI" pitchFamily="34" charset="0"/>
                <a:cs typeface="Segoe UI" pitchFamily="34" charset="0"/>
              </a:rPr>
              <a:t>Result</a:t>
            </a:r>
          </a:p>
        </p:txBody>
      </p:sp>
    </p:spTree>
    <p:extLst>
      <p:ext uri="{BB962C8B-B14F-4D97-AF65-F5344CB8AC3E}">
        <p14:creationId xmlns:p14="http://schemas.microsoft.com/office/powerpoint/2010/main" val="1106054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up)">
                                      <p:cBhvr>
                                        <p:cTn id="11" dur="500"/>
                                        <p:tgtEl>
                                          <p:spTgt spid="3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253"/>
                                        </p:tgtEl>
                                        <p:attrNameLst>
                                          <p:attrName>style.visibility</p:attrName>
                                        </p:attrNameLst>
                                      </p:cBhvr>
                                      <p:to>
                                        <p:strVal val="visible"/>
                                      </p:to>
                                    </p:set>
                                    <p:animEffect transition="in" filter="wipe(up)">
                                      <p:cBhvr>
                                        <p:cTn id="15" dur="500"/>
                                        <p:tgtEl>
                                          <p:spTgt spid="25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30"/>
                                        </p:tgtEl>
                                      </p:cBhvr>
                                    </p:animEffect>
                                    <p:set>
                                      <p:cBhvr>
                                        <p:cTn id="20" dur="1" fill="hold">
                                          <p:stCondLst>
                                            <p:cond delay="499"/>
                                          </p:stCondLst>
                                        </p:cTn>
                                        <p:tgtEl>
                                          <p:spTgt spid="30"/>
                                        </p:tgtEl>
                                        <p:attrNameLst>
                                          <p:attrName>style.visibility</p:attrName>
                                        </p:attrNameLst>
                                      </p:cBhvr>
                                      <p:to>
                                        <p:strVal val="hidden"/>
                                      </p:to>
                                    </p:set>
                                  </p:childTnLst>
                                </p:cTn>
                              </p:par>
                            </p:childTnLst>
                          </p:cTn>
                        </p:par>
                        <p:par>
                          <p:cTn id="21" fill="hold">
                            <p:stCondLst>
                              <p:cond delay="500"/>
                            </p:stCondLst>
                            <p:childTnLst>
                              <p:par>
                                <p:cTn id="22" presetID="10" presetClass="exit" presetSubtype="0" fill="hold" nodeType="afterEffect">
                                  <p:stCondLst>
                                    <p:cond delay="0"/>
                                  </p:stCondLst>
                                  <p:childTnLst>
                                    <p:animEffect transition="out" filter="fade">
                                      <p:cBhvr>
                                        <p:cTn id="23" dur="500"/>
                                        <p:tgtEl>
                                          <p:spTgt spid="253"/>
                                        </p:tgtEl>
                                      </p:cBhvr>
                                    </p:animEffect>
                                    <p:set>
                                      <p:cBhvr>
                                        <p:cTn id="24" dur="1" fill="hold">
                                          <p:stCondLst>
                                            <p:cond delay="499"/>
                                          </p:stCondLst>
                                        </p:cTn>
                                        <p:tgtEl>
                                          <p:spTgt spid="253"/>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67"/>
                                        </p:tgtEl>
                                      </p:cBhvr>
                                    </p:animEffect>
                                    <p:set>
                                      <p:cBhvr>
                                        <p:cTn id="27" dur="1" fill="hold">
                                          <p:stCondLst>
                                            <p:cond delay="499"/>
                                          </p:stCondLst>
                                        </p:cTn>
                                        <p:tgtEl>
                                          <p:spTgt spid="67"/>
                                        </p:tgtEl>
                                        <p:attrNameLst>
                                          <p:attrName>style.visibility</p:attrName>
                                        </p:attrNameLst>
                                      </p:cBhvr>
                                      <p:to>
                                        <p:strVal val="hidden"/>
                                      </p:to>
                                    </p:set>
                                  </p:childTnLst>
                                </p:cTn>
                              </p:par>
                            </p:childTnLst>
                          </p:cTn>
                        </p:par>
                        <p:par>
                          <p:cTn id="28" fill="hold">
                            <p:stCondLst>
                              <p:cond delay="1000"/>
                            </p:stCondLst>
                            <p:childTnLst>
                              <p:par>
                                <p:cTn id="29" presetID="22" presetClass="entr" presetSubtype="4" fill="hold" nodeType="afterEffect">
                                  <p:stCondLst>
                                    <p:cond delay="0"/>
                                  </p:stCondLst>
                                  <p:childTnLst>
                                    <p:set>
                                      <p:cBhvr>
                                        <p:cTn id="30" dur="1" fill="hold">
                                          <p:stCondLst>
                                            <p:cond delay="0"/>
                                          </p:stCondLst>
                                        </p:cTn>
                                        <p:tgtEl>
                                          <p:spTgt spid="349"/>
                                        </p:tgtEl>
                                        <p:attrNameLst>
                                          <p:attrName>style.visibility</p:attrName>
                                        </p:attrNameLst>
                                      </p:cBhvr>
                                      <p:to>
                                        <p:strVal val="visible"/>
                                      </p:to>
                                    </p:set>
                                    <p:animEffect transition="in" filter="wipe(down)">
                                      <p:cBhvr>
                                        <p:cTn id="31" dur="500"/>
                                        <p:tgtEl>
                                          <p:spTgt spid="349"/>
                                        </p:tgtEl>
                                      </p:cBhvr>
                                    </p:animEffect>
                                  </p:childTnLst>
                                </p:cTn>
                              </p:par>
                            </p:childTnLst>
                          </p:cTn>
                        </p:par>
                        <p:par>
                          <p:cTn id="32" fill="hold">
                            <p:stCondLst>
                              <p:cond delay="1500"/>
                            </p:stCondLst>
                            <p:childTnLst>
                              <p:par>
                                <p:cTn id="33" presetID="22" presetClass="entr" presetSubtype="4" fill="hold" nodeType="afterEffect">
                                  <p:stCondLst>
                                    <p:cond delay="0"/>
                                  </p:stCondLst>
                                  <p:childTnLst>
                                    <p:set>
                                      <p:cBhvr>
                                        <p:cTn id="34" dur="1" fill="hold">
                                          <p:stCondLst>
                                            <p:cond delay="0"/>
                                          </p:stCondLst>
                                        </p:cTn>
                                        <p:tgtEl>
                                          <p:spTgt spid="406"/>
                                        </p:tgtEl>
                                        <p:attrNameLst>
                                          <p:attrName>style.visibility</p:attrName>
                                        </p:attrNameLst>
                                      </p:cBhvr>
                                      <p:to>
                                        <p:strVal val="visible"/>
                                      </p:to>
                                    </p:set>
                                    <p:animEffect transition="in" filter="wipe(down)">
                                      <p:cBhvr>
                                        <p:cTn id="35" dur="500"/>
                                        <p:tgtEl>
                                          <p:spTgt spid="406"/>
                                        </p:tgtEl>
                                      </p:cBhvr>
                                    </p:animEffect>
                                  </p:childTnLst>
                                </p:cTn>
                              </p:par>
                            </p:childTnLst>
                          </p:cTn>
                        </p:par>
                        <p:par>
                          <p:cTn id="36" fill="hold">
                            <p:stCondLst>
                              <p:cond delay="2000"/>
                            </p:stCondLst>
                            <p:childTnLst>
                              <p:par>
                                <p:cTn id="37" presetID="10" presetClass="exit" presetSubtype="0" fill="hold" nodeType="afterEffect">
                                  <p:stCondLst>
                                    <p:cond delay="0"/>
                                  </p:stCondLst>
                                  <p:childTnLst>
                                    <p:animEffect transition="out" filter="fade">
                                      <p:cBhvr>
                                        <p:cTn id="38" dur="500"/>
                                        <p:tgtEl>
                                          <p:spTgt spid="349"/>
                                        </p:tgtEl>
                                      </p:cBhvr>
                                    </p:animEffect>
                                    <p:set>
                                      <p:cBhvr>
                                        <p:cTn id="39" dur="1" fill="hold">
                                          <p:stCondLst>
                                            <p:cond delay="499"/>
                                          </p:stCondLst>
                                        </p:cTn>
                                        <p:tgtEl>
                                          <p:spTgt spid="349"/>
                                        </p:tgtEl>
                                        <p:attrNameLst>
                                          <p:attrName>style.visibility</p:attrName>
                                        </p:attrNameLst>
                                      </p:cBhvr>
                                      <p:to>
                                        <p:strVal val="hidden"/>
                                      </p:to>
                                    </p:set>
                                  </p:childTnLst>
                                </p:cTn>
                              </p:par>
                            </p:childTnLst>
                          </p:cTn>
                        </p:par>
                        <p:par>
                          <p:cTn id="40" fill="hold">
                            <p:stCondLst>
                              <p:cond delay="2500"/>
                            </p:stCondLst>
                            <p:childTnLst>
                              <p:par>
                                <p:cTn id="41" presetID="10" presetClass="exit" presetSubtype="0" fill="hold" nodeType="afterEffect">
                                  <p:stCondLst>
                                    <p:cond delay="0"/>
                                  </p:stCondLst>
                                  <p:childTnLst>
                                    <p:animEffect transition="out" filter="fade">
                                      <p:cBhvr>
                                        <p:cTn id="42" dur="500"/>
                                        <p:tgtEl>
                                          <p:spTgt spid="406"/>
                                        </p:tgtEl>
                                      </p:cBhvr>
                                    </p:animEffect>
                                    <p:set>
                                      <p:cBhvr>
                                        <p:cTn id="43" dur="1" fill="hold">
                                          <p:stCondLst>
                                            <p:cond delay="499"/>
                                          </p:stCondLst>
                                        </p:cTn>
                                        <p:tgtEl>
                                          <p:spTgt spid="406"/>
                                        </p:tgtEl>
                                        <p:attrNameLst>
                                          <p:attrName>style.visibility</p:attrName>
                                        </p:attrNameLst>
                                      </p:cBhvr>
                                      <p:to>
                                        <p:strVal val="hidden"/>
                                      </p:to>
                                    </p:set>
                                  </p:childTnLst>
                                </p:cTn>
                              </p:par>
                              <p:par>
                                <p:cTn id="44" presetID="22" presetClass="entr" presetSubtype="4" fill="hold" grpId="0" nodeType="withEffect">
                                  <p:stCondLst>
                                    <p:cond delay="0"/>
                                  </p:stCondLst>
                                  <p:childTnLst>
                                    <p:set>
                                      <p:cBhvr>
                                        <p:cTn id="45" dur="1" fill="hold">
                                          <p:stCondLst>
                                            <p:cond delay="0"/>
                                          </p:stCondLst>
                                        </p:cTn>
                                        <p:tgtEl>
                                          <p:spTgt spid="408"/>
                                        </p:tgtEl>
                                        <p:attrNameLst>
                                          <p:attrName>style.visibility</p:attrName>
                                        </p:attrNameLst>
                                      </p:cBhvr>
                                      <p:to>
                                        <p:strVal val="visible"/>
                                      </p:to>
                                    </p:set>
                                    <p:animEffect transition="in" filter="wipe(down)">
                                      <p:cBhvr>
                                        <p:cTn id="46" dur="500"/>
                                        <p:tgtEl>
                                          <p:spTgt spid="4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P spid="40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2224578" y="1706808"/>
            <a:ext cx="860673" cy="4294960"/>
          </a:xfrm>
          <a:prstGeom prst="rect">
            <a:avLst/>
          </a:prstGeom>
          <a:solidFill>
            <a:srgbClr val="FFFFFF"/>
          </a:solidFill>
          <a:ln w="10795" cap="flat" cmpd="sng" algn="ctr">
            <a:solidFill>
              <a:schemeClr val="tx1"/>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endParaRPr>
          </a:p>
        </p:txBody>
      </p:sp>
      <p:sp>
        <p:nvSpPr>
          <p:cNvPr id="2" name="Title 1"/>
          <p:cNvSpPr>
            <a:spLocks noGrp="1"/>
          </p:cNvSpPr>
          <p:nvPr>
            <p:ph type="title"/>
          </p:nvPr>
        </p:nvSpPr>
        <p:spPr/>
        <p:txBody>
          <a:bodyPr/>
          <a:lstStyle/>
          <a:p>
            <a:r>
              <a:rPr lang="en-US" dirty="0"/>
              <a:t>Where does a data warehouse fit? </a:t>
            </a:r>
            <a:r>
              <a:rPr lang="en-US" dirty="0">
                <a:solidFill>
                  <a:schemeClr val="accent2">
                    <a:lumMod val="75000"/>
                  </a:schemeClr>
                </a:solidFill>
              </a:rPr>
              <a:t>Everywhere!</a:t>
            </a:r>
            <a:br>
              <a:rPr lang="en-US" dirty="0"/>
            </a:br>
            <a:endParaRPr lang="en-US" dirty="0"/>
          </a:p>
        </p:txBody>
      </p:sp>
      <p:sp>
        <p:nvSpPr>
          <p:cNvPr id="5" name="Text Placeholder 4"/>
          <p:cNvSpPr>
            <a:spLocks noGrp="1"/>
          </p:cNvSpPr>
          <p:nvPr>
            <p:ph type="body" sz="quarter" idx="11"/>
          </p:nvPr>
        </p:nvSpPr>
        <p:spPr/>
        <p:txBody>
          <a:bodyPr/>
          <a:lstStyle/>
          <a:p>
            <a:r>
              <a:rPr lang="en-US" dirty="0"/>
              <a:t>Data &amp; service architecture</a:t>
            </a:r>
          </a:p>
        </p:txBody>
      </p:sp>
      <p:sp>
        <p:nvSpPr>
          <p:cNvPr id="7" name="Rectangle 6"/>
          <p:cNvSpPr>
            <a:spLocks noChangeArrowheads="1"/>
          </p:cNvSpPr>
          <p:nvPr/>
        </p:nvSpPr>
        <p:spPr bwMode="auto">
          <a:xfrm>
            <a:off x="6873407" y="1716087"/>
            <a:ext cx="184678" cy="374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4" tIns="45706" rIns="91414" bIns="45706" numCol="1" anchor="ctr" anchorCtr="0" compatLnSpc="1">
            <a:prstTxWarp prst="textNoShape">
              <a:avLst/>
            </a:prstTxWarp>
            <a:spAutoFit/>
          </a:bodyPr>
          <a:lstStyle/>
          <a:p>
            <a:pPr marL="0" marR="0" lvl="0" indent="0" defTabSz="91404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Rectangle 7"/>
          <p:cNvSpPr/>
          <p:nvPr/>
        </p:nvSpPr>
        <p:spPr bwMode="auto">
          <a:xfrm>
            <a:off x="3627156" y="2964251"/>
            <a:ext cx="1736849" cy="1462609"/>
          </a:xfrm>
          <a:prstGeom prst="rect">
            <a:avLst/>
          </a:prstGeom>
          <a:solidFill>
            <a:srgbClr val="FFFFFF"/>
          </a:solidFill>
          <a:ln w="10795" cap="flat" cmpd="sng" algn="ctr">
            <a:solidFill>
              <a:schemeClr val="tx2"/>
            </a:solidFill>
            <a:prstDash val="solid"/>
            <a:headEnd type="none" w="med" len="med"/>
            <a:tailEnd type="none" w="med" len="med"/>
          </a:ln>
          <a:effectLst/>
        </p:spPr>
        <p:txBody>
          <a:bodyPr vert="horz" wrap="square" lIns="91427" tIns="46623" rIns="91427" bIns="46623" numCol="1" rtlCol="0" anchor="t" anchorCtr="0" compatLnSpc="1">
            <a:prstTxWarp prst="textNoShape">
              <a:avLst/>
            </a:prstTxWarp>
          </a:bodyPr>
          <a:lstStyle/>
          <a:p>
            <a:pPr marL="0" marR="0" lvl="0" indent="0" defTabSz="932114"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505050"/>
                </a:solidFill>
                <a:effectLst/>
                <a:uLnTx/>
                <a:uFillTx/>
              </a:rPr>
              <a:t>Ingest</a:t>
            </a:r>
          </a:p>
        </p:txBody>
      </p:sp>
      <p:sp>
        <p:nvSpPr>
          <p:cNvPr id="9" name="Rectangle 8"/>
          <p:cNvSpPr/>
          <p:nvPr/>
        </p:nvSpPr>
        <p:spPr bwMode="auto">
          <a:xfrm>
            <a:off x="5648382" y="2964251"/>
            <a:ext cx="1736849" cy="1462609"/>
          </a:xfrm>
          <a:prstGeom prst="rect">
            <a:avLst/>
          </a:prstGeom>
          <a:solidFill>
            <a:srgbClr val="FFFFFF"/>
          </a:solidFill>
          <a:ln w="10795" cap="flat" cmpd="sng" algn="ctr">
            <a:solidFill>
              <a:schemeClr val="accent2"/>
            </a:solidFill>
            <a:prstDash val="solid"/>
            <a:headEnd type="none" w="med" len="med"/>
            <a:tailEnd type="none" w="med" len="med"/>
          </a:ln>
          <a:effectLst/>
        </p:spPr>
        <p:txBody>
          <a:bodyPr vert="horz" wrap="square" lIns="91427" tIns="46623" rIns="91427" bIns="46623" numCol="1" rtlCol="0" anchor="t" anchorCtr="0" compatLnSpc="1">
            <a:prstTxWarp prst="textNoShape">
              <a:avLst/>
            </a:prstTxWarp>
          </a:bodyPr>
          <a:lstStyle/>
          <a:p>
            <a:pPr marL="0" marR="0" lvl="0" indent="0" defTabSz="932114"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accent2"/>
                </a:solidFill>
                <a:effectLst/>
                <a:uLnTx/>
                <a:uFillTx/>
              </a:rPr>
              <a:t>Store</a:t>
            </a:r>
          </a:p>
        </p:txBody>
      </p:sp>
      <p:sp>
        <p:nvSpPr>
          <p:cNvPr id="13" name="Rectangle 12"/>
          <p:cNvSpPr/>
          <p:nvPr/>
        </p:nvSpPr>
        <p:spPr bwMode="auto">
          <a:xfrm>
            <a:off x="7604711" y="2964251"/>
            <a:ext cx="1736849" cy="1462609"/>
          </a:xfrm>
          <a:prstGeom prst="rect">
            <a:avLst/>
          </a:prstGeom>
          <a:solidFill>
            <a:srgbClr val="FFFFFF"/>
          </a:solidFill>
          <a:ln w="10795" cap="flat" cmpd="sng" algn="ctr">
            <a:solidFill>
              <a:schemeClr val="tx2"/>
            </a:solidFill>
            <a:prstDash val="solid"/>
            <a:headEnd type="none" w="med" len="med"/>
            <a:tailEnd type="none" w="med" len="med"/>
          </a:ln>
          <a:effectLst/>
        </p:spPr>
        <p:txBody>
          <a:bodyPr vert="horz" wrap="square" lIns="91427" tIns="46623" rIns="91427" bIns="46623" numCol="1" rtlCol="0" anchor="t" anchorCtr="0" compatLnSpc="1">
            <a:prstTxWarp prst="textNoShape">
              <a:avLst/>
            </a:prstTxWarp>
          </a:bodyPr>
          <a:lstStyle/>
          <a:p>
            <a:pPr marL="0" marR="0" lvl="0" indent="0" defTabSz="932114"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505050"/>
                </a:solidFill>
                <a:effectLst/>
                <a:uLnTx/>
                <a:uFillTx/>
              </a:rPr>
              <a:t>Interact</a:t>
            </a:r>
          </a:p>
        </p:txBody>
      </p:sp>
      <p:sp>
        <p:nvSpPr>
          <p:cNvPr id="14" name="Rectangle 13"/>
          <p:cNvSpPr/>
          <p:nvPr/>
        </p:nvSpPr>
        <p:spPr bwMode="auto">
          <a:xfrm>
            <a:off x="5638629" y="4701098"/>
            <a:ext cx="1736849" cy="1462609"/>
          </a:xfrm>
          <a:prstGeom prst="rect">
            <a:avLst/>
          </a:prstGeom>
          <a:solidFill>
            <a:srgbClr val="FFFFFF"/>
          </a:solidFill>
          <a:ln w="10795" cap="flat" cmpd="sng" algn="ctr">
            <a:solidFill>
              <a:schemeClr val="tx2"/>
            </a:solidFill>
            <a:prstDash val="solid"/>
            <a:headEnd type="none" w="med" len="med"/>
            <a:tailEnd type="none" w="med" len="med"/>
          </a:ln>
          <a:effectLst/>
        </p:spPr>
        <p:txBody>
          <a:bodyPr vert="horz" wrap="square" lIns="91427" tIns="46623" rIns="91427" bIns="46623" numCol="1" rtlCol="0" anchor="t" anchorCtr="0" compatLnSpc="1">
            <a:prstTxWarp prst="textNoShape">
              <a:avLst/>
            </a:prstTxWarp>
          </a:bodyPr>
          <a:lstStyle/>
          <a:p>
            <a:pPr marL="0" marR="0" lvl="0" indent="0" defTabSz="932114"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505050"/>
                </a:solidFill>
                <a:effectLst/>
                <a:uLnTx/>
                <a:uFillTx/>
              </a:rPr>
              <a:t>Analyze</a:t>
            </a:r>
          </a:p>
        </p:txBody>
      </p:sp>
      <p:sp>
        <p:nvSpPr>
          <p:cNvPr id="15" name="Rectangle 14"/>
          <p:cNvSpPr/>
          <p:nvPr/>
        </p:nvSpPr>
        <p:spPr bwMode="auto">
          <a:xfrm>
            <a:off x="3627156" y="1708452"/>
            <a:ext cx="1736849" cy="939360"/>
          </a:xfrm>
          <a:prstGeom prst="rect">
            <a:avLst/>
          </a:prstGeom>
          <a:solidFill>
            <a:srgbClr val="FFFFFF"/>
          </a:solidFill>
          <a:ln w="10795" cap="flat" cmpd="sng" algn="ctr">
            <a:solidFill>
              <a:schemeClr val="tx2"/>
            </a:solidFill>
            <a:prstDash val="solid"/>
            <a:headEnd type="none" w="med" len="med"/>
            <a:tailEnd type="none" w="med" len="med"/>
          </a:ln>
          <a:effectLst/>
        </p:spPr>
        <p:txBody>
          <a:bodyPr vert="horz" wrap="square" lIns="91427" tIns="46623" rIns="91427" bIns="46623" numCol="1" rtlCol="0" anchor="t" anchorCtr="0" compatLnSpc="1">
            <a:prstTxWarp prst="textNoShape">
              <a:avLst/>
            </a:prstTxWarp>
          </a:bodyPr>
          <a:lstStyle/>
          <a:p>
            <a:pPr marL="0" marR="0" lvl="0" indent="0" defTabSz="932114"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505050"/>
                </a:solidFill>
                <a:effectLst/>
                <a:uLnTx/>
                <a:uFillTx/>
              </a:rPr>
              <a:t>Govern</a:t>
            </a:r>
          </a:p>
        </p:txBody>
      </p:sp>
      <p:sp>
        <p:nvSpPr>
          <p:cNvPr id="16" name="Rectangle 15"/>
          <p:cNvSpPr/>
          <p:nvPr/>
        </p:nvSpPr>
        <p:spPr bwMode="auto">
          <a:xfrm>
            <a:off x="5638629" y="1708452"/>
            <a:ext cx="1736849" cy="939360"/>
          </a:xfrm>
          <a:prstGeom prst="rect">
            <a:avLst/>
          </a:prstGeom>
          <a:solidFill>
            <a:srgbClr val="FFFFFF"/>
          </a:solidFill>
          <a:ln w="10795" cap="flat" cmpd="sng" algn="ctr">
            <a:solidFill>
              <a:schemeClr val="tx2"/>
            </a:solidFill>
            <a:prstDash val="solid"/>
            <a:headEnd type="none" w="med" len="med"/>
            <a:tailEnd type="none" w="med" len="med"/>
          </a:ln>
          <a:effectLst/>
        </p:spPr>
        <p:txBody>
          <a:bodyPr vert="horz" wrap="square" lIns="91427" tIns="46623" rIns="91427" bIns="46623" numCol="1" rtlCol="0" anchor="t" anchorCtr="0" compatLnSpc="1">
            <a:prstTxWarp prst="textNoShape">
              <a:avLst/>
            </a:prstTxWarp>
          </a:bodyPr>
          <a:lstStyle/>
          <a:p>
            <a:pPr marL="0" marR="0" lvl="0" indent="0" defTabSz="932114"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505050"/>
                </a:solidFill>
                <a:effectLst/>
                <a:uLnTx/>
                <a:uFillTx/>
              </a:rPr>
              <a:t>Secure</a:t>
            </a:r>
          </a:p>
        </p:txBody>
      </p:sp>
      <p:sp>
        <p:nvSpPr>
          <p:cNvPr id="17" name="Rectangle 16"/>
          <p:cNvSpPr/>
          <p:nvPr/>
        </p:nvSpPr>
        <p:spPr bwMode="auto">
          <a:xfrm>
            <a:off x="7604711" y="1708452"/>
            <a:ext cx="1736849" cy="939360"/>
          </a:xfrm>
          <a:prstGeom prst="rect">
            <a:avLst/>
          </a:prstGeom>
          <a:solidFill>
            <a:srgbClr val="FFFFFF"/>
          </a:solidFill>
          <a:ln w="10795" cap="flat" cmpd="sng" algn="ctr">
            <a:solidFill>
              <a:schemeClr val="tx2"/>
            </a:solidFill>
            <a:prstDash val="solid"/>
            <a:headEnd type="none" w="med" len="med"/>
            <a:tailEnd type="none" w="med" len="med"/>
          </a:ln>
          <a:effectLst/>
        </p:spPr>
        <p:txBody>
          <a:bodyPr vert="horz" wrap="square" lIns="91427" tIns="46623" rIns="91427" bIns="46623" numCol="1" rtlCol="0" anchor="t" anchorCtr="0" compatLnSpc="1">
            <a:prstTxWarp prst="textNoShape">
              <a:avLst/>
            </a:prstTxWarp>
          </a:bodyPr>
          <a:lstStyle/>
          <a:p>
            <a:pPr marL="0" marR="0" lvl="0" indent="0" defTabSz="932114"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505050"/>
                </a:solidFill>
                <a:effectLst/>
                <a:uLnTx/>
                <a:uFillTx/>
              </a:rPr>
              <a:t>Monitor</a:t>
            </a:r>
          </a:p>
        </p:txBody>
      </p:sp>
      <p:grpSp>
        <p:nvGrpSpPr>
          <p:cNvPr id="23" name="Group 22"/>
          <p:cNvGrpSpPr/>
          <p:nvPr/>
        </p:nvGrpSpPr>
        <p:grpSpPr>
          <a:xfrm>
            <a:off x="13084111" y="3198456"/>
            <a:ext cx="640593" cy="548478"/>
            <a:chOff x="365439" y="1942799"/>
            <a:chExt cx="640775" cy="548634"/>
          </a:xfrm>
        </p:grpSpPr>
        <p:sp>
          <p:nvSpPr>
            <p:cNvPr id="24" name="Cloud 23"/>
            <p:cNvSpPr/>
            <p:nvPr/>
          </p:nvSpPr>
          <p:spPr bwMode="auto">
            <a:xfrm>
              <a:off x="457580" y="2125677"/>
              <a:ext cx="548634" cy="365756"/>
            </a:xfrm>
            <a:prstGeom prst="cloud">
              <a:avLst/>
            </a:prstGeom>
            <a:solidFill>
              <a:srgbClr val="0072C6">
                <a:lumMod val="75000"/>
              </a:srgbClr>
            </a:solidFill>
            <a:ln w="317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5" name="Sun 24"/>
            <p:cNvSpPr/>
            <p:nvPr/>
          </p:nvSpPr>
          <p:spPr bwMode="auto">
            <a:xfrm>
              <a:off x="365439" y="1942799"/>
              <a:ext cx="457195" cy="365756"/>
            </a:xfrm>
            <a:prstGeom prst="sun">
              <a:avLst/>
            </a:prstGeom>
            <a:solidFill>
              <a:srgbClr val="0072C6">
                <a:lumMod val="75000"/>
              </a:srgbClr>
            </a:solidFill>
            <a:ln w="317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sp>
        <p:nvSpPr>
          <p:cNvPr id="36" name="TextBox 35"/>
          <p:cNvSpPr txBox="1"/>
          <p:nvPr/>
        </p:nvSpPr>
        <p:spPr>
          <a:xfrm>
            <a:off x="9982679" y="2307512"/>
            <a:ext cx="317395" cy="193899"/>
          </a:xfrm>
          <a:prstGeom prst="rect">
            <a:avLst/>
          </a:prstGeom>
          <a:noFill/>
        </p:spPr>
        <p:txBody>
          <a:bodyPr wrap="none" lIns="0" tIns="0" rIns="0" bIns="0" rtlCol="0">
            <a:spAutoFit/>
          </a:bodyPr>
          <a:lstStyle/>
          <a:p>
            <a:pPr marL="0" marR="0" lvl="0" indent="0" defTabSz="914048"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Ops</a:t>
            </a:r>
          </a:p>
        </p:txBody>
      </p:sp>
      <p:sp>
        <p:nvSpPr>
          <p:cNvPr id="34" name="TextBox 33"/>
          <p:cNvSpPr txBox="1"/>
          <p:nvPr/>
        </p:nvSpPr>
        <p:spPr>
          <a:xfrm>
            <a:off x="10001738" y="3306858"/>
            <a:ext cx="312586" cy="193899"/>
          </a:xfrm>
          <a:prstGeom prst="rect">
            <a:avLst/>
          </a:prstGeom>
          <a:noFill/>
        </p:spPr>
        <p:txBody>
          <a:bodyPr wrap="none" lIns="0" tIns="0" rIns="0" bIns="0" rtlCol="0">
            <a:spAutoFit/>
          </a:bodyPr>
          <a:lstStyle/>
          <a:p>
            <a:pPr marL="0" marR="0" lvl="0" indent="0" defTabSz="914048"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Mkt</a:t>
            </a:r>
          </a:p>
        </p:txBody>
      </p:sp>
      <p:sp>
        <p:nvSpPr>
          <p:cNvPr id="32" name="TextBox 31"/>
          <p:cNvSpPr txBox="1"/>
          <p:nvPr/>
        </p:nvSpPr>
        <p:spPr>
          <a:xfrm>
            <a:off x="10020798" y="4306206"/>
            <a:ext cx="402354" cy="193899"/>
          </a:xfrm>
          <a:prstGeom prst="rect">
            <a:avLst/>
          </a:prstGeom>
          <a:noFill/>
        </p:spPr>
        <p:txBody>
          <a:bodyPr wrap="none" lIns="0" tIns="0" rIns="0" bIns="0" rtlCol="0">
            <a:spAutoFit/>
          </a:bodyPr>
          <a:lstStyle/>
          <a:p>
            <a:pPr marL="0" marR="0" lvl="0" indent="0" defTabSz="914048"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Sales</a:t>
            </a:r>
          </a:p>
        </p:txBody>
      </p:sp>
      <p:sp>
        <p:nvSpPr>
          <p:cNvPr id="39" name="TextBox 38"/>
          <p:cNvSpPr txBox="1"/>
          <p:nvPr/>
        </p:nvSpPr>
        <p:spPr>
          <a:xfrm>
            <a:off x="4615190" y="5807897"/>
            <a:ext cx="575479" cy="193899"/>
          </a:xfrm>
          <a:prstGeom prst="rect">
            <a:avLst/>
          </a:prstGeom>
          <a:noFill/>
        </p:spPr>
        <p:txBody>
          <a:bodyPr wrap="none" lIns="0" tIns="0" rIns="0" bIns="0" rtlCol="0">
            <a:spAutoFit/>
          </a:bodyPr>
          <a:lstStyle/>
          <a:p>
            <a:pPr marL="0" marR="0" lvl="0" indent="0" defTabSz="914048"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Analyst</a:t>
            </a:r>
          </a:p>
        </p:txBody>
      </p:sp>
      <p:sp>
        <p:nvSpPr>
          <p:cNvPr id="42" name="TextBox 41"/>
          <p:cNvSpPr txBox="1"/>
          <p:nvPr/>
        </p:nvSpPr>
        <p:spPr>
          <a:xfrm>
            <a:off x="7742119" y="5807897"/>
            <a:ext cx="660437" cy="193899"/>
          </a:xfrm>
          <a:prstGeom prst="rect">
            <a:avLst/>
          </a:prstGeom>
          <a:noFill/>
        </p:spPr>
        <p:txBody>
          <a:bodyPr wrap="none" lIns="0" tIns="0" rIns="0" bIns="0" rtlCol="0">
            <a:spAutoFit/>
          </a:bodyPr>
          <a:lstStyle/>
          <a:p>
            <a:pPr marL="0" marR="0" lvl="0" indent="0" defTabSz="914048"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Scientist</a:t>
            </a:r>
          </a:p>
        </p:txBody>
      </p:sp>
      <p:sp>
        <p:nvSpPr>
          <p:cNvPr id="43" name="Freeform 53"/>
          <p:cNvSpPr>
            <a:spLocks noChangeArrowheads="1"/>
          </p:cNvSpPr>
          <p:nvPr/>
        </p:nvSpPr>
        <p:spPr bwMode="auto">
          <a:xfrm>
            <a:off x="13232470" y="3911690"/>
            <a:ext cx="316443" cy="280196"/>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2C6"/>
          </a:solidFill>
          <a:ln>
            <a:solidFill>
              <a:srgbClr val="0072C6">
                <a:lumMod val="75000"/>
              </a:srgbClr>
            </a:solidFill>
          </a:ln>
        </p:spPr>
        <p:txBody>
          <a:bodyPr vert="horz" wrap="square" lIns="93233" tIns="46616" rIns="93233" bIns="46616" numCol="1" anchor="t" anchorCtr="0" compatLnSpc="1">
            <a:prstTxWarp prst="textNoShape">
              <a:avLst/>
            </a:prstTxWarp>
            <a:noAutofit/>
          </a:bodyPr>
          <a:lstStyle/>
          <a:p>
            <a:pPr marL="0" marR="0" lvl="0" indent="0" defTabSz="91404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grpSp>
        <p:nvGrpSpPr>
          <p:cNvPr id="99" name="Group 98"/>
          <p:cNvGrpSpPr/>
          <p:nvPr/>
        </p:nvGrpSpPr>
        <p:grpSpPr>
          <a:xfrm>
            <a:off x="2426409" y="3365215"/>
            <a:ext cx="506283" cy="504262"/>
            <a:chOff x="-7378143" y="58666"/>
            <a:chExt cx="6534212" cy="6508134"/>
          </a:xfrm>
        </p:grpSpPr>
        <p:sp>
          <p:nvSpPr>
            <p:cNvPr id="100" name="Freeform 936"/>
            <p:cNvSpPr/>
            <p:nvPr/>
          </p:nvSpPr>
          <p:spPr>
            <a:xfrm rot="1800000">
              <a:off x="-7378143" y="58666"/>
              <a:ext cx="6534212" cy="6508134"/>
            </a:xfrm>
            <a:custGeom>
              <a:avLst/>
              <a:gdLst>
                <a:gd name="connsiteX0" fmla="*/ 1204549 w 6534212"/>
                <a:gd name="connsiteY0" fmla="*/ 1045491 h 6508134"/>
                <a:gd name="connsiteX1" fmla="*/ 1475161 w 6534212"/>
                <a:gd name="connsiteY1" fmla="*/ 962831 h 6508134"/>
                <a:gd name="connsiteX2" fmla="*/ 2238177 w 6534212"/>
                <a:gd name="connsiteY2" fmla="*/ 962831 h 6508134"/>
                <a:gd name="connsiteX3" fmla="*/ 3793396 w 6534212"/>
                <a:gd name="connsiteY3" fmla="*/ 64925 h 6508134"/>
                <a:gd name="connsiteX4" fmla="*/ 4454559 w 6534212"/>
                <a:gd name="connsiteY4" fmla="*/ 242083 h 6508134"/>
                <a:gd name="connsiteX5" fmla="*/ 4870683 w 6534212"/>
                <a:gd name="connsiteY5" fmla="*/ 962831 h 6508134"/>
                <a:gd name="connsiteX6" fmla="*/ 5575864 w 6534212"/>
                <a:gd name="connsiteY6" fmla="*/ 962831 h 6508134"/>
                <a:gd name="connsiteX7" fmla="*/ 6059869 w 6534212"/>
                <a:gd name="connsiteY7" fmla="*/ 1446836 h 6508134"/>
                <a:gd name="connsiteX8" fmla="*/ 6059869 w 6534212"/>
                <a:gd name="connsiteY8" fmla="*/ 3022561 h 6508134"/>
                <a:gd name="connsiteX9" fmla="*/ 6469287 w 6534212"/>
                <a:gd name="connsiteY9" fmla="*/ 3731694 h 6508134"/>
                <a:gd name="connsiteX10" fmla="*/ 6292129 w 6534212"/>
                <a:gd name="connsiteY10" fmla="*/ 4392857 h 6508134"/>
                <a:gd name="connsiteX11" fmla="*/ 6059869 w 6534212"/>
                <a:gd name="connsiteY11" fmla="*/ 4526953 h 6508134"/>
                <a:gd name="connsiteX12" fmla="*/ 6059869 w 6534212"/>
                <a:gd name="connsiteY12" fmla="*/ 5476292 h 6508134"/>
                <a:gd name="connsiteX13" fmla="*/ 5575864 w 6534212"/>
                <a:gd name="connsiteY13" fmla="*/ 5960297 h 6508134"/>
                <a:gd name="connsiteX14" fmla="*/ 3577244 w 6534212"/>
                <a:gd name="connsiteY14" fmla="*/ 5960297 h 6508134"/>
                <a:gd name="connsiteX15" fmla="*/ 2740816 w 6534212"/>
                <a:gd name="connsiteY15" fmla="*/ 6443209 h 6508134"/>
                <a:gd name="connsiteX16" fmla="*/ 2079653 w 6534212"/>
                <a:gd name="connsiteY16" fmla="*/ 6266051 h 6508134"/>
                <a:gd name="connsiteX17" fmla="*/ 1903126 w 6534212"/>
                <a:gd name="connsiteY17" fmla="*/ 5960297 h 6508134"/>
                <a:gd name="connsiteX18" fmla="*/ 1475161 w 6534212"/>
                <a:gd name="connsiteY18" fmla="*/ 5960297 h 6508134"/>
                <a:gd name="connsiteX19" fmla="*/ 991156 w 6534212"/>
                <a:gd name="connsiteY19" fmla="*/ 5476292 h 6508134"/>
                <a:gd name="connsiteX20" fmla="*/ 991156 w 6534212"/>
                <a:gd name="connsiteY20" fmla="*/ 4380719 h 6508134"/>
                <a:gd name="connsiteX21" fmla="*/ 64925 w 6534212"/>
                <a:gd name="connsiteY21" fmla="*/ 2776440 h 6508134"/>
                <a:gd name="connsiteX22" fmla="*/ 242083 w 6534212"/>
                <a:gd name="connsiteY22" fmla="*/ 2115276 h 6508134"/>
                <a:gd name="connsiteX23" fmla="*/ 991156 w 6534212"/>
                <a:gd name="connsiteY23" fmla="*/ 1682799 h 6508134"/>
                <a:gd name="connsiteX24" fmla="*/ 991156 w 6534212"/>
                <a:gd name="connsiteY24" fmla="*/ 1446836 h 6508134"/>
                <a:gd name="connsiteX25" fmla="*/ 1204549 w 6534212"/>
                <a:gd name="connsiteY25" fmla="*/ 1045491 h 65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34212" h="6508134">
                  <a:moveTo>
                    <a:pt x="1204549" y="1045491"/>
                  </a:moveTo>
                  <a:cubicBezTo>
                    <a:pt x="1281797" y="993304"/>
                    <a:pt x="1374920" y="962831"/>
                    <a:pt x="1475161" y="962831"/>
                  </a:cubicBezTo>
                  <a:lnTo>
                    <a:pt x="2238177" y="962831"/>
                  </a:lnTo>
                  <a:lnTo>
                    <a:pt x="3793396" y="64925"/>
                  </a:lnTo>
                  <a:cubicBezTo>
                    <a:pt x="4024892" y="-68730"/>
                    <a:pt x="4320905" y="10587"/>
                    <a:pt x="4454559" y="242083"/>
                  </a:cubicBezTo>
                  <a:lnTo>
                    <a:pt x="4870683" y="962831"/>
                  </a:lnTo>
                  <a:lnTo>
                    <a:pt x="5575864" y="962831"/>
                  </a:lnTo>
                  <a:cubicBezTo>
                    <a:pt x="5843173" y="962831"/>
                    <a:pt x="6059869" y="1179527"/>
                    <a:pt x="6059869" y="1446836"/>
                  </a:cubicBezTo>
                  <a:lnTo>
                    <a:pt x="6059869" y="3022561"/>
                  </a:lnTo>
                  <a:lnTo>
                    <a:pt x="6469287" y="3731694"/>
                  </a:lnTo>
                  <a:cubicBezTo>
                    <a:pt x="6602942" y="3963191"/>
                    <a:pt x="6523625" y="4259203"/>
                    <a:pt x="6292129" y="4392857"/>
                  </a:cubicBezTo>
                  <a:lnTo>
                    <a:pt x="6059869" y="4526953"/>
                  </a:lnTo>
                  <a:lnTo>
                    <a:pt x="6059869" y="5476292"/>
                  </a:lnTo>
                  <a:cubicBezTo>
                    <a:pt x="6059869" y="5743601"/>
                    <a:pt x="5843173" y="5960297"/>
                    <a:pt x="5575864" y="5960297"/>
                  </a:cubicBezTo>
                  <a:lnTo>
                    <a:pt x="3577244" y="5960297"/>
                  </a:lnTo>
                  <a:lnTo>
                    <a:pt x="2740816" y="6443209"/>
                  </a:lnTo>
                  <a:cubicBezTo>
                    <a:pt x="2509320" y="6576863"/>
                    <a:pt x="2213307" y="6497547"/>
                    <a:pt x="2079653" y="6266051"/>
                  </a:cubicBezTo>
                  <a:lnTo>
                    <a:pt x="1903126" y="5960297"/>
                  </a:lnTo>
                  <a:lnTo>
                    <a:pt x="1475161" y="5960297"/>
                  </a:lnTo>
                  <a:cubicBezTo>
                    <a:pt x="1207852" y="5960297"/>
                    <a:pt x="991156" y="5743601"/>
                    <a:pt x="991156" y="5476292"/>
                  </a:cubicBezTo>
                  <a:lnTo>
                    <a:pt x="991156" y="4380719"/>
                  </a:lnTo>
                  <a:lnTo>
                    <a:pt x="64925" y="2776440"/>
                  </a:lnTo>
                  <a:cubicBezTo>
                    <a:pt x="-68730" y="2544943"/>
                    <a:pt x="10587" y="2248931"/>
                    <a:pt x="242083" y="2115276"/>
                  </a:cubicBezTo>
                  <a:lnTo>
                    <a:pt x="991156" y="1682799"/>
                  </a:lnTo>
                  <a:lnTo>
                    <a:pt x="991156" y="1446836"/>
                  </a:lnTo>
                  <a:cubicBezTo>
                    <a:pt x="991156" y="1279768"/>
                    <a:pt x="1075803" y="1132471"/>
                    <a:pt x="1204549" y="1045491"/>
                  </a:cubicBezTo>
                  <a:close/>
                </a:path>
              </a:pathLst>
            </a:custGeom>
            <a:solidFill>
              <a:schemeClr val="bg1">
                <a:lumMod val="50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225"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ysClr val="windowText" lastClr="000000"/>
                </a:solidFill>
                <a:effectLst/>
                <a:uLnTx/>
                <a:uFillTx/>
              </a:endParaRPr>
            </a:p>
          </p:txBody>
        </p:sp>
        <p:sp>
          <p:nvSpPr>
            <p:cNvPr id="101" name="Rounded Rectangle 937"/>
            <p:cNvSpPr/>
            <p:nvPr/>
          </p:nvSpPr>
          <p:spPr>
            <a:xfrm>
              <a:off x="-6404706" y="1093468"/>
              <a:ext cx="4587341" cy="4438531"/>
            </a:xfrm>
            <a:prstGeom prst="roundRect">
              <a:avLst>
                <a:gd name="adj" fmla="val 528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225"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ysClr val="windowText" lastClr="000000"/>
                </a:solidFill>
                <a:effectLst/>
                <a:uLnTx/>
                <a:uFillTx/>
              </a:endParaRPr>
            </a:p>
          </p:txBody>
        </p:sp>
        <p:sp>
          <p:nvSpPr>
            <p:cNvPr id="102" name="Freeform 864"/>
            <p:cNvSpPr>
              <a:spLocks noChangeAspect="1"/>
            </p:cNvSpPr>
            <p:nvPr/>
          </p:nvSpPr>
          <p:spPr bwMode="auto">
            <a:xfrm>
              <a:off x="-4946118" y="1626761"/>
              <a:ext cx="1670165" cy="3371944"/>
            </a:xfrm>
            <a:custGeom>
              <a:avLst/>
              <a:gdLst>
                <a:gd name="T0" fmla="*/ 230 w 317"/>
                <a:gd name="T1" fmla="*/ 0 h 640"/>
                <a:gd name="T2" fmla="*/ 173 w 317"/>
                <a:gd name="T3" fmla="*/ 256 h 640"/>
                <a:gd name="T4" fmla="*/ 317 w 317"/>
                <a:gd name="T5" fmla="*/ 256 h 640"/>
                <a:gd name="T6" fmla="*/ 82 w 317"/>
                <a:gd name="T7" fmla="*/ 640 h 640"/>
                <a:gd name="T8" fmla="*/ 146 w 317"/>
                <a:gd name="T9" fmla="*/ 344 h 640"/>
                <a:gd name="T10" fmla="*/ 0 w 317"/>
                <a:gd name="T11" fmla="*/ 342 h 640"/>
                <a:gd name="T12" fmla="*/ 230 w 317"/>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317" h="640">
                  <a:moveTo>
                    <a:pt x="230" y="0"/>
                  </a:moveTo>
                  <a:lnTo>
                    <a:pt x="173" y="256"/>
                  </a:lnTo>
                  <a:lnTo>
                    <a:pt x="317" y="256"/>
                  </a:lnTo>
                  <a:lnTo>
                    <a:pt x="82" y="640"/>
                  </a:lnTo>
                  <a:lnTo>
                    <a:pt x="146" y="344"/>
                  </a:lnTo>
                  <a:lnTo>
                    <a:pt x="0" y="342"/>
                  </a:lnTo>
                  <a:lnTo>
                    <a:pt x="230" y="0"/>
                  </a:lnTo>
                  <a:close/>
                </a:path>
              </a:pathLst>
            </a:custGeom>
            <a:solidFill>
              <a:srgbClr val="00BCF2"/>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11" name="Group 110"/>
          <p:cNvGrpSpPr/>
          <p:nvPr/>
        </p:nvGrpSpPr>
        <p:grpSpPr>
          <a:xfrm>
            <a:off x="2426831" y="2583683"/>
            <a:ext cx="492684" cy="516723"/>
            <a:chOff x="6117910" y="5312532"/>
            <a:chExt cx="212972" cy="282005"/>
          </a:xfrm>
        </p:grpSpPr>
        <p:sp>
          <p:nvSpPr>
            <p:cNvPr id="112" name="Freeform 6"/>
            <p:cNvSpPr>
              <a:spLocks/>
            </p:cNvSpPr>
            <p:nvPr/>
          </p:nvSpPr>
          <p:spPr bwMode="auto">
            <a:xfrm>
              <a:off x="6117910" y="5350720"/>
              <a:ext cx="212971" cy="243817"/>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0072C6"/>
            </a:solidFill>
            <a:ln w="0">
              <a:solidFill>
                <a:srgbClr val="3999C6"/>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prstClr val="black"/>
                </a:solidFill>
                <a:effectLst/>
                <a:uLnTx/>
                <a:uFillTx/>
              </a:endParaRPr>
            </a:p>
          </p:txBody>
        </p:sp>
        <p:sp>
          <p:nvSpPr>
            <p:cNvPr id="113" name="Freeform 7"/>
            <p:cNvSpPr>
              <a:spLocks/>
            </p:cNvSpPr>
            <p:nvPr/>
          </p:nvSpPr>
          <p:spPr bwMode="auto">
            <a:xfrm>
              <a:off x="6222928" y="5350720"/>
              <a:ext cx="107954" cy="243817"/>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2687CE"/>
            </a:solidFill>
            <a:ln w="0">
              <a:solidFill>
                <a:srgbClr val="3999C6"/>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black"/>
                </a:solidFill>
                <a:effectLst/>
                <a:uLnTx/>
                <a:uFillTx/>
              </a:endParaRPr>
            </a:p>
          </p:txBody>
        </p:sp>
        <p:sp>
          <p:nvSpPr>
            <p:cNvPr id="114" name="Freeform 8"/>
            <p:cNvSpPr>
              <a:spLocks/>
            </p:cNvSpPr>
            <p:nvPr/>
          </p:nvSpPr>
          <p:spPr bwMode="auto">
            <a:xfrm>
              <a:off x="6117911" y="5312532"/>
              <a:ext cx="212971" cy="77111"/>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black"/>
                </a:solidFill>
                <a:effectLst/>
                <a:uLnTx/>
                <a:uFillTx/>
              </a:endParaRPr>
            </a:p>
          </p:txBody>
        </p:sp>
        <p:sp>
          <p:nvSpPr>
            <p:cNvPr id="115" name="Freeform 9"/>
            <p:cNvSpPr>
              <a:spLocks/>
            </p:cNvSpPr>
            <p:nvPr/>
          </p:nvSpPr>
          <p:spPr bwMode="auto">
            <a:xfrm>
              <a:off x="6139942" y="5323548"/>
              <a:ext cx="168908" cy="50673"/>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black"/>
                </a:solidFill>
                <a:effectLst/>
                <a:uLnTx/>
                <a:uFillTx/>
              </a:endParaRPr>
            </a:p>
          </p:txBody>
        </p:sp>
        <p:sp>
          <p:nvSpPr>
            <p:cNvPr id="116" name="Freeform 10"/>
            <p:cNvSpPr>
              <a:spLocks/>
            </p:cNvSpPr>
            <p:nvPr/>
          </p:nvSpPr>
          <p:spPr bwMode="auto">
            <a:xfrm>
              <a:off x="6139942" y="5323548"/>
              <a:ext cx="168908" cy="41126"/>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black"/>
                </a:solidFill>
                <a:effectLst/>
                <a:uLnTx/>
                <a:uFillTx/>
              </a:endParaRPr>
            </a:p>
          </p:txBody>
        </p:sp>
      </p:grpSp>
      <p:pic>
        <p:nvPicPr>
          <p:cNvPr id="126" name="Picture 12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649240" y="4868474"/>
            <a:ext cx="811258" cy="819451"/>
          </a:xfrm>
          <a:prstGeom prst="rect">
            <a:avLst/>
          </a:prstGeom>
        </p:spPr>
      </p:pic>
      <p:pic>
        <p:nvPicPr>
          <p:cNvPr id="127" name="Picture 126"/>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532123" y="1864201"/>
            <a:ext cx="818038" cy="822843"/>
          </a:xfrm>
          <a:prstGeom prst="rect">
            <a:avLst/>
          </a:prstGeom>
        </p:spPr>
      </p:pic>
      <p:pic>
        <p:nvPicPr>
          <p:cNvPr id="128" name="Picture 127"/>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0568068" y="3857863"/>
            <a:ext cx="811258" cy="819451"/>
          </a:xfrm>
          <a:prstGeom prst="rect">
            <a:avLst/>
          </a:prstGeom>
        </p:spPr>
      </p:pic>
      <p:pic>
        <p:nvPicPr>
          <p:cNvPr id="130" name="Picture 129"/>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0542533" y="2877040"/>
            <a:ext cx="814615" cy="822843"/>
          </a:xfrm>
          <a:prstGeom prst="rect">
            <a:avLst/>
          </a:prstGeom>
        </p:spPr>
      </p:pic>
      <p:pic>
        <p:nvPicPr>
          <p:cNvPr id="131" name="Picture 130"/>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4495581" y="4865083"/>
            <a:ext cx="814615" cy="822843"/>
          </a:xfrm>
          <a:prstGeom prst="rect">
            <a:avLst/>
          </a:prstGeom>
        </p:spPr>
      </p:pic>
      <p:sp>
        <p:nvSpPr>
          <p:cNvPr id="132" name="Arrow: Chevron 131"/>
          <p:cNvSpPr/>
          <p:nvPr/>
        </p:nvSpPr>
        <p:spPr bwMode="auto">
          <a:xfrm>
            <a:off x="1820064" y="3656250"/>
            <a:ext cx="243707" cy="396077"/>
          </a:xfrm>
          <a:prstGeom prst="chevr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3" name="Arrow: Chevron 132"/>
          <p:cNvSpPr/>
          <p:nvPr/>
        </p:nvSpPr>
        <p:spPr bwMode="auto">
          <a:xfrm>
            <a:off x="9573976" y="3142057"/>
            <a:ext cx="243707" cy="396077"/>
          </a:xfrm>
          <a:prstGeom prst="chevr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38" name="Group 137"/>
          <p:cNvGrpSpPr/>
          <p:nvPr/>
        </p:nvGrpSpPr>
        <p:grpSpPr>
          <a:xfrm>
            <a:off x="2311263" y="4103117"/>
            <a:ext cx="736573" cy="420061"/>
            <a:chOff x="3034812" y="3096780"/>
            <a:chExt cx="736678" cy="420120"/>
          </a:xfrm>
        </p:grpSpPr>
        <p:sp>
          <p:nvSpPr>
            <p:cNvPr id="135" name="Freeform: Shape 134"/>
            <p:cNvSpPr/>
            <p:nvPr/>
          </p:nvSpPr>
          <p:spPr>
            <a:xfrm>
              <a:off x="3034812" y="3096780"/>
              <a:ext cx="736678" cy="420120"/>
            </a:xfrm>
            <a:custGeom>
              <a:avLst/>
              <a:gdLst>
                <a:gd name="connsiteX0" fmla="*/ 804836 w 1470221"/>
                <a:gd name="connsiteY0" fmla="*/ 0 h 838453"/>
                <a:gd name="connsiteX1" fmla="*/ 962257 w 1470221"/>
                <a:gd name="connsiteY1" fmla="*/ 65206 h 838453"/>
                <a:gd name="connsiteX2" fmla="*/ 970055 w 1470221"/>
                <a:gd name="connsiteY2" fmla="*/ 76772 h 838453"/>
                <a:gd name="connsiteX3" fmla="*/ 992879 w 1470221"/>
                <a:gd name="connsiteY3" fmla="*/ 69687 h 838453"/>
                <a:gd name="connsiteX4" fmla="*/ 1037746 w 1470221"/>
                <a:gd name="connsiteY4" fmla="*/ 65164 h 838453"/>
                <a:gd name="connsiteX5" fmla="*/ 1260372 w 1470221"/>
                <a:gd name="connsiteY5" fmla="*/ 287790 h 838453"/>
                <a:gd name="connsiteX6" fmla="*/ 1257719 w 1470221"/>
                <a:gd name="connsiteY6" fmla="*/ 300933 h 838453"/>
                <a:gd name="connsiteX7" fmla="*/ 1292462 w 1470221"/>
                <a:gd name="connsiteY7" fmla="*/ 304435 h 838453"/>
                <a:gd name="connsiteX8" fmla="*/ 1470221 w 1470221"/>
                <a:gd name="connsiteY8" fmla="*/ 522538 h 838453"/>
                <a:gd name="connsiteX9" fmla="*/ 1247595 w 1470221"/>
                <a:gd name="connsiteY9" fmla="*/ 745164 h 838453"/>
                <a:gd name="connsiteX10" fmla="*/ 1160939 w 1470221"/>
                <a:gd name="connsiteY10" fmla="*/ 727669 h 838453"/>
                <a:gd name="connsiteX11" fmla="*/ 1151167 w 1470221"/>
                <a:gd name="connsiteY11" fmla="*/ 722365 h 838453"/>
                <a:gd name="connsiteX12" fmla="*/ 1147335 w 1470221"/>
                <a:gd name="connsiteY12" fmla="*/ 728050 h 838453"/>
                <a:gd name="connsiteX13" fmla="*/ 989914 w 1470221"/>
                <a:gd name="connsiteY13" fmla="*/ 793255 h 838453"/>
                <a:gd name="connsiteX14" fmla="*/ 865442 w 1470221"/>
                <a:gd name="connsiteY14" fmla="*/ 755234 h 838453"/>
                <a:gd name="connsiteX15" fmla="*/ 865269 w 1470221"/>
                <a:gd name="connsiteY15" fmla="*/ 755092 h 838453"/>
                <a:gd name="connsiteX16" fmla="*/ 853029 w 1470221"/>
                <a:gd name="connsiteY16" fmla="*/ 773247 h 838453"/>
                <a:gd name="connsiteX17" fmla="*/ 695608 w 1470221"/>
                <a:gd name="connsiteY17" fmla="*/ 838453 h 838453"/>
                <a:gd name="connsiteX18" fmla="*/ 538188 w 1470221"/>
                <a:gd name="connsiteY18" fmla="*/ 773247 h 838453"/>
                <a:gd name="connsiteX19" fmla="*/ 509415 w 1470221"/>
                <a:gd name="connsiteY19" fmla="*/ 730572 h 838453"/>
                <a:gd name="connsiteX20" fmla="*/ 479524 w 1470221"/>
                <a:gd name="connsiteY20" fmla="*/ 755234 h 838453"/>
                <a:gd name="connsiteX21" fmla="*/ 355051 w 1470221"/>
                <a:gd name="connsiteY21" fmla="*/ 793255 h 838453"/>
                <a:gd name="connsiteX22" fmla="*/ 230579 w 1470221"/>
                <a:gd name="connsiteY22" fmla="*/ 755234 h 838453"/>
                <a:gd name="connsiteX23" fmla="*/ 215094 w 1470221"/>
                <a:gd name="connsiteY23" fmla="*/ 742458 h 838453"/>
                <a:gd name="connsiteX24" fmla="*/ 177759 w 1470221"/>
                <a:gd name="connsiteY24" fmla="*/ 738694 h 838453"/>
                <a:gd name="connsiteX25" fmla="*/ 0 w 1470221"/>
                <a:gd name="connsiteY25" fmla="*/ 520591 h 838453"/>
                <a:gd name="connsiteX26" fmla="*/ 135970 w 1470221"/>
                <a:gd name="connsiteY26" fmla="*/ 315460 h 838453"/>
                <a:gd name="connsiteX27" fmla="*/ 165853 w 1470221"/>
                <a:gd name="connsiteY27" fmla="*/ 306184 h 838453"/>
                <a:gd name="connsiteX28" fmla="*/ 158255 w 1470221"/>
                <a:gd name="connsiteY28" fmla="*/ 268553 h 838453"/>
                <a:gd name="connsiteX29" fmla="*/ 380881 w 1470221"/>
                <a:gd name="connsiteY29" fmla="*/ 45927 h 838453"/>
                <a:gd name="connsiteX30" fmla="*/ 443499 w 1470221"/>
                <a:gd name="connsiteY30" fmla="*/ 55394 h 838453"/>
                <a:gd name="connsiteX31" fmla="*/ 484854 w 1470221"/>
                <a:gd name="connsiteY31" fmla="*/ 33473 h 838453"/>
                <a:gd name="connsiteX32" fmla="*/ 587957 w 1470221"/>
                <a:gd name="connsiteY32" fmla="*/ 13145 h 838453"/>
                <a:gd name="connsiteX33" fmla="*/ 641340 w 1470221"/>
                <a:gd name="connsiteY33" fmla="*/ 18401 h 838453"/>
                <a:gd name="connsiteX34" fmla="*/ 690303 w 1470221"/>
                <a:gd name="connsiteY34" fmla="*/ 33243 h 838453"/>
                <a:gd name="connsiteX35" fmla="*/ 738634 w 1470221"/>
                <a:gd name="connsiteY35" fmla="*/ 10009 h 838453"/>
                <a:gd name="connsiteX36" fmla="*/ 804836 w 1470221"/>
                <a:gd name="connsiteY36" fmla="*/ 0 h 838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470221" h="838453">
                  <a:moveTo>
                    <a:pt x="804836" y="0"/>
                  </a:moveTo>
                  <a:cubicBezTo>
                    <a:pt x="866313" y="0"/>
                    <a:pt x="921969" y="24918"/>
                    <a:pt x="962257" y="65206"/>
                  </a:cubicBezTo>
                  <a:lnTo>
                    <a:pt x="970055" y="76772"/>
                  </a:lnTo>
                  <a:lnTo>
                    <a:pt x="992879" y="69687"/>
                  </a:lnTo>
                  <a:cubicBezTo>
                    <a:pt x="1007372" y="66721"/>
                    <a:pt x="1022377" y="65164"/>
                    <a:pt x="1037746" y="65164"/>
                  </a:cubicBezTo>
                  <a:cubicBezTo>
                    <a:pt x="1160699" y="65164"/>
                    <a:pt x="1260372" y="164837"/>
                    <a:pt x="1260372" y="287790"/>
                  </a:cubicBezTo>
                  <a:lnTo>
                    <a:pt x="1257719" y="300933"/>
                  </a:lnTo>
                  <a:lnTo>
                    <a:pt x="1292462" y="304435"/>
                  </a:lnTo>
                  <a:cubicBezTo>
                    <a:pt x="1393909" y="325194"/>
                    <a:pt x="1470221" y="414954"/>
                    <a:pt x="1470221" y="522538"/>
                  </a:cubicBezTo>
                  <a:cubicBezTo>
                    <a:pt x="1470221" y="645491"/>
                    <a:pt x="1370548" y="745164"/>
                    <a:pt x="1247595" y="745164"/>
                  </a:cubicBezTo>
                  <a:cubicBezTo>
                    <a:pt x="1216857" y="745164"/>
                    <a:pt x="1187574" y="738935"/>
                    <a:pt x="1160939" y="727669"/>
                  </a:cubicBezTo>
                  <a:lnTo>
                    <a:pt x="1151167" y="722365"/>
                  </a:lnTo>
                  <a:lnTo>
                    <a:pt x="1147335" y="728050"/>
                  </a:lnTo>
                  <a:cubicBezTo>
                    <a:pt x="1107047" y="768337"/>
                    <a:pt x="1051391" y="793255"/>
                    <a:pt x="989914" y="793255"/>
                  </a:cubicBezTo>
                  <a:cubicBezTo>
                    <a:pt x="943807" y="793255"/>
                    <a:pt x="900973" y="779239"/>
                    <a:pt x="865442" y="755234"/>
                  </a:cubicBezTo>
                  <a:lnTo>
                    <a:pt x="865269" y="755092"/>
                  </a:lnTo>
                  <a:lnTo>
                    <a:pt x="853029" y="773247"/>
                  </a:lnTo>
                  <a:cubicBezTo>
                    <a:pt x="812741" y="813535"/>
                    <a:pt x="757085" y="838453"/>
                    <a:pt x="695608" y="838453"/>
                  </a:cubicBezTo>
                  <a:cubicBezTo>
                    <a:pt x="634132" y="838453"/>
                    <a:pt x="578475" y="813535"/>
                    <a:pt x="538188" y="773247"/>
                  </a:cubicBezTo>
                  <a:lnTo>
                    <a:pt x="509415" y="730572"/>
                  </a:lnTo>
                  <a:lnTo>
                    <a:pt x="479524" y="755234"/>
                  </a:lnTo>
                  <a:cubicBezTo>
                    <a:pt x="443992" y="779239"/>
                    <a:pt x="401159" y="793255"/>
                    <a:pt x="355051" y="793255"/>
                  </a:cubicBezTo>
                  <a:cubicBezTo>
                    <a:pt x="308944" y="793255"/>
                    <a:pt x="266110" y="779239"/>
                    <a:pt x="230579" y="755234"/>
                  </a:cubicBezTo>
                  <a:lnTo>
                    <a:pt x="215094" y="742458"/>
                  </a:lnTo>
                  <a:lnTo>
                    <a:pt x="177759" y="738694"/>
                  </a:lnTo>
                  <a:cubicBezTo>
                    <a:pt x="76312" y="717935"/>
                    <a:pt x="0" y="628175"/>
                    <a:pt x="0" y="520591"/>
                  </a:cubicBezTo>
                  <a:cubicBezTo>
                    <a:pt x="0" y="428376"/>
                    <a:pt x="56066" y="349257"/>
                    <a:pt x="135970" y="315460"/>
                  </a:cubicBezTo>
                  <a:lnTo>
                    <a:pt x="165853" y="306184"/>
                  </a:lnTo>
                  <a:lnTo>
                    <a:pt x="158255" y="268553"/>
                  </a:lnTo>
                  <a:cubicBezTo>
                    <a:pt x="158255" y="145600"/>
                    <a:pt x="257928" y="45927"/>
                    <a:pt x="380881" y="45927"/>
                  </a:cubicBezTo>
                  <a:lnTo>
                    <a:pt x="443499" y="55394"/>
                  </a:lnTo>
                  <a:lnTo>
                    <a:pt x="484854" y="33473"/>
                  </a:lnTo>
                  <a:cubicBezTo>
                    <a:pt x="516543" y="20383"/>
                    <a:pt x="551385" y="13145"/>
                    <a:pt x="587957" y="13145"/>
                  </a:cubicBezTo>
                  <a:cubicBezTo>
                    <a:pt x="606244" y="13145"/>
                    <a:pt x="624097" y="14955"/>
                    <a:pt x="641340" y="18401"/>
                  </a:cubicBezTo>
                  <a:lnTo>
                    <a:pt x="690303" y="33243"/>
                  </a:lnTo>
                  <a:lnTo>
                    <a:pt x="738634" y="10009"/>
                  </a:lnTo>
                  <a:cubicBezTo>
                    <a:pt x="759548" y="3504"/>
                    <a:pt x="781783" y="0"/>
                    <a:pt x="804836" y="0"/>
                  </a:cubicBezTo>
                  <a:close/>
                </a:path>
              </a:pathLst>
            </a:custGeom>
            <a:solidFill>
              <a:schemeClr val="bg1"/>
            </a:solid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6" name="Freeform: Shape 135"/>
            <p:cNvSpPr/>
            <p:nvPr/>
          </p:nvSpPr>
          <p:spPr>
            <a:xfrm>
              <a:off x="3092742" y="3132198"/>
              <a:ext cx="575610" cy="352106"/>
            </a:xfrm>
            <a:custGeom>
              <a:avLst/>
              <a:gdLst>
                <a:gd name="connsiteX0" fmla="*/ 540831 w 1148770"/>
                <a:gd name="connsiteY0" fmla="*/ 483853 h 702715"/>
                <a:gd name="connsiteX1" fmla="*/ 489667 w 1148770"/>
                <a:gd name="connsiteY1" fmla="*/ 535017 h 702715"/>
                <a:gd name="connsiteX2" fmla="*/ 540831 w 1148770"/>
                <a:gd name="connsiteY2" fmla="*/ 586181 h 702715"/>
                <a:gd name="connsiteX3" fmla="*/ 591995 w 1148770"/>
                <a:gd name="connsiteY3" fmla="*/ 535017 h 702715"/>
                <a:gd name="connsiteX4" fmla="*/ 540831 w 1148770"/>
                <a:gd name="connsiteY4" fmla="*/ 483853 h 702715"/>
                <a:gd name="connsiteX5" fmla="*/ 91440 w 1148770"/>
                <a:gd name="connsiteY5" fmla="*/ 397517 h 702715"/>
                <a:gd name="connsiteX6" fmla="*/ 40276 w 1148770"/>
                <a:gd name="connsiteY6" fmla="*/ 448681 h 702715"/>
                <a:gd name="connsiteX7" fmla="*/ 91440 w 1148770"/>
                <a:gd name="connsiteY7" fmla="*/ 499845 h 702715"/>
                <a:gd name="connsiteX8" fmla="*/ 142604 w 1148770"/>
                <a:gd name="connsiteY8" fmla="*/ 448681 h 702715"/>
                <a:gd name="connsiteX9" fmla="*/ 91440 w 1148770"/>
                <a:gd name="connsiteY9" fmla="*/ 397517 h 702715"/>
                <a:gd name="connsiteX10" fmla="*/ 91440 w 1148770"/>
                <a:gd name="connsiteY10" fmla="*/ 357241 h 702715"/>
                <a:gd name="connsiteX11" fmla="*/ 175694 w 1148770"/>
                <a:gd name="connsiteY11" fmla="*/ 413089 h 702715"/>
                <a:gd name="connsiteX12" fmla="*/ 177648 w 1148770"/>
                <a:gd name="connsiteY12" fmla="*/ 422766 h 702715"/>
                <a:gd name="connsiteX13" fmla="*/ 262516 w 1148770"/>
                <a:gd name="connsiteY13" fmla="*/ 422766 h 702715"/>
                <a:gd name="connsiteX14" fmla="*/ 326728 w 1148770"/>
                <a:gd name="connsiteY14" fmla="*/ 486978 h 702715"/>
                <a:gd name="connsiteX15" fmla="*/ 326728 w 1148770"/>
                <a:gd name="connsiteY15" fmla="*/ 702715 h 702715"/>
                <a:gd name="connsiteX16" fmla="*/ 290989 w 1148770"/>
                <a:gd name="connsiteY16" fmla="*/ 702715 h 702715"/>
                <a:gd name="connsiteX17" fmla="*/ 290989 w 1148770"/>
                <a:gd name="connsiteY17" fmla="*/ 496873 h 702715"/>
                <a:gd name="connsiteX18" fmla="*/ 249819 w 1148770"/>
                <a:gd name="connsiteY18" fmla="*/ 455703 h 702715"/>
                <a:gd name="connsiteX19" fmla="*/ 181463 w 1148770"/>
                <a:gd name="connsiteY19" fmla="*/ 455703 h 702715"/>
                <a:gd name="connsiteX20" fmla="*/ 175694 w 1148770"/>
                <a:gd name="connsiteY20" fmla="*/ 484274 h 702715"/>
                <a:gd name="connsiteX21" fmla="*/ 91440 w 1148770"/>
                <a:gd name="connsiteY21" fmla="*/ 540121 h 702715"/>
                <a:gd name="connsiteX22" fmla="*/ 0 w 1148770"/>
                <a:gd name="connsiteY22" fmla="*/ 448681 h 702715"/>
                <a:gd name="connsiteX23" fmla="*/ 91440 w 1148770"/>
                <a:gd name="connsiteY23" fmla="*/ 357241 h 702715"/>
                <a:gd name="connsiteX24" fmla="*/ 1054560 w 1148770"/>
                <a:gd name="connsiteY24" fmla="*/ 283978 h 702715"/>
                <a:gd name="connsiteX25" fmla="*/ 1006239 w 1148770"/>
                <a:gd name="connsiteY25" fmla="*/ 337835 h 702715"/>
                <a:gd name="connsiteX26" fmla="*/ 1023161 w 1148770"/>
                <a:gd name="connsiteY26" fmla="*/ 373150 h 702715"/>
                <a:gd name="connsiteX27" fmla="*/ 1039569 w 1148770"/>
                <a:gd name="connsiteY27" fmla="*/ 382965 h 702715"/>
                <a:gd name="connsiteX28" fmla="*/ 1072283 w 1148770"/>
                <a:gd name="connsiteY28" fmla="*/ 382965 h 702715"/>
                <a:gd name="connsiteX29" fmla="*/ 1072283 w 1148770"/>
                <a:gd name="connsiteY29" fmla="*/ 383001 h 702715"/>
                <a:gd name="connsiteX30" fmla="*/ 1079765 w 1148770"/>
                <a:gd name="connsiteY30" fmla="*/ 381064 h 702715"/>
                <a:gd name="connsiteX31" fmla="*/ 1108417 w 1148770"/>
                <a:gd name="connsiteY31" fmla="*/ 332298 h 702715"/>
                <a:gd name="connsiteX32" fmla="*/ 1054560 w 1148770"/>
                <a:gd name="connsiteY32" fmla="*/ 283978 h 702715"/>
                <a:gd name="connsiteX33" fmla="*/ 588022 w 1148770"/>
                <a:gd name="connsiteY33" fmla="*/ 93792 h 702715"/>
                <a:gd name="connsiteX34" fmla="*/ 536858 w 1148770"/>
                <a:gd name="connsiteY34" fmla="*/ 144956 h 702715"/>
                <a:gd name="connsiteX35" fmla="*/ 588022 w 1148770"/>
                <a:gd name="connsiteY35" fmla="*/ 196120 h 702715"/>
                <a:gd name="connsiteX36" fmla="*/ 639186 w 1148770"/>
                <a:gd name="connsiteY36" fmla="*/ 144956 h 702715"/>
                <a:gd name="connsiteX37" fmla="*/ 588022 w 1148770"/>
                <a:gd name="connsiteY37" fmla="*/ 93792 h 702715"/>
                <a:gd name="connsiteX38" fmla="*/ 588022 w 1148770"/>
                <a:gd name="connsiteY38" fmla="*/ 53516 h 702715"/>
                <a:gd name="connsiteX39" fmla="*/ 672276 w 1148770"/>
                <a:gd name="connsiteY39" fmla="*/ 109363 h 702715"/>
                <a:gd name="connsiteX40" fmla="*/ 674547 w 1148770"/>
                <a:gd name="connsiteY40" fmla="*/ 120612 h 702715"/>
                <a:gd name="connsiteX41" fmla="*/ 779191 w 1148770"/>
                <a:gd name="connsiteY41" fmla="*/ 120612 h 702715"/>
                <a:gd name="connsiteX42" fmla="*/ 839077 w 1148770"/>
                <a:gd name="connsiteY42" fmla="*/ 194497 h 702715"/>
                <a:gd name="connsiteX43" fmla="*/ 839077 w 1148770"/>
                <a:gd name="connsiteY43" fmla="*/ 485675 h 702715"/>
                <a:gd name="connsiteX44" fmla="*/ 998176 w 1148770"/>
                <a:gd name="connsiteY44" fmla="*/ 485675 h 702715"/>
                <a:gd name="connsiteX45" fmla="*/ 1039346 w 1148770"/>
                <a:gd name="connsiteY45" fmla="*/ 444505 h 702715"/>
                <a:gd name="connsiteX46" fmla="*/ 1039346 w 1148770"/>
                <a:gd name="connsiteY46" fmla="*/ 423023 h 702715"/>
                <a:gd name="connsiteX47" fmla="*/ 1026347 w 1148770"/>
                <a:gd name="connsiteY47" fmla="*/ 421124 h 702715"/>
                <a:gd name="connsiteX48" fmla="*/ 966022 w 1148770"/>
                <a:gd name="connsiteY48" fmla="*/ 340015 h 702715"/>
                <a:gd name="connsiteX49" fmla="*/ 1052381 w 1148770"/>
                <a:gd name="connsiteY49" fmla="*/ 243761 h 702715"/>
                <a:gd name="connsiteX50" fmla="*/ 1148634 w 1148770"/>
                <a:gd name="connsiteY50" fmla="*/ 330119 h 702715"/>
                <a:gd name="connsiteX51" fmla="*/ 1097427 w 1148770"/>
                <a:gd name="connsiteY51" fmla="*/ 417272 h 702715"/>
                <a:gd name="connsiteX52" fmla="*/ 1072283 w 1148770"/>
                <a:gd name="connsiteY52" fmla="*/ 423782 h 702715"/>
                <a:gd name="connsiteX53" fmla="*/ 1072283 w 1148770"/>
                <a:gd name="connsiteY53" fmla="*/ 457202 h 702715"/>
                <a:gd name="connsiteX54" fmla="*/ 1008071 w 1148770"/>
                <a:gd name="connsiteY54" fmla="*/ 521414 h 702715"/>
                <a:gd name="connsiteX55" fmla="*/ 839077 w 1148770"/>
                <a:gd name="connsiteY55" fmla="*/ 521414 h 702715"/>
                <a:gd name="connsiteX56" fmla="*/ 839077 w 1148770"/>
                <a:gd name="connsiteY56" fmla="*/ 700103 h 702715"/>
                <a:gd name="connsiteX57" fmla="*/ 805745 w 1148770"/>
                <a:gd name="connsiteY57" fmla="*/ 700103 h 702715"/>
                <a:gd name="connsiteX58" fmla="*/ 805745 w 1148770"/>
                <a:gd name="connsiteY58" fmla="*/ 205882 h 702715"/>
                <a:gd name="connsiteX59" fmla="*/ 767349 w 1148770"/>
                <a:gd name="connsiteY59" fmla="*/ 158510 h 702715"/>
                <a:gd name="connsiteX60" fmla="*/ 676726 w 1148770"/>
                <a:gd name="connsiteY60" fmla="*/ 158510 h 702715"/>
                <a:gd name="connsiteX61" fmla="*/ 672276 w 1148770"/>
                <a:gd name="connsiteY61" fmla="*/ 180548 h 702715"/>
                <a:gd name="connsiteX62" fmla="*/ 588022 w 1148770"/>
                <a:gd name="connsiteY62" fmla="*/ 236396 h 702715"/>
                <a:gd name="connsiteX63" fmla="*/ 496582 w 1148770"/>
                <a:gd name="connsiteY63" fmla="*/ 144956 h 702715"/>
                <a:gd name="connsiteX64" fmla="*/ 588022 w 1148770"/>
                <a:gd name="connsiteY64" fmla="*/ 53516 h 702715"/>
                <a:gd name="connsiteX65" fmla="*/ 323148 w 1148770"/>
                <a:gd name="connsiteY65" fmla="*/ 0 h 702715"/>
                <a:gd name="connsiteX66" fmla="*/ 358888 w 1148770"/>
                <a:gd name="connsiteY66" fmla="*/ 0 h 702715"/>
                <a:gd name="connsiteX67" fmla="*/ 358888 w 1148770"/>
                <a:gd name="connsiteY67" fmla="*/ 258389 h 702715"/>
                <a:gd name="connsiteX68" fmla="*/ 370946 w 1148770"/>
                <a:gd name="connsiteY68" fmla="*/ 287501 h 702715"/>
                <a:gd name="connsiteX69" fmla="*/ 397319 w 1148770"/>
                <a:gd name="connsiteY69" fmla="*/ 298425 h 702715"/>
                <a:gd name="connsiteX70" fmla="*/ 503949 w 1148770"/>
                <a:gd name="connsiteY70" fmla="*/ 298425 h 702715"/>
                <a:gd name="connsiteX71" fmla="*/ 568161 w 1148770"/>
                <a:gd name="connsiteY71" fmla="*/ 362637 h 702715"/>
                <a:gd name="connsiteX72" fmla="*/ 568161 w 1148770"/>
                <a:gd name="connsiteY72" fmla="*/ 446373 h 702715"/>
                <a:gd name="connsiteX73" fmla="*/ 554680 w 1148770"/>
                <a:gd name="connsiteY73" fmla="*/ 446373 h 702715"/>
                <a:gd name="connsiteX74" fmla="*/ 576424 w 1148770"/>
                <a:gd name="connsiteY74" fmla="*/ 450763 h 702715"/>
                <a:gd name="connsiteX75" fmla="*/ 632271 w 1148770"/>
                <a:gd name="connsiteY75" fmla="*/ 535017 h 702715"/>
                <a:gd name="connsiteX76" fmla="*/ 540831 w 1148770"/>
                <a:gd name="connsiteY76" fmla="*/ 626457 h 702715"/>
                <a:gd name="connsiteX77" fmla="*/ 449391 w 1148770"/>
                <a:gd name="connsiteY77" fmla="*/ 535017 h 702715"/>
                <a:gd name="connsiteX78" fmla="*/ 505239 w 1148770"/>
                <a:gd name="connsiteY78" fmla="*/ 450763 h 702715"/>
                <a:gd name="connsiteX79" fmla="*/ 532422 w 1148770"/>
                <a:gd name="connsiteY79" fmla="*/ 445275 h 702715"/>
                <a:gd name="connsiteX80" fmla="*/ 532422 w 1148770"/>
                <a:gd name="connsiteY80" fmla="*/ 372532 h 702715"/>
                <a:gd name="connsiteX81" fmla="*/ 520364 w 1148770"/>
                <a:gd name="connsiteY81" fmla="*/ 343420 h 702715"/>
                <a:gd name="connsiteX82" fmla="*/ 493990 w 1148770"/>
                <a:gd name="connsiteY82" fmla="*/ 332496 h 702715"/>
                <a:gd name="connsiteX83" fmla="*/ 387360 w 1148770"/>
                <a:gd name="connsiteY83" fmla="*/ 332496 h 702715"/>
                <a:gd name="connsiteX84" fmla="*/ 323148 w 1148770"/>
                <a:gd name="connsiteY84" fmla="*/ 268284 h 70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1148770" h="702715">
                  <a:moveTo>
                    <a:pt x="540831" y="483853"/>
                  </a:moveTo>
                  <a:cubicBezTo>
                    <a:pt x="512574" y="483853"/>
                    <a:pt x="489667" y="506760"/>
                    <a:pt x="489667" y="535017"/>
                  </a:cubicBezTo>
                  <a:cubicBezTo>
                    <a:pt x="489667" y="563274"/>
                    <a:pt x="512574" y="586181"/>
                    <a:pt x="540831" y="586181"/>
                  </a:cubicBezTo>
                  <a:cubicBezTo>
                    <a:pt x="569088" y="586181"/>
                    <a:pt x="591995" y="563274"/>
                    <a:pt x="591995" y="535017"/>
                  </a:cubicBezTo>
                  <a:cubicBezTo>
                    <a:pt x="591995" y="506760"/>
                    <a:pt x="569088" y="483853"/>
                    <a:pt x="540831" y="483853"/>
                  </a:cubicBezTo>
                  <a:close/>
                  <a:moveTo>
                    <a:pt x="91440" y="397517"/>
                  </a:moveTo>
                  <a:cubicBezTo>
                    <a:pt x="63183" y="397517"/>
                    <a:pt x="40276" y="420424"/>
                    <a:pt x="40276" y="448681"/>
                  </a:cubicBezTo>
                  <a:cubicBezTo>
                    <a:pt x="40276" y="476938"/>
                    <a:pt x="63183" y="499845"/>
                    <a:pt x="91440" y="499845"/>
                  </a:cubicBezTo>
                  <a:cubicBezTo>
                    <a:pt x="119697" y="499845"/>
                    <a:pt x="142604" y="476938"/>
                    <a:pt x="142604" y="448681"/>
                  </a:cubicBezTo>
                  <a:cubicBezTo>
                    <a:pt x="142604" y="420424"/>
                    <a:pt x="119697" y="397517"/>
                    <a:pt x="91440" y="397517"/>
                  </a:cubicBezTo>
                  <a:close/>
                  <a:moveTo>
                    <a:pt x="91440" y="357241"/>
                  </a:moveTo>
                  <a:cubicBezTo>
                    <a:pt x="129316" y="357241"/>
                    <a:pt x="161813" y="380269"/>
                    <a:pt x="175694" y="413089"/>
                  </a:cubicBezTo>
                  <a:lnTo>
                    <a:pt x="177648" y="422766"/>
                  </a:lnTo>
                  <a:lnTo>
                    <a:pt x="262516" y="422766"/>
                  </a:lnTo>
                  <a:cubicBezTo>
                    <a:pt x="297979" y="422766"/>
                    <a:pt x="326728" y="451515"/>
                    <a:pt x="326728" y="486978"/>
                  </a:cubicBezTo>
                  <a:lnTo>
                    <a:pt x="326728" y="702715"/>
                  </a:lnTo>
                  <a:lnTo>
                    <a:pt x="290989" y="702715"/>
                  </a:lnTo>
                  <a:lnTo>
                    <a:pt x="290989" y="496873"/>
                  </a:lnTo>
                  <a:cubicBezTo>
                    <a:pt x="290989" y="474135"/>
                    <a:pt x="272557" y="455703"/>
                    <a:pt x="249819" y="455703"/>
                  </a:cubicBezTo>
                  <a:lnTo>
                    <a:pt x="181463" y="455703"/>
                  </a:lnTo>
                  <a:lnTo>
                    <a:pt x="175694" y="484274"/>
                  </a:lnTo>
                  <a:cubicBezTo>
                    <a:pt x="161813" y="517093"/>
                    <a:pt x="129316" y="540121"/>
                    <a:pt x="91440" y="540121"/>
                  </a:cubicBezTo>
                  <a:cubicBezTo>
                    <a:pt x="40939" y="540121"/>
                    <a:pt x="0" y="499182"/>
                    <a:pt x="0" y="448681"/>
                  </a:cubicBezTo>
                  <a:cubicBezTo>
                    <a:pt x="0" y="398180"/>
                    <a:pt x="40939" y="357241"/>
                    <a:pt x="91440" y="357241"/>
                  </a:cubicBezTo>
                  <a:close/>
                  <a:moveTo>
                    <a:pt x="1054560" y="283978"/>
                  </a:moveTo>
                  <a:cubicBezTo>
                    <a:pt x="1026344" y="285507"/>
                    <a:pt x="1004710" y="309620"/>
                    <a:pt x="1006239" y="337835"/>
                  </a:cubicBezTo>
                  <a:cubicBezTo>
                    <a:pt x="1007004" y="351943"/>
                    <a:pt x="1013414" y="364406"/>
                    <a:pt x="1023161" y="373150"/>
                  </a:cubicBezTo>
                  <a:lnTo>
                    <a:pt x="1039569" y="382965"/>
                  </a:lnTo>
                  <a:lnTo>
                    <a:pt x="1072283" y="382965"/>
                  </a:lnTo>
                  <a:lnTo>
                    <a:pt x="1072283" y="383001"/>
                  </a:lnTo>
                  <a:lnTo>
                    <a:pt x="1079765" y="381064"/>
                  </a:lnTo>
                  <a:cubicBezTo>
                    <a:pt x="1097682" y="372314"/>
                    <a:pt x="1109564" y="353460"/>
                    <a:pt x="1108417" y="332298"/>
                  </a:cubicBezTo>
                  <a:cubicBezTo>
                    <a:pt x="1106888" y="304083"/>
                    <a:pt x="1082775" y="282449"/>
                    <a:pt x="1054560" y="283978"/>
                  </a:cubicBezTo>
                  <a:close/>
                  <a:moveTo>
                    <a:pt x="588022" y="93792"/>
                  </a:moveTo>
                  <a:cubicBezTo>
                    <a:pt x="559765" y="93792"/>
                    <a:pt x="536858" y="116699"/>
                    <a:pt x="536858" y="144956"/>
                  </a:cubicBezTo>
                  <a:cubicBezTo>
                    <a:pt x="536858" y="173213"/>
                    <a:pt x="559765" y="196120"/>
                    <a:pt x="588022" y="196120"/>
                  </a:cubicBezTo>
                  <a:cubicBezTo>
                    <a:pt x="616279" y="196120"/>
                    <a:pt x="639186" y="173213"/>
                    <a:pt x="639186" y="144956"/>
                  </a:cubicBezTo>
                  <a:cubicBezTo>
                    <a:pt x="639186" y="116699"/>
                    <a:pt x="616279" y="93792"/>
                    <a:pt x="588022" y="93792"/>
                  </a:cubicBezTo>
                  <a:close/>
                  <a:moveTo>
                    <a:pt x="588022" y="53516"/>
                  </a:moveTo>
                  <a:cubicBezTo>
                    <a:pt x="625898" y="53516"/>
                    <a:pt x="658395" y="76544"/>
                    <a:pt x="672276" y="109363"/>
                  </a:cubicBezTo>
                  <a:lnTo>
                    <a:pt x="674547" y="120612"/>
                  </a:lnTo>
                  <a:lnTo>
                    <a:pt x="779191" y="120612"/>
                  </a:lnTo>
                  <a:cubicBezTo>
                    <a:pt x="812265" y="120612"/>
                    <a:pt x="839077" y="153692"/>
                    <a:pt x="839077" y="194497"/>
                  </a:cubicBezTo>
                  <a:lnTo>
                    <a:pt x="839077" y="485675"/>
                  </a:lnTo>
                  <a:lnTo>
                    <a:pt x="998176" y="485675"/>
                  </a:lnTo>
                  <a:cubicBezTo>
                    <a:pt x="1020914" y="485675"/>
                    <a:pt x="1039346" y="467243"/>
                    <a:pt x="1039346" y="444505"/>
                  </a:cubicBezTo>
                  <a:lnTo>
                    <a:pt x="1039346" y="423023"/>
                  </a:lnTo>
                  <a:lnTo>
                    <a:pt x="1026347" y="421124"/>
                  </a:lnTo>
                  <a:cubicBezTo>
                    <a:pt x="992824" y="409039"/>
                    <a:pt x="968072" y="377835"/>
                    <a:pt x="966022" y="340015"/>
                  </a:cubicBezTo>
                  <a:cubicBezTo>
                    <a:pt x="963290" y="289588"/>
                    <a:pt x="1001954" y="246493"/>
                    <a:pt x="1052381" y="243761"/>
                  </a:cubicBezTo>
                  <a:cubicBezTo>
                    <a:pt x="1102808" y="241028"/>
                    <a:pt x="1145902" y="279692"/>
                    <a:pt x="1148634" y="330119"/>
                  </a:cubicBezTo>
                  <a:cubicBezTo>
                    <a:pt x="1150684" y="367940"/>
                    <a:pt x="1129447" y="401635"/>
                    <a:pt x="1097427" y="417272"/>
                  </a:cubicBezTo>
                  <a:lnTo>
                    <a:pt x="1072283" y="423782"/>
                  </a:lnTo>
                  <a:lnTo>
                    <a:pt x="1072283" y="457202"/>
                  </a:lnTo>
                  <a:cubicBezTo>
                    <a:pt x="1072283" y="492665"/>
                    <a:pt x="1043534" y="521414"/>
                    <a:pt x="1008071" y="521414"/>
                  </a:cubicBezTo>
                  <a:lnTo>
                    <a:pt x="839077" y="521414"/>
                  </a:lnTo>
                  <a:lnTo>
                    <a:pt x="839077" y="700103"/>
                  </a:lnTo>
                  <a:lnTo>
                    <a:pt x="805745" y="700103"/>
                  </a:lnTo>
                  <a:lnTo>
                    <a:pt x="805745" y="205882"/>
                  </a:lnTo>
                  <a:cubicBezTo>
                    <a:pt x="805745" y="179719"/>
                    <a:pt x="788555" y="158510"/>
                    <a:pt x="767349" y="158510"/>
                  </a:cubicBezTo>
                  <a:lnTo>
                    <a:pt x="676726" y="158510"/>
                  </a:lnTo>
                  <a:lnTo>
                    <a:pt x="672276" y="180548"/>
                  </a:lnTo>
                  <a:cubicBezTo>
                    <a:pt x="658395" y="213368"/>
                    <a:pt x="625898" y="236396"/>
                    <a:pt x="588022" y="236396"/>
                  </a:cubicBezTo>
                  <a:cubicBezTo>
                    <a:pt x="537521" y="236396"/>
                    <a:pt x="496582" y="195457"/>
                    <a:pt x="496582" y="144956"/>
                  </a:cubicBezTo>
                  <a:cubicBezTo>
                    <a:pt x="496582" y="94455"/>
                    <a:pt x="537521" y="53516"/>
                    <a:pt x="588022" y="53516"/>
                  </a:cubicBezTo>
                  <a:close/>
                  <a:moveTo>
                    <a:pt x="323148" y="0"/>
                  </a:moveTo>
                  <a:lnTo>
                    <a:pt x="358888" y="0"/>
                  </a:lnTo>
                  <a:lnTo>
                    <a:pt x="358888" y="258389"/>
                  </a:lnTo>
                  <a:cubicBezTo>
                    <a:pt x="358888" y="269758"/>
                    <a:pt x="363496" y="280051"/>
                    <a:pt x="370946" y="287501"/>
                  </a:cubicBezTo>
                  <a:lnTo>
                    <a:pt x="397319" y="298425"/>
                  </a:lnTo>
                  <a:lnTo>
                    <a:pt x="503949" y="298425"/>
                  </a:lnTo>
                  <a:cubicBezTo>
                    <a:pt x="539412" y="298425"/>
                    <a:pt x="568161" y="327174"/>
                    <a:pt x="568161" y="362637"/>
                  </a:cubicBezTo>
                  <a:lnTo>
                    <a:pt x="568161" y="446373"/>
                  </a:lnTo>
                  <a:lnTo>
                    <a:pt x="554680" y="446373"/>
                  </a:lnTo>
                  <a:lnTo>
                    <a:pt x="576424" y="450763"/>
                  </a:lnTo>
                  <a:cubicBezTo>
                    <a:pt x="609243" y="464644"/>
                    <a:pt x="632271" y="497141"/>
                    <a:pt x="632271" y="535017"/>
                  </a:cubicBezTo>
                  <a:cubicBezTo>
                    <a:pt x="632271" y="585518"/>
                    <a:pt x="591332" y="626457"/>
                    <a:pt x="540831" y="626457"/>
                  </a:cubicBezTo>
                  <a:cubicBezTo>
                    <a:pt x="490330" y="626457"/>
                    <a:pt x="449391" y="585518"/>
                    <a:pt x="449391" y="535017"/>
                  </a:cubicBezTo>
                  <a:cubicBezTo>
                    <a:pt x="449391" y="497141"/>
                    <a:pt x="472419" y="464644"/>
                    <a:pt x="505239" y="450763"/>
                  </a:cubicBezTo>
                  <a:lnTo>
                    <a:pt x="532422" y="445275"/>
                  </a:lnTo>
                  <a:lnTo>
                    <a:pt x="532422" y="372532"/>
                  </a:lnTo>
                  <a:cubicBezTo>
                    <a:pt x="532422" y="361163"/>
                    <a:pt x="527814" y="350870"/>
                    <a:pt x="520364" y="343420"/>
                  </a:cubicBezTo>
                  <a:lnTo>
                    <a:pt x="493990" y="332496"/>
                  </a:lnTo>
                  <a:lnTo>
                    <a:pt x="387360" y="332496"/>
                  </a:lnTo>
                  <a:cubicBezTo>
                    <a:pt x="351897" y="332496"/>
                    <a:pt x="323148" y="303747"/>
                    <a:pt x="323148" y="268284"/>
                  </a:cubicBezTo>
                  <a:close/>
                </a:path>
              </a:pathLst>
            </a:custGeom>
            <a:solidFill>
              <a:srgbClr val="B2D123"/>
            </a:solidFill>
            <a:ln w="571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dirty="0">
                <a:ln>
                  <a:noFill/>
                </a:ln>
                <a:solidFill>
                  <a:sysClr val="windowText" lastClr="000000"/>
                </a:solidFill>
                <a:effectLst/>
                <a:uLnTx/>
                <a:uFillTx/>
              </a:endParaRPr>
            </a:p>
          </p:txBody>
        </p:sp>
      </p:grpSp>
      <p:sp>
        <p:nvSpPr>
          <p:cNvPr id="137" name="Freeform: Shape 136"/>
          <p:cNvSpPr>
            <a:spLocks noChangeAspect="1"/>
          </p:cNvSpPr>
          <p:nvPr/>
        </p:nvSpPr>
        <p:spPr>
          <a:xfrm>
            <a:off x="13176770" y="4455396"/>
            <a:ext cx="455276" cy="455276"/>
          </a:xfrm>
          <a:custGeom>
            <a:avLst/>
            <a:gdLst>
              <a:gd name="connsiteX0" fmla="*/ 568668 w 1005840"/>
              <a:gd name="connsiteY0" fmla="*/ 448155 h 1005840"/>
              <a:gd name="connsiteX1" fmla="*/ 614388 w 1005840"/>
              <a:gd name="connsiteY1" fmla="*/ 493875 h 1005840"/>
              <a:gd name="connsiteX2" fmla="*/ 568668 w 1005840"/>
              <a:gd name="connsiteY2" fmla="*/ 539595 h 1005840"/>
              <a:gd name="connsiteX3" fmla="*/ 522948 w 1005840"/>
              <a:gd name="connsiteY3" fmla="*/ 493875 h 1005840"/>
              <a:gd name="connsiteX4" fmla="*/ 568668 w 1005840"/>
              <a:gd name="connsiteY4" fmla="*/ 448155 h 1005840"/>
              <a:gd name="connsiteX5" fmla="*/ 433755 w 1005840"/>
              <a:gd name="connsiteY5" fmla="*/ 448155 h 1005840"/>
              <a:gd name="connsiteX6" fmla="*/ 479475 w 1005840"/>
              <a:gd name="connsiteY6" fmla="*/ 493875 h 1005840"/>
              <a:gd name="connsiteX7" fmla="*/ 433755 w 1005840"/>
              <a:gd name="connsiteY7" fmla="*/ 539595 h 1005840"/>
              <a:gd name="connsiteX8" fmla="*/ 388035 w 1005840"/>
              <a:gd name="connsiteY8" fmla="*/ 493875 h 1005840"/>
              <a:gd name="connsiteX9" fmla="*/ 433755 w 1005840"/>
              <a:gd name="connsiteY9" fmla="*/ 448155 h 1005840"/>
              <a:gd name="connsiteX10" fmla="*/ 531057 w 1005840"/>
              <a:gd name="connsiteY10" fmla="*/ 243675 h 1005840"/>
              <a:gd name="connsiteX11" fmla="*/ 622496 w 1005840"/>
              <a:gd name="connsiteY11" fmla="*/ 243675 h 1005840"/>
              <a:gd name="connsiteX12" fmla="*/ 873371 w 1005840"/>
              <a:gd name="connsiteY12" fmla="*/ 493875 h 1005840"/>
              <a:gd name="connsiteX13" fmla="*/ 622496 w 1005840"/>
              <a:gd name="connsiteY13" fmla="*/ 744075 h 1005840"/>
              <a:gd name="connsiteX14" fmla="*/ 531057 w 1005840"/>
              <a:gd name="connsiteY14" fmla="*/ 744075 h 1005840"/>
              <a:gd name="connsiteX15" fmla="*/ 781932 w 1005840"/>
              <a:gd name="connsiteY15" fmla="*/ 493875 h 1005840"/>
              <a:gd name="connsiteX16" fmla="*/ 388036 w 1005840"/>
              <a:gd name="connsiteY16" fmla="*/ 243675 h 1005840"/>
              <a:gd name="connsiteX17" fmla="*/ 479475 w 1005840"/>
              <a:gd name="connsiteY17" fmla="*/ 243675 h 1005840"/>
              <a:gd name="connsiteX18" fmla="*/ 228600 w 1005840"/>
              <a:gd name="connsiteY18" fmla="*/ 493875 h 1005840"/>
              <a:gd name="connsiteX19" fmla="*/ 479475 w 1005840"/>
              <a:gd name="connsiteY19" fmla="*/ 744075 h 1005840"/>
              <a:gd name="connsiteX20" fmla="*/ 388036 w 1005840"/>
              <a:gd name="connsiteY20" fmla="*/ 744075 h 1005840"/>
              <a:gd name="connsiteX21" fmla="*/ 137161 w 1005840"/>
              <a:gd name="connsiteY21" fmla="*/ 493875 h 1005840"/>
              <a:gd name="connsiteX22" fmla="*/ 502920 w 1005840"/>
              <a:gd name="connsiteY22" fmla="*/ 82559 h 1005840"/>
              <a:gd name="connsiteX23" fmla="*/ 82559 w 1005840"/>
              <a:gd name="connsiteY23" fmla="*/ 502920 h 1005840"/>
              <a:gd name="connsiteX24" fmla="*/ 502920 w 1005840"/>
              <a:gd name="connsiteY24" fmla="*/ 923281 h 1005840"/>
              <a:gd name="connsiteX25" fmla="*/ 923281 w 1005840"/>
              <a:gd name="connsiteY25" fmla="*/ 502920 h 1005840"/>
              <a:gd name="connsiteX26" fmla="*/ 502920 w 1005840"/>
              <a:gd name="connsiteY26" fmla="*/ 82559 h 1005840"/>
              <a:gd name="connsiteX27" fmla="*/ 502920 w 1005840"/>
              <a:gd name="connsiteY27" fmla="*/ 0 h 1005840"/>
              <a:gd name="connsiteX28" fmla="*/ 1005840 w 1005840"/>
              <a:gd name="connsiteY28" fmla="*/ 502920 h 1005840"/>
              <a:gd name="connsiteX29" fmla="*/ 502920 w 1005840"/>
              <a:gd name="connsiteY29" fmla="*/ 1005840 h 1005840"/>
              <a:gd name="connsiteX30" fmla="*/ 0 w 1005840"/>
              <a:gd name="connsiteY30" fmla="*/ 502920 h 1005840"/>
              <a:gd name="connsiteX31" fmla="*/ 502920 w 1005840"/>
              <a:gd name="connsiteY31" fmla="*/ 0 h 100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05840" h="1005840">
                <a:moveTo>
                  <a:pt x="568668" y="448155"/>
                </a:moveTo>
                <a:cubicBezTo>
                  <a:pt x="593918" y="448155"/>
                  <a:pt x="614388" y="468625"/>
                  <a:pt x="614388" y="493875"/>
                </a:cubicBezTo>
                <a:cubicBezTo>
                  <a:pt x="614388" y="519125"/>
                  <a:pt x="593918" y="539595"/>
                  <a:pt x="568668" y="539595"/>
                </a:cubicBezTo>
                <a:cubicBezTo>
                  <a:pt x="543418" y="539595"/>
                  <a:pt x="522948" y="519125"/>
                  <a:pt x="522948" y="493875"/>
                </a:cubicBezTo>
                <a:cubicBezTo>
                  <a:pt x="522948" y="468625"/>
                  <a:pt x="543418" y="448155"/>
                  <a:pt x="568668" y="448155"/>
                </a:cubicBezTo>
                <a:close/>
                <a:moveTo>
                  <a:pt x="433755" y="448155"/>
                </a:moveTo>
                <a:cubicBezTo>
                  <a:pt x="459005" y="448155"/>
                  <a:pt x="479475" y="468625"/>
                  <a:pt x="479475" y="493875"/>
                </a:cubicBezTo>
                <a:cubicBezTo>
                  <a:pt x="479475" y="519125"/>
                  <a:pt x="459005" y="539595"/>
                  <a:pt x="433755" y="539595"/>
                </a:cubicBezTo>
                <a:cubicBezTo>
                  <a:pt x="408505" y="539595"/>
                  <a:pt x="388035" y="519125"/>
                  <a:pt x="388035" y="493875"/>
                </a:cubicBezTo>
                <a:cubicBezTo>
                  <a:pt x="388035" y="468625"/>
                  <a:pt x="408505" y="448155"/>
                  <a:pt x="433755" y="448155"/>
                </a:cubicBezTo>
                <a:close/>
                <a:moveTo>
                  <a:pt x="531057" y="243675"/>
                </a:moveTo>
                <a:lnTo>
                  <a:pt x="622496" y="243675"/>
                </a:lnTo>
                <a:lnTo>
                  <a:pt x="873371" y="493875"/>
                </a:lnTo>
                <a:lnTo>
                  <a:pt x="622496" y="744075"/>
                </a:lnTo>
                <a:lnTo>
                  <a:pt x="531057" y="744075"/>
                </a:lnTo>
                <a:lnTo>
                  <a:pt x="781932" y="493875"/>
                </a:lnTo>
                <a:close/>
                <a:moveTo>
                  <a:pt x="388036" y="243675"/>
                </a:moveTo>
                <a:lnTo>
                  <a:pt x="479475" y="243675"/>
                </a:lnTo>
                <a:lnTo>
                  <a:pt x="228600" y="493875"/>
                </a:lnTo>
                <a:lnTo>
                  <a:pt x="479475" y="744075"/>
                </a:lnTo>
                <a:lnTo>
                  <a:pt x="388036" y="744075"/>
                </a:lnTo>
                <a:lnTo>
                  <a:pt x="137161" y="493875"/>
                </a:lnTo>
                <a:close/>
                <a:moveTo>
                  <a:pt x="502920" y="82559"/>
                </a:moveTo>
                <a:cubicBezTo>
                  <a:pt x="270761" y="82559"/>
                  <a:pt x="82559" y="270761"/>
                  <a:pt x="82559" y="502920"/>
                </a:cubicBezTo>
                <a:cubicBezTo>
                  <a:pt x="82559" y="735079"/>
                  <a:pt x="270761" y="923281"/>
                  <a:pt x="502920" y="923281"/>
                </a:cubicBezTo>
                <a:cubicBezTo>
                  <a:pt x="735079" y="923281"/>
                  <a:pt x="923281" y="735079"/>
                  <a:pt x="923281" y="502920"/>
                </a:cubicBezTo>
                <a:cubicBezTo>
                  <a:pt x="923281" y="270761"/>
                  <a:pt x="735079" y="82559"/>
                  <a:pt x="502920" y="82559"/>
                </a:cubicBezTo>
                <a:close/>
                <a:moveTo>
                  <a:pt x="502920" y="0"/>
                </a:moveTo>
                <a:cubicBezTo>
                  <a:pt x="780675" y="0"/>
                  <a:pt x="1005840" y="225165"/>
                  <a:pt x="1005840" y="502920"/>
                </a:cubicBezTo>
                <a:cubicBezTo>
                  <a:pt x="1005840" y="780675"/>
                  <a:pt x="780675" y="1005840"/>
                  <a:pt x="502920" y="1005840"/>
                </a:cubicBezTo>
                <a:cubicBezTo>
                  <a:pt x="225165" y="1005840"/>
                  <a:pt x="0" y="780675"/>
                  <a:pt x="0" y="502920"/>
                </a:cubicBezTo>
                <a:cubicBezTo>
                  <a:pt x="0" y="225165"/>
                  <a:pt x="225165" y="0"/>
                  <a:pt x="502920" y="0"/>
                </a:cubicBezTo>
                <a:close/>
              </a:path>
            </a:pathLst>
          </a:custGeom>
          <a:solidFill>
            <a:schemeClr val="tx2"/>
          </a:solidFill>
          <a:ln w="571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39" name="Group 138"/>
          <p:cNvGrpSpPr/>
          <p:nvPr/>
        </p:nvGrpSpPr>
        <p:grpSpPr>
          <a:xfrm>
            <a:off x="2450674" y="5352362"/>
            <a:ext cx="355728" cy="409828"/>
            <a:chOff x="3889804" y="5487538"/>
            <a:chExt cx="981581" cy="1503220"/>
          </a:xfrm>
        </p:grpSpPr>
        <p:grpSp>
          <p:nvGrpSpPr>
            <p:cNvPr id="140" name="Group 139"/>
            <p:cNvGrpSpPr/>
            <p:nvPr/>
          </p:nvGrpSpPr>
          <p:grpSpPr>
            <a:xfrm>
              <a:off x="4088812" y="5729791"/>
              <a:ext cx="640699" cy="978963"/>
              <a:chOff x="3994659" y="7008702"/>
              <a:chExt cx="745465" cy="1374671"/>
            </a:xfrm>
          </p:grpSpPr>
          <p:sp>
            <p:nvSpPr>
              <p:cNvPr id="143" name="Rectangle 142"/>
              <p:cNvSpPr/>
              <p:nvPr>
                <p:custDataLst>
                  <p:tags r:id="rId1"/>
                </p:custDataLst>
              </p:nvPr>
            </p:nvSpPr>
            <p:spPr bwMode="auto">
              <a:xfrm>
                <a:off x="3994660" y="7008702"/>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50" tIns="45700" rIns="68550" bIns="45700" rtlCol="0" anchor="b" anchorCtr="0"/>
              <a:lstStyle/>
              <a:p>
                <a:pPr marL="0" marR="0" lvl="0" indent="0" defTabSz="931869" eaLnBrk="1" fontAlgn="base" latinLnBrk="0" hangingPunct="1">
                  <a:lnSpc>
                    <a:spcPct val="100000"/>
                  </a:lnSpc>
                  <a:spcBef>
                    <a:spcPct val="0"/>
                  </a:spcBef>
                  <a:spcAft>
                    <a:spcPct val="0"/>
                  </a:spcAft>
                  <a:buClrTx/>
                  <a:buSzTx/>
                  <a:buFontTx/>
                  <a:buNone/>
                  <a:tabLst/>
                  <a:defRPr/>
                </a:pPr>
                <a:endParaRPr kumimoji="0" lang="en-US" sz="1498"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ea typeface="Segoe UI" pitchFamily="34" charset="0"/>
                  <a:cs typeface="Segoe UI" pitchFamily="34" charset="0"/>
                </a:endParaRPr>
              </a:p>
            </p:txBody>
          </p:sp>
          <p:sp>
            <p:nvSpPr>
              <p:cNvPr id="144" name="Rectangle 143"/>
              <p:cNvSpPr/>
              <p:nvPr>
                <p:custDataLst>
                  <p:tags r:id="rId2"/>
                </p:custDataLst>
              </p:nvPr>
            </p:nvSpPr>
            <p:spPr bwMode="auto">
              <a:xfrm>
                <a:off x="4285367" y="7262718"/>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50" tIns="45700" rIns="68550" bIns="45700" rtlCol="0" anchor="b" anchorCtr="0"/>
              <a:lstStyle/>
              <a:p>
                <a:pPr marL="0" marR="0" lvl="0" indent="0" defTabSz="931869" eaLnBrk="1" fontAlgn="base" latinLnBrk="0" hangingPunct="1">
                  <a:lnSpc>
                    <a:spcPct val="100000"/>
                  </a:lnSpc>
                  <a:spcBef>
                    <a:spcPct val="0"/>
                  </a:spcBef>
                  <a:spcAft>
                    <a:spcPct val="0"/>
                  </a:spcAft>
                  <a:buClrTx/>
                  <a:buSzTx/>
                  <a:buFontTx/>
                  <a:buNone/>
                  <a:tabLst/>
                  <a:defRPr/>
                </a:pPr>
                <a:endParaRPr kumimoji="0" lang="en-US" sz="1498"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ea typeface="Segoe UI" pitchFamily="34" charset="0"/>
                  <a:cs typeface="Segoe UI" pitchFamily="34" charset="0"/>
                </a:endParaRPr>
              </a:p>
            </p:txBody>
          </p:sp>
          <p:sp>
            <p:nvSpPr>
              <p:cNvPr id="145" name="Rectangle 144"/>
              <p:cNvSpPr/>
              <p:nvPr>
                <p:custDataLst>
                  <p:tags r:id="rId3"/>
                </p:custDataLst>
              </p:nvPr>
            </p:nvSpPr>
            <p:spPr bwMode="auto">
              <a:xfrm>
                <a:off x="3994660" y="7513156"/>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50" tIns="45700" rIns="68550" bIns="45700" rtlCol="0" anchor="b" anchorCtr="0"/>
              <a:lstStyle/>
              <a:p>
                <a:pPr marL="0" marR="0" lvl="0" indent="0" defTabSz="931869" eaLnBrk="1" fontAlgn="base" latinLnBrk="0" hangingPunct="1">
                  <a:lnSpc>
                    <a:spcPct val="100000"/>
                  </a:lnSpc>
                  <a:spcBef>
                    <a:spcPct val="0"/>
                  </a:spcBef>
                  <a:spcAft>
                    <a:spcPct val="0"/>
                  </a:spcAft>
                  <a:buClrTx/>
                  <a:buSzTx/>
                  <a:buFontTx/>
                  <a:buNone/>
                  <a:tabLst/>
                  <a:defRPr/>
                </a:pPr>
                <a:endParaRPr kumimoji="0" lang="en-US" sz="1498"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ea typeface="Segoe UI" pitchFamily="34" charset="0"/>
                  <a:cs typeface="Segoe UI" pitchFamily="34" charset="0"/>
                </a:endParaRPr>
              </a:p>
            </p:txBody>
          </p:sp>
          <p:sp>
            <p:nvSpPr>
              <p:cNvPr id="146" name="Rectangle 145"/>
              <p:cNvSpPr/>
              <p:nvPr>
                <p:custDataLst>
                  <p:tags r:id="rId4"/>
                </p:custDataLst>
              </p:nvPr>
            </p:nvSpPr>
            <p:spPr bwMode="auto">
              <a:xfrm>
                <a:off x="4285367" y="7799834"/>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50" tIns="45700" rIns="68550" bIns="45700" rtlCol="0" anchor="b" anchorCtr="0"/>
              <a:lstStyle/>
              <a:p>
                <a:pPr marL="0" marR="0" lvl="0" indent="0" defTabSz="931869" eaLnBrk="1" fontAlgn="base" latinLnBrk="0" hangingPunct="1">
                  <a:lnSpc>
                    <a:spcPct val="100000"/>
                  </a:lnSpc>
                  <a:spcBef>
                    <a:spcPct val="0"/>
                  </a:spcBef>
                  <a:spcAft>
                    <a:spcPct val="0"/>
                  </a:spcAft>
                  <a:buClrTx/>
                  <a:buSzTx/>
                  <a:buFontTx/>
                  <a:buNone/>
                  <a:tabLst/>
                  <a:defRPr/>
                </a:pPr>
                <a:endParaRPr kumimoji="0" lang="en-US" sz="1498"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ea typeface="Segoe UI" pitchFamily="34" charset="0"/>
                  <a:cs typeface="Segoe UI" pitchFamily="34" charset="0"/>
                </a:endParaRPr>
              </a:p>
            </p:txBody>
          </p:sp>
          <p:sp>
            <p:nvSpPr>
              <p:cNvPr id="147" name="Rectangle 146"/>
              <p:cNvSpPr/>
              <p:nvPr>
                <p:custDataLst>
                  <p:tags r:id="rId5"/>
                </p:custDataLst>
              </p:nvPr>
            </p:nvSpPr>
            <p:spPr bwMode="auto">
              <a:xfrm>
                <a:off x="3994659" y="8017615"/>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50" tIns="45700" rIns="68550" bIns="45700" rtlCol="0" anchor="b" anchorCtr="0"/>
              <a:lstStyle/>
              <a:p>
                <a:pPr marL="0" marR="0" lvl="0" indent="0" defTabSz="931869" eaLnBrk="1" fontAlgn="base" latinLnBrk="0" hangingPunct="1">
                  <a:lnSpc>
                    <a:spcPct val="100000"/>
                  </a:lnSpc>
                  <a:spcBef>
                    <a:spcPct val="0"/>
                  </a:spcBef>
                  <a:spcAft>
                    <a:spcPct val="0"/>
                  </a:spcAft>
                  <a:buClrTx/>
                  <a:buSzTx/>
                  <a:buFontTx/>
                  <a:buNone/>
                  <a:tabLst/>
                  <a:defRPr/>
                </a:pPr>
                <a:endParaRPr kumimoji="0" lang="en-US" sz="1498"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ea typeface="Segoe UI" pitchFamily="34" charset="0"/>
                  <a:cs typeface="Segoe UI" pitchFamily="34" charset="0"/>
                </a:endParaRPr>
              </a:p>
            </p:txBody>
          </p:sp>
          <p:sp>
            <p:nvSpPr>
              <p:cNvPr id="148" name="Rectangle 147"/>
              <p:cNvSpPr/>
              <p:nvPr>
                <p:custDataLst>
                  <p:tags r:id="rId6"/>
                </p:custDataLst>
              </p:nvPr>
            </p:nvSpPr>
            <p:spPr bwMode="auto">
              <a:xfrm>
                <a:off x="4557245" y="7511743"/>
                <a:ext cx="182879"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50" tIns="45700" rIns="68550" bIns="45700" rtlCol="0" anchor="b" anchorCtr="0"/>
              <a:lstStyle/>
              <a:p>
                <a:pPr marL="0" marR="0" lvl="0" indent="0" defTabSz="931869" eaLnBrk="1" fontAlgn="base" latinLnBrk="0" hangingPunct="1">
                  <a:lnSpc>
                    <a:spcPct val="100000"/>
                  </a:lnSpc>
                  <a:spcBef>
                    <a:spcPct val="0"/>
                  </a:spcBef>
                  <a:spcAft>
                    <a:spcPct val="0"/>
                  </a:spcAft>
                  <a:buClrTx/>
                  <a:buSzTx/>
                  <a:buFontTx/>
                  <a:buNone/>
                  <a:tabLst/>
                  <a:defRPr/>
                </a:pPr>
                <a:endParaRPr kumimoji="0" lang="en-US" sz="1498"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ea typeface="Segoe UI" pitchFamily="34" charset="0"/>
                  <a:cs typeface="Segoe UI" pitchFamily="34" charset="0"/>
                </a:endParaRPr>
              </a:p>
            </p:txBody>
          </p:sp>
        </p:grpSp>
        <p:sp>
          <p:nvSpPr>
            <p:cNvPr id="141" name="Freeform 85"/>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69000">
                  <a:srgbClr val="0072C6"/>
                </a:gs>
                <a:gs pos="68000">
                  <a:srgbClr val="2687CE"/>
                </a:gs>
              </a:gsLst>
              <a:lin ang="3600000" scaled="0"/>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38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404040"/>
                </a:solidFill>
                <a:effectLst/>
                <a:uLnTx/>
                <a:uFillTx/>
                <a:ea typeface="MS PGothic" charset="0"/>
              </a:endParaRPr>
            </a:p>
          </p:txBody>
        </p:sp>
        <p:sp>
          <p:nvSpPr>
            <p:cNvPr id="142" name="Freeform 87"/>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69000">
                  <a:srgbClr val="0072C6"/>
                </a:gs>
                <a:gs pos="68000">
                  <a:srgbClr val="2687CE"/>
                </a:gs>
              </a:gsLst>
              <a:lin ang="81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38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404040"/>
                </a:solidFill>
                <a:effectLst/>
                <a:uLnTx/>
                <a:uFillTx/>
                <a:ea typeface="MS PGothic" charset="0"/>
              </a:endParaRPr>
            </a:p>
          </p:txBody>
        </p:sp>
      </p:grpSp>
      <p:pic>
        <p:nvPicPr>
          <p:cNvPr id="26" name="Picture 25" descr="Tools Free Stock Photo - Public Domain Pictures"/>
          <p:cNvPicPr>
            <a:picLocks noChangeAspect="1"/>
          </p:cNvPicPr>
          <p:nvPr/>
        </p:nvPicPr>
        <p:blipFill rotWithShape="1">
          <a:blip r:embed="rId14" cstate="email">
            <a:duotone>
              <a:srgbClr val="0072C6">
                <a:shade val="45000"/>
                <a:satMod val="135000"/>
              </a:srgbClr>
              <a:prstClr val="white"/>
            </a:duotone>
            <a:extLst>
              <a:ext uri="{28A0092B-C50C-407E-A947-70E740481C1C}">
                <a14:useLocalDpi xmlns:a14="http://schemas.microsoft.com/office/drawing/2010/main"/>
              </a:ext>
            </a:extLst>
          </a:blip>
          <a:srcRect/>
          <a:stretch/>
        </p:blipFill>
        <p:spPr>
          <a:xfrm>
            <a:off x="444090" y="4918880"/>
            <a:ext cx="522711" cy="514216"/>
          </a:xfrm>
          <a:prstGeom prst="rect">
            <a:avLst/>
          </a:prstGeom>
          <a:solidFill>
            <a:schemeClr val="tx2"/>
          </a:solidFill>
        </p:spPr>
      </p:pic>
      <p:sp>
        <p:nvSpPr>
          <p:cNvPr id="61" name="Freeform 53"/>
          <p:cNvSpPr>
            <a:spLocks noEditPoints="1"/>
          </p:cNvSpPr>
          <p:nvPr/>
        </p:nvSpPr>
        <p:spPr bwMode="auto">
          <a:xfrm>
            <a:off x="528694" y="4154986"/>
            <a:ext cx="353502" cy="504524"/>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2"/>
          </a:solidFill>
          <a:ln>
            <a:noFill/>
          </a:ln>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33333"/>
              </a:solidFill>
              <a:effectLst/>
              <a:uLnTx/>
              <a:uFillTx/>
            </a:endParaRPr>
          </a:p>
        </p:txBody>
      </p:sp>
      <p:sp>
        <p:nvSpPr>
          <p:cNvPr id="80" name="Rectangle 34"/>
          <p:cNvSpPr>
            <a:spLocks noChangeAspect="1"/>
          </p:cNvSpPr>
          <p:nvPr/>
        </p:nvSpPr>
        <p:spPr bwMode="auto">
          <a:xfrm>
            <a:off x="584071" y="3468655"/>
            <a:ext cx="242747" cy="426963"/>
          </a:xfrm>
          <a:custGeom>
            <a:avLst/>
            <a:gdLst/>
            <a:ahLst/>
            <a:cxnLst/>
            <a:rect l="l" t="t" r="r" b="b"/>
            <a:pathLst>
              <a:path w="1171885" h="2061737">
                <a:moveTo>
                  <a:pt x="143419" y="1960615"/>
                </a:moveTo>
                <a:cubicBezTo>
                  <a:pt x="138369" y="1960615"/>
                  <a:pt x="134275" y="1964709"/>
                  <a:pt x="134275" y="1969759"/>
                </a:cubicBezTo>
                <a:cubicBezTo>
                  <a:pt x="134275" y="1974809"/>
                  <a:pt x="138369" y="1978903"/>
                  <a:pt x="143419" y="1978903"/>
                </a:cubicBezTo>
                <a:lnTo>
                  <a:pt x="579179" y="1978903"/>
                </a:lnTo>
                <a:cubicBezTo>
                  <a:pt x="584229" y="1978903"/>
                  <a:pt x="588323" y="1974809"/>
                  <a:pt x="588323" y="1969759"/>
                </a:cubicBezTo>
                <a:cubicBezTo>
                  <a:pt x="588323" y="1964709"/>
                  <a:pt x="584229" y="1960615"/>
                  <a:pt x="579179" y="1960615"/>
                </a:cubicBezTo>
                <a:close/>
                <a:moveTo>
                  <a:pt x="143419" y="1910375"/>
                </a:moveTo>
                <a:cubicBezTo>
                  <a:pt x="138369" y="1910375"/>
                  <a:pt x="134275" y="1914469"/>
                  <a:pt x="134275" y="1919519"/>
                </a:cubicBezTo>
                <a:cubicBezTo>
                  <a:pt x="134275" y="1924569"/>
                  <a:pt x="138369" y="1928663"/>
                  <a:pt x="143419" y="1928663"/>
                </a:cubicBezTo>
                <a:lnTo>
                  <a:pt x="579179" y="1928663"/>
                </a:lnTo>
                <a:cubicBezTo>
                  <a:pt x="584229" y="1928663"/>
                  <a:pt x="588323" y="1924569"/>
                  <a:pt x="588323" y="1919519"/>
                </a:cubicBezTo>
                <a:cubicBezTo>
                  <a:pt x="588323" y="1914469"/>
                  <a:pt x="584229" y="1910375"/>
                  <a:pt x="579179" y="1910375"/>
                </a:cubicBezTo>
                <a:close/>
                <a:moveTo>
                  <a:pt x="636962" y="1860134"/>
                </a:moveTo>
                <a:cubicBezTo>
                  <a:pt x="626871" y="1860134"/>
                  <a:pt x="618691" y="1868314"/>
                  <a:pt x="618691" y="1878405"/>
                </a:cubicBezTo>
                <a:lnTo>
                  <a:pt x="618691" y="1951488"/>
                </a:lnTo>
                <a:cubicBezTo>
                  <a:pt x="618691" y="1961579"/>
                  <a:pt x="626871" y="1969759"/>
                  <a:pt x="636962" y="1969759"/>
                </a:cubicBezTo>
                <a:lnTo>
                  <a:pt x="1027491" y="1969759"/>
                </a:lnTo>
                <a:cubicBezTo>
                  <a:pt x="1037582" y="1969759"/>
                  <a:pt x="1045762" y="1961579"/>
                  <a:pt x="1045762" y="1951488"/>
                </a:cubicBezTo>
                <a:lnTo>
                  <a:pt x="1045762" y="1878405"/>
                </a:lnTo>
                <a:cubicBezTo>
                  <a:pt x="1045762" y="1868314"/>
                  <a:pt x="1037582" y="1860134"/>
                  <a:pt x="1027491" y="1860134"/>
                </a:cubicBezTo>
                <a:close/>
                <a:moveTo>
                  <a:pt x="143419" y="1860134"/>
                </a:moveTo>
                <a:cubicBezTo>
                  <a:pt x="138369" y="1860134"/>
                  <a:pt x="134275" y="1864228"/>
                  <a:pt x="134275" y="1869278"/>
                </a:cubicBezTo>
                <a:cubicBezTo>
                  <a:pt x="134275" y="1874328"/>
                  <a:pt x="138369" y="1878422"/>
                  <a:pt x="143419" y="1878422"/>
                </a:cubicBezTo>
                <a:lnTo>
                  <a:pt x="579179" y="1878422"/>
                </a:lnTo>
                <a:cubicBezTo>
                  <a:pt x="584229" y="1878422"/>
                  <a:pt x="588323" y="1874328"/>
                  <a:pt x="588323" y="1869278"/>
                </a:cubicBezTo>
                <a:cubicBezTo>
                  <a:pt x="588323" y="1864228"/>
                  <a:pt x="584229" y="1860134"/>
                  <a:pt x="579179" y="1860134"/>
                </a:cubicBezTo>
                <a:close/>
                <a:moveTo>
                  <a:pt x="849158" y="653609"/>
                </a:moveTo>
                <a:lnTo>
                  <a:pt x="948122" y="653609"/>
                </a:lnTo>
                <a:lnTo>
                  <a:pt x="948122" y="1054223"/>
                </a:lnTo>
                <a:lnTo>
                  <a:pt x="849158" y="1054223"/>
                </a:lnTo>
                <a:close/>
                <a:moveTo>
                  <a:pt x="773632" y="653609"/>
                </a:moveTo>
                <a:lnTo>
                  <a:pt x="821706" y="653609"/>
                </a:lnTo>
                <a:lnTo>
                  <a:pt x="821706" y="1054223"/>
                </a:lnTo>
                <a:lnTo>
                  <a:pt x="773632" y="1054223"/>
                </a:lnTo>
                <a:close/>
                <a:moveTo>
                  <a:pt x="565313" y="653609"/>
                </a:moveTo>
                <a:lnTo>
                  <a:pt x="613386" y="653609"/>
                </a:lnTo>
                <a:lnTo>
                  <a:pt x="613386" y="1054223"/>
                </a:lnTo>
                <a:lnTo>
                  <a:pt x="565313" y="1054223"/>
                </a:lnTo>
                <a:close/>
                <a:moveTo>
                  <a:pt x="408629" y="653609"/>
                </a:moveTo>
                <a:lnTo>
                  <a:pt x="456702" y="653609"/>
                </a:lnTo>
                <a:lnTo>
                  <a:pt x="456702" y="1054223"/>
                </a:lnTo>
                <a:lnTo>
                  <a:pt x="408629" y="1054223"/>
                </a:lnTo>
                <a:close/>
                <a:moveTo>
                  <a:pt x="264406" y="653609"/>
                </a:moveTo>
                <a:lnTo>
                  <a:pt x="380140" y="653609"/>
                </a:lnTo>
                <a:lnTo>
                  <a:pt x="380140" y="1054223"/>
                </a:lnTo>
                <a:lnTo>
                  <a:pt x="264406" y="1054223"/>
                </a:lnTo>
                <a:close/>
                <a:moveTo>
                  <a:pt x="203108" y="653609"/>
                </a:moveTo>
                <a:lnTo>
                  <a:pt x="250162" y="653609"/>
                </a:lnTo>
                <a:lnTo>
                  <a:pt x="250162" y="1054223"/>
                </a:lnTo>
                <a:lnTo>
                  <a:pt x="203108" y="1054223"/>
                </a:lnTo>
                <a:close/>
                <a:moveTo>
                  <a:pt x="117669" y="194556"/>
                </a:moveTo>
                <a:lnTo>
                  <a:pt x="117669" y="1775970"/>
                </a:lnTo>
                <a:lnTo>
                  <a:pt x="1054217" y="1775970"/>
                </a:lnTo>
                <a:lnTo>
                  <a:pt x="1054217" y="194556"/>
                </a:lnTo>
                <a:close/>
                <a:moveTo>
                  <a:pt x="195318" y="0"/>
                </a:moveTo>
                <a:lnTo>
                  <a:pt x="976567" y="0"/>
                </a:lnTo>
                <a:cubicBezTo>
                  <a:pt x="1084438" y="0"/>
                  <a:pt x="1171885" y="87447"/>
                  <a:pt x="1171885" y="195318"/>
                </a:cubicBezTo>
                <a:lnTo>
                  <a:pt x="1171885" y="1866419"/>
                </a:lnTo>
                <a:cubicBezTo>
                  <a:pt x="1171885" y="1974290"/>
                  <a:pt x="1084438" y="2061737"/>
                  <a:pt x="976567" y="2061737"/>
                </a:cubicBezTo>
                <a:lnTo>
                  <a:pt x="195318" y="2061737"/>
                </a:lnTo>
                <a:cubicBezTo>
                  <a:pt x="87447" y="2061737"/>
                  <a:pt x="0" y="1974290"/>
                  <a:pt x="0" y="1866419"/>
                </a:cubicBezTo>
                <a:lnTo>
                  <a:pt x="0" y="195318"/>
                </a:lnTo>
                <a:cubicBezTo>
                  <a:pt x="0" y="87447"/>
                  <a:pt x="87447" y="0"/>
                  <a:pt x="195318"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marL="0" marR="0" lvl="0" indent="0" algn="ctr" defTabSz="932111" eaLnBrk="1" fontAlgn="base" latinLnBrk="0" hangingPunct="1">
              <a:lnSpc>
                <a:spcPct val="100000"/>
              </a:lnSpc>
              <a:spcBef>
                <a:spcPct val="0"/>
              </a:spcBef>
              <a:spcAft>
                <a:spcPct val="0"/>
              </a:spcAft>
              <a:buClrTx/>
              <a:buSzTx/>
              <a:buFontTx/>
              <a:buNone/>
              <a:tabLst/>
              <a:defRPr/>
            </a:pPr>
            <a:endParaRPr kumimoji="0" lang="en-US" sz="1836" b="0" i="0" u="none" strike="noStrike" kern="0" cap="none" spc="-51" normalizeH="0" baseline="0" noProof="0" dirty="0" err="1">
              <a:ln>
                <a:noFill/>
              </a:ln>
              <a:solidFill>
                <a:srgbClr val="002050"/>
              </a:solidFill>
              <a:effectLst/>
              <a:uLnTx/>
              <a:uFillTx/>
              <a:ea typeface="Segoe UI" pitchFamily="34" charset="0"/>
              <a:cs typeface="Segoe UI" pitchFamily="34" charset="0"/>
            </a:endParaRPr>
          </a:p>
        </p:txBody>
      </p:sp>
      <p:grpSp>
        <p:nvGrpSpPr>
          <p:cNvPr id="81" name="Group 80"/>
          <p:cNvGrpSpPr/>
          <p:nvPr/>
        </p:nvGrpSpPr>
        <p:grpSpPr>
          <a:xfrm>
            <a:off x="527025" y="2859266"/>
            <a:ext cx="356840" cy="350021"/>
            <a:chOff x="1843201" y="3161028"/>
            <a:chExt cx="249238" cy="244476"/>
          </a:xfrm>
          <a:solidFill>
            <a:schemeClr val="tx2"/>
          </a:solidFill>
        </p:grpSpPr>
        <p:sp>
          <p:nvSpPr>
            <p:cNvPr id="82" name="Freeform 111"/>
            <p:cNvSpPr>
              <a:spLocks/>
            </p:cNvSpPr>
            <p:nvPr/>
          </p:nvSpPr>
          <p:spPr bwMode="auto">
            <a:xfrm>
              <a:off x="1843201" y="3213413"/>
              <a:ext cx="52388" cy="63500"/>
            </a:xfrm>
            <a:custGeom>
              <a:avLst/>
              <a:gdLst/>
              <a:ahLst/>
              <a:cxnLst>
                <a:cxn ang="0">
                  <a:pos x="9" y="2"/>
                </a:cxn>
                <a:cxn ang="0">
                  <a:pos x="4" y="0"/>
                </a:cxn>
                <a:cxn ang="0">
                  <a:pos x="0" y="11"/>
                </a:cxn>
                <a:cxn ang="0">
                  <a:pos x="7" y="11"/>
                </a:cxn>
                <a:cxn ang="0">
                  <a:pos x="9" y="2"/>
                </a:cxn>
              </a:cxnLst>
              <a:rect l="0" t="0" r="r" b="b"/>
              <a:pathLst>
                <a:path w="9" h="11">
                  <a:moveTo>
                    <a:pt x="9" y="2"/>
                  </a:moveTo>
                  <a:cubicBezTo>
                    <a:pt x="7" y="1"/>
                    <a:pt x="5" y="0"/>
                    <a:pt x="4" y="0"/>
                  </a:cubicBezTo>
                  <a:cubicBezTo>
                    <a:pt x="2" y="3"/>
                    <a:pt x="0" y="7"/>
                    <a:pt x="0" y="11"/>
                  </a:cubicBezTo>
                  <a:cubicBezTo>
                    <a:pt x="7" y="11"/>
                    <a:pt x="7" y="11"/>
                    <a:pt x="7" y="11"/>
                  </a:cubicBezTo>
                  <a:cubicBezTo>
                    <a:pt x="7" y="8"/>
                    <a:pt x="8" y="5"/>
                    <a:pt x="9" y="2"/>
                  </a:cubicBezTo>
                  <a:close/>
                </a:path>
              </a:pathLst>
            </a:custGeom>
            <a:grpFill/>
            <a:ln w="9525">
              <a:noFill/>
              <a:round/>
              <a:headEnd/>
              <a:tailEnd/>
            </a:ln>
          </p:spPr>
          <p:txBody>
            <a:bodyPr vert="horz" wrap="square" lIns="91419" tIns="45710" rIns="91419" bIns="45710" numCol="1" anchor="t" anchorCtr="0" compatLnSpc="1">
              <a:prstTxWarp prst="textNoShape">
                <a:avLst/>
              </a:prstTxWarp>
            </a:bodyPr>
            <a:lstStyle/>
            <a:p>
              <a:pPr marL="0" marR="0" lvl="0" indent="0" defTabSz="914147"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endParaRPr>
            </a:p>
          </p:txBody>
        </p:sp>
        <p:sp>
          <p:nvSpPr>
            <p:cNvPr id="83" name="Freeform 112"/>
            <p:cNvSpPr>
              <a:spLocks/>
            </p:cNvSpPr>
            <p:nvPr/>
          </p:nvSpPr>
          <p:spPr bwMode="auto">
            <a:xfrm>
              <a:off x="1895590" y="3294377"/>
              <a:ext cx="63499" cy="46039"/>
            </a:xfrm>
            <a:custGeom>
              <a:avLst/>
              <a:gdLst/>
              <a:ahLst/>
              <a:cxnLst>
                <a:cxn ang="0">
                  <a:pos x="2" y="8"/>
                </a:cxn>
                <a:cxn ang="0">
                  <a:pos x="11" y="6"/>
                </a:cxn>
                <a:cxn ang="0">
                  <a:pos x="11" y="0"/>
                </a:cxn>
                <a:cxn ang="0">
                  <a:pos x="0" y="0"/>
                </a:cxn>
                <a:cxn ang="0">
                  <a:pos x="2" y="8"/>
                </a:cxn>
              </a:cxnLst>
              <a:rect l="0" t="0" r="r" b="b"/>
              <a:pathLst>
                <a:path w="11" h="8">
                  <a:moveTo>
                    <a:pt x="2" y="8"/>
                  </a:moveTo>
                  <a:cubicBezTo>
                    <a:pt x="5" y="7"/>
                    <a:pt x="8" y="6"/>
                    <a:pt x="11" y="6"/>
                  </a:cubicBezTo>
                  <a:cubicBezTo>
                    <a:pt x="11" y="0"/>
                    <a:pt x="11" y="0"/>
                    <a:pt x="11" y="0"/>
                  </a:cubicBezTo>
                  <a:cubicBezTo>
                    <a:pt x="0" y="0"/>
                    <a:pt x="0" y="0"/>
                    <a:pt x="0" y="0"/>
                  </a:cubicBezTo>
                  <a:cubicBezTo>
                    <a:pt x="1" y="3"/>
                    <a:pt x="1" y="5"/>
                    <a:pt x="2" y="8"/>
                  </a:cubicBezTo>
                  <a:close/>
                </a:path>
              </a:pathLst>
            </a:custGeom>
            <a:grpFill/>
            <a:ln w="9525">
              <a:noFill/>
              <a:round/>
              <a:headEnd/>
              <a:tailEnd/>
            </a:ln>
          </p:spPr>
          <p:txBody>
            <a:bodyPr vert="horz" wrap="square" lIns="91419" tIns="45710" rIns="91419" bIns="45710" numCol="1" anchor="t" anchorCtr="0" compatLnSpc="1">
              <a:prstTxWarp prst="textNoShape">
                <a:avLst/>
              </a:prstTxWarp>
            </a:bodyPr>
            <a:lstStyle/>
            <a:p>
              <a:pPr marL="0" marR="0" lvl="0" indent="0" defTabSz="914147"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endParaRPr>
            </a:p>
          </p:txBody>
        </p:sp>
        <p:sp>
          <p:nvSpPr>
            <p:cNvPr id="84" name="Freeform 113"/>
            <p:cNvSpPr>
              <a:spLocks/>
            </p:cNvSpPr>
            <p:nvPr/>
          </p:nvSpPr>
          <p:spPr bwMode="auto">
            <a:xfrm>
              <a:off x="1976551" y="3346765"/>
              <a:ext cx="41275" cy="46039"/>
            </a:xfrm>
            <a:custGeom>
              <a:avLst/>
              <a:gdLst/>
              <a:ahLst/>
              <a:cxnLst>
                <a:cxn ang="0">
                  <a:pos x="7" y="1"/>
                </a:cxn>
                <a:cxn ang="0">
                  <a:pos x="0" y="0"/>
                </a:cxn>
                <a:cxn ang="0">
                  <a:pos x="0" y="8"/>
                </a:cxn>
                <a:cxn ang="0">
                  <a:pos x="7" y="1"/>
                </a:cxn>
              </a:cxnLst>
              <a:rect l="0" t="0" r="r" b="b"/>
              <a:pathLst>
                <a:path w="7" h="8">
                  <a:moveTo>
                    <a:pt x="7" y="1"/>
                  </a:moveTo>
                  <a:cubicBezTo>
                    <a:pt x="5" y="1"/>
                    <a:pt x="3" y="0"/>
                    <a:pt x="0" y="0"/>
                  </a:cubicBezTo>
                  <a:cubicBezTo>
                    <a:pt x="0" y="8"/>
                    <a:pt x="0" y="8"/>
                    <a:pt x="0" y="8"/>
                  </a:cubicBezTo>
                  <a:cubicBezTo>
                    <a:pt x="2" y="7"/>
                    <a:pt x="5" y="5"/>
                    <a:pt x="7" y="1"/>
                  </a:cubicBezTo>
                  <a:close/>
                </a:path>
              </a:pathLst>
            </a:custGeom>
            <a:grpFill/>
            <a:ln w="9525">
              <a:noFill/>
              <a:round/>
              <a:headEnd/>
              <a:tailEnd/>
            </a:ln>
          </p:spPr>
          <p:txBody>
            <a:bodyPr vert="horz" wrap="square" lIns="91419" tIns="45710" rIns="91419" bIns="45710" numCol="1" anchor="t" anchorCtr="0" compatLnSpc="1">
              <a:prstTxWarp prst="textNoShape">
                <a:avLst/>
              </a:prstTxWarp>
            </a:bodyPr>
            <a:lstStyle/>
            <a:p>
              <a:pPr marL="0" marR="0" lvl="0" indent="0" defTabSz="914147"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endParaRPr>
            </a:p>
          </p:txBody>
        </p:sp>
        <p:sp>
          <p:nvSpPr>
            <p:cNvPr id="85" name="Freeform 114"/>
            <p:cNvSpPr>
              <a:spLocks/>
            </p:cNvSpPr>
            <p:nvPr/>
          </p:nvSpPr>
          <p:spPr bwMode="auto">
            <a:xfrm>
              <a:off x="1895590" y="3230877"/>
              <a:ext cx="63499" cy="46039"/>
            </a:xfrm>
            <a:custGeom>
              <a:avLst/>
              <a:gdLst/>
              <a:ahLst/>
              <a:cxnLst>
                <a:cxn ang="0">
                  <a:pos x="0" y="8"/>
                </a:cxn>
                <a:cxn ang="0">
                  <a:pos x="11" y="8"/>
                </a:cxn>
                <a:cxn ang="0">
                  <a:pos x="11" y="1"/>
                </a:cxn>
                <a:cxn ang="0">
                  <a:pos x="2" y="0"/>
                </a:cxn>
                <a:cxn ang="0">
                  <a:pos x="0" y="8"/>
                </a:cxn>
              </a:cxnLst>
              <a:rect l="0" t="0" r="r" b="b"/>
              <a:pathLst>
                <a:path w="11" h="8">
                  <a:moveTo>
                    <a:pt x="0" y="8"/>
                  </a:moveTo>
                  <a:cubicBezTo>
                    <a:pt x="11" y="8"/>
                    <a:pt x="11" y="8"/>
                    <a:pt x="11" y="8"/>
                  </a:cubicBezTo>
                  <a:cubicBezTo>
                    <a:pt x="11" y="1"/>
                    <a:pt x="11" y="1"/>
                    <a:pt x="11" y="1"/>
                  </a:cubicBezTo>
                  <a:cubicBezTo>
                    <a:pt x="8" y="1"/>
                    <a:pt x="5" y="1"/>
                    <a:pt x="2" y="0"/>
                  </a:cubicBezTo>
                  <a:cubicBezTo>
                    <a:pt x="1" y="2"/>
                    <a:pt x="1" y="5"/>
                    <a:pt x="0" y="8"/>
                  </a:cubicBezTo>
                  <a:close/>
                </a:path>
              </a:pathLst>
            </a:custGeom>
            <a:grpFill/>
            <a:ln w="9525">
              <a:noFill/>
              <a:round/>
              <a:headEnd/>
              <a:tailEnd/>
            </a:ln>
          </p:spPr>
          <p:txBody>
            <a:bodyPr vert="horz" wrap="square" lIns="91419" tIns="45710" rIns="91419" bIns="45710" numCol="1" anchor="t" anchorCtr="0" compatLnSpc="1">
              <a:prstTxWarp prst="textNoShape">
                <a:avLst/>
              </a:prstTxWarp>
            </a:bodyPr>
            <a:lstStyle/>
            <a:p>
              <a:pPr marL="0" marR="0" lvl="0" indent="0" defTabSz="914147"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endParaRPr>
            </a:p>
          </p:txBody>
        </p:sp>
        <p:sp>
          <p:nvSpPr>
            <p:cNvPr id="86" name="Freeform 115"/>
            <p:cNvSpPr>
              <a:spLocks/>
            </p:cNvSpPr>
            <p:nvPr/>
          </p:nvSpPr>
          <p:spPr bwMode="auto">
            <a:xfrm>
              <a:off x="2040051" y="3213413"/>
              <a:ext cx="52388" cy="63500"/>
            </a:xfrm>
            <a:custGeom>
              <a:avLst/>
              <a:gdLst/>
              <a:ahLst/>
              <a:cxnLst>
                <a:cxn ang="0">
                  <a:pos x="2" y="11"/>
                </a:cxn>
                <a:cxn ang="0">
                  <a:pos x="9" y="11"/>
                </a:cxn>
                <a:cxn ang="0">
                  <a:pos x="4" y="0"/>
                </a:cxn>
                <a:cxn ang="0">
                  <a:pos x="0" y="2"/>
                </a:cxn>
                <a:cxn ang="0">
                  <a:pos x="2" y="11"/>
                </a:cxn>
              </a:cxnLst>
              <a:rect l="0" t="0" r="r" b="b"/>
              <a:pathLst>
                <a:path w="9" h="11">
                  <a:moveTo>
                    <a:pt x="2" y="11"/>
                  </a:moveTo>
                  <a:cubicBezTo>
                    <a:pt x="9" y="11"/>
                    <a:pt x="9" y="11"/>
                    <a:pt x="9" y="11"/>
                  </a:cubicBezTo>
                  <a:cubicBezTo>
                    <a:pt x="8" y="7"/>
                    <a:pt x="7" y="3"/>
                    <a:pt x="4" y="0"/>
                  </a:cubicBezTo>
                  <a:cubicBezTo>
                    <a:pt x="3" y="0"/>
                    <a:pt x="2" y="1"/>
                    <a:pt x="0" y="2"/>
                  </a:cubicBezTo>
                  <a:cubicBezTo>
                    <a:pt x="1" y="5"/>
                    <a:pt x="2" y="8"/>
                    <a:pt x="2" y="11"/>
                  </a:cubicBezTo>
                  <a:close/>
                </a:path>
              </a:pathLst>
            </a:custGeom>
            <a:grpFill/>
            <a:ln w="9525">
              <a:noFill/>
              <a:round/>
              <a:headEnd/>
              <a:tailEnd/>
            </a:ln>
          </p:spPr>
          <p:txBody>
            <a:bodyPr vert="horz" wrap="square" lIns="91419" tIns="45710" rIns="91419" bIns="45710" numCol="1" anchor="t" anchorCtr="0" compatLnSpc="1">
              <a:prstTxWarp prst="textNoShape">
                <a:avLst/>
              </a:prstTxWarp>
            </a:bodyPr>
            <a:lstStyle/>
            <a:p>
              <a:pPr marL="0" marR="0" lvl="0" indent="0" defTabSz="914147"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endParaRPr>
            </a:p>
          </p:txBody>
        </p:sp>
        <p:sp>
          <p:nvSpPr>
            <p:cNvPr id="87" name="Freeform 116"/>
            <p:cNvSpPr>
              <a:spLocks/>
            </p:cNvSpPr>
            <p:nvPr/>
          </p:nvSpPr>
          <p:spPr bwMode="auto">
            <a:xfrm>
              <a:off x="1843201" y="3294377"/>
              <a:ext cx="52388" cy="63500"/>
            </a:xfrm>
            <a:custGeom>
              <a:avLst/>
              <a:gdLst/>
              <a:ahLst/>
              <a:cxnLst>
                <a:cxn ang="0">
                  <a:pos x="7" y="0"/>
                </a:cxn>
                <a:cxn ang="0">
                  <a:pos x="0" y="0"/>
                </a:cxn>
                <a:cxn ang="0">
                  <a:pos x="4" y="11"/>
                </a:cxn>
                <a:cxn ang="0">
                  <a:pos x="9" y="9"/>
                </a:cxn>
                <a:cxn ang="0">
                  <a:pos x="7" y="0"/>
                </a:cxn>
              </a:cxnLst>
              <a:rect l="0" t="0" r="r" b="b"/>
              <a:pathLst>
                <a:path w="9" h="11">
                  <a:moveTo>
                    <a:pt x="7" y="0"/>
                  </a:moveTo>
                  <a:cubicBezTo>
                    <a:pt x="0" y="0"/>
                    <a:pt x="0" y="0"/>
                    <a:pt x="0" y="0"/>
                  </a:cubicBezTo>
                  <a:cubicBezTo>
                    <a:pt x="0" y="4"/>
                    <a:pt x="2" y="8"/>
                    <a:pt x="4" y="11"/>
                  </a:cubicBezTo>
                  <a:cubicBezTo>
                    <a:pt x="5" y="10"/>
                    <a:pt x="7" y="9"/>
                    <a:pt x="9" y="9"/>
                  </a:cubicBezTo>
                  <a:cubicBezTo>
                    <a:pt x="8" y="6"/>
                    <a:pt x="7" y="3"/>
                    <a:pt x="7" y="0"/>
                  </a:cubicBezTo>
                  <a:close/>
                </a:path>
              </a:pathLst>
            </a:custGeom>
            <a:grpFill/>
            <a:ln w="9525">
              <a:noFill/>
              <a:round/>
              <a:headEnd/>
              <a:tailEnd/>
            </a:ln>
          </p:spPr>
          <p:txBody>
            <a:bodyPr vert="horz" wrap="square" lIns="91419" tIns="45710" rIns="91419" bIns="45710" numCol="1" anchor="t" anchorCtr="0" compatLnSpc="1">
              <a:prstTxWarp prst="textNoShape">
                <a:avLst/>
              </a:prstTxWarp>
            </a:bodyPr>
            <a:lstStyle/>
            <a:p>
              <a:pPr marL="0" marR="0" lvl="0" indent="0" defTabSz="914147"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endParaRPr>
            </a:p>
          </p:txBody>
        </p:sp>
        <p:sp>
          <p:nvSpPr>
            <p:cNvPr id="88" name="Freeform 117"/>
            <p:cNvSpPr>
              <a:spLocks/>
            </p:cNvSpPr>
            <p:nvPr/>
          </p:nvSpPr>
          <p:spPr bwMode="auto">
            <a:xfrm>
              <a:off x="1976550" y="3230877"/>
              <a:ext cx="58738" cy="46039"/>
            </a:xfrm>
            <a:custGeom>
              <a:avLst/>
              <a:gdLst/>
              <a:ahLst/>
              <a:cxnLst>
                <a:cxn ang="0">
                  <a:pos x="8" y="0"/>
                </a:cxn>
                <a:cxn ang="0">
                  <a:pos x="0" y="1"/>
                </a:cxn>
                <a:cxn ang="0">
                  <a:pos x="0" y="8"/>
                </a:cxn>
                <a:cxn ang="0">
                  <a:pos x="10" y="8"/>
                </a:cxn>
                <a:cxn ang="0">
                  <a:pos x="8" y="0"/>
                </a:cxn>
              </a:cxnLst>
              <a:rect l="0" t="0" r="r" b="b"/>
              <a:pathLst>
                <a:path w="10" h="8">
                  <a:moveTo>
                    <a:pt x="8" y="0"/>
                  </a:moveTo>
                  <a:cubicBezTo>
                    <a:pt x="6" y="1"/>
                    <a:pt x="3" y="1"/>
                    <a:pt x="0" y="1"/>
                  </a:cubicBezTo>
                  <a:cubicBezTo>
                    <a:pt x="0" y="8"/>
                    <a:pt x="0" y="8"/>
                    <a:pt x="0" y="8"/>
                  </a:cubicBezTo>
                  <a:cubicBezTo>
                    <a:pt x="10" y="8"/>
                    <a:pt x="10" y="8"/>
                    <a:pt x="10" y="8"/>
                  </a:cubicBezTo>
                  <a:cubicBezTo>
                    <a:pt x="10" y="5"/>
                    <a:pt x="9" y="2"/>
                    <a:pt x="8" y="0"/>
                  </a:cubicBezTo>
                  <a:close/>
                </a:path>
              </a:pathLst>
            </a:custGeom>
            <a:grpFill/>
            <a:ln w="9525">
              <a:noFill/>
              <a:round/>
              <a:headEnd/>
              <a:tailEnd/>
            </a:ln>
          </p:spPr>
          <p:txBody>
            <a:bodyPr vert="horz" wrap="square" lIns="91419" tIns="45710" rIns="91419" bIns="45710" numCol="1" anchor="t" anchorCtr="0" compatLnSpc="1">
              <a:prstTxWarp prst="textNoShape">
                <a:avLst/>
              </a:prstTxWarp>
            </a:bodyPr>
            <a:lstStyle/>
            <a:p>
              <a:pPr marL="0" marR="0" lvl="0" indent="0" defTabSz="914147"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endParaRPr>
            </a:p>
          </p:txBody>
        </p:sp>
        <p:sp>
          <p:nvSpPr>
            <p:cNvPr id="89" name="Freeform 118"/>
            <p:cNvSpPr>
              <a:spLocks/>
            </p:cNvSpPr>
            <p:nvPr/>
          </p:nvSpPr>
          <p:spPr bwMode="auto">
            <a:xfrm>
              <a:off x="2040051" y="3294377"/>
              <a:ext cx="52388" cy="63500"/>
            </a:xfrm>
            <a:custGeom>
              <a:avLst/>
              <a:gdLst/>
              <a:ahLst/>
              <a:cxnLst>
                <a:cxn ang="0">
                  <a:pos x="0" y="9"/>
                </a:cxn>
                <a:cxn ang="0">
                  <a:pos x="4" y="11"/>
                </a:cxn>
                <a:cxn ang="0">
                  <a:pos x="9" y="0"/>
                </a:cxn>
                <a:cxn ang="0">
                  <a:pos x="2" y="0"/>
                </a:cxn>
                <a:cxn ang="0">
                  <a:pos x="0" y="9"/>
                </a:cxn>
              </a:cxnLst>
              <a:rect l="0" t="0" r="r" b="b"/>
              <a:pathLst>
                <a:path w="9" h="11">
                  <a:moveTo>
                    <a:pt x="0" y="9"/>
                  </a:moveTo>
                  <a:cubicBezTo>
                    <a:pt x="2" y="9"/>
                    <a:pt x="3" y="10"/>
                    <a:pt x="4" y="11"/>
                  </a:cubicBezTo>
                  <a:cubicBezTo>
                    <a:pt x="7" y="8"/>
                    <a:pt x="8" y="4"/>
                    <a:pt x="9" y="0"/>
                  </a:cubicBezTo>
                  <a:cubicBezTo>
                    <a:pt x="2" y="0"/>
                    <a:pt x="2" y="0"/>
                    <a:pt x="2" y="0"/>
                  </a:cubicBezTo>
                  <a:cubicBezTo>
                    <a:pt x="2" y="3"/>
                    <a:pt x="1" y="6"/>
                    <a:pt x="0" y="9"/>
                  </a:cubicBezTo>
                  <a:close/>
                </a:path>
              </a:pathLst>
            </a:custGeom>
            <a:grpFill/>
            <a:ln w="9525">
              <a:noFill/>
              <a:round/>
              <a:headEnd/>
              <a:tailEnd/>
            </a:ln>
          </p:spPr>
          <p:txBody>
            <a:bodyPr vert="horz" wrap="square" lIns="91419" tIns="45710" rIns="91419" bIns="45710" numCol="1" anchor="t" anchorCtr="0" compatLnSpc="1">
              <a:prstTxWarp prst="textNoShape">
                <a:avLst/>
              </a:prstTxWarp>
            </a:bodyPr>
            <a:lstStyle/>
            <a:p>
              <a:pPr marL="0" marR="0" lvl="0" indent="0" defTabSz="914147"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endParaRPr>
            </a:p>
          </p:txBody>
        </p:sp>
        <p:sp>
          <p:nvSpPr>
            <p:cNvPr id="90" name="Freeform 119"/>
            <p:cNvSpPr>
              <a:spLocks/>
            </p:cNvSpPr>
            <p:nvPr/>
          </p:nvSpPr>
          <p:spPr bwMode="auto">
            <a:xfrm>
              <a:off x="1917813" y="3172140"/>
              <a:ext cx="41275" cy="52388"/>
            </a:xfrm>
            <a:custGeom>
              <a:avLst/>
              <a:gdLst/>
              <a:ahLst/>
              <a:cxnLst>
                <a:cxn ang="0">
                  <a:pos x="0" y="8"/>
                </a:cxn>
                <a:cxn ang="0">
                  <a:pos x="7" y="9"/>
                </a:cxn>
                <a:cxn ang="0">
                  <a:pos x="7" y="0"/>
                </a:cxn>
                <a:cxn ang="0">
                  <a:pos x="0" y="8"/>
                </a:cxn>
              </a:cxnLst>
              <a:rect l="0" t="0" r="r" b="b"/>
              <a:pathLst>
                <a:path w="7" h="9">
                  <a:moveTo>
                    <a:pt x="0" y="8"/>
                  </a:moveTo>
                  <a:cubicBezTo>
                    <a:pt x="2" y="8"/>
                    <a:pt x="4" y="9"/>
                    <a:pt x="7" y="9"/>
                  </a:cubicBezTo>
                  <a:cubicBezTo>
                    <a:pt x="7" y="0"/>
                    <a:pt x="7" y="0"/>
                    <a:pt x="7" y="0"/>
                  </a:cubicBezTo>
                  <a:cubicBezTo>
                    <a:pt x="5" y="1"/>
                    <a:pt x="2" y="4"/>
                    <a:pt x="0" y="8"/>
                  </a:cubicBezTo>
                  <a:close/>
                </a:path>
              </a:pathLst>
            </a:custGeom>
            <a:grpFill/>
            <a:ln w="9525">
              <a:noFill/>
              <a:round/>
              <a:headEnd/>
              <a:tailEnd/>
            </a:ln>
          </p:spPr>
          <p:txBody>
            <a:bodyPr vert="horz" wrap="square" lIns="91419" tIns="45710" rIns="91419" bIns="45710" numCol="1" anchor="t" anchorCtr="0" compatLnSpc="1">
              <a:prstTxWarp prst="textNoShape">
                <a:avLst/>
              </a:prstTxWarp>
            </a:bodyPr>
            <a:lstStyle/>
            <a:p>
              <a:pPr marL="0" marR="0" lvl="0" indent="0" defTabSz="914147"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endParaRPr>
            </a:p>
          </p:txBody>
        </p:sp>
        <p:sp>
          <p:nvSpPr>
            <p:cNvPr id="91" name="Freeform 120"/>
            <p:cNvSpPr>
              <a:spLocks/>
            </p:cNvSpPr>
            <p:nvPr/>
          </p:nvSpPr>
          <p:spPr bwMode="auto">
            <a:xfrm>
              <a:off x="1976551" y="3172140"/>
              <a:ext cx="41275" cy="52388"/>
            </a:xfrm>
            <a:custGeom>
              <a:avLst/>
              <a:gdLst/>
              <a:ahLst/>
              <a:cxnLst>
                <a:cxn ang="0">
                  <a:pos x="0" y="0"/>
                </a:cxn>
                <a:cxn ang="0">
                  <a:pos x="0" y="9"/>
                </a:cxn>
                <a:cxn ang="0">
                  <a:pos x="7" y="8"/>
                </a:cxn>
                <a:cxn ang="0">
                  <a:pos x="0" y="0"/>
                </a:cxn>
              </a:cxnLst>
              <a:rect l="0" t="0" r="r" b="b"/>
              <a:pathLst>
                <a:path w="7" h="9">
                  <a:moveTo>
                    <a:pt x="0" y="0"/>
                  </a:moveTo>
                  <a:cubicBezTo>
                    <a:pt x="0" y="9"/>
                    <a:pt x="0" y="9"/>
                    <a:pt x="0" y="9"/>
                  </a:cubicBezTo>
                  <a:cubicBezTo>
                    <a:pt x="3" y="9"/>
                    <a:pt x="5" y="8"/>
                    <a:pt x="7" y="8"/>
                  </a:cubicBezTo>
                  <a:cubicBezTo>
                    <a:pt x="5" y="4"/>
                    <a:pt x="2" y="1"/>
                    <a:pt x="0" y="0"/>
                  </a:cubicBezTo>
                  <a:close/>
                </a:path>
              </a:pathLst>
            </a:custGeom>
            <a:grpFill/>
            <a:ln w="9525">
              <a:noFill/>
              <a:round/>
              <a:headEnd/>
              <a:tailEnd/>
            </a:ln>
          </p:spPr>
          <p:txBody>
            <a:bodyPr vert="horz" wrap="square" lIns="91419" tIns="45710" rIns="91419" bIns="45710" numCol="1" anchor="t" anchorCtr="0" compatLnSpc="1">
              <a:prstTxWarp prst="textNoShape">
                <a:avLst/>
              </a:prstTxWarp>
            </a:bodyPr>
            <a:lstStyle/>
            <a:p>
              <a:pPr marL="0" marR="0" lvl="0" indent="0" defTabSz="914147"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endParaRPr>
            </a:p>
          </p:txBody>
        </p:sp>
        <p:sp>
          <p:nvSpPr>
            <p:cNvPr id="92" name="Freeform 121"/>
            <p:cNvSpPr>
              <a:spLocks/>
            </p:cNvSpPr>
            <p:nvPr/>
          </p:nvSpPr>
          <p:spPr bwMode="auto">
            <a:xfrm>
              <a:off x="1917813" y="3346765"/>
              <a:ext cx="41275" cy="46039"/>
            </a:xfrm>
            <a:custGeom>
              <a:avLst/>
              <a:gdLst/>
              <a:ahLst/>
              <a:cxnLst>
                <a:cxn ang="0">
                  <a:pos x="7" y="8"/>
                </a:cxn>
                <a:cxn ang="0">
                  <a:pos x="7" y="0"/>
                </a:cxn>
                <a:cxn ang="0">
                  <a:pos x="0" y="1"/>
                </a:cxn>
                <a:cxn ang="0">
                  <a:pos x="7" y="8"/>
                </a:cxn>
              </a:cxnLst>
              <a:rect l="0" t="0" r="r" b="b"/>
              <a:pathLst>
                <a:path w="7" h="8">
                  <a:moveTo>
                    <a:pt x="7" y="8"/>
                  </a:moveTo>
                  <a:cubicBezTo>
                    <a:pt x="7" y="0"/>
                    <a:pt x="7" y="0"/>
                    <a:pt x="7" y="0"/>
                  </a:cubicBezTo>
                  <a:cubicBezTo>
                    <a:pt x="4" y="0"/>
                    <a:pt x="2" y="1"/>
                    <a:pt x="0" y="1"/>
                  </a:cubicBezTo>
                  <a:cubicBezTo>
                    <a:pt x="2" y="5"/>
                    <a:pt x="5" y="7"/>
                    <a:pt x="7" y="8"/>
                  </a:cubicBezTo>
                  <a:close/>
                </a:path>
              </a:pathLst>
            </a:custGeom>
            <a:grpFill/>
            <a:ln w="9525">
              <a:noFill/>
              <a:round/>
              <a:headEnd/>
              <a:tailEnd/>
            </a:ln>
          </p:spPr>
          <p:txBody>
            <a:bodyPr vert="horz" wrap="square" lIns="91419" tIns="45710" rIns="91419" bIns="45710" numCol="1" anchor="t" anchorCtr="0" compatLnSpc="1">
              <a:prstTxWarp prst="textNoShape">
                <a:avLst/>
              </a:prstTxWarp>
            </a:bodyPr>
            <a:lstStyle/>
            <a:p>
              <a:pPr marL="0" marR="0" lvl="0" indent="0" defTabSz="914147"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endParaRPr>
            </a:p>
          </p:txBody>
        </p:sp>
        <p:sp>
          <p:nvSpPr>
            <p:cNvPr id="93" name="Freeform 122"/>
            <p:cNvSpPr>
              <a:spLocks/>
            </p:cNvSpPr>
            <p:nvPr/>
          </p:nvSpPr>
          <p:spPr bwMode="auto">
            <a:xfrm>
              <a:off x="1976550" y="3294377"/>
              <a:ext cx="58738" cy="46039"/>
            </a:xfrm>
            <a:custGeom>
              <a:avLst/>
              <a:gdLst/>
              <a:ahLst/>
              <a:cxnLst>
                <a:cxn ang="0">
                  <a:pos x="10" y="0"/>
                </a:cxn>
                <a:cxn ang="0">
                  <a:pos x="0" y="0"/>
                </a:cxn>
                <a:cxn ang="0">
                  <a:pos x="0" y="6"/>
                </a:cxn>
                <a:cxn ang="0">
                  <a:pos x="8" y="8"/>
                </a:cxn>
                <a:cxn ang="0">
                  <a:pos x="10" y="0"/>
                </a:cxn>
              </a:cxnLst>
              <a:rect l="0" t="0" r="r" b="b"/>
              <a:pathLst>
                <a:path w="10" h="8">
                  <a:moveTo>
                    <a:pt x="10" y="0"/>
                  </a:moveTo>
                  <a:cubicBezTo>
                    <a:pt x="0" y="0"/>
                    <a:pt x="0" y="0"/>
                    <a:pt x="0" y="0"/>
                  </a:cubicBezTo>
                  <a:cubicBezTo>
                    <a:pt x="0" y="6"/>
                    <a:pt x="0" y="6"/>
                    <a:pt x="0" y="6"/>
                  </a:cubicBezTo>
                  <a:cubicBezTo>
                    <a:pt x="3" y="6"/>
                    <a:pt x="6" y="7"/>
                    <a:pt x="8" y="8"/>
                  </a:cubicBezTo>
                  <a:cubicBezTo>
                    <a:pt x="9" y="5"/>
                    <a:pt x="10" y="3"/>
                    <a:pt x="10" y="0"/>
                  </a:cubicBezTo>
                  <a:close/>
                </a:path>
              </a:pathLst>
            </a:custGeom>
            <a:grpFill/>
            <a:ln w="9525">
              <a:noFill/>
              <a:round/>
              <a:headEnd/>
              <a:tailEnd/>
            </a:ln>
          </p:spPr>
          <p:txBody>
            <a:bodyPr vert="horz" wrap="square" lIns="91419" tIns="45710" rIns="91419" bIns="45710" numCol="1" anchor="t" anchorCtr="0" compatLnSpc="1">
              <a:prstTxWarp prst="textNoShape">
                <a:avLst/>
              </a:prstTxWarp>
            </a:bodyPr>
            <a:lstStyle/>
            <a:p>
              <a:pPr marL="0" marR="0" lvl="0" indent="0" defTabSz="914147"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endParaRPr>
            </a:p>
          </p:txBody>
        </p:sp>
        <p:sp>
          <p:nvSpPr>
            <p:cNvPr id="94" name="Freeform 123"/>
            <p:cNvSpPr>
              <a:spLocks/>
            </p:cNvSpPr>
            <p:nvPr/>
          </p:nvSpPr>
          <p:spPr bwMode="auto">
            <a:xfrm>
              <a:off x="1878125" y="3161028"/>
              <a:ext cx="69850" cy="52388"/>
            </a:xfrm>
            <a:custGeom>
              <a:avLst/>
              <a:gdLst/>
              <a:ahLst/>
              <a:cxnLst>
                <a:cxn ang="0">
                  <a:pos x="12" y="0"/>
                </a:cxn>
                <a:cxn ang="0">
                  <a:pos x="0" y="7"/>
                </a:cxn>
                <a:cxn ang="0">
                  <a:pos x="4" y="9"/>
                </a:cxn>
                <a:cxn ang="0">
                  <a:pos x="12" y="0"/>
                </a:cxn>
              </a:cxnLst>
              <a:rect l="0" t="0" r="r" b="b"/>
              <a:pathLst>
                <a:path w="12" h="9">
                  <a:moveTo>
                    <a:pt x="12" y="0"/>
                  </a:moveTo>
                  <a:cubicBezTo>
                    <a:pt x="7" y="1"/>
                    <a:pt x="3" y="3"/>
                    <a:pt x="0" y="7"/>
                  </a:cubicBezTo>
                  <a:cubicBezTo>
                    <a:pt x="1" y="7"/>
                    <a:pt x="2" y="8"/>
                    <a:pt x="4" y="9"/>
                  </a:cubicBezTo>
                  <a:cubicBezTo>
                    <a:pt x="6" y="4"/>
                    <a:pt x="10" y="2"/>
                    <a:pt x="12" y="0"/>
                  </a:cubicBezTo>
                  <a:close/>
                </a:path>
              </a:pathLst>
            </a:custGeom>
            <a:grpFill/>
            <a:ln w="9525">
              <a:noFill/>
              <a:round/>
              <a:headEnd/>
              <a:tailEnd/>
            </a:ln>
          </p:spPr>
          <p:txBody>
            <a:bodyPr vert="horz" wrap="square" lIns="91419" tIns="45710" rIns="91419" bIns="45710" numCol="1" anchor="t" anchorCtr="0" compatLnSpc="1">
              <a:prstTxWarp prst="textNoShape">
                <a:avLst/>
              </a:prstTxWarp>
            </a:bodyPr>
            <a:lstStyle/>
            <a:p>
              <a:pPr marL="0" marR="0" lvl="0" indent="0" defTabSz="914147"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endParaRPr>
            </a:p>
          </p:txBody>
        </p:sp>
        <p:sp>
          <p:nvSpPr>
            <p:cNvPr id="95" name="Freeform 124"/>
            <p:cNvSpPr>
              <a:spLocks/>
            </p:cNvSpPr>
            <p:nvPr/>
          </p:nvSpPr>
          <p:spPr bwMode="auto">
            <a:xfrm>
              <a:off x="1987663" y="3357879"/>
              <a:ext cx="69850" cy="47625"/>
            </a:xfrm>
            <a:custGeom>
              <a:avLst/>
              <a:gdLst/>
              <a:ahLst/>
              <a:cxnLst>
                <a:cxn ang="0">
                  <a:pos x="0" y="8"/>
                </a:cxn>
                <a:cxn ang="0">
                  <a:pos x="12" y="2"/>
                </a:cxn>
                <a:cxn ang="0">
                  <a:pos x="8" y="0"/>
                </a:cxn>
                <a:cxn ang="0">
                  <a:pos x="0" y="8"/>
                </a:cxn>
              </a:cxnLst>
              <a:rect l="0" t="0" r="r" b="b"/>
              <a:pathLst>
                <a:path w="12" h="8">
                  <a:moveTo>
                    <a:pt x="0" y="8"/>
                  </a:moveTo>
                  <a:cubicBezTo>
                    <a:pt x="4" y="8"/>
                    <a:pt x="9" y="5"/>
                    <a:pt x="12" y="2"/>
                  </a:cubicBezTo>
                  <a:cubicBezTo>
                    <a:pt x="11" y="1"/>
                    <a:pt x="9" y="1"/>
                    <a:pt x="8" y="0"/>
                  </a:cubicBezTo>
                  <a:cubicBezTo>
                    <a:pt x="5" y="4"/>
                    <a:pt x="2" y="7"/>
                    <a:pt x="0" y="8"/>
                  </a:cubicBezTo>
                  <a:close/>
                </a:path>
              </a:pathLst>
            </a:custGeom>
            <a:grpFill/>
            <a:ln w="9525">
              <a:noFill/>
              <a:round/>
              <a:headEnd/>
              <a:tailEnd/>
            </a:ln>
          </p:spPr>
          <p:txBody>
            <a:bodyPr vert="horz" wrap="square" lIns="91419" tIns="45710" rIns="91419" bIns="45710" numCol="1" anchor="t" anchorCtr="0" compatLnSpc="1">
              <a:prstTxWarp prst="textNoShape">
                <a:avLst/>
              </a:prstTxWarp>
            </a:bodyPr>
            <a:lstStyle/>
            <a:p>
              <a:pPr marL="0" marR="0" lvl="0" indent="0" defTabSz="914147"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endParaRPr>
            </a:p>
          </p:txBody>
        </p:sp>
        <p:sp>
          <p:nvSpPr>
            <p:cNvPr id="96" name="Freeform 125"/>
            <p:cNvSpPr>
              <a:spLocks/>
            </p:cNvSpPr>
            <p:nvPr/>
          </p:nvSpPr>
          <p:spPr bwMode="auto">
            <a:xfrm>
              <a:off x="1987663" y="3161028"/>
              <a:ext cx="69850" cy="52388"/>
            </a:xfrm>
            <a:custGeom>
              <a:avLst/>
              <a:gdLst/>
              <a:ahLst/>
              <a:cxnLst>
                <a:cxn ang="0">
                  <a:pos x="8" y="9"/>
                </a:cxn>
                <a:cxn ang="0">
                  <a:pos x="12" y="7"/>
                </a:cxn>
                <a:cxn ang="0">
                  <a:pos x="0" y="0"/>
                </a:cxn>
                <a:cxn ang="0">
                  <a:pos x="8" y="9"/>
                </a:cxn>
              </a:cxnLst>
              <a:rect l="0" t="0" r="r" b="b"/>
              <a:pathLst>
                <a:path w="12" h="9">
                  <a:moveTo>
                    <a:pt x="8" y="9"/>
                  </a:moveTo>
                  <a:cubicBezTo>
                    <a:pt x="9" y="8"/>
                    <a:pt x="11" y="7"/>
                    <a:pt x="12" y="7"/>
                  </a:cubicBezTo>
                  <a:cubicBezTo>
                    <a:pt x="9" y="3"/>
                    <a:pt x="4" y="1"/>
                    <a:pt x="0" y="0"/>
                  </a:cubicBezTo>
                  <a:cubicBezTo>
                    <a:pt x="2" y="2"/>
                    <a:pt x="5" y="4"/>
                    <a:pt x="8" y="9"/>
                  </a:cubicBezTo>
                  <a:close/>
                </a:path>
              </a:pathLst>
            </a:custGeom>
            <a:grpFill/>
            <a:ln w="9525">
              <a:noFill/>
              <a:round/>
              <a:headEnd/>
              <a:tailEnd/>
            </a:ln>
          </p:spPr>
          <p:txBody>
            <a:bodyPr vert="horz" wrap="square" lIns="91419" tIns="45710" rIns="91419" bIns="45710" numCol="1" anchor="t" anchorCtr="0" compatLnSpc="1">
              <a:prstTxWarp prst="textNoShape">
                <a:avLst/>
              </a:prstTxWarp>
            </a:bodyPr>
            <a:lstStyle/>
            <a:p>
              <a:pPr marL="0" marR="0" lvl="0" indent="0" defTabSz="914147"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endParaRPr>
            </a:p>
          </p:txBody>
        </p:sp>
        <p:sp>
          <p:nvSpPr>
            <p:cNvPr id="97" name="Freeform 126"/>
            <p:cNvSpPr>
              <a:spLocks/>
            </p:cNvSpPr>
            <p:nvPr/>
          </p:nvSpPr>
          <p:spPr bwMode="auto">
            <a:xfrm>
              <a:off x="1878125" y="3357879"/>
              <a:ext cx="69850" cy="47625"/>
            </a:xfrm>
            <a:custGeom>
              <a:avLst/>
              <a:gdLst/>
              <a:ahLst/>
              <a:cxnLst>
                <a:cxn ang="0">
                  <a:pos x="4" y="0"/>
                </a:cxn>
                <a:cxn ang="0">
                  <a:pos x="0" y="2"/>
                </a:cxn>
                <a:cxn ang="0">
                  <a:pos x="12" y="8"/>
                </a:cxn>
                <a:cxn ang="0">
                  <a:pos x="4" y="0"/>
                </a:cxn>
              </a:cxnLst>
              <a:rect l="0" t="0" r="r" b="b"/>
              <a:pathLst>
                <a:path w="12" h="8">
                  <a:moveTo>
                    <a:pt x="4" y="0"/>
                  </a:moveTo>
                  <a:cubicBezTo>
                    <a:pt x="2" y="1"/>
                    <a:pt x="1" y="1"/>
                    <a:pt x="0" y="2"/>
                  </a:cubicBezTo>
                  <a:cubicBezTo>
                    <a:pt x="3" y="5"/>
                    <a:pt x="7" y="8"/>
                    <a:pt x="12" y="8"/>
                  </a:cubicBezTo>
                  <a:cubicBezTo>
                    <a:pt x="10" y="7"/>
                    <a:pt x="6" y="4"/>
                    <a:pt x="4" y="0"/>
                  </a:cubicBezTo>
                  <a:close/>
                </a:path>
              </a:pathLst>
            </a:custGeom>
            <a:grpFill/>
            <a:ln w="9525">
              <a:noFill/>
              <a:round/>
              <a:headEnd/>
              <a:tailEnd/>
            </a:ln>
          </p:spPr>
          <p:txBody>
            <a:bodyPr vert="horz" wrap="square" lIns="91419" tIns="45710" rIns="91419" bIns="45710" numCol="1" anchor="t" anchorCtr="0" compatLnSpc="1">
              <a:prstTxWarp prst="textNoShape">
                <a:avLst/>
              </a:prstTxWarp>
            </a:bodyPr>
            <a:lstStyle/>
            <a:p>
              <a:pPr marL="0" marR="0" lvl="0" indent="0" defTabSz="914147"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endParaRPr>
            </a:p>
          </p:txBody>
        </p:sp>
      </p:grpSp>
      <p:sp>
        <p:nvSpPr>
          <p:cNvPr id="98" name="Freeform 5"/>
          <p:cNvSpPr>
            <a:spLocks noChangeAspect="1"/>
          </p:cNvSpPr>
          <p:nvPr/>
        </p:nvSpPr>
        <p:spPr bwMode="black">
          <a:xfrm>
            <a:off x="431164" y="2275478"/>
            <a:ext cx="548562" cy="324419"/>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 name="Freeform: Shape 3"/>
          <p:cNvSpPr/>
          <p:nvPr/>
        </p:nvSpPr>
        <p:spPr bwMode="auto">
          <a:xfrm>
            <a:off x="1203921" y="2395729"/>
            <a:ext cx="455337" cy="2949080"/>
          </a:xfrm>
          <a:custGeom>
            <a:avLst/>
            <a:gdLst>
              <a:gd name="connsiteX0" fmla="*/ 0 w 546123"/>
              <a:gd name="connsiteY0" fmla="*/ 0 h 2698750"/>
              <a:gd name="connsiteX1" fmla="*/ 444500 w 546123"/>
              <a:gd name="connsiteY1" fmla="*/ 0 h 2698750"/>
              <a:gd name="connsiteX2" fmla="*/ 444500 w 546123"/>
              <a:gd name="connsiteY2" fmla="*/ 2679700 h 2698750"/>
              <a:gd name="connsiteX3" fmla="*/ 546100 w 546123"/>
              <a:gd name="connsiteY3" fmla="*/ 2698750 h 2698750"/>
              <a:gd name="connsiteX4" fmla="*/ 139700 w 546123"/>
              <a:gd name="connsiteY4" fmla="*/ 2698750 h 2698750"/>
              <a:gd name="connsiteX0" fmla="*/ 0 w 444500"/>
              <a:gd name="connsiteY0" fmla="*/ 0 h 2883751"/>
              <a:gd name="connsiteX1" fmla="*/ 444500 w 444500"/>
              <a:gd name="connsiteY1" fmla="*/ 0 h 2883751"/>
              <a:gd name="connsiteX2" fmla="*/ 444500 w 444500"/>
              <a:gd name="connsiteY2" fmla="*/ 2679700 h 2883751"/>
              <a:gd name="connsiteX3" fmla="*/ 139700 w 444500"/>
              <a:gd name="connsiteY3" fmla="*/ 2698750 h 2883751"/>
              <a:gd name="connsiteX0" fmla="*/ 0 w 444500"/>
              <a:gd name="connsiteY0" fmla="*/ 0 h 2698750"/>
              <a:gd name="connsiteX1" fmla="*/ 444500 w 444500"/>
              <a:gd name="connsiteY1" fmla="*/ 0 h 2698750"/>
              <a:gd name="connsiteX2" fmla="*/ 444500 w 444500"/>
              <a:gd name="connsiteY2" fmla="*/ 2679700 h 2698750"/>
              <a:gd name="connsiteX3" fmla="*/ 139700 w 444500"/>
              <a:gd name="connsiteY3" fmla="*/ 2698750 h 2698750"/>
              <a:gd name="connsiteX0" fmla="*/ 0 w 444500"/>
              <a:gd name="connsiteY0" fmla="*/ 0 h 2679700"/>
              <a:gd name="connsiteX1" fmla="*/ 444500 w 444500"/>
              <a:gd name="connsiteY1" fmla="*/ 0 h 2679700"/>
              <a:gd name="connsiteX2" fmla="*/ 444500 w 444500"/>
              <a:gd name="connsiteY2" fmla="*/ 2679700 h 2679700"/>
              <a:gd name="connsiteX3" fmla="*/ 138112 w 444500"/>
              <a:gd name="connsiteY3" fmla="*/ 2679700 h 2679700"/>
              <a:gd name="connsiteX0" fmla="*/ 10901 w 455401"/>
              <a:gd name="connsiteY0" fmla="*/ 0 h 2679700"/>
              <a:gd name="connsiteX1" fmla="*/ 455401 w 455401"/>
              <a:gd name="connsiteY1" fmla="*/ 0 h 2679700"/>
              <a:gd name="connsiteX2" fmla="*/ 455401 w 455401"/>
              <a:gd name="connsiteY2" fmla="*/ 2679700 h 2679700"/>
              <a:gd name="connsiteX3" fmla="*/ 0 w 455401"/>
              <a:gd name="connsiteY3" fmla="*/ 2672927 h 2679700"/>
              <a:gd name="connsiteX0" fmla="*/ 10901 w 455401"/>
              <a:gd name="connsiteY0" fmla="*/ 0 h 2689860"/>
              <a:gd name="connsiteX1" fmla="*/ 455401 w 455401"/>
              <a:gd name="connsiteY1" fmla="*/ 0 h 2689860"/>
              <a:gd name="connsiteX2" fmla="*/ 455401 w 455401"/>
              <a:gd name="connsiteY2" fmla="*/ 2679700 h 2689860"/>
              <a:gd name="connsiteX3" fmla="*/ 0 w 455401"/>
              <a:gd name="connsiteY3" fmla="*/ 2689860 h 2689860"/>
              <a:gd name="connsiteX0" fmla="*/ 10901 w 455401"/>
              <a:gd name="connsiteY0" fmla="*/ 0 h 2683086"/>
              <a:gd name="connsiteX1" fmla="*/ 455401 w 455401"/>
              <a:gd name="connsiteY1" fmla="*/ 0 h 2683086"/>
              <a:gd name="connsiteX2" fmla="*/ 455401 w 455401"/>
              <a:gd name="connsiteY2" fmla="*/ 2679700 h 2683086"/>
              <a:gd name="connsiteX3" fmla="*/ 0 w 455401"/>
              <a:gd name="connsiteY3" fmla="*/ 2683086 h 2683086"/>
              <a:gd name="connsiteX0" fmla="*/ 10901 w 455401"/>
              <a:gd name="connsiteY0" fmla="*/ 0 h 2686050"/>
              <a:gd name="connsiteX1" fmla="*/ 455401 w 455401"/>
              <a:gd name="connsiteY1" fmla="*/ 0 h 2686050"/>
              <a:gd name="connsiteX2" fmla="*/ 455401 w 455401"/>
              <a:gd name="connsiteY2" fmla="*/ 2686050 h 2686050"/>
              <a:gd name="connsiteX3" fmla="*/ 0 w 455401"/>
              <a:gd name="connsiteY3" fmla="*/ 2683086 h 2686050"/>
              <a:gd name="connsiteX0" fmla="*/ 10901 w 455401"/>
              <a:gd name="connsiteY0" fmla="*/ 0 h 2687849"/>
              <a:gd name="connsiteX1" fmla="*/ 455401 w 455401"/>
              <a:gd name="connsiteY1" fmla="*/ 0 h 2687849"/>
              <a:gd name="connsiteX2" fmla="*/ 455401 w 455401"/>
              <a:gd name="connsiteY2" fmla="*/ 2686050 h 2687849"/>
              <a:gd name="connsiteX3" fmla="*/ 0 w 455401"/>
              <a:gd name="connsiteY3" fmla="*/ 2687849 h 2687849"/>
            </a:gdLst>
            <a:ahLst/>
            <a:cxnLst>
              <a:cxn ang="0">
                <a:pos x="connsiteX0" y="connsiteY0"/>
              </a:cxn>
              <a:cxn ang="0">
                <a:pos x="connsiteX1" y="connsiteY1"/>
              </a:cxn>
              <a:cxn ang="0">
                <a:pos x="connsiteX2" y="connsiteY2"/>
              </a:cxn>
              <a:cxn ang="0">
                <a:pos x="connsiteX3" y="connsiteY3"/>
              </a:cxn>
            </a:cxnLst>
            <a:rect l="l" t="t" r="r" b="b"/>
            <a:pathLst>
              <a:path w="455401" h="2687849">
                <a:moveTo>
                  <a:pt x="10901" y="0"/>
                </a:moveTo>
                <a:lnTo>
                  <a:pt x="455401" y="0"/>
                </a:lnTo>
                <a:lnTo>
                  <a:pt x="455401" y="2686050"/>
                </a:lnTo>
                <a:lnTo>
                  <a:pt x="0" y="2687849"/>
                </a:lnTo>
              </a:path>
            </a:pathLst>
          </a:cu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49" name="Group 148"/>
          <p:cNvGrpSpPr/>
          <p:nvPr/>
        </p:nvGrpSpPr>
        <p:grpSpPr>
          <a:xfrm>
            <a:off x="1185940" y="2815528"/>
            <a:ext cx="336323" cy="353858"/>
            <a:chOff x="10669494" y="3240058"/>
            <a:chExt cx="1198550" cy="1261041"/>
          </a:xfrm>
        </p:grpSpPr>
        <p:sp>
          <p:nvSpPr>
            <p:cNvPr id="150" name="Rounded Rectangle 152"/>
            <p:cNvSpPr/>
            <p:nvPr/>
          </p:nvSpPr>
          <p:spPr bwMode="auto">
            <a:xfrm>
              <a:off x="10669494" y="3919024"/>
              <a:ext cx="152003" cy="357067"/>
            </a:xfrm>
            <a:prstGeom prst="roundRect">
              <a:avLst>
                <a:gd name="adj" fmla="val 5000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151" name="Rounded Rectangle 153"/>
            <p:cNvSpPr/>
            <p:nvPr/>
          </p:nvSpPr>
          <p:spPr bwMode="auto">
            <a:xfrm>
              <a:off x="10902990" y="3835665"/>
              <a:ext cx="152003" cy="492120"/>
            </a:xfrm>
            <a:prstGeom prst="roundRect">
              <a:avLst>
                <a:gd name="adj" fmla="val 5000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152" name="Rounded Rectangle 154"/>
            <p:cNvSpPr/>
            <p:nvPr/>
          </p:nvSpPr>
          <p:spPr bwMode="auto">
            <a:xfrm>
              <a:off x="11133027" y="3749500"/>
              <a:ext cx="152003" cy="669203"/>
            </a:xfrm>
            <a:prstGeom prst="roundRect">
              <a:avLst>
                <a:gd name="adj" fmla="val 5000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153" name="Rounded Rectangle 155"/>
            <p:cNvSpPr/>
            <p:nvPr/>
          </p:nvSpPr>
          <p:spPr bwMode="auto">
            <a:xfrm>
              <a:off x="11372573" y="3674598"/>
              <a:ext cx="152003" cy="826501"/>
            </a:xfrm>
            <a:prstGeom prst="roundRect">
              <a:avLst>
                <a:gd name="adj" fmla="val 5000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154" name="Freeform 156"/>
            <p:cNvSpPr/>
            <p:nvPr/>
          </p:nvSpPr>
          <p:spPr bwMode="auto">
            <a:xfrm>
              <a:off x="10730637" y="3240058"/>
              <a:ext cx="1137407" cy="1141164"/>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9525"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1506"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endParaRPr>
            </a:p>
          </p:txBody>
        </p:sp>
      </p:grpSp>
      <p:pic>
        <p:nvPicPr>
          <p:cNvPr id="155" name="Picture 154"/>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6839922" y="4736890"/>
            <a:ext cx="398388" cy="338427"/>
          </a:xfrm>
          <a:prstGeom prst="rect">
            <a:avLst/>
          </a:prstGeom>
        </p:spPr>
      </p:pic>
      <p:grpSp>
        <p:nvGrpSpPr>
          <p:cNvPr id="156" name="Group 155"/>
          <p:cNvGrpSpPr/>
          <p:nvPr/>
        </p:nvGrpSpPr>
        <p:grpSpPr>
          <a:xfrm>
            <a:off x="8810088" y="3040549"/>
            <a:ext cx="303227" cy="271897"/>
            <a:chOff x="2018970" y="2080559"/>
            <a:chExt cx="556996" cy="499445"/>
          </a:xfrm>
        </p:grpSpPr>
        <p:grpSp>
          <p:nvGrpSpPr>
            <p:cNvPr id="157" name="Group 156"/>
            <p:cNvGrpSpPr/>
            <p:nvPr/>
          </p:nvGrpSpPr>
          <p:grpSpPr>
            <a:xfrm>
              <a:off x="2018970" y="2080559"/>
              <a:ext cx="449481" cy="403388"/>
              <a:chOff x="9622567" y="2918682"/>
              <a:chExt cx="472917" cy="424420"/>
            </a:xfrm>
          </p:grpSpPr>
          <p:sp>
            <p:nvSpPr>
              <p:cNvPr id="163" name="Rounded Rectangle 140"/>
              <p:cNvSpPr/>
              <p:nvPr/>
            </p:nvSpPr>
            <p:spPr>
              <a:xfrm>
                <a:off x="9622567" y="2921523"/>
                <a:ext cx="472917" cy="421579"/>
              </a:xfrm>
              <a:prstGeom prst="roundRect">
                <a:avLst>
                  <a:gd name="adj" fmla="val 7107"/>
                </a:avLst>
              </a:prstGeom>
              <a:solidFill>
                <a:srgbClr val="2687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64" name="Group 163"/>
              <p:cNvGrpSpPr/>
              <p:nvPr/>
            </p:nvGrpSpPr>
            <p:grpSpPr>
              <a:xfrm>
                <a:off x="9622567" y="2918682"/>
                <a:ext cx="472917" cy="424420"/>
                <a:chOff x="9622567" y="2918682"/>
                <a:chExt cx="472917" cy="424420"/>
              </a:xfrm>
            </p:grpSpPr>
            <p:sp>
              <p:nvSpPr>
                <p:cNvPr id="165" name="Round Same Side Corner Rectangle 142"/>
                <p:cNvSpPr/>
                <p:nvPr/>
              </p:nvSpPr>
              <p:spPr>
                <a:xfrm>
                  <a:off x="9622567" y="2921523"/>
                  <a:ext cx="472917" cy="71521"/>
                </a:xfrm>
                <a:prstGeom prst="round2SameRect">
                  <a:avLst>
                    <a:gd name="adj1" fmla="val 26060"/>
                    <a:gd name="adj2" fmla="val 0"/>
                  </a:avLst>
                </a:prstGeom>
                <a:solidFill>
                  <a:srgbClr val="B9B9B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6" name="Freeform 146"/>
                <p:cNvSpPr/>
                <p:nvPr/>
              </p:nvSpPr>
              <p:spPr>
                <a:xfrm>
                  <a:off x="9799779" y="2918682"/>
                  <a:ext cx="295705" cy="424420"/>
                </a:xfrm>
                <a:custGeom>
                  <a:avLst/>
                  <a:gdLst>
                    <a:gd name="connsiteX0" fmla="*/ 146969 w 209658"/>
                    <a:gd name="connsiteY0" fmla="*/ 0 h 298903"/>
                    <a:gd name="connsiteX1" fmla="*/ 188415 w 209658"/>
                    <a:gd name="connsiteY1" fmla="*/ 0 h 298903"/>
                    <a:gd name="connsiteX2" fmla="*/ 209658 w 209658"/>
                    <a:gd name="connsiteY2" fmla="*/ 21243 h 298903"/>
                    <a:gd name="connsiteX3" fmla="*/ 209658 w 209658"/>
                    <a:gd name="connsiteY3" fmla="*/ 277660 h 298903"/>
                    <a:gd name="connsiteX4" fmla="*/ 188415 w 209658"/>
                    <a:gd name="connsiteY4" fmla="*/ 298903 h 298903"/>
                    <a:gd name="connsiteX5" fmla="*/ 0 w 209658"/>
                    <a:gd name="connsiteY5" fmla="*/ 298903 h 29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658" h="298903">
                      <a:moveTo>
                        <a:pt x="146969" y="0"/>
                      </a:moveTo>
                      <a:lnTo>
                        <a:pt x="188415" y="0"/>
                      </a:lnTo>
                      <a:cubicBezTo>
                        <a:pt x="200147" y="0"/>
                        <a:pt x="209658" y="9511"/>
                        <a:pt x="209658" y="21243"/>
                      </a:cubicBezTo>
                      <a:lnTo>
                        <a:pt x="209658" y="277660"/>
                      </a:lnTo>
                      <a:cubicBezTo>
                        <a:pt x="209658" y="289392"/>
                        <a:pt x="200147" y="298903"/>
                        <a:pt x="188415" y="298903"/>
                      </a:cubicBezTo>
                      <a:lnTo>
                        <a:pt x="0" y="298903"/>
                      </a:lnTo>
                      <a:close/>
                    </a:path>
                  </a:pathLst>
                </a:custGeom>
                <a:solidFill>
                  <a:srgbClr val="000000">
                    <a:alpha val="16863"/>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nvGrpSpPr>
            <p:cNvPr id="158" name="Group 157"/>
            <p:cNvGrpSpPr/>
            <p:nvPr/>
          </p:nvGrpSpPr>
          <p:grpSpPr>
            <a:xfrm>
              <a:off x="2126485" y="2176616"/>
              <a:ext cx="449481" cy="403388"/>
              <a:chOff x="9622567" y="2918682"/>
              <a:chExt cx="472917" cy="424420"/>
            </a:xfrm>
          </p:grpSpPr>
          <p:sp>
            <p:nvSpPr>
              <p:cNvPr id="159" name="Rounded Rectangle 140"/>
              <p:cNvSpPr/>
              <p:nvPr/>
            </p:nvSpPr>
            <p:spPr>
              <a:xfrm>
                <a:off x="9622567" y="2921523"/>
                <a:ext cx="472917" cy="421579"/>
              </a:xfrm>
              <a:prstGeom prst="roundRect">
                <a:avLst>
                  <a:gd name="adj" fmla="val 7107"/>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60" name="Group 159"/>
              <p:cNvGrpSpPr/>
              <p:nvPr/>
            </p:nvGrpSpPr>
            <p:grpSpPr>
              <a:xfrm>
                <a:off x="9622567" y="2918682"/>
                <a:ext cx="472917" cy="424420"/>
                <a:chOff x="9622567" y="2918682"/>
                <a:chExt cx="472917" cy="424420"/>
              </a:xfrm>
            </p:grpSpPr>
            <p:sp>
              <p:nvSpPr>
                <p:cNvPr id="161" name="Round Same Side Corner Rectangle 142"/>
                <p:cNvSpPr/>
                <p:nvPr/>
              </p:nvSpPr>
              <p:spPr>
                <a:xfrm>
                  <a:off x="9622567" y="2921523"/>
                  <a:ext cx="472917" cy="71521"/>
                </a:xfrm>
                <a:prstGeom prst="round2SameRect">
                  <a:avLst>
                    <a:gd name="adj1" fmla="val 26060"/>
                    <a:gd name="adj2" fmla="val 0"/>
                  </a:avLst>
                </a:prstGeom>
                <a:solidFill>
                  <a:srgbClr val="B9B9B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2" name="Freeform 146"/>
                <p:cNvSpPr/>
                <p:nvPr/>
              </p:nvSpPr>
              <p:spPr>
                <a:xfrm>
                  <a:off x="9799779" y="2918682"/>
                  <a:ext cx="295705" cy="424420"/>
                </a:xfrm>
                <a:custGeom>
                  <a:avLst/>
                  <a:gdLst>
                    <a:gd name="connsiteX0" fmla="*/ 146969 w 209658"/>
                    <a:gd name="connsiteY0" fmla="*/ 0 h 298903"/>
                    <a:gd name="connsiteX1" fmla="*/ 188415 w 209658"/>
                    <a:gd name="connsiteY1" fmla="*/ 0 h 298903"/>
                    <a:gd name="connsiteX2" fmla="*/ 209658 w 209658"/>
                    <a:gd name="connsiteY2" fmla="*/ 21243 h 298903"/>
                    <a:gd name="connsiteX3" fmla="*/ 209658 w 209658"/>
                    <a:gd name="connsiteY3" fmla="*/ 277660 h 298903"/>
                    <a:gd name="connsiteX4" fmla="*/ 188415 w 209658"/>
                    <a:gd name="connsiteY4" fmla="*/ 298903 h 298903"/>
                    <a:gd name="connsiteX5" fmla="*/ 0 w 209658"/>
                    <a:gd name="connsiteY5" fmla="*/ 298903 h 29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658" h="298903">
                      <a:moveTo>
                        <a:pt x="146969" y="0"/>
                      </a:moveTo>
                      <a:lnTo>
                        <a:pt x="188415" y="0"/>
                      </a:lnTo>
                      <a:cubicBezTo>
                        <a:pt x="200147" y="0"/>
                        <a:pt x="209658" y="9511"/>
                        <a:pt x="209658" y="21243"/>
                      </a:cubicBezTo>
                      <a:lnTo>
                        <a:pt x="209658" y="277660"/>
                      </a:lnTo>
                      <a:cubicBezTo>
                        <a:pt x="209658" y="289392"/>
                        <a:pt x="200147" y="298903"/>
                        <a:pt x="188415" y="298903"/>
                      </a:cubicBezTo>
                      <a:lnTo>
                        <a:pt x="0" y="298903"/>
                      </a:lnTo>
                      <a:close/>
                    </a:path>
                  </a:pathLst>
                </a:custGeom>
                <a:solidFill>
                  <a:srgbClr val="000000">
                    <a:alpha val="16863"/>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sp>
        <p:nvSpPr>
          <p:cNvPr id="167" name="Freeform 6"/>
          <p:cNvSpPr>
            <a:spLocks noEditPoints="1"/>
          </p:cNvSpPr>
          <p:nvPr/>
        </p:nvSpPr>
        <p:spPr bwMode="auto">
          <a:xfrm>
            <a:off x="4744180" y="3014949"/>
            <a:ext cx="491831" cy="311808"/>
          </a:xfrm>
          <a:custGeom>
            <a:avLst/>
            <a:gdLst>
              <a:gd name="T0" fmla="*/ 9590 w 15821"/>
              <a:gd name="T1" fmla="*/ 2934 h 10024"/>
              <a:gd name="T2" fmla="*/ 10601 w 15821"/>
              <a:gd name="T3" fmla="*/ 3946 h 10024"/>
              <a:gd name="T4" fmla="*/ 9590 w 15821"/>
              <a:gd name="T5" fmla="*/ 4957 h 10024"/>
              <a:gd name="T6" fmla="*/ 9078 w 15821"/>
              <a:gd name="T7" fmla="*/ 4817 h 10024"/>
              <a:gd name="T8" fmla="*/ 7329 w 15821"/>
              <a:gd name="T9" fmla="*/ 6782 h 10024"/>
              <a:gd name="T10" fmla="*/ 7372 w 15821"/>
              <a:gd name="T11" fmla="*/ 7072 h 10024"/>
              <a:gd name="T12" fmla="*/ 6361 w 15821"/>
              <a:gd name="T13" fmla="*/ 8083 h 10024"/>
              <a:gd name="T14" fmla="*/ 5349 w 15821"/>
              <a:gd name="T15" fmla="*/ 7072 h 10024"/>
              <a:gd name="T16" fmla="*/ 5370 w 15821"/>
              <a:gd name="T17" fmla="*/ 6869 h 10024"/>
              <a:gd name="T18" fmla="*/ 2767 w 15821"/>
              <a:gd name="T19" fmla="*/ 5302 h 10024"/>
              <a:gd name="T20" fmla="*/ 2166 w 15821"/>
              <a:gd name="T21" fmla="*/ 5607 h 10024"/>
              <a:gd name="T22" fmla="*/ 1529 w 15821"/>
              <a:gd name="T23" fmla="*/ 8144 h 10024"/>
              <a:gd name="T24" fmla="*/ 2023 w 15821"/>
              <a:gd name="T25" fmla="*/ 9012 h 10024"/>
              <a:gd name="T26" fmla="*/ 1012 w 15821"/>
              <a:gd name="T27" fmla="*/ 10024 h 10024"/>
              <a:gd name="T28" fmla="*/ 0 w 15821"/>
              <a:gd name="T29" fmla="*/ 9012 h 10024"/>
              <a:gd name="T30" fmla="*/ 940 w 15821"/>
              <a:gd name="T31" fmla="*/ 8005 h 10024"/>
              <a:gd name="T32" fmla="*/ 1569 w 15821"/>
              <a:gd name="T33" fmla="*/ 5500 h 10024"/>
              <a:gd name="T34" fmla="*/ 1026 w 15821"/>
              <a:gd name="T35" fmla="*/ 4605 h 10024"/>
              <a:gd name="T36" fmla="*/ 2037 w 15821"/>
              <a:gd name="T37" fmla="*/ 3594 h 10024"/>
              <a:gd name="T38" fmla="*/ 3049 w 15821"/>
              <a:gd name="T39" fmla="*/ 4605 h 10024"/>
              <a:gd name="T40" fmla="*/ 3036 w 15821"/>
              <a:gd name="T41" fmla="*/ 4758 h 10024"/>
              <a:gd name="T42" fmla="*/ 5666 w 15821"/>
              <a:gd name="T43" fmla="*/ 6340 h 10024"/>
              <a:gd name="T44" fmla="*/ 6361 w 15821"/>
              <a:gd name="T45" fmla="*/ 6061 h 10024"/>
              <a:gd name="T46" fmla="*/ 6973 w 15821"/>
              <a:gd name="T47" fmla="*/ 6272 h 10024"/>
              <a:gd name="T48" fmla="*/ 8670 w 15821"/>
              <a:gd name="T49" fmla="*/ 4364 h 10024"/>
              <a:gd name="T50" fmla="*/ 8578 w 15821"/>
              <a:gd name="T51" fmla="*/ 3946 h 10024"/>
              <a:gd name="T52" fmla="*/ 9590 w 15821"/>
              <a:gd name="T53" fmla="*/ 2934 h 10024"/>
              <a:gd name="T54" fmla="*/ 10634 w 15821"/>
              <a:gd name="T55" fmla="*/ 2877 h 10024"/>
              <a:gd name="T56" fmla="*/ 10922 w 15821"/>
              <a:gd name="T57" fmla="*/ 3409 h 10024"/>
              <a:gd name="T58" fmla="*/ 10687 w 15821"/>
              <a:gd name="T59" fmla="*/ 3536 h 10024"/>
              <a:gd name="T60" fmla="*/ 10399 w 15821"/>
              <a:gd name="T61" fmla="*/ 3004 h 10024"/>
              <a:gd name="T62" fmla="*/ 10634 w 15821"/>
              <a:gd name="T63" fmla="*/ 2877 h 10024"/>
              <a:gd name="T64" fmla="*/ 11443 w 15821"/>
              <a:gd name="T65" fmla="*/ 2468 h 10024"/>
              <a:gd name="T66" fmla="*/ 11731 w 15821"/>
              <a:gd name="T67" fmla="*/ 3000 h 10024"/>
              <a:gd name="T68" fmla="*/ 11317 w 15821"/>
              <a:gd name="T69" fmla="*/ 3224 h 10024"/>
              <a:gd name="T70" fmla="*/ 11029 w 15821"/>
              <a:gd name="T71" fmla="*/ 2692 h 10024"/>
              <a:gd name="T72" fmla="*/ 11443 w 15821"/>
              <a:gd name="T73" fmla="*/ 2468 h 10024"/>
              <a:gd name="T74" fmla="*/ 12332 w 15821"/>
              <a:gd name="T75" fmla="*/ 1974 h 10024"/>
              <a:gd name="T76" fmla="*/ 12620 w 15821"/>
              <a:gd name="T77" fmla="*/ 2506 h 10024"/>
              <a:gd name="T78" fmla="*/ 12145 w 15821"/>
              <a:gd name="T79" fmla="*/ 2763 h 10024"/>
              <a:gd name="T80" fmla="*/ 11857 w 15821"/>
              <a:gd name="T81" fmla="*/ 2231 h 10024"/>
              <a:gd name="T82" fmla="*/ 12332 w 15821"/>
              <a:gd name="T83" fmla="*/ 1974 h 10024"/>
              <a:gd name="T84" fmla="*/ 13168 w 15821"/>
              <a:gd name="T85" fmla="*/ 1562 h 10024"/>
              <a:gd name="T86" fmla="*/ 13456 w 15821"/>
              <a:gd name="T87" fmla="*/ 2095 h 10024"/>
              <a:gd name="T88" fmla="*/ 12928 w 15821"/>
              <a:gd name="T89" fmla="*/ 2380 h 10024"/>
              <a:gd name="T90" fmla="*/ 12640 w 15821"/>
              <a:gd name="T91" fmla="*/ 1848 h 10024"/>
              <a:gd name="T92" fmla="*/ 13168 w 15821"/>
              <a:gd name="T93" fmla="*/ 1562 h 10024"/>
              <a:gd name="T94" fmla="*/ 14607 w 15821"/>
              <a:gd name="T95" fmla="*/ 607 h 10024"/>
              <a:gd name="T96" fmla="*/ 14000 w 15821"/>
              <a:gd name="T97" fmla="*/ 1214 h 10024"/>
              <a:gd name="T98" fmla="*/ 14607 w 15821"/>
              <a:gd name="T99" fmla="*/ 1820 h 10024"/>
              <a:gd name="T100" fmla="*/ 15214 w 15821"/>
              <a:gd name="T101" fmla="*/ 1214 h 10024"/>
              <a:gd name="T102" fmla="*/ 14607 w 15821"/>
              <a:gd name="T103" fmla="*/ 607 h 10024"/>
              <a:gd name="T104" fmla="*/ 14607 w 15821"/>
              <a:gd name="T105" fmla="*/ 0 h 10024"/>
              <a:gd name="T106" fmla="*/ 15821 w 15821"/>
              <a:gd name="T107" fmla="*/ 1214 h 10024"/>
              <a:gd name="T108" fmla="*/ 14607 w 15821"/>
              <a:gd name="T109" fmla="*/ 2427 h 10024"/>
              <a:gd name="T110" fmla="*/ 13394 w 15821"/>
              <a:gd name="T111" fmla="*/ 1214 h 10024"/>
              <a:gd name="T112" fmla="*/ 14607 w 15821"/>
              <a:gd name="T113" fmla="*/ 0 h 10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821" h="10024">
                <a:moveTo>
                  <a:pt x="9590" y="2934"/>
                </a:moveTo>
                <a:cubicBezTo>
                  <a:pt x="10148" y="2934"/>
                  <a:pt x="10601" y="3387"/>
                  <a:pt x="10601" y="3946"/>
                </a:cubicBezTo>
                <a:cubicBezTo>
                  <a:pt x="10601" y="4504"/>
                  <a:pt x="10148" y="4957"/>
                  <a:pt x="9590" y="4957"/>
                </a:cubicBezTo>
                <a:cubicBezTo>
                  <a:pt x="9403" y="4957"/>
                  <a:pt x="9227" y="4906"/>
                  <a:pt x="9078" y="4817"/>
                </a:cubicBezTo>
                <a:lnTo>
                  <a:pt x="7329" y="6782"/>
                </a:lnTo>
                <a:cubicBezTo>
                  <a:pt x="7357" y="6874"/>
                  <a:pt x="7372" y="6971"/>
                  <a:pt x="7372" y="7072"/>
                </a:cubicBezTo>
                <a:cubicBezTo>
                  <a:pt x="7372" y="7631"/>
                  <a:pt x="6919" y="8083"/>
                  <a:pt x="6361" y="8083"/>
                </a:cubicBezTo>
                <a:cubicBezTo>
                  <a:pt x="5802" y="8083"/>
                  <a:pt x="5349" y="7631"/>
                  <a:pt x="5349" y="7072"/>
                </a:cubicBezTo>
                <a:cubicBezTo>
                  <a:pt x="5349" y="7002"/>
                  <a:pt x="5356" y="6934"/>
                  <a:pt x="5370" y="6869"/>
                </a:cubicBezTo>
                <a:lnTo>
                  <a:pt x="2767" y="5302"/>
                </a:lnTo>
                <a:cubicBezTo>
                  <a:pt x="2612" y="5467"/>
                  <a:pt x="2402" y="5578"/>
                  <a:pt x="2166" y="5607"/>
                </a:cubicBezTo>
                <a:lnTo>
                  <a:pt x="1529" y="8144"/>
                </a:lnTo>
                <a:cubicBezTo>
                  <a:pt x="1825" y="8320"/>
                  <a:pt x="2023" y="8643"/>
                  <a:pt x="2023" y="9012"/>
                </a:cubicBezTo>
                <a:cubicBezTo>
                  <a:pt x="2023" y="9571"/>
                  <a:pt x="1570" y="10024"/>
                  <a:pt x="1012" y="10024"/>
                </a:cubicBezTo>
                <a:cubicBezTo>
                  <a:pt x="453" y="10024"/>
                  <a:pt x="0" y="9571"/>
                  <a:pt x="0" y="9012"/>
                </a:cubicBezTo>
                <a:cubicBezTo>
                  <a:pt x="0" y="8478"/>
                  <a:pt x="415" y="8040"/>
                  <a:pt x="940" y="8005"/>
                </a:cubicBezTo>
                <a:lnTo>
                  <a:pt x="1569" y="5500"/>
                </a:lnTo>
                <a:cubicBezTo>
                  <a:pt x="1246" y="5332"/>
                  <a:pt x="1026" y="4994"/>
                  <a:pt x="1026" y="4605"/>
                </a:cubicBezTo>
                <a:cubicBezTo>
                  <a:pt x="1026" y="4046"/>
                  <a:pt x="1479" y="3594"/>
                  <a:pt x="2037" y="3594"/>
                </a:cubicBezTo>
                <a:cubicBezTo>
                  <a:pt x="2596" y="3594"/>
                  <a:pt x="3049" y="4046"/>
                  <a:pt x="3049" y="4605"/>
                </a:cubicBezTo>
                <a:cubicBezTo>
                  <a:pt x="3049" y="4657"/>
                  <a:pt x="3045" y="4708"/>
                  <a:pt x="3036" y="4758"/>
                </a:cubicBezTo>
                <a:lnTo>
                  <a:pt x="5666" y="6340"/>
                </a:lnTo>
                <a:cubicBezTo>
                  <a:pt x="5846" y="6167"/>
                  <a:pt x="6091" y="6061"/>
                  <a:pt x="6361" y="6061"/>
                </a:cubicBezTo>
                <a:cubicBezTo>
                  <a:pt x="6592" y="6061"/>
                  <a:pt x="6805" y="6138"/>
                  <a:pt x="6973" y="6272"/>
                </a:cubicBezTo>
                <a:lnTo>
                  <a:pt x="8670" y="4364"/>
                </a:lnTo>
                <a:cubicBezTo>
                  <a:pt x="8611" y="4237"/>
                  <a:pt x="8578" y="4095"/>
                  <a:pt x="8578" y="3946"/>
                </a:cubicBezTo>
                <a:cubicBezTo>
                  <a:pt x="8578" y="3387"/>
                  <a:pt x="9031" y="2934"/>
                  <a:pt x="9590" y="2934"/>
                </a:cubicBezTo>
                <a:close/>
                <a:moveTo>
                  <a:pt x="10634" y="2877"/>
                </a:moveTo>
                <a:lnTo>
                  <a:pt x="10922" y="3409"/>
                </a:lnTo>
                <a:lnTo>
                  <a:pt x="10687" y="3536"/>
                </a:lnTo>
                <a:lnTo>
                  <a:pt x="10399" y="3004"/>
                </a:lnTo>
                <a:lnTo>
                  <a:pt x="10634" y="2877"/>
                </a:lnTo>
                <a:close/>
                <a:moveTo>
                  <a:pt x="11443" y="2468"/>
                </a:moveTo>
                <a:lnTo>
                  <a:pt x="11731" y="3000"/>
                </a:lnTo>
                <a:lnTo>
                  <a:pt x="11317" y="3224"/>
                </a:lnTo>
                <a:lnTo>
                  <a:pt x="11029" y="2692"/>
                </a:lnTo>
                <a:lnTo>
                  <a:pt x="11443" y="2468"/>
                </a:lnTo>
                <a:close/>
                <a:moveTo>
                  <a:pt x="12332" y="1974"/>
                </a:moveTo>
                <a:lnTo>
                  <a:pt x="12620" y="2506"/>
                </a:lnTo>
                <a:lnTo>
                  <a:pt x="12145" y="2763"/>
                </a:lnTo>
                <a:lnTo>
                  <a:pt x="11857" y="2231"/>
                </a:lnTo>
                <a:lnTo>
                  <a:pt x="12332" y="1974"/>
                </a:lnTo>
                <a:close/>
                <a:moveTo>
                  <a:pt x="13168" y="1562"/>
                </a:moveTo>
                <a:lnTo>
                  <a:pt x="13456" y="2095"/>
                </a:lnTo>
                <a:lnTo>
                  <a:pt x="12928" y="2380"/>
                </a:lnTo>
                <a:lnTo>
                  <a:pt x="12640" y="1848"/>
                </a:lnTo>
                <a:lnTo>
                  <a:pt x="13168" y="1562"/>
                </a:lnTo>
                <a:close/>
                <a:moveTo>
                  <a:pt x="14607" y="607"/>
                </a:moveTo>
                <a:cubicBezTo>
                  <a:pt x="14272" y="607"/>
                  <a:pt x="14000" y="879"/>
                  <a:pt x="14000" y="1214"/>
                </a:cubicBezTo>
                <a:cubicBezTo>
                  <a:pt x="14000" y="1549"/>
                  <a:pt x="14272" y="1820"/>
                  <a:pt x="14607" y="1820"/>
                </a:cubicBezTo>
                <a:cubicBezTo>
                  <a:pt x="14942" y="1820"/>
                  <a:pt x="15214" y="1549"/>
                  <a:pt x="15214" y="1214"/>
                </a:cubicBezTo>
                <a:cubicBezTo>
                  <a:pt x="15214" y="879"/>
                  <a:pt x="14942" y="607"/>
                  <a:pt x="14607" y="607"/>
                </a:cubicBezTo>
                <a:close/>
                <a:moveTo>
                  <a:pt x="14607" y="0"/>
                </a:moveTo>
                <a:cubicBezTo>
                  <a:pt x="15277" y="0"/>
                  <a:pt x="15821" y="543"/>
                  <a:pt x="15821" y="1214"/>
                </a:cubicBezTo>
                <a:cubicBezTo>
                  <a:pt x="15821" y="1884"/>
                  <a:pt x="15277" y="2427"/>
                  <a:pt x="14607" y="2427"/>
                </a:cubicBezTo>
                <a:cubicBezTo>
                  <a:pt x="13937" y="2427"/>
                  <a:pt x="13394" y="1884"/>
                  <a:pt x="13394" y="1214"/>
                </a:cubicBezTo>
                <a:cubicBezTo>
                  <a:pt x="13394" y="543"/>
                  <a:pt x="13937" y="0"/>
                  <a:pt x="14607" y="0"/>
                </a:cubicBezTo>
                <a:close/>
              </a:path>
            </a:pathLst>
          </a:custGeom>
          <a:solidFill>
            <a:schemeClr val="tx2"/>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nvGrpSpPr>
          <p:cNvPr id="168" name="Group 167"/>
          <p:cNvGrpSpPr/>
          <p:nvPr/>
        </p:nvGrpSpPr>
        <p:grpSpPr>
          <a:xfrm>
            <a:off x="6939986" y="1775205"/>
            <a:ext cx="276794" cy="379676"/>
            <a:chOff x="3272545" y="1925655"/>
            <a:chExt cx="1867915" cy="2562207"/>
          </a:xfrm>
        </p:grpSpPr>
        <p:grpSp>
          <p:nvGrpSpPr>
            <p:cNvPr id="169" name="Group 168"/>
            <p:cNvGrpSpPr/>
            <p:nvPr/>
          </p:nvGrpSpPr>
          <p:grpSpPr>
            <a:xfrm>
              <a:off x="3272545" y="1925655"/>
              <a:ext cx="1867915" cy="2562207"/>
              <a:chOff x="5476964" y="2122039"/>
              <a:chExt cx="892555" cy="1224312"/>
            </a:xfrm>
          </p:grpSpPr>
          <p:sp>
            <p:nvSpPr>
              <p:cNvPr id="176" name="Freeform 104"/>
              <p:cNvSpPr/>
              <p:nvPr/>
            </p:nvSpPr>
            <p:spPr bwMode="auto">
              <a:xfrm>
                <a:off x="5476964" y="2122039"/>
                <a:ext cx="892555" cy="1224312"/>
              </a:xfrm>
              <a:custGeom>
                <a:avLst/>
                <a:gdLst>
                  <a:gd name="connsiteX0" fmla="*/ 0 w 257175"/>
                  <a:gd name="connsiteY0" fmla="*/ 46038 h 361950"/>
                  <a:gd name="connsiteX1" fmla="*/ 0 w 257175"/>
                  <a:gd name="connsiteY1" fmla="*/ 225425 h 361950"/>
                  <a:gd name="connsiteX2" fmla="*/ 120650 w 257175"/>
                  <a:gd name="connsiteY2" fmla="*/ 361950 h 361950"/>
                  <a:gd name="connsiteX3" fmla="*/ 257175 w 257175"/>
                  <a:gd name="connsiteY3" fmla="*/ 225425 h 361950"/>
                  <a:gd name="connsiteX4" fmla="*/ 257175 w 257175"/>
                  <a:gd name="connsiteY4" fmla="*/ 44450 h 361950"/>
                  <a:gd name="connsiteX5" fmla="*/ 127000 w 257175"/>
                  <a:gd name="connsiteY5" fmla="*/ 0 h 361950"/>
                  <a:gd name="connsiteX6" fmla="*/ 0 w 257175"/>
                  <a:gd name="connsiteY6" fmla="*/ 46038 h 361950"/>
                  <a:gd name="connsiteX0" fmla="*/ 0 w 257175"/>
                  <a:gd name="connsiteY0" fmla="*/ 46038 h 361950"/>
                  <a:gd name="connsiteX1" fmla="*/ 0 w 257175"/>
                  <a:gd name="connsiteY1" fmla="*/ 225425 h 361950"/>
                  <a:gd name="connsiteX2" fmla="*/ 120650 w 257175"/>
                  <a:gd name="connsiteY2" fmla="*/ 361950 h 361950"/>
                  <a:gd name="connsiteX3" fmla="*/ 257175 w 257175"/>
                  <a:gd name="connsiteY3" fmla="*/ 225425 h 361950"/>
                  <a:gd name="connsiteX4" fmla="*/ 257175 w 257175"/>
                  <a:gd name="connsiteY4" fmla="*/ 44450 h 361950"/>
                  <a:gd name="connsiteX5" fmla="*/ 129442 w 257175"/>
                  <a:gd name="connsiteY5" fmla="*/ 0 h 361950"/>
                  <a:gd name="connsiteX6" fmla="*/ 0 w 257175"/>
                  <a:gd name="connsiteY6" fmla="*/ 46038 h 361950"/>
                  <a:gd name="connsiteX0" fmla="*/ 0 w 261570"/>
                  <a:gd name="connsiteY0" fmla="*/ 46038 h 361950"/>
                  <a:gd name="connsiteX1" fmla="*/ 0 w 261570"/>
                  <a:gd name="connsiteY1" fmla="*/ 225425 h 361950"/>
                  <a:gd name="connsiteX2" fmla="*/ 120650 w 261570"/>
                  <a:gd name="connsiteY2" fmla="*/ 361950 h 361950"/>
                  <a:gd name="connsiteX3" fmla="*/ 257175 w 261570"/>
                  <a:gd name="connsiteY3" fmla="*/ 225425 h 361950"/>
                  <a:gd name="connsiteX4" fmla="*/ 261570 w 261570"/>
                  <a:gd name="connsiteY4" fmla="*/ 50799 h 361950"/>
                  <a:gd name="connsiteX5" fmla="*/ 129442 w 261570"/>
                  <a:gd name="connsiteY5" fmla="*/ 0 h 361950"/>
                  <a:gd name="connsiteX6" fmla="*/ 0 w 261570"/>
                  <a:gd name="connsiteY6" fmla="*/ 46038 h 361950"/>
                  <a:gd name="connsiteX0" fmla="*/ 0 w 263035"/>
                  <a:gd name="connsiteY0" fmla="*/ 49945 h 361950"/>
                  <a:gd name="connsiteX1" fmla="*/ 1465 w 263035"/>
                  <a:gd name="connsiteY1" fmla="*/ 225425 h 361950"/>
                  <a:gd name="connsiteX2" fmla="*/ 122115 w 263035"/>
                  <a:gd name="connsiteY2" fmla="*/ 361950 h 361950"/>
                  <a:gd name="connsiteX3" fmla="*/ 258640 w 263035"/>
                  <a:gd name="connsiteY3" fmla="*/ 225425 h 361950"/>
                  <a:gd name="connsiteX4" fmla="*/ 263035 w 263035"/>
                  <a:gd name="connsiteY4" fmla="*/ 50799 h 361950"/>
                  <a:gd name="connsiteX5" fmla="*/ 130907 w 263035"/>
                  <a:gd name="connsiteY5" fmla="*/ 0 h 361950"/>
                  <a:gd name="connsiteX6" fmla="*/ 0 w 263035"/>
                  <a:gd name="connsiteY6" fmla="*/ 49945 h 361950"/>
                  <a:gd name="connsiteX0" fmla="*/ 140 w 263175"/>
                  <a:gd name="connsiteY0" fmla="*/ 49945 h 361950"/>
                  <a:gd name="connsiteX1" fmla="*/ 140 w 263175"/>
                  <a:gd name="connsiteY1" fmla="*/ 231774 h 361950"/>
                  <a:gd name="connsiteX2" fmla="*/ 122255 w 263175"/>
                  <a:gd name="connsiteY2" fmla="*/ 361950 h 361950"/>
                  <a:gd name="connsiteX3" fmla="*/ 258780 w 263175"/>
                  <a:gd name="connsiteY3" fmla="*/ 225425 h 361950"/>
                  <a:gd name="connsiteX4" fmla="*/ 263175 w 263175"/>
                  <a:gd name="connsiteY4" fmla="*/ 50799 h 361950"/>
                  <a:gd name="connsiteX5" fmla="*/ 131047 w 263175"/>
                  <a:gd name="connsiteY5" fmla="*/ 0 h 361950"/>
                  <a:gd name="connsiteX6" fmla="*/ 140 w 263175"/>
                  <a:gd name="connsiteY6" fmla="*/ 49945 h 361950"/>
                  <a:gd name="connsiteX0" fmla="*/ 140 w 263175"/>
                  <a:gd name="connsiteY0" fmla="*/ 49945 h 361950"/>
                  <a:gd name="connsiteX1" fmla="*/ 140 w 263175"/>
                  <a:gd name="connsiteY1" fmla="*/ 231774 h 361950"/>
                  <a:gd name="connsiteX2" fmla="*/ 122255 w 263175"/>
                  <a:gd name="connsiteY2" fmla="*/ 361950 h 361950"/>
                  <a:gd name="connsiteX3" fmla="*/ 263175 w 263175"/>
                  <a:gd name="connsiteY3" fmla="*/ 231774 h 361950"/>
                  <a:gd name="connsiteX4" fmla="*/ 263175 w 263175"/>
                  <a:gd name="connsiteY4" fmla="*/ 50799 h 361950"/>
                  <a:gd name="connsiteX5" fmla="*/ 131047 w 263175"/>
                  <a:gd name="connsiteY5" fmla="*/ 0 h 361950"/>
                  <a:gd name="connsiteX6" fmla="*/ 140 w 263175"/>
                  <a:gd name="connsiteY6" fmla="*/ 49945 h 361950"/>
                  <a:gd name="connsiteX0" fmla="*/ 2972 w 266007"/>
                  <a:gd name="connsiteY0" fmla="*/ 49945 h 361950"/>
                  <a:gd name="connsiteX1" fmla="*/ 42 w 266007"/>
                  <a:gd name="connsiteY1" fmla="*/ 231774 h 361950"/>
                  <a:gd name="connsiteX2" fmla="*/ 125087 w 266007"/>
                  <a:gd name="connsiteY2" fmla="*/ 361950 h 361950"/>
                  <a:gd name="connsiteX3" fmla="*/ 266007 w 266007"/>
                  <a:gd name="connsiteY3" fmla="*/ 231774 h 361950"/>
                  <a:gd name="connsiteX4" fmla="*/ 266007 w 266007"/>
                  <a:gd name="connsiteY4" fmla="*/ 50799 h 361950"/>
                  <a:gd name="connsiteX5" fmla="*/ 133879 w 266007"/>
                  <a:gd name="connsiteY5" fmla="*/ 0 h 361950"/>
                  <a:gd name="connsiteX6" fmla="*/ 2972 w 266007"/>
                  <a:gd name="connsiteY6" fmla="*/ 49945 h 361950"/>
                  <a:gd name="connsiteX0" fmla="*/ 2972 w 266007"/>
                  <a:gd name="connsiteY0" fmla="*/ 49945 h 361950"/>
                  <a:gd name="connsiteX1" fmla="*/ 42 w 266007"/>
                  <a:gd name="connsiteY1" fmla="*/ 231774 h 361950"/>
                  <a:gd name="connsiteX2" fmla="*/ 125087 w 266007"/>
                  <a:gd name="connsiteY2" fmla="*/ 361950 h 361950"/>
                  <a:gd name="connsiteX3" fmla="*/ 266007 w 266007"/>
                  <a:gd name="connsiteY3" fmla="*/ 231774 h 361950"/>
                  <a:gd name="connsiteX4" fmla="*/ 266007 w 266007"/>
                  <a:gd name="connsiteY4" fmla="*/ 50799 h 361950"/>
                  <a:gd name="connsiteX5" fmla="*/ 133879 w 266007"/>
                  <a:gd name="connsiteY5" fmla="*/ 0 h 361950"/>
                  <a:gd name="connsiteX6" fmla="*/ 2972 w 266007"/>
                  <a:gd name="connsiteY6" fmla="*/ 49945 h 361950"/>
                  <a:gd name="connsiteX0" fmla="*/ 2972 w 266007"/>
                  <a:gd name="connsiteY0" fmla="*/ 49945 h 361950"/>
                  <a:gd name="connsiteX1" fmla="*/ 42 w 266007"/>
                  <a:gd name="connsiteY1" fmla="*/ 231774 h 361950"/>
                  <a:gd name="connsiteX2" fmla="*/ 125087 w 266007"/>
                  <a:gd name="connsiteY2" fmla="*/ 361950 h 361950"/>
                  <a:gd name="connsiteX3" fmla="*/ 266007 w 266007"/>
                  <a:gd name="connsiteY3" fmla="*/ 231774 h 361950"/>
                  <a:gd name="connsiteX4" fmla="*/ 266007 w 266007"/>
                  <a:gd name="connsiteY4" fmla="*/ 50799 h 361950"/>
                  <a:gd name="connsiteX5" fmla="*/ 133879 w 266007"/>
                  <a:gd name="connsiteY5" fmla="*/ 0 h 361950"/>
                  <a:gd name="connsiteX6" fmla="*/ 2972 w 266007"/>
                  <a:gd name="connsiteY6" fmla="*/ 49945 h 361950"/>
                  <a:gd name="connsiteX0" fmla="*/ 2972 w 266007"/>
                  <a:gd name="connsiteY0" fmla="*/ 49945 h 361950"/>
                  <a:gd name="connsiteX1" fmla="*/ 42 w 266007"/>
                  <a:gd name="connsiteY1" fmla="*/ 231774 h 361950"/>
                  <a:gd name="connsiteX2" fmla="*/ 125087 w 266007"/>
                  <a:gd name="connsiteY2" fmla="*/ 361950 h 361950"/>
                  <a:gd name="connsiteX3" fmla="*/ 266007 w 266007"/>
                  <a:gd name="connsiteY3" fmla="*/ 231774 h 361950"/>
                  <a:gd name="connsiteX4" fmla="*/ 266007 w 266007"/>
                  <a:gd name="connsiteY4" fmla="*/ 50799 h 361950"/>
                  <a:gd name="connsiteX5" fmla="*/ 133879 w 266007"/>
                  <a:gd name="connsiteY5" fmla="*/ 0 h 361950"/>
                  <a:gd name="connsiteX6" fmla="*/ 2972 w 266007"/>
                  <a:gd name="connsiteY6" fmla="*/ 49945 h 361950"/>
                  <a:gd name="connsiteX0" fmla="*/ 2972 w 266007"/>
                  <a:gd name="connsiteY0" fmla="*/ 49945 h 361950"/>
                  <a:gd name="connsiteX1" fmla="*/ 42 w 266007"/>
                  <a:gd name="connsiteY1" fmla="*/ 231774 h 361950"/>
                  <a:gd name="connsiteX2" fmla="*/ 125087 w 266007"/>
                  <a:gd name="connsiteY2" fmla="*/ 361950 h 361950"/>
                  <a:gd name="connsiteX3" fmla="*/ 266007 w 266007"/>
                  <a:gd name="connsiteY3" fmla="*/ 231774 h 361950"/>
                  <a:gd name="connsiteX4" fmla="*/ 266007 w 266007"/>
                  <a:gd name="connsiteY4" fmla="*/ 50799 h 361950"/>
                  <a:gd name="connsiteX5" fmla="*/ 133879 w 266007"/>
                  <a:gd name="connsiteY5" fmla="*/ 0 h 361950"/>
                  <a:gd name="connsiteX6" fmla="*/ 2972 w 266007"/>
                  <a:gd name="connsiteY6" fmla="*/ 49945 h 361950"/>
                  <a:gd name="connsiteX0" fmla="*/ 2972 w 266007"/>
                  <a:gd name="connsiteY0" fmla="*/ 49945 h 361950"/>
                  <a:gd name="connsiteX1" fmla="*/ 42 w 266007"/>
                  <a:gd name="connsiteY1" fmla="*/ 231774 h 361950"/>
                  <a:gd name="connsiteX2" fmla="*/ 125087 w 266007"/>
                  <a:gd name="connsiteY2" fmla="*/ 361950 h 361950"/>
                  <a:gd name="connsiteX3" fmla="*/ 266007 w 266007"/>
                  <a:gd name="connsiteY3" fmla="*/ 231774 h 361950"/>
                  <a:gd name="connsiteX4" fmla="*/ 266007 w 266007"/>
                  <a:gd name="connsiteY4" fmla="*/ 50799 h 361950"/>
                  <a:gd name="connsiteX5" fmla="*/ 133879 w 266007"/>
                  <a:gd name="connsiteY5" fmla="*/ 0 h 361950"/>
                  <a:gd name="connsiteX6" fmla="*/ 2972 w 266007"/>
                  <a:gd name="connsiteY6" fmla="*/ 49945 h 361950"/>
                  <a:gd name="connsiteX0" fmla="*/ 2972 w 266007"/>
                  <a:gd name="connsiteY0" fmla="*/ 49945 h 361950"/>
                  <a:gd name="connsiteX1" fmla="*/ 42 w 266007"/>
                  <a:gd name="connsiteY1" fmla="*/ 231774 h 361950"/>
                  <a:gd name="connsiteX2" fmla="*/ 125087 w 266007"/>
                  <a:gd name="connsiteY2" fmla="*/ 361950 h 361950"/>
                  <a:gd name="connsiteX3" fmla="*/ 266007 w 266007"/>
                  <a:gd name="connsiteY3" fmla="*/ 231774 h 361950"/>
                  <a:gd name="connsiteX4" fmla="*/ 266007 w 266007"/>
                  <a:gd name="connsiteY4" fmla="*/ 50799 h 361950"/>
                  <a:gd name="connsiteX5" fmla="*/ 133879 w 266007"/>
                  <a:gd name="connsiteY5" fmla="*/ 0 h 361950"/>
                  <a:gd name="connsiteX6" fmla="*/ 2972 w 266007"/>
                  <a:gd name="connsiteY6" fmla="*/ 49945 h 361950"/>
                  <a:gd name="connsiteX0" fmla="*/ 2972 w 266007"/>
                  <a:gd name="connsiteY0" fmla="*/ 49945 h 361950"/>
                  <a:gd name="connsiteX1" fmla="*/ 42 w 266007"/>
                  <a:gd name="connsiteY1" fmla="*/ 231774 h 361950"/>
                  <a:gd name="connsiteX2" fmla="*/ 125087 w 266007"/>
                  <a:gd name="connsiteY2" fmla="*/ 361950 h 361950"/>
                  <a:gd name="connsiteX3" fmla="*/ 266007 w 266007"/>
                  <a:gd name="connsiteY3" fmla="*/ 231774 h 361950"/>
                  <a:gd name="connsiteX4" fmla="*/ 266007 w 266007"/>
                  <a:gd name="connsiteY4" fmla="*/ 50799 h 361950"/>
                  <a:gd name="connsiteX5" fmla="*/ 133879 w 266007"/>
                  <a:gd name="connsiteY5" fmla="*/ 0 h 361950"/>
                  <a:gd name="connsiteX6" fmla="*/ 2972 w 266007"/>
                  <a:gd name="connsiteY6" fmla="*/ 49945 h 361950"/>
                  <a:gd name="connsiteX0" fmla="*/ 2972 w 266007"/>
                  <a:gd name="connsiteY0" fmla="*/ 49945 h 364880"/>
                  <a:gd name="connsiteX1" fmla="*/ 42 w 266007"/>
                  <a:gd name="connsiteY1" fmla="*/ 231774 h 364880"/>
                  <a:gd name="connsiteX2" fmla="*/ 132413 w 266007"/>
                  <a:gd name="connsiteY2" fmla="*/ 364880 h 364880"/>
                  <a:gd name="connsiteX3" fmla="*/ 266007 w 266007"/>
                  <a:gd name="connsiteY3" fmla="*/ 231774 h 364880"/>
                  <a:gd name="connsiteX4" fmla="*/ 266007 w 266007"/>
                  <a:gd name="connsiteY4" fmla="*/ 50799 h 364880"/>
                  <a:gd name="connsiteX5" fmla="*/ 133879 w 266007"/>
                  <a:gd name="connsiteY5" fmla="*/ 0 h 364880"/>
                  <a:gd name="connsiteX6" fmla="*/ 2972 w 266007"/>
                  <a:gd name="connsiteY6" fmla="*/ 49945 h 364880"/>
                  <a:gd name="connsiteX0" fmla="*/ 2972 w 266007"/>
                  <a:gd name="connsiteY0" fmla="*/ 49945 h 364880"/>
                  <a:gd name="connsiteX1" fmla="*/ 42 w 266007"/>
                  <a:gd name="connsiteY1" fmla="*/ 231774 h 364880"/>
                  <a:gd name="connsiteX2" fmla="*/ 132413 w 266007"/>
                  <a:gd name="connsiteY2" fmla="*/ 364880 h 364880"/>
                  <a:gd name="connsiteX3" fmla="*/ 266007 w 266007"/>
                  <a:gd name="connsiteY3" fmla="*/ 231774 h 364880"/>
                  <a:gd name="connsiteX4" fmla="*/ 266007 w 266007"/>
                  <a:gd name="connsiteY4" fmla="*/ 50799 h 364880"/>
                  <a:gd name="connsiteX5" fmla="*/ 133879 w 266007"/>
                  <a:gd name="connsiteY5" fmla="*/ 0 h 364880"/>
                  <a:gd name="connsiteX6" fmla="*/ 2972 w 266007"/>
                  <a:gd name="connsiteY6" fmla="*/ 49945 h 364880"/>
                  <a:gd name="connsiteX0" fmla="*/ 2972 w 266007"/>
                  <a:gd name="connsiteY0" fmla="*/ 49945 h 364880"/>
                  <a:gd name="connsiteX1" fmla="*/ 42 w 266007"/>
                  <a:gd name="connsiteY1" fmla="*/ 231774 h 364880"/>
                  <a:gd name="connsiteX2" fmla="*/ 132413 w 266007"/>
                  <a:gd name="connsiteY2" fmla="*/ 364880 h 364880"/>
                  <a:gd name="connsiteX3" fmla="*/ 266007 w 266007"/>
                  <a:gd name="connsiteY3" fmla="*/ 231774 h 364880"/>
                  <a:gd name="connsiteX4" fmla="*/ 266007 w 266007"/>
                  <a:gd name="connsiteY4" fmla="*/ 50799 h 364880"/>
                  <a:gd name="connsiteX5" fmla="*/ 133879 w 266007"/>
                  <a:gd name="connsiteY5" fmla="*/ 0 h 364880"/>
                  <a:gd name="connsiteX6" fmla="*/ 2972 w 266007"/>
                  <a:gd name="connsiteY6" fmla="*/ 49945 h 364880"/>
                  <a:gd name="connsiteX0" fmla="*/ 2972 w 266007"/>
                  <a:gd name="connsiteY0" fmla="*/ 49945 h 364880"/>
                  <a:gd name="connsiteX1" fmla="*/ 42 w 266007"/>
                  <a:gd name="connsiteY1" fmla="*/ 231774 h 364880"/>
                  <a:gd name="connsiteX2" fmla="*/ 132413 w 266007"/>
                  <a:gd name="connsiteY2" fmla="*/ 364880 h 364880"/>
                  <a:gd name="connsiteX3" fmla="*/ 266007 w 266007"/>
                  <a:gd name="connsiteY3" fmla="*/ 231774 h 364880"/>
                  <a:gd name="connsiteX4" fmla="*/ 266007 w 266007"/>
                  <a:gd name="connsiteY4" fmla="*/ 50799 h 364880"/>
                  <a:gd name="connsiteX5" fmla="*/ 133879 w 266007"/>
                  <a:gd name="connsiteY5" fmla="*/ 0 h 364880"/>
                  <a:gd name="connsiteX6" fmla="*/ 2972 w 266007"/>
                  <a:gd name="connsiteY6" fmla="*/ 49945 h 364880"/>
                  <a:gd name="connsiteX0" fmla="*/ 2972 w 266007"/>
                  <a:gd name="connsiteY0" fmla="*/ 49945 h 364880"/>
                  <a:gd name="connsiteX1" fmla="*/ 42 w 266007"/>
                  <a:gd name="connsiteY1" fmla="*/ 231774 h 364880"/>
                  <a:gd name="connsiteX2" fmla="*/ 132413 w 266007"/>
                  <a:gd name="connsiteY2" fmla="*/ 364880 h 364880"/>
                  <a:gd name="connsiteX3" fmla="*/ 266007 w 266007"/>
                  <a:gd name="connsiteY3" fmla="*/ 231774 h 364880"/>
                  <a:gd name="connsiteX4" fmla="*/ 266007 w 266007"/>
                  <a:gd name="connsiteY4" fmla="*/ 50799 h 364880"/>
                  <a:gd name="connsiteX5" fmla="*/ 133879 w 266007"/>
                  <a:gd name="connsiteY5" fmla="*/ 0 h 364880"/>
                  <a:gd name="connsiteX6" fmla="*/ 2972 w 266007"/>
                  <a:gd name="connsiteY6" fmla="*/ 49945 h 36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007" h="364880">
                    <a:moveTo>
                      <a:pt x="2972" y="49945"/>
                    </a:moveTo>
                    <a:cubicBezTo>
                      <a:pt x="3460" y="108438"/>
                      <a:pt x="-446" y="173281"/>
                      <a:pt x="42" y="231774"/>
                    </a:cubicBezTo>
                    <a:cubicBezTo>
                      <a:pt x="12421" y="304957"/>
                      <a:pt x="83893" y="334674"/>
                      <a:pt x="132413" y="364880"/>
                    </a:cubicBezTo>
                    <a:cubicBezTo>
                      <a:pt x="182316" y="338581"/>
                      <a:pt x="262500" y="303004"/>
                      <a:pt x="266007" y="231774"/>
                    </a:cubicBezTo>
                    <a:lnTo>
                      <a:pt x="266007" y="50799"/>
                    </a:lnTo>
                    <a:cubicBezTo>
                      <a:pt x="216104" y="48029"/>
                      <a:pt x="152038" y="39399"/>
                      <a:pt x="133879" y="0"/>
                    </a:cubicBezTo>
                    <a:cubicBezTo>
                      <a:pt x="108802" y="53276"/>
                      <a:pt x="46608" y="45995"/>
                      <a:pt x="2972" y="49945"/>
                    </a:cubicBezTo>
                    <a:close/>
                  </a:path>
                </a:pathLst>
              </a:custGeom>
              <a:solidFill>
                <a:srgbClr val="96C41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7" name="Freeform 105"/>
              <p:cNvSpPr/>
              <p:nvPr/>
            </p:nvSpPr>
            <p:spPr bwMode="auto">
              <a:xfrm>
                <a:off x="5578731" y="2282569"/>
                <a:ext cx="790786" cy="1063782"/>
              </a:xfrm>
              <a:custGeom>
                <a:avLst/>
                <a:gdLst>
                  <a:gd name="connsiteX0" fmla="*/ 681875 w 790786"/>
                  <a:gd name="connsiteY0" fmla="*/ 0 h 1063782"/>
                  <a:gd name="connsiteX1" fmla="*/ 790786 w 790786"/>
                  <a:gd name="connsiteY1" fmla="*/ 9920 h 1063782"/>
                  <a:gd name="connsiteX2" fmla="*/ 790786 w 790786"/>
                  <a:gd name="connsiteY2" fmla="*/ 617161 h 1063782"/>
                  <a:gd name="connsiteX3" fmla="*/ 342527 w 790786"/>
                  <a:gd name="connsiteY3" fmla="*/ 1063782 h 1063782"/>
                  <a:gd name="connsiteX4" fmla="*/ 14232 w 790786"/>
                  <a:gd name="connsiteY4" fmla="*/ 839661 h 1063782"/>
                  <a:gd name="connsiteX5" fmla="*/ 0 w 790786"/>
                  <a:gd name="connsiteY5" fmla="*/ 822260 h 1063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0786" h="1063782">
                    <a:moveTo>
                      <a:pt x="681875" y="0"/>
                    </a:moveTo>
                    <a:lnTo>
                      <a:pt x="790786" y="9920"/>
                    </a:lnTo>
                    <a:lnTo>
                      <a:pt x="790786" y="617161"/>
                    </a:lnTo>
                    <a:cubicBezTo>
                      <a:pt x="779019" y="856165"/>
                      <a:pt x="509971" y="975539"/>
                      <a:pt x="342527" y="1063782"/>
                    </a:cubicBezTo>
                    <a:cubicBezTo>
                      <a:pt x="240775" y="1000437"/>
                      <a:pt x="108940" y="937732"/>
                      <a:pt x="14232" y="839661"/>
                    </a:cubicBezTo>
                    <a:lnTo>
                      <a:pt x="0" y="822260"/>
                    </a:lnTo>
                    <a:close/>
                  </a:path>
                </a:pathLst>
              </a:cu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70" name="Group 169"/>
            <p:cNvGrpSpPr/>
            <p:nvPr/>
          </p:nvGrpSpPr>
          <p:grpSpPr>
            <a:xfrm>
              <a:off x="3723378" y="2524395"/>
              <a:ext cx="908772" cy="1458428"/>
              <a:chOff x="3723378" y="2524395"/>
              <a:chExt cx="908772" cy="1458428"/>
            </a:xfrm>
          </p:grpSpPr>
          <p:grpSp>
            <p:nvGrpSpPr>
              <p:cNvPr id="171" name="Group 170"/>
              <p:cNvGrpSpPr/>
              <p:nvPr/>
            </p:nvGrpSpPr>
            <p:grpSpPr>
              <a:xfrm>
                <a:off x="3723378" y="2524395"/>
                <a:ext cx="908772" cy="1458428"/>
                <a:chOff x="3723378" y="2524395"/>
                <a:chExt cx="908772" cy="1458428"/>
              </a:xfrm>
            </p:grpSpPr>
            <p:sp>
              <p:nvSpPr>
                <p:cNvPr id="173" name="Freeform 101"/>
                <p:cNvSpPr/>
                <p:nvPr/>
              </p:nvSpPr>
              <p:spPr bwMode="auto">
                <a:xfrm>
                  <a:off x="3723378" y="2524395"/>
                  <a:ext cx="908772" cy="1458428"/>
                </a:xfrm>
                <a:custGeom>
                  <a:avLst/>
                  <a:gdLst>
                    <a:gd name="connsiteX0" fmla="*/ 654375 w 1548658"/>
                    <a:gd name="connsiteY0" fmla="*/ 1509032 h 2485337"/>
                    <a:gd name="connsiteX1" fmla="*/ 654375 w 1548658"/>
                    <a:gd name="connsiteY1" fmla="*/ 2261085 h 2485337"/>
                    <a:gd name="connsiteX2" fmla="*/ 725974 w 1548658"/>
                    <a:gd name="connsiteY2" fmla="*/ 2291038 h 2485337"/>
                    <a:gd name="connsiteX3" fmla="*/ 725974 w 1548658"/>
                    <a:gd name="connsiteY3" fmla="*/ 1538985 h 2485337"/>
                    <a:gd name="connsiteX4" fmla="*/ 339969 w 1548658"/>
                    <a:gd name="connsiteY4" fmla="*/ 873861 h 2485337"/>
                    <a:gd name="connsiteX5" fmla="*/ 267378 w 1548658"/>
                    <a:gd name="connsiteY5" fmla="*/ 946452 h 2485337"/>
                    <a:gd name="connsiteX6" fmla="*/ 339969 w 1548658"/>
                    <a:gd name="connsiteY6" fmla="*/ 1019043 h 2485337"/>
                    <a:gd name="connsiteX7" fmla="*/ 1169800 w 1548658"/>
                    <a:gd name="connsiteY7" fmla="*/ 1019043 h 2485337"/>
                    <a:gd name="connsiteX8" fmla="*/ 1242391 w 1548658"/>
                    <a:gd name="connsiteY8" fmla="*/ 946452 h 2485337"/>
                    <a:gd name="connsiteX9" fmla="*/ 1169800 w 1548658"/>
                    <a:gd name="connsiteY9" fmla="*/ 873861 h 2485337"/>
                    <a:gd name="connsiteX10" fmla="*/ 339969 w 1548658"/>
                    <a:gd name="connsiteY10" fmla="*/ 639653 h 2485337"/>
                    <a:gd name="connsiteX11" fmla="*/ 267378 w 1548658"/>
                    <a:gd name="connsiteY11" fmla="*/ 712244 h 2485337"/>
                    <a:gd name="connsiteX12" fmla="*/ 339969 w 1548658"/>
                    <a:gd name="connsiteY12" fmla="*/ 784835 h 2485337"/>
                    <a:gd name="connsiteX13" fmla="*/ 1169800 w 1548658"/>
                    <a:gd name="connsiteY13" fmla="*/ 784835 h 2485337"/>
                    <a:gd name="connsiteX14" fmla="*/ 1242391 w 1548658"/>
                    <a:gd name="connsiteY14" fmla="*/ 712244 h 2485337"/>
                    <a:gd name="connsiteX15" fmla="*/ 1169800 w 1548658"/>
                    <a:gd name="connsiteY15" fmla="*/ 639653 h 2485337"/>
                    <a:gd name="connsiteX16" fmla="*/ 754884 w 1548658"/>
                    <a:gd name="connsiteY16" fmla="*/ 141066 h 2485337"/>
                    <a:gd name="connsiteX17" fmla="*/ 561176 w 1548658"/>
                    <a:gd name="connsiteY17" fmla="*/ 334774 h 2485337"/>
                    <a:gd name="connsiteX18" fmla="*/ 754884 w 1548658"/>
                    <a:gd name="connsiteY18" fmla="*/ 528482 h 2485337"/>
                    <a:gd name="connsiteX19" fmla="*/ 948592 w 1548658"/>
                    <a:gd name="connsiteY19" fmla="*/ 334774 h 2485337"/>
                    <a:gd name="connsiteX20" fmla="*/ 754884 w 1548658"/>
                    <a:gd name="connsiteY20" fmla="*/ 141066 h 2485337"/>
                    <a:gd name="connsiteX21" fmla="*/ 778429 w 1548658"/>
                    <a:gd name="connsiteY21" fmla="*/ 759 h 2485337"/>
                    <a:gd name="connsiteX22" fmla="*/ 971943 w 1548658"/>
                    <a:gd name="connsiteY22" fmla="*/ 86484 h 2485337"/>
                    <a:gd name="connsiteX23" fmla="*/ 1489910 w 1548658"/>
                    <a:gd name="connsiteY23" fmla="*/ 572621 h 2485337"/>
                    <a:gd name="connsiteX24" fmla="*/ 1466761 w 1548658"/>
                    <a:gd name="connsiteY24" fmla="*/ 983521 h 2485337"/>
                    <a:gd name="connsiteX25" fmla="*/ 1029815 w 1548658"/>
                    <a:gd name="connsiteY25" fmla="*/ 1443616 h 2485337"/>
                    <a:gd name="connsiteX26" fmla="*/ 1174500 w 1548658"/>
                    <a:gd name="connsiteY26" fmla="*/ 1588301 h 2485337"/>
                    <a:gd name="connsiteX27" fmla="*/ 1021136 w 1548658"/>
                    <a:gd name="connsiteY27" fmla="*/ 1741665 h 2485337"/>
                    <a:gd name="connsiteX28" fmla="*/ 1160032 w 1548658"/>
                    <a:gd name="connsiteY28" fmla="*/ 1880561 h 2485337"/>
                    <a:gd name="connsiteX29" fmla="*/ 1018242 w 1548658"/>
                    <a:gd name="connsiteY29" fmla="*/ 2022351 h 2485337"/>
                    <a:gd name="connsiteX30" fmla="*/ 1116626 w 1548658"/>
                    <a:gd name="connsiteY30" fmla="*/ 2120735 h 2485337"/>
                    <a:gd name="connsiteX31" fmla="*/ 752024 w 1548658"/>
                    <a:gd name="connsiteY31" fmla="*/ 2485337 h 2485337"/>
                    <a:gd name="connsiteX32" fmla="*/ 520530 w 1548658"/>
                    <a:gd name="connsiteY32" fmla="*/ 2253843 h 2485337"/>
                    <a:gd name="connsiteX33" fmla="*/ 520530 w 1548658"/>
                    <a:gd name="connsiteY33" fmla="*/ 1397317 h 2485337"/>
                    <a:gd name="connsiteX34" fmla="*/ 83586 w 1548658"/>
                    <a:gd name="connsiteY34" fmla="*/ 960373 h 2485337"/>
                    <a:gd name="connsiteX35" fmla="*/ 83586 w 1548658"/>
                    <a:gd name="connsiteY35" fmla="*/ 555259 h 2485337"/>
                    <a:gd name="connsiteX36" fmla="*/ 552361 w 1548658"/>
                    <a:gd name="connsiteY36" fmla="*/ 86484 h 2485337"/>
                    <a:gd name="connsiteX37" fmla="*/ 778429 w 1548658"/>
                    <a:gd name="connsiteY37" fmla="*/ 759 h 24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48658" h="2485337">
                      <a:moveTo>
                        <a:pt x="654375" y="1509032"/>
                      </a:moveTo>
                      <a:lnTo>
                        <a:pt x="654375" y="2261085"/>
                      </a:lnTo>
                      <a:lnTo>
                        <a:pt x="725974" y="2291038"/>
                      </a:lnTo>
                      <a:lnTo>
                        <a:pt x="725974" y="1538985"/>
                      </a:lnTo>
                      <a:close/>
                      <a:moveTo>
                        <a:pt x="339969" y="873861"/>
                      </a:moveTo>
                      <a:cubicBezTo>
                        <a:pt x="299878" y="873861"/>
                        <a:pt x="267378" y="906361"/>
                        <a:pt x="267378" y="946452"/>
                      </a:cubicBezTo>
                      <a:cubicBezTo>
                        <a:pt x="267378" y="986543"/>
                        <a:pt x="299878" y="1019043"/>
                        <a:pt x="339969" y="1019043"/>
                      </a:cubicBezTo>
                      <a:lnTo>
                        <a:pt x="1169800" y="1019043"/>
                      </a:lnTo>
                      <a:cubicBezTo>
                        <a:pt x="1209891" y="1019043"/>
                        <a:pt x="1242391" y="986543"/>
                        <a:pt x="1242391" y="946452"/>
                      </a:cubicBezTo>
                      <a:cubicBezTo>
                        <a:pt x="1242391" y="906361"/>
                        <a:pt x="1209891" y="873861"/>
                        <a:pt x="1169800" y="873861"/>
                      </a:cubicBezTo>
                      <a:close/>
                      <a:moveTo>
                        <a:pt x="339969" y="639653"/>
                      </a:moveTo>
                      <a:cubicBezTo>
                        <a:pt x="299878" y="639653"/>
                        <a:pt x="267378" y="672153"/>
                        <a:pt x="267378" y="712244"/>
                      </a:cubicBezTo>
                      <a:cubicBezTo>
                        <a:pt x="267378" y="752335"/>
                        <a:pt x="299878" y="784835"/>
                        <a:pt x="339969" y="784835"/>
                      </a:cubicBezTo>
                      <a:lnTo>
                        <a:pt x="1169800" y="784835"/>
                      </a:lnTo>
                      <a:cubicBezTo>
                        <a:pt x="1209891" y="784835"/>
                        <a:pt x="1242391" y="752335"/>
                        <a:pt x="1242391" y="712244"/>
                      </a:cubicBezTo>
                      <a:cubicBezTo>
                        <a:pt x="1242391" y="672153"/>
                        <a:pt x="1209891" y="639653"/>
                        <a:pt x="1169800" y="639653"/>
                      </a:cubicBezTo>
                      <a:close/>
                      <a:moveTo>
                        <a:pt x="754884" y="141066"/>
                      </a:moveTo>
                      <a:cubicBezTo>
                        <a:pt x="647902" y="141066"/>
                        <a:pt x="561176" y="227792"/>
                        <a:pt x="561176" y="334774"/>
                      </a:cubicBezTo>
                      <a:cubicBezTo>
                        <a:pt x="561176" y="441756"/>
                        <a:pt x="647902" y="528482"/>
                        <a:pt x="754884" y="528482"/>
                      </a:cubicBezTo>
                      <a:cubicBezTo>
                        <a:pt x="861866" y="528482"/>
                        <a:pt x="948592" y="441756"/>
                        <a:pt x="948592" y="334774"/>
                      </a:cubicBezTo>
                      <a:cubicBezTo>
                        <a:pt x="948592" y="227792"/>
                        <a:pt x="861866" y="141066"/>
                        <a:pt x="754884" y="141066"/>
                      </a:cubicBezTo>
                      <a:close/>
                      <a:moveTo>
                        <a:pt x="778429" y="759"/>
                      </a:moveTo>
                      <a:cubicBezTo>
                        <a:pt x="850168" y="6185"/>
                        <a:pt x="916481" y="40186"/>
                        <a:pt x="971943" y="86484"/>
                      </a:cubicBezTo>
                      <a:cubicBezTo>
                        <a:pt x="1082868" y="179081"/>
                        <a:pt x="1387185" y="460732"/>
                        <a:pt x="1489910" y="572621"/>
                      </a:cubicBezTo>
                      <a:cubicBezTo>
                        <a:pt x="1592635" y="684510"/>
                        <a:pt x="1544891" y="907321"/>
                        <a:pt x="1466761" y="983521"/>
                      </a:cubicBezTo>
                      <a:cubicBezTo>
                        <a:pt x="1388631" y="1059721"/>
                        <a:pt x="1183180" y="1290251"/>
                        <a:pt x="1029815" y="1443616"/>
                      </a:cubicBezTo>
                      <a:lnTo>
                        <a:pt x="1174500" y="1588301"/>
                      </a:lnTo>
                      <a:lnTo>
                        <a:pt x="1021136" y="1741665"/>
                      </a:lnTo>
                      <a:lnTo>
                        <a:pt x="1160032" y="1880561"/>
                      </a:lnTo>
                      <a:lnTo>
                        <a:pt x="1018242" y="2022351"/>
                      </a:lnTo>
                      <a:lnTo>
                        <a:pt x="1116626" y="2120735"/>
                      </a:lnTo>
                      <a:lnTo>
                        <a:pt x="752024" y="2485337"/>
                      </a:lnTo>
                      <a:lnTo>
                        <a:pt x="520530" y="2253843"/>
                      </a:lnTo>
                      <a:lnTo>
                        <a:pt x="520530" y="1397317"/>
                      </a:lnTo>
                      <a:cubicBezTo>
                        <a:pt x="374882" y="1251669"/>
                        <a:pt x="190652" y="1054900"/>
                        <a:pt x="83586" y="960373"/>
                      </a:cubicBezTo>
                      <a:cubicBezTo>
                        <a:pt x="-23480" y="865846"/>
                        <a:pt x="-32160" y="661361"/>
                        <a:pt x="83586" y="555259"/>
                      </a:cubicBezTo>
                      <a:cubicBezTo>
                        <a:pt x="199332" y="449157"/>
                        <a:pt x="398031" y="222487"/>
                        <a:pt x="552361" y="86484"/>
                      </a:cubicBezTo>
                      <a:cubicBezTo>
                        <a:pt x="629526" y="18483"/>
                        <a:pt x="706690" y="-4667"/>
                        <a:pt x="778429" y="759"/>
                      </a:cubicBezTo>
                      <a:close/>
                    </a:path>
                  </a:pathLst>
                </a:custGeom>
                <a:solidFill>
                  <a:srgbClr val="FCD1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4" name="Rounded Rectangle 102"/>
                <p:cNvSpPr/>
                <p:nvPr/>
              </p:nvSpPr>
              <p:spPr bwMode="auto">
                <a:xfrm>
                  <a:off x="3879512" y="2893182"/>
                  <a:ext cx="596504" cy="92906"/>
                </a:xfrm>
                <a:prstGeom prst="roundRect">
                  <a:avLst>
                    <a:gd name="adj" fmla="val 50000"/>
                  </a:avLst>
                </a:prstGeom>
                <a:solidFill>
                  <a:srgbClr val="FEE8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5" name="Rounded Rectangle 103"/>
                <p:cNvSpPr/>
                <p:nvPr/>
              </p:nvSpPr>
              <p:spPr bwMode="auto">
                <a:xfrm>
                  <a:off x="3879512" y="3028583"/>
                  <a:ext cx="596504" cy="92906"/>
                </a:xfrm>
                <a:prstGeom prst="roundRect">
                  <a:avLst>
                    <a:gd name="adj" fmla="val 50000"/>
                  </a:avLst>
                </a:prstGeom>
                <a:solidFill>
                  <a:srgbClr val="FEE8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72" name="Trapezoid 171"/>
              <p:cNvSpPr/>
              <p:nvPr/>
            </p:nvSpPr>
            <p:spPr bwMode="auto">
              <a:xfrm rot="5400000">
                <a:off x="3884473" y="3601900"/>
                <a:ext cx="493987" cy="58739"/>
              </a:xfrm>
              <a:prstGeom prst="trapezoid">
                <a:avLst/>
              </a:prstGeom>
              <a:solidFill>
                <a:srgbClr val="FCB50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78" name="Group 177"/>
          <p:cNvGrpSpPr>
            <a:grpSpLocks noChangeAspect="1"/>
          </p:cNvGrpSpPr>
          <p:nvPr/>
        </p:nvGrpSpPr>
        <p:grpSpPr>
          <a:xfrm>
            <a:off x="6963548" y="3040994"/>
            <a:ext cx="177910" cy="299101"/>
            <a:chOff x="7330403" y="3708547"/>
            <a:chExt cx="1686990" cy="2836162"/>
          </a:xfrm>
        </p:grpSpPr>
        <p:sp>
          <p:nvSpPr>
            <p:cNvPr id="179" name="Rounded Rectangle 172"/>
            <p:cNvSpPr/>
            <p:nvPr/>
          </p:nvSpPr>
          <p:spPr bwMode="auto">
            <a:xfrm>
              <a:off x="7330403" y="3708547"/>
              <a:ext cx="1686990" cy="2836162"/>
            </a:xfrm>
            <a:prstGeom prst="roundRect">
              <a:avLst>
                <a:gd name="adj" fmla="val 8014"/>
              </a:avLst>
            </a:prstGeom>
            <a:solidFill>
              <a:srgbClr val="77777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80" name="Group 179"/>
            <p:cNvGrpSpPr/>
            <p:nvPr/>
          </p:nvGrpSpPr>
          <p:grpSpPr>
            <a:xfrm>
              <a:off x="7541142" y="4008781"/>
              <a:ext cx="1185075" cy="380195"/>
              <a:chOff x="7541142" y="4008781"/>
              <a:chExt cx="1185075" cy="380195"/>
            </a:xfrm>
          </p:grpSpPr>
          <p:sp>
            <p:nvSpPr>
              <p:cNvPr id="187" name="Rounded Rectangle 180"/>
              <p:cNvSpPr/>
              <p:nvPr/>
            </p:nvSpPr>
            <p:spPr bwMode="auto">
              <a:xfrm>
                <a:off x="7541142" y="4008781"/>
                <a:ext cx="1185075" cy="380195"/>
              </a:xfrm>
              <a:prstGeom prst="roundRect">
                <a:avLst>
                  <a:gd name="adj" fmla="val 50000"/>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8" name="Oval 187"/>
              <p:cNvSpPr/>
              <p:nvPr/>
            </p:nvSpPr>
            <p:spPr bwMode="auto">
              <a:xfrm>
                <a:off x="7610948" y="4061718"/>
                <a:ext cx="274320" cy="274320"/>
              </a:xfrm>
              <a:prstGeom prst="ellipse">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81" name="Group 180"/>
            <p:cNvGrpSpPr/>
            <p:nvPr/>
          </p:nvGrpSpPr>
          <p:grpSpPr>
            <a:xfrm>
              <a:off x="7541142" y="4553031"/>
              <a:ext cx="1185075" cy="380195"/>
              <a:chOff x="7541142" y="4008781"/>
              <a:chExt cx="1185075" cy="380195"/>
            </a:xfrm>
          </p:grpSpPr>
          <p:sp>
            <p:nvSpPr>
              <p:cNvPr id="185" name="Rounded Rectangle 178"/>
              <p:cNvSpPr/>
              <p:nvPr/>
            </p:nvSpPr>
            <p:spPr bwMode="auto">
              <a:xfrm>
                <a:off x="7541142" y="4008781"/>
                <a:ext cx="1185075" cy="380195"/>
              </a:xfrm>
              <a:prstGeom prst="roundRect">
                <a:avLst>
                  <a:gd name="adj" fmla="val 50000"/>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6" name="Oval 185"/>
              <p:cNvSpPr/>
              <p:nvPr/>
            </p:nvSpPr>
            <p:spPr bwMode="auto">
              <a:xfrm>
                <a:off x="7610948" y="4061718"/>
                <a:ext cx="274320" cy="274320"/>
              </a:xfrm>
              <a:prstGeom prst="ellipse">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82" name="Group 181"/>
            <p:cNvGrpSpPr/>
            <p:nvPr/>
          </p:nvGrpSpPr>
          <p:grpSpPr>
            <a:xfrm>
              <a:off x="7541142" y="5097282"/>
              <a:ext cx="1185075" cy="380195"/>
              <a:chOff x="7541142" y="4008781"/>
              <a:chExt cx="1185075" cy="380195"/>
            </a:xfrm>
          </p:grpSpPr>
          <p:sp>
            <p:nvSpPr>
              <p:cNvPr id="183" name="Rounded Rectangle 176"/>
              <p:cNvSpPr/>
              <p:nvPr/>
            </p:nvSpPr>
            <p:spPr bwMode="auto">
              <a:xfrm>
                <a:off x="7541142" y="4008781"/>
                <a:ext cx="1185075" cy="380195"/>
              </a:xfrm>
              <a:prstGeom prst="roundRect">
                <a:avLst>
                  <a:gd name="adj" fmla="val 50000"/>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4" name="Oval 183"/>
              <p:cNvSpPr/>
              <p:nvPr/>
            </p:nvSpPr>
            <p:spPr bwMode="auto">
              <a:xfrm>
                <a:off x="7610948" y="4061718"/>
                <a:ext cx="274320" cy="274320"/>
              </a:xfrm>
              <a:prstGeom prst="ellipse">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89" name="Group 188"/>
          <p:cNvGrpSpPr/>
          <p:nvPr/>
        </p:nvGrpSpPr>
        <p:grpSpPr>
          <a:xfrm>
            <a:off x="8810089" y="1832079"/>
            <a:ext cx="320691" cy="320691"/>
            <a:chOff x="5652683" y="1636246"/>
            <a:chExt cx="3791758" cy="3791758"/>
          </a:xfrm>
        </p:grpSpPr>
        <p:sp>
          <p:nvSpPr>
            <p:cNvPr id="190" name="Oval 189"/>
            <p:cNvSpPr/>
            <p:nvPr/>
          </p:nvSpPr>
          <p:spPr>
            <a:xfrm>
              <a:off x="5652683" y="1636246"/>
              <a:ext cx="3791758" cy="3791758"/>
            </a:xfrm>
            <a:prstGeom prst="ellipse">
              <a:avLst/>
            </a:prstGeom>
            <a:solidFill>
              <a:srgbClr val="B3B4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1" name="Oval 190"/>
            <p:cNvSpPr/>
            <p:nvPr/>
          </p:nvSpPr>
          <p:spPr>
            <a:xfrm>
              <a:off x="5974946" y="1932012"/>
              <a:ext cx="3147232" cy="314723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2" name="Freeform 36"/>
            <p:cNvSpPr/>
            <p:nvPr/>
          </p:nvSpPr>
          <p:spPr>
            <a:xfrm>
              <a:off x="6295808" y="2256800"/>
              <a:ext cx="2505509" cy="2183437"/>
            </a:xfrm>
            <a:custGeom>
              <a:avLst/>
              <a:gdLst>
                <a:gd name="connsiteX0" fmla="*/ 12973 w 2505509"/>
                <a:gd name="connsiteY0" fmla="*/ 1439095 h 2183437"/>
                <a:gd name="connsiteX1" fmla="*/ 575457 w 2505509"/>
                <a:gd name="connsiteY1" fmla="*/ 1439095 h 2183437"/>
                <a:gd name="connsiteX2" fmla="*/ 584862 w 2505509"/>
                <a:gd name="connsiteY2" fmla="*/ 1479903 h 2183437"/>
                <a:gd name="connsiteX3" fmla="*/ 674784 w 2505509"/>
                <a:gd name="connsiteY3" fmla="*/ 1666956 h 2183437"/>
                <a:gd name="connsiteX4" fmla="*/ 749976 w 2505509"/>
                <a:gd name="connsiteY4" fmla="*/ 1758089 h 2183437"/>
                <a:gd name="connsiteX5" fmla="*/ 393075 w 2505509"/>
                <a:gd name="connsiteY5" fmla="*/ 2183437 h 2183437"/>
                <a:gd name="connsiteX6" fmla="*/ 371209 w 2505509"/>
                <a:gd name="connsiteY6" fmla="*/ 2163564 h 2183437"/>
                <a:gd name="connsiteX7" fmla="*/ 25749 w 2505509"/>
                <a:gd name="connsiteY7" fmla="*/ 1522809 h 2183437"/>
                <a:gd name="connsiteX8" fmla="*/ 233325 w 2505509"/>
                <a:gd name="connsiteY8" fmla="*/ 536212 h 2183437"/>
                <a:gd name="connsiteX9" fmla="*/ 669094 w 2505509"/>
                <a:gd name="connsiteY9" fmla="*/ 878298 h 2183437"/>
                <a:gd name="connsiteX10" fmla="*/ 608893 w 2505509"/>
                <a:gd name="connsiteY10" fmla="*/ 989210 h 2183437"/>
                <a:gd name="connsiteX11" fmla="*/ 552732 w 2505509"/>
                <a:gd name="connsiteY11" fmla="*/ 1267386 h 2183437"/>
                <a:gd name="connsiteX12" fmla="*/ 556251 w 2505509"/>
                <a:gd name="connsiteY12" fmla="*/ 1313894 h 2183437"/>
                <a:gd name="connsiteX13" fmla="*/ 2349 w 2505509"/>
                <a:gd name="connsiteY13" fmla="*/ 1313894 h 2183437"/>
                <a:gd name="connsiteX14" fmla="*/ 0 w 2505509"/>
                <a:gd name="connsiteY14" fmla="*/ 1267386 h 2183437"/>
                <a:gd name="connsiteX15" fmla="*/ 216450 w 2505509"/>
                <a:gd name="connsiteY15" fmla="*/ 558779 h 2183437"/>
                <a:gd name="connsiteX16" fmla="*/ 2118406 w 2505509"/>
                <a:gd name="connsiteY16" fmla="*/ 333069 h 2183437"/>
                <a:gd name="connsiteX17" fmla="*/ 2174250 w 2505509"/>
                <a:gd name="connsiteY17" fmla="*/ 382024 h 2183437"/>
                <a:gd name="connsiteX18" fmla="*/ 2477793 w 2505509"/>
                <a:gd name="connsiteY18" fmla="*/ 890504 h 2183437"/>
                <a:gd name="connsiteX19" fmla="*/ 2505509 w 2505509"/>
                <a:gd name="connsiteY19" fmla="*/ 998296 h 2183437"/>
                <a:gd name="connsiteX20" fmla="*/ 1926602 w 2505509"/>
                <a:gd name="connsiteY20" fmla="*/ 991538 h 2183437"/>
                <a:gd name="connsiteX21" fmla="*/ 1925879 w 2505509"/>
                <a:gd name="connsiteY21" fmla="*/ 989210 h 2183437"/>
                <a:gd name="connsiteX22" fmla="*/ 1818848 w 2505509"/>
                <a:gd name="connsiteY22" fmla="*/ 812800 h 2183437"/>
                <a:gd name="connsiteX23" fmla="*/ 1752898 w 2505509"/>
                <a:gd name="connsiteY23" fmla="*/ 743625 h 2183437"/>
                <a:gd name="connsiteX24" fmla="*/ 1065347 w 2505509"/>
                <a:gd name="connsiteY24" fmla="*/ 17602 h 2183437"/>
                <a:gd name="connsiteX25" fmla="*/ 1065347 w 2505509"/>
                <a:gd name="connsiteY25" fmla="*/ 585259 h 2183437"/>
                <a:gd name="connsiteX26" fmla="*/ 989210 w 2505509"/>
                <a:gd name="connsiteY26" fmla="*/ 608893 h 2183437"/>
                <a:gd name="connsiteX27" fmla="*/ 762049 w 2505509"/>
                <a:gd name="connsiteY27" fmla="*/ 762049 h 2183437"/>
                <a:gd name="connsiteX28" fmla="*/ 747002 w 2505509"/>
                <a:gd name="connsiteY28" fmla="*/ 780287 h 2183437"/>
                <a:gd name="connsiteX29" fmla="*/ 310701 w 2505509"/>
                <a:gd name="connsiteY29" fmla="*/ 437784 h 2183437"/>
                <a:gd name="connsiteX30" fmla="*/ 371209 w 2505509"/>
                <a:gd name="connsiteY30" fmla="*/ 371209 h 2183437"/>
                <a:gd name="connsiteX31" fmla="*/ 1011964 w 2505509"/>
                <a:gd name="connsiteY31" fmla="*/ 25749 h 2183437"/>
                <a:gd name="connsiteX32" fmla="*/ 1267386 w 2505509"/>
                <a:gd name="connsiteY32" fmla="*/ 0 h 2183437"/>
                <a:gd name="connsiteX33" fmla="*/ 1857980 w 2505509"/>
                <a:gd name="connsiteY33" fmla="*/ 145729 h 2183437"/>
                <a:gd name="connsiteX34" fmla="*/ 2024058 w 2505509"/>
                <a:gd name="connsiteY34" fmla="*/ 250757 h 2183437"/>
                <a:gd name="connsiteX35" fmla="*/ 1653462 w 2505509"/>
                <a:gd name="connsiteY35" fmla="*/ 667027 h 2183437"/>
                <a:gd name="connsiteX36" fmla="*/ 1577219 w 2505509"/>
                <a:gd name="connsiteY36" fmla="*/ 623205 h 2183437"/>
                <a:gd name="connsiteX37" fmla="*/ 1267386 w 2505509"/>
                <a:gd name="connsiteY37" fmla="*/ 552732 h 2183437"/>
                <a:gd name="connsiteX38" fmla="*/ 1190548 w 2505509"/>
                <a:gd name="connsiteY38" fmla="*/ 560478 h 2183437"/>
                <a:gd name="connsiteX39" fmla="*/ 1190548 w 2505509"/>
                <a:gd name="connsiteY39" fmla="*/ 3880 h 218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05509" h="2183437">
                  <a:moveTo>
                    <a:pt x="12973" y="1439095"/>
                  </a:moveTo>
                  <a:lnTo>
                    <a:pt x="575457" y="1439095"/>
                  </a:lnTo>
                  <a:lnTo>
                    <a:pt x="584862" y="1479903"/>
                  </a:lnTo>
                  <a:cubicBezTo>
                    <a:pt x="605743" y="1547037"/>
                    <a:pt x="636256" y="1609927"/>
                    <a:pt x="674784" y="1666956"/>
                  </a:cubicBezTo>
                  <a:lnTo>
                    <a:pt x="749976" y="1758089"/>
                  </a:lnTo>
                  <a:lnTo>
                    <a:pt x="393075" y="2183437"/>
                  </a:lnTo>
                  <a:lnTo>
                    <a:pt x="371209" y="2163564"/>
                  </a:lnTo>
                  <a:cubicBezTo>
                    <a:pt x="199195" y="1991550"/>
                    <a:pt x="76397" y="1770320"/>
                    <a:pt x="25749" y="1522809"/>
                  </a:cubicBezTo>
                  <a:close/>
                  <a:moveTo>
                    <a:pt x="233325" y="536212"/>
                  </a:moveTo>
                  <a:lnTo>
                    <a:pt x="669094" y="878298"/>
                  </a:lnTo>
                  <a:lnTo>
                    <a:pt x="608893" y="989210"/>
                  </a:lnTo>
                  <a:cubicBezTo>
                    <a:pt x="572730" y="1074710"/>
                    <a:pt x="552732" y="1168713"/>
                    <a:pt x="552732" y="1267386"/>
                  </a:cubicBezTo>
                  <a:lnTo>
                    <a:pt x="556251" y="1313894"/>
                  </a:lnTo>
                  <a:lnTo>
                    <a:pt x="2349" y="1313894"/>
                  </a:lnTo>
                  <a:lnTo>
                    <a:pt x="0" y="1267386"/>
                  </a:lnTo>
                  <a:cubicBezTo>
                    <a:pt x="0" y="1004902"/>
                    <a:pt x="79795" y="761055"/>
                    <a:pt x="216450" y="558779"/>
                  </a:cubicBezTo>
                  <a:close/>
                  <a:moveTo>
                    <a:pt x="2118406" y="333069"/>
                  </a:moveTo>
                  <a:lnTo>
                    <a:pt x="2174250" y="382024"/>
                  </a:lnTo>
                  <a:cubicBezTo>
                    <a:pt x="2312337" y="523443"/>
                    <a:pt x="2417618" y="697037"/>
                    <a:pt x="2477793" y="890504"/>
                  </a:cubicBezTo>
                  <a:lnTo>
                    <a:pt x="2505509" y="998296"/>
                  </a:lnTo>
                  <a:lnTo>
                    <a:pt x="1926602" y="991538"/>
                  </a:lnTo>
                  <a:lnTo>
                    <a:pt x="1925879" y="989210"/>
                  </a:lnTo>
                  <a:cubicBezTo>
                    <a:pt x="1898757" y="925085"/>
                    <a:pt x="1862541" y="865743"/>
                    <a:pt x="1818848" y="812800"/>
                  </a:cubicBezTo>
                  <a:lnTo>
                    <a:pt x="1752898" y="743625"/>
                  </a:lnTo>
                  <a:close/>
                  <a:moveTo>
                    <a:pt x="1065347" y="17602"/>
                  </a:moveTo>
                  <a:lnTo>
                    <a:pt x="1065347" y="585259"/>
                  </a:lnTo>
                  <a:lnTo>
                    <a:pt x="989210" y="608893"/>
                  </a:lnTo>
                  <a:cubicBezTo>
                    <a:pt x="903710" y="645057"/>
                    <a:pt x="826713" y="697386"/>
                    <a:pt x="762049" y="762049"/>
                  </a:cubicBezTo>
                  <a:lnTo>
                    <a:pt x="747002" y="780287"/>
                  </a:lnTo>
                  <a:lnTo>
                    <a:pt x="310701" y="437784"/>
                  </a:lnTo>
                  <a:lnTo>
                    <a:pt x="371209" y="371209"/>
                  </a:lnTo>
                  <a:cubicBezTo>
                    <a:pt x="543223" y="199195"/>
                    <a:pt x="764452" y="76397"/>
                    <a:pt x="1011964" y="25749"/>
                  </a:cubicBezTo>
                  <a:close/>
                  <a:moveTo>
                    <a:pt x="1267386" y="0"/>
                  </a:moveTo>
                  <a:cubicBezTo>
                    <a:pt x="1480655" y="0"/>
                    <a:pt x="1681620" y="52677"/>
                    <a:pt x="1857980" y="145729"/>
                  </a:cubicBezTo>
                  <a:lnTo>
                    <a:pt x="2024058" y="250757"/>
                  </a:lnTo>
                  <a:lnTo>
                    <a:pt x="1653462" y="667027"/>
                  </a:lnTo>
                  <a:lnTo>
                    <a:pt x="1577219" y="623205"/>
                  </a:lnTo>
                  <a:cubicBezTo>
                    <a:pt x="1483490" y="578042"/>
                    <a:pt x="1378394" y="552732"/>
                    <a:pt x="1267386" y="552732"/>
                  </a:cubicBezTo>
                  <a:lnTo>
                    <a:pt x="1190548" y="560478"/>
                  </a:lnTo>
                  <a:lnTo>
                    <a:pt x="1190548" y="3880"/>
                  </a:lnTo>
                  <a:close/>
                </a:path>
              </a:pathLst>
            </a:custGeom>
            <a:gradFill flip="none" rotWithShape="1">
              <a:gsLst>
                <a:gs pos="0">
                  <a:srgbClr val="80B940"/>
                </a:gs>
                <a:gs pos="100000">
                  <a:srgbClr val="CCD42A"/>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3" name="Rounded Rectangle 37"/>
            <p:cNvSpPr/>
            <p:nvPr/>
          </p:nvSpPr>
          <p:spPr>
            <a:xfrm>
              <a:off x="7498946" y="3360193"/>
              <a:ext cx="1447800" cy="29087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4" name="Oval 193"/>
            <p:cNvSpPr/>
            <p:nvPr/>
          </p:nvSpPr>
          <p:spPr>
            <a:xfrm>
              <a:off x="7294564" y="3236912"/>
              <a:ext cx="546099" cy="546099"/>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95" name="Group 194"/>
          <p:cNvGrpSpPr/>
          <p:nvPr/>
        </p:nvGrpSpPr>
        <p:grpSpPr>
          <a:xfrm>
            <a:off x="2389994" y="1874824"/>
            <a:ext cx="585083" cy="432084"/>
            <a:chOff x="9660420" y="2894132"/>
            <a:chExt cx="714056" cy="640828"/>
          </a:xfrm>
        </p:grpSpPr>
        <p:grpSp>
          <p:nvGrpSpPr>
            <p:cNvPr id="196" name="Group 195"/>
            <p:cNvGrpSpPr/>
            <p:nvPr/>
          </p:nvGrpSpPr>
          <p:grpSpPr>
            <a:xfrm>
              <a:off x="9660420" y="2894132"/>
              <a:ext cx="714056" cy="640828"/>
              <a:chOff x="3393735" y="1575630"/>
              <a:chExt cx="335303" cy="300917"/>
            </a:xfrm>
          </p:grpSpPr>
          <p:sp>
            <p:nvSpPr>
              <p:cNvPr id="199" name="Rounded Rectangle 491"/>
              <p:cNvSpPr/>
              <p:nvPr/>
            </p:nvSpPr>
            <p:spPr>
              <a:xfrm>
                <a:off x="3393735" y="1577644"/>
                <a:ext cx="335303" cy="298903"/>
              </a:xfrm>
              <a:prstGeom prst="roundRect">
                <a:avLst>
                  <a:gd name="adj" fmla="val 7107"/>
                </a:avLst>
              </a:prstGeom>
              <a:solidFill>
                <a:srgbClr val="1A80C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0" name="Round Same Side Corner Rectangle 492"/>
              <p:cNvSpPr/>
              <p:nvPr/>
            </p:nvSpPr>
            <p:spPr>
              <a:xfrm>
                <a:off x="3393735" y="1577644"/>
                <a:ext cx="335303" cy="50709"/>
              </a:xfrm>
              <a:prstGeom prst="round2SameRect">
                <a:avLst>
                  <a:gd name="adj1" fmla="val 26060"/>
                  <a:gd name="adj2" fmla="val 0"/>
                </a:avLst>
              </a:prstGeom>
              <a:solidFill>
                <a:srgbClr val="B9B9B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1" name="Freeform 493"/>
              <p:cNvSpPr/>
              <p:nvPr/>
            </p:nvSpPr>
            <p:spPr>
              <a:xfrm>
                <a:off x="3519380" y="1575630"/>
                <a:ext cx="209658" cy="298903"/>
              </a:xfrm>
              <a:custGeom>
                <a:avLst/>
                <a:gdLst>
                  <a:gd name="connsiteX0" fmla="*/ 146969 w 209658"/>
                  <a:gd name="connsiteY0" fmla="*/ 0 h 298903"/>
                  <a:gd name="connsiteX1" fmla="*/ 188415 w 209658"/>
                  <a:gd name="connsiteY1" fmla="*/ 0 h 298903"/>
                  <a:gd name="connsiteX2" fmla="*/ 209658 w 209658"/>
                  <a:gd name="connsiteY2" fmla="*/ 21243 h 298903"/>
                  <a:gd name="connsiteX3" fmla="*/ 209658 w 209658"/>
                  <a:gd name="connsiteY3" fmla="*/ 277660 h 298903"/>
                  <a:gd name="connsiteX4" fmla="*/ 188415 w 209658"/>
                  <a:gd name="connsiteY4" fmla="*/ 298903 h 298903"/>
                  <a:gd name="connsiteX5" fmla="*/ 0 w 209658"/>
                  <a:gd name="connsiteY5" fmla="*/ 298903 h 29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658" h="298903">
                    <a:moveTo>
                      <a:pt x="146969" y="0"/>
                    </a:moveTo>
                    <a:lnTo>
                      <a:pt x="188415" y="0"/>
                    </a:lnTo>
                    <a:cubicBezTo>
                      <a:pt x="200147" y="0"/>
                      <a:pt x="209658" y="9511"/>
                      <a:pt x="209658" y="21243"/>
                    </a:cubicBezTo>
                    <a:lnTo>
                      <a:pt x="209658" y="277660"/>
                    </a:lnTo>
                    <a:cubicBezTo>
                      <a:pt x="209658" y="289392"/>
                      <a:pt x="200147" y="298903"/>
                      <a:pt x="188415" y="298903"/>
                    </a:cubicBezTo>
                    <a:lnTo>
                      <a:pt x="0" y="298903"/>
                    </a:lnTo>
                    <a:close/>
                  </a:path>
                </a:pathLst>
              </a:custGeom>
              <a:solidFill>
                <a:srgbClr val="000000">
                  <a:alpha val="16863"/>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197" name="Chevron 489"/>
            <p:cNvSpPr/>
            <p:nvPr/>
          </p:nvSpPr>
          <p:spPr bwMode="auto">
            <a:xfrm>
              <a:off x="9734477" y="3249074"/>
              <a:ext cx="159183" cy="169039"/>
            </a:xfrm>
            <a:prstGeom prst="chevron">
              <a:avLst>
                <a:gd name="adj" fmla="val 78266"/>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8" name="Rectangle 197"/>
            <p:cNvSpPr/>
            <p:nvPr/>
          </p:nvSpPr>
          <p:spPr bwMode="auto">
            <a:xfrm flipV="1">
              <a:off x="9893660" y="3457727"/>
              <a:ext cx="214814" cy="182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6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55" name="Group 254"/>
          <p:cNvGrpSpPr/>
          <p:nvPr/>
        </p:nvGrpSpPr>
        <p:grpSpPr>
          <a:xfrm>
            <a:off x="4792055" y="1821259"/>
            <a:ext cx="398533" cy="362449"/>
            <a:chOff x="10732460" y="5598914"/>
            <a:chExt cx="614976" cy="559297"/>
          </a:xfrm>
        </p:grpSpPr>
        <p:sp>
          <p:nvSpPr>
            <p:cNvPr id="256" name="Rounded Rectangle 208"/>
            <p:cNvSpPr/>
            <p:nvPr/>
          </p:nvSpPr>
          <p:spPr bwMode="auto">
            <a:xfrm>
              <a:off x="10732460" y="6111162"/>
              <a:ext cx="614976" cy="47049"/>
            </a:xfrm>
            <a:prstGeom prst="roundRect">
              <a:avLst>
                <a:gd name="adj" fmla="val 50000"/>
              </a:avLst>
            </a:prstGeom>
            <a:solidFill>
              <a:srgbClr val="505050">
                <a:alpha val="12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57" name="Group 256"/>
            <p:cNvGrpSpPr/>
            <p:nvPr/>
          </p:nvGrpSpPr>
          <p:grpSpPr>
            <a:xfrm>
              <a:off x="10739271" y="5598914"/>
              <a:ext cx="601354" cy="539933"/>
              <a:chOff x="10704830" y="5484201"/>
              <a:chExt cx="708494" cy="636130"/>
            </a:xfrm>
          </p:grpSpPr>
          <p:grpSp>
            <p:nvGrpSpPr>
              <p:cNvPr id="258" name="Group 257"/>
              <p:cNvGrpSpPr/>
              <p:nvPr/>
            </p:nvGrpSpPr>
            <p:grpSpPr>
              <a:xfrm>
                <a:off x="10704830" y="5484201"/>
                <a:ext cx="708494" cy="636130"/>
                <a:chOff x="10728379" y="5378955"/>
                <a:chExt cx="824362" cy="740164"/>
              </a:xfrm>
            </p:grpSpPr>
            <p:sp>
              <p:nvSpPr>
                <p:cNvPr id="269" name="Rectangle 317"/>
                <p:cNvSpPr/>
                <p:nvPr/>
              </p:nvSpPr>
              <p:spPr bwMode="auto">
                <a:xfrm>
                  <a:off x="10900630" y="5966072"/>
                  <a:ext cx="479860" cy="123338"/>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50505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0" name="Rounded Rectangle 222"/>
                <p:cNvSpPr/>
                <p:nvPr/>
              </p:nvSpPr>
              <p:spPr bwMode="auto">
                <a:xfrm>
                  <a:off x="10728379" y="5378955"/>
                  <a:ext cx="824362" cy="599636"/>
                </a:xfrm>
                <a:prstGeom prst="roundRect">
                  <a:avLst>
                    <a:gd name="adj" fmla="val 8482"/>
                  </a:avLst>
                </a:prstGeom>
                <a:solidFill>
                  <a:srgbClr val="FFFFFF">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1" name="Rectangle 270"/>
                <p:cNvSpPr/>
                <p:nvPr/>
              </p:nvSpPr>
              <p:spPr bwMode="auto">
                <a:xfrm>
                  <a:off x="10793486" y="5436313"/>
                  <a:ext cx="694148" cy="474761"/>
                </a:xfrm>
                <a:prstGeom prst="rect">
                  <a:avLst/>
                </a:prstGeom>
                <a:gradFill flip="none" rotWithShape="1">
                  <a:gsLst>
                    <a:gs pos="45000">
                      <a:srgbClr val="AFE5FD"/>
                    </a:gs>
                    <a:gs pos="45000">
                      <a:srgbClr val="C3ECFE"/>
                    </a:gs>
                  </a:gsLst>
                  <a:lin ang="2400000" scaled="0"/>
                  <a:tileRect/>
                </a:gra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2" name="Rectangle 271"/>
                <p:cNvSpPr/>
                <p:nvPr/>
              </p:nvSpPr>
              <p:spPr bwMode="auto">
                <a:xfrm>
                  <a:off x="10876852" y="6071384"/>
                  <a:ext cx="527416" cy="47735"/>
                </a:xfrm>
                <a:prstGeom prst="rect">
                  <a:avLst/>
                </a:prstGeom>
                <a:solidFill>
                  <a:srgbClr val="FFFFFF">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59" name="Group 258"/>
              <p:cNvGrpSpPr/>
              <p:nvPr/>
            </p:nvGrpSpPr>
            <p:grpSpPr>
              <a:xfrm>
                <a:off x="10821902" y="5650474"/>
                <a:ext cx="486193" cy="176043"/>
                <a:chOff x="10900630" y="5573259"/>
                <a:chExt cx="486193" cy="176043"/>
              </a:xfrm>
            </p:grpSpPr>
            <p:sp>
              <p:nvSpPr>
                <p:cNvPr id="260" name="Freeform 212"/>
                <p:cNvSpPr/>
                <p:nvPr/>
              </p:nvSpPr>
              <p:spPr>
                <a:xfrm>
                  <a:off x="10900630" y="5573259"/>
                  <a:ext cx="138808" cy="77937"/>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576" h="560388">
                      <a:moveTo>
                        <a:pt x="528638" y="0"/>
                      </a:moveTo>
                      <a:lnTo>
                        <a:pt x="0" y="290514"/>
                      </a:lnTo>
                      <a:lnTo>
                        <a:pt x="509588" y="560388"/>
                      </a:lnTo>
                      <a:lnTo>
                        <a:pt x="1044576" y="296863"/>
                      </a:lnTo>
                      <a:lnTo>
                        <a:pt x="528638" y="0"/>
                      </a:lnTo>
                      <a:close/>
                    </a:path>
                  </a:pathLst>
                </a:custGeom>
                <a:solidFill>
                  <a:srgbClr val="00BCF2"/>
                </a:solidFill>
                <a:ln w="9525" cap="flat" cmpd="sng" algn="ctr">
                  <a:noFill/>
                  <a:prstDash val="solid"/>
                </a:ln>
                <a:effectLst/>
              </p:spPr>
              <p:txBody>
                <a:bodyPr rtlCol="0" anchor="ctr"/>
                <a:lstStyle/>
                <a:p>
                  <a:pPr marL="0" marR="0" lvl="0" indent="0" algn="ctr" defTabSz="1110051"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FFFFFF"/>
                    </a:solidFill>
                    <a:effectLst/>
                    <a:uLnTx/>
                    <a:uFillTx/>
                  </a:endParaRPr>
                </a:p>
              </p:txBody>
            </p:sp>
            <p:sp>
              <p:nvSpPr>
                <p:cNvPr id="261" name="Freeform 213"/>
                <p:cNvSpPr/>
                <p:nvPr/>
              </p:nvSpPr>
              <p:spPr>
                <a:xfrm>
                  <a:off x="10901263" y="5612857"/>
                  <a:ext cx="68771" cy="13644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505050"/>
                </a:solidFill>
                <a:ln w="9525" cap="flat" cmpd="sng" algn="ctr">
                  <a:noFill/>
                  <a:prstDash val="solid"/>
                </a:ln>
                <a:effectLst/>
              </p:spPr>
              <p:txBody>
                <a:bodyPr rtlCol="0" anchor="ctr"/>
                <a:lstStyle/>
                <a:p>
                  <a:pPr marL="0" marR="0" lvl="0" indent="0" algn="ctr" defTabSz="1110051"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FFFFFF"/>
                    </a:solidFill>
                    <a:effectLst/>
                    <a:uLnTx/>
                    <a:uFillTx/>
                  </a:endParaRPr>
                </a:p>
              </p:txBody>
            </p:sp>
            <p:sp>
              <p:nvSpPr>
                <p:cNvPr id="262" name="Freeform 214"/>
                <p:cNvSpPr/>
                <p:nvPr/>
              </p:nvSpPr>
              <p:spPr>
                <a:xfrm flipH="1">
                  <a:off x="10970036" y="5612857"/>
                  <a:ext cx="68771" cy="13644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505050">
                    <a:lumMod val="75000"/>
                    <a:lumOff val="25000"/>
                  </a:srgbClr>
                </a:solidFill>
                <a:ln w="9525" cap="flat" cmpd="sng" algn="ctr">
                  <a:noFill/>
                  <a:prstDash val="solid"/>
                </a:ln>
                <a:effectLst/>
              </p:spPr>
              <p:txBody>
                <a:bodyPr rtlCol="0" anchor="ctr"/>
                <a:lstStyle/>
                <a:p>
                  <a:pPr marL="0" marR="0" lvl="0" indent="0" algn="ctr" defTabSz="1110051"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FFFFFF"/>
                    </a:solidFill>
                    <a:effectLst/>
                    <a:uLnTx/>
                    <a:uFillTx/>
                  </a:endParaRPr>
                </a:p>
              </p:txBody>
            </p:sp>
            <p:sp>
              <p:nvSpPr>
                <p:cNvPr id="263" name="Freeform 215"/>
                <p:cNvSpPr/>
                <p:nvPr/>
              </p:nvSpPr>
              <p:spPr>
                <a:xfrm>
                  <a:off x="11074322" y="5573259"/>
                  <a:ext cx="138808" cy="77937"/>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576" h="560388">
                      <a:moveTo>
                        <a:pt x="528638" y="0"/>
                      </a:moveTo>
                      <a:lnTo>
                        <a:pt x="0" y="290514"/>
                      </a:lnTo>
                      <a:lnTo>
                        <a:pt x="509588" y="560388"/>
                      </a:lnTo>
                      <a:lnTo>
                        <a:pt x="1044576" y="296863"/>
                      </a:lnTo>
                      <a:lnTo>
                        <a:pt x="528638" y="0"/>
                      </a:lnTo>
                      <a:close/>
                    </a:path>
                  </a:pathLst>
                </a:custGeom>
                <a:solidFill>
                  <a:srgbClr val="00BCF2"/>
                </a:solidFill>
                <a:ln w="9525" cap="flat" cmpd="sng" algn="ctr">
                  <a:noFill/>
                  <a:prstDash val="solid"/>
                </a:ln>
                <a:effectLst/>
              </p:spPr>
              <p:txBody>
                <a:bodyPr rtlCol="0" anchor="ctr"/>
                <a:lstStyle/>
                <a:p>
                  <a:pPr marL="0" marR="0" lvl="0" indent="0" algn="ctr" defTabSz="1110051"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FFFFFF"/>
                    </a:solidFill>
                    <a:effectLst/>
                    <a:uLnTx/>
                    <a:uFillTx/>
                  </a:endParaRPr>
                </a:p>
              </p:txBody>
            </p:sp>
            <p:sp>
              <p:nvSpPr>
                <p:cNvPr id="264" name="Freeform 216"/>
                <p:cNvSpPr/>
                <p:nvPr/>
              </p:nvSpPr>
              <p:spPr>
                <a:xfrm>
                  <a:off x="11074955" y="5612857"/>
                  <a:ext cx="68771" cy="13644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505050"/>
                </a:solidFill>
                <a:ln w="9525" cap="flat" cmpd="sng" algn="ctr">
                  <a:noFill/>
                  <a:prstDash val="solid"/>
                </a:ln>
                <a:effectLst/>
              </p:spPr>
              <p:txBody>
                <a:bodyPr rtlCol="0" anchor="ctr"/>
                <a:lstStyle/>
                <a:p>
                  <a:pPr marL="0" marR="0" lvl="0" indent="0" algn="ctr" defTabSz="1110051"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FFFFFF"/>
                    </a:solidFill>
                    <a:effectLst/>
                    <a:uLnTx/>
                    <a:uFillTx/>
                  </a:endParaRPr>
                </a:p>
              </p:txBody>
            </p:sp>
            <p:sp>
              <p:nvSpPr>
                <p:cNvPr id="265" name="Freeform 217"/>
                <p:cNvSpPr/>
                <p:nvPr/>
              </p:nvSpPr>
              <p:spPr>
                <a:xfrm flipH="1">
                  <a:off x="11143728" y="5612857"/>
                  <a:ext cx="68771" cy="13644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505050">
                    <a:lumMod val="75000"/>
                    <a:lumOff val="25000"/>
                  </a:srgbClr>
                </a:solidFill>
                <a:ln w="9525" cap="flat" cmpd="sng" algn="ctr">
                  <a:noFill/>
                  <a:prstDash val="solid"/>
                </a:ln>
                <a:effectLst/>
              </p:spPr>
              <p:txBody>
                <a:bodyPr rtlCol="0" anchor="ctr"/>
                <a:lstStyle/>
                <a:p>
                  <a:pPr marL="0" marR="0" lvl="0" indent="0" algn="ctr" defTabSz="1110051"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FFFFFF"/>
                    </a:solidFill>
                    <a:effectLst/>
                    <a:uLnTx/>
                    <a:uFillTx/>
                  </a:endParaRPr>
                </a:p>
              </p:txBody>
            </p:sp>
            <p:sp>
              <p:nvSpPr>
                <p:cNvPr id="266" name="Freeform 218"/>
                <p:cNvSpPr/>
                <p:nvPr/>
              </p:nvSpPr>
              <p:spPr>
                <a:xfrm>
                  <a:off x="11248015" y="5573259"/>
                  <a:ext cx="138808" cy="77937"/>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576" h="560388">
                      <a:moveTo>
                        <a:pt x="528638" y="0"/>
                      </a:moveTo>
                      <a:lnTo>
                        <a:pt x="0" y="290514"/>
                      </a:lnTo>
                      <a:lnTo>
                        <a:pt x="509588" y="560388"/>
                      </a:lnTo>
                      <a:lnTo>
                        <a:pt x="1044576" y="296863"/>
                      </a:lnTo>
                      <a:lnTo>
                        <a:pt x="528638" y="0"/>
                      </a:lnTo>
                      <a:close/>
                    </a:path>
                  </a:pathLst>
                </a:custGeom>
                <a:solidFill>
                  <a:srgbClr val="00BCF2"/>
                </a:solidFill>
                <a:ln w="9525" cap="flat" cmpd="sng" algn="ctr">
                  <a:noFill/>
                  <a:prstDash val="solid"/>
                </a:ln>
                <a:effectLst/>
              </p:spPr>
              <p:txBody>
                <a:bodyPr rtlCol="0" anchor="ctr"/>
                <a:lstStyle/>
                <a:p>
                  <a:pPr marL="0" marR="0" lvl="0" indent="0" algn="ctr" defTabSz="1110051"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FFFFFF"/>
                    </a:solidFill>
                    <a:effectLst/>
                    <a:uLnTx/>
                    <a:uFillTx/>
                  </a:endParaRPr>
                </a:p>
              </p:txBody>
            </p:sp>
            <p:sp>
              <p:nvSpPr>
                <p:cNvPr id="267" name="Freeform 219"/>
                <p:cNvSpPr/>
                <p:nvPr/>
              </p:nvSpPr>
              <p:spPr>
                <a:xfrm>
                  <a:off x="11248648" y="5612857"/>
                  <a:ext cx="68771" cy="13644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505050"/>
                </a:solidFill>
                <a:ln w="9525" cap="flat" cmpd="sng" algn="ctr">
                  <a:noFill/>
                  <a:prstDash val="solid"/>
                </a:ln>
                <a:effectLst/>
              </p:spPr>
              <p:txBody>
                <a:bodyPr rtlCol="0" anchor="ctr"/>
                <a:lstStyle/>
                <a:p>
                  <a:pPr marL="0" marR="0" lvl="0" indent="0" algn="ctr" defTabSz="1110051"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FFFFFF"/>
                    </a:solidFill>
                    <a:effectLst/>
                    <a:uLnTx/>
                    <a:uFillTx/>
                  </a:endParaRPr>
                </a:p>
              </p:txBody>
            </p:sp>
            <p:sp>
              <p:nvSpPr>
                <p:cNvPr id="268" name="Freeform 220"/>
                <p:cNvSpPr/>
                <p:nvPr/>
              </p:nvSpPr>
              <p:spPr>
                <a:xfrm flipH="1">
                  <a:off x="11317421" y="5612857"/>
                  <a:ext cx="68771" cy="13644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505050">
                    <a:lumMod val="75000"/>
                    <a:lumOff val="25000"/>
                  </a:srgbClr>
                </a:solidFill>
                <a:ln w="9525" cap="flat" cmpd="sng" algn="ctr">
                  <a:noFill/>
                  <a:prstDash val="solid"/>
                </a:ln>
                <a:effectLst/>
              </p:spPr>
              <p:txBody>
                <a:bodyPr rtlCol="0" anchor="ctr"/>
                <a:lstStyle/>
                <a:p>
                  <a:pPr marL="0" marR="0" lvl="0" indent="0" algn="ctr" defTabSz="1110051"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FFFFFF"/>
                    </a:solidFill>
                    <a:effectLst/>
                    <a:uLnTx/>
                    <a:uFillTx/>
                  </a:endParaRPr>
                </a:p>
              </p:txBody>
            </p:sp>
          </p:grpSp>
        </p:grpSp>
      </p:grpSp>
      <p:sp>
        <p:nvSpPr>
          <p:cNvPr id="203" name="Freeform 55"/>
          <p:cNvSpPr/>
          <p:nvPr/>
        </p:nvSpPr>
        <p:spPr bwMode="auto">
          <a:xfrm>
            <a:off x="3929105" y="3493906"/>
            <a:ext cx="268347" cy="281995"/>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72C6"/>
              </a:solidFill>
              <a:effectLst/>
              <a:uLnTx/>
              <a:uFillTx/>
              <a:ea typeface="Segoe UI" pitchFamily="34" charset="0"/>
              <a:cs typeface="Segoe UI" pitchFamily="34" charset="0"/>
            </a:endParaRPr>
          </a:p>
        </p:txBody>
      </p:sp>
      <p:sp>
        <p:nvSpPr>
          <p:cNvPr id="204" name="TextBox 203"/>
          <p:cNvSpPr txBox="1"/>
          <p:nvPr/>
        </p:nvSpPr>
        <p:spPr>
          <a:xfrm>
            <a:off x="3739357" y="4197012"/>
            <a:ext cx="699314" cy="135776"/>
          </a:xfrm>
          <a:prstGeom prst="rect">
            <a:avLst/>
          </a:prstGeom>
          <a:noFill/>
        </p:spPr>
        <p:txBody>
          <a:bodyPr wrap="none" lIns="0" tIns="0" rIns="0" bIns="0" rtlCol="0">
            <a:spAutoFit/>
          </a:bodyPr>
          <a:lstStyle/>
          <a:p>
            <a:pPr marL="0" marR="0" lvl="0" indent="0" defTabSz="896214"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solidFill>
                  <a:srgbClr val="0072C6"/>
                </a:solidFill>
                <a:effectLst/>
                <a:uLnTx/>
                <a:uFillTx/>
              </a:rPr>
              <a:t>Data Factory</a:t>
            </a:r>
          </a:p>
        </p:txBody>
      </p:sp>
      <p:grpSp>
        <p:nvGrpSpPr>
          <p:cNvPr id="10" name="Group 9"/>
          <p:cNvGrpSpPr/>
          <p:nvPr/>
        </p:nvGrpSpPr>
        <p:grpSpPr>
          <a:xfrm>
            <a:off x="4987333" y="3670843"/>
            <a:ext cx="206689" cy="270374"/>
            <a:chOff x="4897440" y="3563469"/>
            <a:chExt cx="210834" cy="275796"/>
          </a:xfrm>
        </p:grpSpPr>
        <p:sp>
          <p:nvSpPr>
            <p:cNvPr id="206" name="Freeform 16"/>
            <p:cNvSpPr>
              <a:spLocks/>
            </p:cNvSpPr>
            <p:nvPr/>
          </p:nvSpPr>
          <p:spPr bwMode="auto">
            <a:xfrm>
              <a:off x="4909740" y="3563469"/>
              <a:ext cx="180852" cy="48817"/>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6" name="Group 5"/>
            <p:cNvGrpSpPr/>
            <p:nvPr/>
          </p:nvGrpSpPr>
          <p:grpSpPr>
            <a:xfrm>
              <a:off x="4897440" y="3587877"/>
              <a:ext cx="210834" cy="251388"/>
              <a:chOff x="4897440" y="3587877"/>
              <a:chExt cx="210834" cy="251388"/>
            </a:xfrm>
          </p:grpSpPr>
          <p:sp>
            <p:nvSpPr>
              <p:cNvPr id="207" name="Freeform 17"/>
              <p:cNvSpPr>
                <a:spLocks/>
              </p:cNvSpPr>
              <p:nvPr/>
            </p:nvSpPr>
            <p:spPr bwMode="auto">
              <a:xfrm>
                <a:off x="4897440" y="3587877"/>
                <a:ext cx="210834" cy="170859"/>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8" name="Freeform 18"/>
              <p:cNvSpPr>
                <a:spLocks/>
              </p:cNvSpPr>
              <p:nvPr/>
            </p:nvSpPr>
            <p:spPr bwMode="auto">
              <a:xfrm>
                <a:off x="4897440" y="3751241"/>
                <a:ext cx="210834" cy="88024"/>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209" name="Freeform 81"/>
          <p:cNvSpPr>
            <a:spLocks/>
          </p:cNvSpPr>
          <p:nvPr/>
        </p:nvSpPr>
        <p:spPr bwMode="auto">
          <a:xfrm>
            <a:off x="4505221" y="3681491"/>
            <a:ext cx="327613" cy="259726"/>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2"/>
          </a:solidFill>
          <a:ln w="6350">
            <a:noFill/>
          </a:ln>
        </p:spPr>
        <p:txBody>
          <a:bodyPr vert="horz" wrap="square" lIns="91414" tIns="45706" rIns="91414" bIns="45706"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endParaRPr>
          </a:p>
        </p:txBody>
      </p:sp>
      <p:sp>
        <p:nvSpPr>
          <p:cNvPr id="210" name="TextBox 209"/>
          <p:cNvSpPr txBox="1"/>
          <p:nvPr/>
        </p:nvSpPr>
        <p:spPr>
          <a:xfrm>
            <a:off x="4567235" y="2449420"/>
            <a:ext cx="721315" cy="135776"/>
          </a:xfrm>
          <a:prstGeom prst="rect">
            <a:avLst/>
          </a:prstGeom>
          <a:noFill/>
        </p:spPr>
        <p:txBody>
          <a:bodyPr wrap="none" lIns="0" tIns="0" rIns="0" bIns="0" rtlCol="0">
            <a:spAutoFit/>
          </a:bodyPr>
          <a:lstStyle/>
          <a:p>
            <a:pPr marL="0" marR="0" lvl="0" indent="0" defTabSz="896214"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solidFill>
                  <a:srgbClr val="0072C6"/>
                </a:solidFill>
                <a:effectLst/>
                <a:uLnTx/>
                <a:uFillTx/>
              </a:rPr>
              <a:t>Data Catalog</a:t>
            </a:r>
          </a:p>
        </p:txBody>
      </p:sp>
      <p:grpSp>
        <p:nvGrpSpPr>
          <p:cNvPr id="211" name="Group 210"/>
          <p:cNvGrpSpPr/>
          <p:nvPr/>
        </p:nvGrpSpPr>
        <p:grpSpPr>
          <a:xfrm>
            <a:off x="3778900" y="2287515"/>
            <a:ext cx="257608" cy="274029"/>
            <a:chOff x="3232150" y="382588"/>
            <a:chExt cx="5727700" cy="6092825"/>
          </a:xfrm>
          <a:solidFill>
            <a:schemeClr val="tx2"/>
          </a:solidFill>
        </p:grpSpPr>
        <p:sp>
          <p:nvSpPr>
            <p:cNvPr id="212"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3"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4"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16" name="TextBox 215"/>
          <p:cNvSpPr txBox="1"/>
          <p:nvPr/>
        </p:nvSpPr>
        <p:spPr>
          <a:xfrm>
            <a:off x="4567235" y="4197012"/>
            <a:ext cx="639598" cy="135776"/>
          </a:xfrm>
          <a:prstGeom prst="rect">
            <a:avLst/>
          </a:prstGeom>
          <a:noFill/>
        </p:spPr>
        <p:txBody>
          <a:bodyPr wrap="none" lIns="0" tIns="0" rIns="0" bIns="0" rtlCol="0">
            <a:spAutoFit/>
          </a:bodyPr>
          <a:lstStyle/>
          <a:p>
            <a:pPr marL="0" marR="0" lvl="0" indent="0" defTabSz="896214"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solidFill>
                  <a:srgbClr val="0072C6"/>
                </a:solidFill>
                <a:effectLst/>
                <a:uLnTx/>
                <a:uFillTx/>
              </a:rPr>
              <a:t>HDI / ADLA</a:t>
            </a:r>
          </a:p>
        </p:txBody>
      </p:sp>
      <p:sp>
        <p:nvSpPr>
          <p:cNvPr id="217" name="TextBox 216"/>
          <p:cNvSpPr txBox="1"/>
          <p:nvPr/>
        </p:nvSpPr>
        <p:spPr>
          <a:xfrm>
            <a:off x="6320237" y="2436515"/>
            <a:ext cx="880035" cy="135776"/>
          </a:xfrm>
          <a:prstGeom prst="rect">
            <a:avLst/>
          </a:prstGeom>
          <a:noFill/>
        </p:spPr>
        <p:txBody>
          <a:bodyPr wrap="none" lIns="0" tIns="0" rIns="0" bIns="0" rtlCol="0">
            <a:spAutoFit/>
          </a:bodyPr>
          <a:lstStyle/>
          <a:p>
            <a:pPr marL="0" marR="0" lvl="0" indent="0" defTabSz="896214"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solidFill>
                  <a:srgbClr val="0072C6"/>
                </a:solidFill>
                <a:effectLst/>
                <a:uLnTx/>
                <a:uFillTx/>
              </a:rPr>
              <a:t>Active Directory</a:t>
            </a:r>
          </a:p>
        </p:txBody>
      </p:sp>
      <p:sp>
        <p:nvSpPr>
          <p:cNvPr id="219" name="TextBox 218"/>
          <p:cNvSpPr txBox="1"/>
          <p:nvPr/>
        </p:nvSpPr>
        <p:spPr>
          <a:xfrm>
            <a:off x="8188243" y="2436515"/>
            <a:ext cx="977468" cy="135776"/>
          </a:xfrm>
          <a:prstGeom prst="rect">
            <a:avLst/>
          </a:prstGeom>
          <a:noFill/>
        </p:spPr>
        <p:txBody>
          <a:bodyPr wrap="none" lIns="0" tIns="0" rIns="0" bIns="0" rtlCol="0">
            <a:spAutoFit/>
          </a:bodyPr>
          <a:lstStyle/>
          <a:p>
            <a:pPr marL="0" marR="0" lvl="0" indent="0" defTabSz="896214"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solidFill>
                  <a:srgbClr val="0072C6"/>
                </a:solidFill>
                <a:effectLst/>
                <a:uLnTx/>
                <a:uFillTx/>
              </a:rPr>
              <a:t>Op / App Insights</a:t>
            </a:r>
          </a:p>
        </p:txBody>
      </p:sp>
      <p:grpSp>
        <p:nvGrpSpPr>
          <p:cNvPr id="220" name="Group 219"/>
          <p:cNvGrpSpPr/>
          <p:nvPr/>
        </p:nvGrpSpPr>
        <p:grpSpPr>
          <a:xfrm>
            <a:off x="5860442" y="3592573"/>
            <a:ext cx="294944" cy="268927"/>
            <a:chOff x="4068192" y="3363795"/>
            <a:chExt cx="324957" cy="324957"/>
          </a:xfrm>
          <a:solidFill>
            <a:schemeClr val="bg1"/>
          </a:solidFill>
        </p:grpSpPr>
        <p:sp>
          <p:nvSpPr>
            <p:cNvPr id="221" name="Rounded Rectangle 103"/>
            <p:cNvSpPr/>
            <p:nvPr/>
          </p:nvSpPr>
          <p:spPr bwMode="auto">
            <a:xfrm>
              <a:off x="4068192" y="3363795"/>
              <a:ext cx="324957" cy="324957"/>
            </a:xfrm>
            <a:prstGeom prst="round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2" name="Rectangle 221"/>
            <p:cNvSpPr/>
            <p:nvPr/>
          </p:nvSpPr>
          <p:spPr bwMode="auto">
            <a:xfrm>
              <a:off x="4106551" y="3401141"/>
              <a:ext cx="43611" cy="43611"/>
            </a:xfrm>
            <a:prstGeom prst="rect">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3" name="Rectangle 222"/>
            <p:cNvSpPr/>
            <p:nvPr/>
          </p:nvSpPr>
          <p:spPr bwMode="auto">
            <a:xfrm>
              <a:off x="4245904" y="3401141"/>
              <a:ext cx="43611" cy="43611"/>
            </a:xfrm>
            <a:prstGeom prst="rect">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4" name="Oval 223"/>
            <p:cNvSpPr/>
            <p:nvPr/>
          </p:nvSpPr>
          <p:spPr bwMode="auto">
            <a:xfrm>
              <a:off x="4174625" y="3401529"/>
              <a:ext cx="46815" cy="4681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5" name="Oval 224"/>
            <p:cNvSpPr/>
            <p:nvPr/>
          </p:nvSpPr>
          <p:spPr bwMode="auto">
            <a:xfrm>
              <a:off x="4313978" y="3401529"/>
              <a:ext cx="46815" cy="4681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6" name="Rectangle 225"/>
            <p:cNvSpPr/>
            <p:nvPr/>
          </p:nvSpPr>
          <p:spPr bwMode="auto">
            <a:xfrm>
              <a:off x="4106551" y="3550317"/>
              <a:ext cx="43611" cy="43611"/>
            </a:xfrm>
            <a:prstGeom prst="rect">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7" name="Rectangle 226"/>
            <p:cNvSpPr/>
            <p:nvPr/>
          </p:nvSpPr>
          <p:spPr bwMode="auto">
            <a:xfrm>
              <a:off x="4245904" y="3550317"/>
              <a:ext cx="43611" cy="43611"/>
            </a:xfrm>
            <a:prstGeom prst="rect">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8" name="Oval 227"/>
            <p:cNvSpPr/>
            <p:nvPr/>
          </p:nvSpPr>
          <p:spPr bwMode="auto">
            <a:xfrm>
              <a:off x="4174625" y="3550705"/>
              <a:ext cx="46815" cy="4681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9" name="Oval 228"/>
            <p:cNvSpPr/>
            <p:nvPr/>
          </p:nvSpPr>
          <p:spPr bwMode="auto">
            <a:xfrm>
              <a:off x="4313978" y="3550705"/>
              <a:ext cx="46815" cy="4681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30" name="Rectangle 229"/>
            <p:cNvSpPr/>
            <p:nvPr/>
          </p:nvSpPr>
          <p:spPr bwMode="auto">
            <a:xfrm>
              <a:off x="4178218" y="3621636"/>
              <a:ext cx="43611" cy="43611"/>
            </a:xfrm>
            <a:prstGeom prst="rect">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31" name="Rectangle 230"/>
            <p:cNvSpPr/>
            <p:nvPr/>
          </p:nvSpPr>
          <p:spPr bwMode="auto">
            <a:xfrm>
              <a:off x="4317571" y="3621636"/>
              <a:ext cx="43611" cy="43611"/>
            </a:xfrm>
            <a:prstGeom prst="rect">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32" name="Oval 231"/>
            <p:cNvSpPr/>
            <p:nvPr/>
          </p:nvSpPr>
          <p:spPr bwMode="auto">
            <a:xfrm>
              <a:off x="4106939" y="3622024"/>
              <a:ext cx="46815" cy="4681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33" name="Oval 232"/>
            <p:cNvSpPr/>
            <p:nvPr/>
          </p:nvSpPr>
          <p:spPr bwMode="auto">
            <a:xfrm>
              <a:off x="4246293" y="3622024"/>
              <a:ext cx="46815" cy="4681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34" name="Rectangle 233"/>
            <p:cNvSpPr/>
            <p:nvPr/>
          </p:nvSpPr>
          <p:spPr bwMode="auto">
            <a:xfrm>
              <a:off x="4178218" y="3465945"/>
              <a:ext cx="43611" cy="43611"/>
            </a:xfrm>
            <a:prstGeom prst="rect">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35" name="Rectangle 234"/>
            <p:cNvSpPr/>
            <p:nvPr/>
          </p:nvSpPr>
          <p:spPr bwMode="auto">
            <a:xfrm>
              <a:off x="4317571" y="3465945"/>
              <a:ext cx="43611" cy="43611"/>
            </a:xfrm>
            <a:prstGeom prst="rect">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36" name="Oval 235"/>
            <p:cNvSpPr/>
            <p:nvPr/>
          </p:nvSpPr>
          <p:spPr bwMode="auto">
            <a:xfrm>
              <a:off x="4106939" y="3466334"/>
              <a:ext cx="46815" cy="4681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37" name="Oval 236"/>
            <p:cNvSpPr/>
            <p:nvPr/>
          </p:nvSpPr>
          <p:spPr bwMode="auto">
            <a:xfrm>
              <a:off x="4246293" y="3466334"/>
              <a:ext cx="46815" cy="4681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241" name="Freeform 123"/>
          <p:cNvSpPr/>
          <p:nvPr/>
        </p:nvSpPr>
        <p:spPr bwMode="auto">
          <a:xfrm flipH="1">
            <a:off x="6057565" y="5475049"/>
            <a:ext cx="250353" cy="264935"/>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ea typeface="Segoe UI" pitchFamily="34" charset="0"/>
              <a:cs typeface="Segoe UI" pitchFamily="34" charset="0"/>
            </a:endParaRPr>
          </a:p>
        </p:txBody>
      </p:sp>
      <p:sp>
        <p:nvSpPr>
          <p:cNvPr id="242" name="Freeform 124"/>
          <p:cNvSpPr>
            <a:spLocks/>
          </p:cNvSpPr>
          <p:nvPr/>
        </p:nvSpPr>
        <p:spPr bwMode="auto">
          <a:xfrm>
            <a:off x="6552906" y="5468089"/>
            <a:ext cx="327613" cy="259726"/>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2"/>
          </a:solidFill>
          <a:ln w="6350">
            <a:noFill/>
          </a:ln>
        </p:spPr>
        <p:txBody>
          <a:bodyPr vert="horz" wrap="square" lIns="91414" tIns="45706" rIns="91414" bIns="45706"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endParaRPr>
          </a:p>
        </p:txBody>
      </p:sp>
      <p:grpSp>
        <p:nvGrpSpPr>
          <p:cNvPr id="243" name="Group 242"/>
          <p:cNvGrpSpPr/>
          <p:nvPr/>
        </p:nvGrpSpPr>
        <p:grpSpPr>
          <a:xfrm>
            <a:off x="7881509" y="3767516"/>
            <a:ext cx="386240" cy="247530"/>
            <a:chOff x="7884058" y="5368509"/>
            <a:chExt cx="324905" cy="207663"/>
          </a:xfrm>
          <a:solidFill>
            <a:schemeClr val="tx2"/>
          </a:solidFill>
        </p:grpSpPr>
        <p:sp>
          <p:nvSpPr>
            <p:cNvPr id="244"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89617" tIns="44808" rIns="89617" bIns="44808"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45"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89617" tIns="44808" rIns="89617" bIns="44808"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46"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89617" tIns="44808" rIns="89617" bIns="44808"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47"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89617" tIns="44808" rIns="89617" bIns="44808"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48"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89617" tIns="44808" rIns="89617" bIns="44808"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sp>
        <p:nvSpPr>
          <p:cNvPr id="249" name="TextBox 248"/>
          <p:cNvSpPr txBox="1"/>
          <p:nvPr/>
        </p:nvSpPr>
        <p:spPr>
          <a:xfrm>
            <a:off x="6161190" y="5943004"/>
            <a:ext cx="1060757" cy="135776"/>
          </a:xfrm>
          <a:prstGeom prst="rect">
            <a:avLst/>
          </a:prstGeom>
          <a:noFill/>
        </p:spPr>
        <p:txBody>
          <a:bodyPr wrap="none" lIns="0" tIns="0" rIns="0" bIns="0" rtlCol="0">
            <a:spAutoFit/>
          </a:bodyPr>
          <a:lstStyle/>
          <a:p>
            <a:pPr marL="0" marR="0" lvl="0" indent="0" defTabSz="896214"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solidFill>
                  <a:srgbClr val="0072C6"/>
                </a:solidFill>
                <a:effectLst/>
                <a:uLnTx/>
                <a:uFillTx/>
              </a:rPr>
              <a:t>ML / R / CS / Spark</a:t>
            </a:r>
          </a:p>
        </p:txBody>
      </p:sp>
      <p:sp>
        <p:nvSpPr>
          <p:cNvPr id="251" name="TextBox 250"/>
          <p:cNvSpPr txBox="1"/>
          <p:nvPr/>
        </p:nvSpPr>
        <p:spPr>
          <a:xfrm>
            <a:off x="7856397" y="4197012"/>
            <a:ext cx="451018" cy="135776"/>
          </a:xfrm>
          <a:prstGeom prst="rect">
            <a:avLst/>
          </a:prstGeom>
          <a:noFill/>
        </p:spPr>
        <p:txBody>
          <a:bodyPr wrap="none" lIns="0" tIns="0" rIns="0" bIns="0" rtlCol="0">
            <a:spAutoFit/>
          </a:bodyPr>
          <a:lstStyle/>
          <a:p>
            <a:pPr marL="0" marR="0" lvl="0" indent="0" defTabSz="896214"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solidFill>
                  <a:srgbClr val="0072C6"/>
                </a:solidFill>
                <a:effectLst/>
                <a:uLnTx/>
                <a:uFillTx/>
              </a:rPr>
              <a:t>PowerBI</a:t>
            </a:r>
          </a:p>
        </p:txBody>
      </p:sp>
      <p:sp>
        <p:nvSpPr>
          <p:cNvPr id="252" name="TextBox 251"/>
          <p:cNvSpPr txBox="1"/>
          <p:nvPr/>
        </p:nvSpPr>
        <p:spPr>
          <a:xfrm>
            <a:off x="8597288" y="4197012"/>
            <a:ext cx="502877" cy="135776"/>
          </a:xfrm>
          <a:prstGeom prst="rect">
            <a:avLst/>
          </a:prstGeom>
          <a:noFill/>
        </p:spPr>
        <p:txBody>
          <a:bodyPr wrap="none" lIns="0" tIns="0" rIns="0" bIns="0" rtlCol="0">
            <a:spAutoFit/>
          </a:bodyPr>
          <a:lstStyle/>
          <a:p>
            <a:pPr marL="0" marR="0" lvl="0" indent="0" defTabSz="896214"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solidFill>
                  <a:srgbClr val="0072C6"/>
                </a:solidFill>
                <a:effectLst/>
                <a:uLnTx/>
                <a:uFillTx/>
              </a:rPr>
              <a:t>App </a:t>
            </a:r>
            <a:r>
              <a:rPr kumimoji="0" lang="en-US" sz="980" b="0" i="0" u="none" strike="noStrike" kern="0" cap="none" spc="0" normalizeH="0" baseline="0" noProof="0" dirty="0" err="1">
                <a:ln>
                  <a:noFill/>
                </a:ln>
                <a:solidFill>
                  <a:srgbClr val="0072C6"/>
                </a:solidFill>
                <a:effectLst/>
                <a:uLnTx/>
                <a:uFillTx/>
              </a:rPr>
              <a:t>Svcs</a:t>
            </a:r>
            <a:endParaRPr kumimoji="0" lang="en-US" sz="980" b="0" i="0" u="none" strike="noStrike" kern="0" cap="none" spc="0" normalizeH="0" baseline="0" noProof="0" dirty="0">
              <a:ln>
                <a:noFill/>
              </a:ln>
              <a:solidFill>
                <a:srgbClr val="0072C6"/>
              </a:solidFill>
              <a:effectLst/>
              <a:uLnTx/>
              <a:uFillTx/>
            </a:endParaRPr>
          </a:p>
        </p:txBody>
      </p:sp>
      <p:sp>
        <p:nvSpPr>
          <p:cNvPr id="253" name="TextBox 252"/>
          <p:cNvSpPr txBox="1"/>
          <p:nvPr/>
        </p:nvSpPr>
        <p:spPr>
          <a:xfrm>
            <a:off x="6366212" y="4213594"/>
            <a:ext cx="920894" cy="135776"/>
          </a:xfrm>
          <a:prstGeom prst="rect">
            <a:avLst/>
          </a:prstGeom>
          <a:noFill/>
        </p:spPr>
        <p:txBody>
          <a:bodyPr wrap="none" lIns="0" tIns="0" rIns="0" bIns="0" rtlCol="0">
            <a:spAutoFit/>
          </a:bodyPr>
          <a:lstStyle/>
          <a:p>
            <a:pPr marL="0" marR="0" lvl="0" indent="0" defTabSz="896214"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solidFill>
                  <a:schemeClr val="accent2"/>
                </a:solidFill>
                <a:effectLst/>
                <a:uLnTx/>
                <a:uFillTx/>
              </a:rPr>
              <a:t>Data Warehouse</a:t>
            </a:r>
          </a:p>
        </p:txBody>
      </p:sp>
      <p:sp>
        <p:nvSpPr>
          <p:cNvPr id="254" name="TextBox 253"/>
          <p:cNvSpPr txBox="1"/>
          <p:nvPr/>
        </p:nvSpPr>
        <p:spPr>
          <a:xfrm>
            <a:off x="5698779" y="3998621"/>
            <a:ext cx="875321" cy="135776"/>
          </a:xfrm>
          <a:prstGeom prst="rect">
            <a:avLst/>
          </a:prstGeom>
          <a:noFill/>
        </p:spPr>
        <p:txBody>
          <a:bodyPr wrap="none" lIns="0" tIns="0" rIns="0" bIns="0" rtlCol="0">
            <a:spAutoFit/>
          </a:bodyPr>
          <a:lstStyle/>
          <a:p>
            <a:pPr marL="0" marR="0" lvl="0" indent="0" defTabSz="896214"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solidFill>
                  <a:srgbClr val="0072C6"/>
                </a:solidFill>
                <a:effectLst/>
                <a:uLnTx/>
                <a:uFillTx/>
              </a:rPr>
              <a:t>Data Lake Store</a:t>
            </a:r>
          </a:p>
        </p:txBody>
      </p:sp>
      <p:grpSp>
        <p:nvGrpSpPr>
          <p:cNvPr id="273" name="Group 272"/>
          <p:cNvGrpSpPr>
            <a:grpSpLocks noChangeAspect="1"/>
          </p:cNvGrpSpPr>
          <p:nvPr/>
        </p:nvGrpSpPr>
        <p:grpSpPr>
          <a:xfrm>
            <a:off x="7734629" y="2202137"/>
            <a:ext cx="232510" cy="342517"/>
            <a:chOff x="6692900" y="2905126"/>
            <a:chExt cx="2097088" cy="3089275"/>
          </a:xfrm>
          <a:solidFill>
            <a:schemeClr val="tx2"/>
          </a:solidFill>
        </p:grpSpPr>
        <p:sp>
          <p:nvSpPr>
            <p:cNvPr id="274" name="Freeform 7"/>
            <p:cNvSpPr>
              <a:spLocks/>
            </p:cNvSpPr>
            <p:nvPr/>
          </p:nvSpPr>
          <p:spPr bwMode="auto">
            <a:xfrm>
              <a:off x="6692900" y="2905126"/>
              <a:ext cx="2097088" cy="2198688"/>
            </a:xfrm>
            <a:custGeom>
              <a:avLst/>
              <a:gdLst>
                <a:gd name="T0" fmla="*/ 44 w 186"/>
                <a:gd name="T1" fmla="*/ 173 h 195"/>
                <a:gd name="T2" fmla="*/ 44 w 186"/>
                <a:gd name="T3" fmla="*/ 195 h 195"/>
                <a:gd name="T4" fmla="*/ 142 w 186"/>
                <a:gd name="T5" fmla="*/ 195 h 195"/>
                <a:gd name="T6" fmla="*/ 142 w 186"/>
                <a:gd name="T7" fmla="*/ 172 h 195"/>
                <a:gd name="T8" fmla="*/ 186 w 186"/>
                <a:gd name="T9" fmla="*/ 93 h 195"/>
                <a:gd name="T10" fmla="*/ 93 w 186"/>
                <a:gd name="T11" fmla="*/ 0 h 195"/>
                <a:gd name="T12" fmla="*/ 0 w 186"/>
                <a:gd name="T13" fmla="*/ 93 h 195"/>
                <a:gd name="T14" fmla="*/ 44 w 186"/>
                <a:gd name="T15" fmla="*/ 173 h 1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195">
                  <a:moveTo>
                    <a:pt x="44" y="173"/>
                  </a:moveTo>
                  <a:cubicBezTo>
                    <a:pt x="44" y="195"/>
                    <a:pt x="44" y="195"/>
                    <a:pt x="44" y="195"/>
                  </a:cubicBezTo>
                  <a:cubicBezTo>
                    <a:pt x="142" y="195"/>
                    <a:pt x="142" y="195"/>
                    <a:pt x="142" y="195"/>
                  </a:cubicBezTo>
                  <a:cubicBezTo>
                    <a:pt x="142" y="172"/>
                    <a:pt x="142" y="172"/>
                    <a:pt x="142" y="172"/>
                  </a:cubicBezTo>
                  <a:cubicBezTo>
                    <a:pt x="168" y="156"/>
                    <a:pt x="186" y="126"/>
                    <a:pt x="186" y="93"/>
                  </a:cubicBezTo>
                  <a:cubicBezTo>
                    <a:pt x="186" y="41"/>
                    <a:pt x="144" y="0"/>
                    <a:pt x="93" y="0"/>
                  </a:cubicBezTo>
                  <a:cubicBezTo>
                    <a:pt x="42" y="0"/>
                    <a:pt x="0" y="41"/>
                    <a:pt x="0" y="93"/>
                  </a:cubicBezTo>
                  <a:cubicBezTo>
                    <a:pt x="0" y="126"/>
                    <a:pt x="18" y="156"/>
                    <a:pt x="44" y="173"/>
                  </a:cubicBezTo>
                  <a:close/>
                </a:path>
              </a:pathLst>
            </a:custGeom>
            <a:grpFill/>
            <a:ln w="6350" cap="flat">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solidFill>
                <a:effectLst/>
                <a:uLnTx/>
                <a:uFillTx/>
              </a:endParaRPr>
            </a:p>
          </p:txBody>
        </p:sp>
        <p:sp>
          <p:nvSpPr>
            <p:cNvPr id="275" name="Line 8"/>
            <p:cNvSpPr>
              <a:spLocks noChangeShapeType="1"/>
            </p:cNvSpPr>
            <p:nvPr/>
          </p:nvSpPr>
          <p:spPr bwMode="auto">
            <a:xfrm flipH="1" flipV="1">
              <a:off x="7392988" y="4100513"/>
              <a:ext cx="146050" cy="1003300"/>
            </a:xfrm>
            <a:prstGeom prst="line">
              <a:avLst/>
            </a:prstGeom>
            <a:grpFill/>
            <a:ln w="6350" cap="flat">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solidFill>
                <a:effectLst/>
                <a:uLnTx/>
                <a:uFillTx/>
              </a:endParaRPr>
            </a:p>
          </p:txBody>
        </p:sp>
        <p:sp>
          <p:nvSpPr>
            <p:cNvPr id="276" name="Line 9"/>
            <p:cNvSpPr>
              <a:spLocks noChangeShapeType="1"/>
            </p:cNvSpPr>
            <p:nvPr/>
          </p:nvSpPr>
          <p:spPr bwMode="auto">
            <a:xfrm flipV="1">
              <a:off x="7943850" y="4100513"/>
              <a:ext cx="147638" cy="1003300"/>
            </a:xfrm>
            <a:prstGeom prst="line">
              <a:avLst/>
            </a:prstGeom>
            <a:grpFill/>
            <a:ln w="6350" cap="flat">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solidFill>
                <a:effectLst/>
                <a:uLnTx/>
                <a:uFillTx/>
              </a:endParaRPr>
            </a:p>
          </p:txBody>
        </p:sp>
        <p:sp>
          <p:nvSpPr>
            <p:cNvPr id="277" name="Rectangle 11"/>
            <p:cNvSpPr>
              <a:spLocks noChangeArrowheads="1"/>
            </p:cNvSpPr>
            <p:nvPr/>
          </p:nvSpPr>
          <p:spPr bwMode="auto">
            <a:xfrm>
              <a:off x="7189788" y="5103813"/>
              <a:ext cx="1104900" cy="292100"/>
            </a:xfrm>
            <a:prstGeom prst="rect">
              <a:avLst/>
            </a:prstGeom>
            <a:grpFill/>
            <a:ln w="6350" cap="flat">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solidFill>
                <a:effectLst/>
                <a:uLnTx/>
                <a:uFillTx/>
              </a:endParaRPr>
            </a:p>
          </p:txBody>
        </p:sp>
        <p:sp>
          <p:nvSpPr>
            <p:cNvPr id="278" name="Rectangle 12"/>
            <p:cNvSpPr>
              <a:spLocks noChangeArrowheads="1"/>
            </p:cNvSpPr>
            <p:nvPr/>
          </p:nvSpPr>
          <p:spPr bwMode="auto">
            <a:xfrm>
              <a:off x="7291388" y="5395913"/>
              <a:ext cx="901700" cy="304800"/>
            </a:xfrm>
            <a:prstGeom prst="rect">
              <a:avLst/>
            </a:prstGeom>
            <a:grpFill/>
            <a:ln w="6350" cap="flat">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solidFill>
                <a:effectLst/>
                <a:uLnTx/>
                <a:uFillTx/>
              </a:endParaRPr>
            </a:p>
          </p:txBody>
        </p:sp>
        <p:sp>
          <p:nvSpPr>
            <p:cNvPr id="279" name="Rectangle 13"/>
            <p:cNvSpPr>
              <a:spLocks noChangeArrowheads="1"/>
            </p:cNvSpPr>
            <p:nvPr/>
          </p:nvSpPr>
          <p:spPr bwMode="auto">
            <a:xfrm>
              <a:off x="7392988" y="5700713"/>
              <a:ext cx="698500" cy="293688"/>
            </a:xfrm>
            <a:prstGeom prst="rect">
              <a:avLst/>
            </a:prstGeom>
            <a:grpFill/>
            <a:ln w="6350" cap="flat">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solidFill>
                <a:effectLst/>
                <a:uLnTx/>
                <a:uFillTx/>
              </a:endParaRPr>
            </a:p>
          </p:txBody>
        </p:sp>
        <p:sp>
          <p:nvSpPr>
            <p:cNvPr id="280" name="Freeform 10"/>
            <p:cNvSpPr>
              <a:spLocks/>
            </p:cNvSpPr>
            <p:nvPr/>
          </p:nvSpPr>
          <p:spPr bwMode="auto">
            <a:xfrm>
              <a:off x="7392988" y="4127264"/>
              <a:ext cx="698500" cy="146050"/>
            </a:xfrm>
            <a:custGeom>
              <a:avLst/>
              <a:gdLst>
                <a:gd name="T0" fmla="*/ 0 w 440"/>
                <a:gd name="T1" fmla="*/ 0 h 92"/>
                <a:gd name="T2" fmla="*/ 127 w 440"/>
                <a:gd name="T3" fmla="*/ 92 h 92"/>
                <a:gd name="T4" fmla="*/ 220 w 440"/>
                <a:gd name="T5" fmla="*/ 0 h 92"/>
                <a:gd name="T6" fmla="*/ 312 w 440"/>
                <a:gd name="T7" fmla="*/ 92 h 92"/>
                <a:gd name="T8" fmla="*/ 440 w 440"/>
                <a:gd name="T9" fmla="*/ 0 h 92"/>
              </a:gdLst>
              <a:ahLst/>
              <a:cxnLst>
                <a:cxn ang="0">
                  <a:pos x="T0" y="T1"/>
                </a:cxn>
                <a:cxn ang="0">
                  <a:pos x="T2" y="T3"/>
                </a:cxn>
                <a:cxn ang="0">
                  <a:pos x="T4" y="T5"/>
                </a:cxn>
                <a:cxn ang="0">
                  <a:pos x="T6" y="T7"/>
                </a:cxn>
                <a:cxn ang="0">
                  <a:pos x="T8" y="T9"/>
                </a:cxn>
              </a:cxnLst>
              <a:rect l="0" t="0" r="r" b="b"/>
              <a:pathLst>
                <a:path w="440" h="92">
                  <a:moveTo>
                    <a:pt x="0" y="0"/>
                  </a:moveTo>
                  <a:lnTo>
                    <a:pt x="127" y="92"/>
                  </a:lnTo>
                  <a:lnTo>
                    <a:pt x="220" y="0"/>
                  </a:lnTo>
                  <a:lnTo>
                    <a:pt x="312" y="92"/>
                  </a:lnTo>
                  <a:lnTo>
                    <a:pt x="440" y="0"/>
                  </a:lnTo>
                </a:path>
              </a:pathLst>
            </a:custGeom>
            <a:grpFill/>
            <a:ln w="6350" cap="flat">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solidFill>
                <a:effectLst/>
                <a:uLnTx/>
                <a:uFillTx/>
              </a:endParaRPr>
            </a:p>
          </p:txBody>
        </p:sp>
      </p:grpSp>
      <p:sp>
        <p:nvSpPr>
          <p:cNvPr id="282" name="Freeform 231"/>
          <p:cNvSpPr/>
          <p:nvPr/>
        </p:nvSpPr>
        <p:spPr bwMode="auto">
          <a:xfrm>
            <a:off x="3777337" y="3627348"/>
            <a:ext cx="313291" cy="313869"/>
          </a:xfrm>
          <a:custGeom>
            <a:avLst/>
            <a:gdLst>
              <a:gd name="connsiteX0" fmla="*/ 453461 w 587539"/>
              <a:gd name="connsiteY0" fmla="*/ 440143 h 588623"/>
              <a:gd name="connsiteX1" fmla="*/ 453461 w 587539"/>
              <a:gd name="connsiteY1" fmla="*/ 504690 h 588623"/>
              <a:gd name="connsiteX2" fmla="*/ 525508 w 587539"/>
              <a:gd name="connsiteY2" fmla="*/ 504690 h 588623"/>
              <a:gd name="connsiteX3" fmla="*/ 525508 w 587539"/>
              <a:gd name="connsiteY3" fmla="*/ 440143 h 588623"/>
              <a:gd name="connsiteX4" fmla="*/ 334132 w 587539"/>
              <a:gd name="connsiteY4" fmla="*/ 440143 h 588623"/>
              <a:gd name="connsiteX5" fmla="*/ 334132 w 587539"/>
              <a:gd name="connsiteY5" fmla="*/ 504690 h 588623"/>
              <a:gd name="connsiteX6" fmla="*/ 406179 w 587539"/>
              <a:gd name="connsiteY6" fmla="*/ 504690 h 588623"/>
              <a:gd name="connsiteX7" fmla="*/ 406179 w 587539"/>
              <a:gd name="connsiteY7" fmla="*/ 440143 h 588623"/>
              <a:gd name="connsiteX8" fmla="*/ 214803 w 587539"/>
              <a:gd name="connsiteY8" fmla="*/ 440143 h 588623"/>
              <a:gd name="connsiteX9" fmla="*/ 214803 w 587539"/>
              <a:gd name="connsiteY9" fmla="*/ 504690 h 588623"/>
              <a:gd name="connsiteX10" fmla="*/ 286850 w 587539"/>
              <a:gd name="connsiteY10" fmla="*/ 504690 h 588623"/>
              <a:gd name="connsiteX11" fmla="*/ 286850 w 587539"/>
              <a:gd name="connsiteY11" fmla="*/ 440143 h 588623"/>
              <a:gd name="connsiteX12" fmla="*/ 128441 w 587539"/>
              <a:gd name="connsiteY12" fmla="*/ 24522 h 588623"/>
              <a:gd name="connsiteX13" fmla="*/ 31061 w 587539"/>
              <a:gd name="connsiteY13" fmla="*/ 56496 h 588623"/>
              <a:gd name="connsiteX14" fmla="*/ 128441 w 587539"/>
              <a:gd name="connsiteY14" fmla="*/ 88470 h 588623"/>
              <a:gd name="connsiteX15" fmla="*/ 225821 w 587539"/>
              <a:gd name="connsiteY15" fmla="*/ 56496 h 588623"/>
              <a:gd name="connsiteX16" fmla="*/ 128441 w 587539"/>
              <a:gd name="connsiteY16" fmla="*/ 24522 h 588623"/>
              <a:gd name="connsiteX17" fmla="*/ 128434 w 587539"/>
              <a:gd name="connsiteY17" fmla="*/ 0 h 588623"/>
              <a:gd name="connsiteX18" fmla="*/ 252056 w 587539"/>
              <a:gd name="connsiteY18" fmla="*/ 78072 h 588623"/>
              <a:gd name="connsiteX19" fmla="*/ 252056 w 587539"/>
              <a:gd name="connsiteY19" fmla="*/ 344838 h 588623"/>
              <a:gd name="connsiteX20" fmla="*/ 420306 w 587539"/>
              <a:gd name="connsiteY20" fmla="*/ 194705 h 588623"/>
              <a:gd name="connsiteX21" fmla="*/ 420306 w 587539"/>
              <a:gd name="connsiteY21" fmla="*/ 341055 h 588623"/>
              <a:gd name="connsiteX22" fmla="*/ 584317 w 587539"/>
              <a:gd name="connsiteY22" fmla="*/ 194705 h 588623"/>
              <a:gd name="connsiteX23" fmla="*/ 587539 w 587539"/>
              <a:gd name="connsiteY23" fmla="*/ 588623 h 588623"/>
              <a:gd name="connsiteX24" fmla="*/ 0 w 587539"/>
              <a:gd name="connsiteY24" fmla="*/ 588623 h 588623"/>
              <a:gd name="connsiteX25" fmla="*/ 0 w 587539"/>
              <a:gd name="connsiteY25" fmla="*/ 404706 h 588623"/>
              <a:gd name="connsiteX26" fmla="*/ 47 w 587539"/>
              <a:gd name="connsiteY26" fmla="*/ 404706 h 588623"/>
              <a:gd name="connsiteX27" fmla="*/ 47 w 587539"/>
              <a:gd name="connsiteY27" fmla="*/ 78072 h 588623"/>
              <a:gd name="connsiteX28" fmla="*/ 128434 w 587539"/>
              <a:gd name="connsiteY28" fmla="*/ 0 h 588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7539" h="588623">
                <a:moveTo>
                  <a:pt x="453461" y="440143"/>
                </a:moveTo>
                <a:lnTo>
                  <a:pt x="453461" y="504690"/>
                </a:lnTo>
                <a:lnTo>
                  <a:pt x="525508" y="504690"/>
                </a:lnTo>
                <a:lnTo>
                  <a:pt x="525508" y="440143"/>
                </a:lnTo>
                <a:close/>
                <a:moveTo>
                  <a:pt x="334132" y="440143"/>
                </a:moveTo>
                <a:lnTo>
                  <a:pt x="334132" y="504690"/>
                </a:lnTo>
                <a:lnTo>
                  <a:pt x="406179" y="504690"/>
                </a:lnTo>
                <a:lnTo>
                  <a:pt x="406179" y="440143"/>
                </a:lnTo>
                <a:close/>
                <a:moveTo>
                  <a:pt x="214803" y="440143"/>
                </a:moveTo>
                <a:lnTo>
                  <a:pt x="214803" y="504690"/>
                </a:lnTo>
                <a:lnTo>
                  <a:pt x="286850" y="504690"/>
                </a:lnTo>
                <a:lnTo>
                  <a:pt x="286850" y="440143"/>
                </a:lnTo>
                <a:close/>
                <a:moveTo>
                  <a:pt x="128441" y="24522"/>
                </a:moveTo>
                <a:cubicBezTo>
                  <a:pt x="74660" y="24522"/>
                  <a:pt x="31061" y="38837"/>
                  <a:pt x="31061" y="56496"/>
                </a:cubicBezTo>
                <a:cubicBezTo>
                  <a:pt x="31061" y="74155"/>
                  <a:pt x="74660" y="88470"/>
                  <a:pt x="128441" y="88470"/>
                </a:cubicBezTo>
                <a:cubicBezTo>
                  <a:pt x="182222" y="88470"/>
                  <a:pt x="225821" y="74155"/>
                  <a:pt x="225821" y="56496"/>
                </a:cubicBezTo>
                <a:cubicBezTo>
                  <a:pt x="225821" y="38837"/>
                  <a:pt x="182222" y="24522"/>
                  <a:pt x="128441" y="24522"/>
                </a:cubicBezTo>
                <a:close/>
                <a:moveTo>
                  <a:pt x="128434" y="0"/>
                </a:moveTo>
                <a:cubicBezTo>
                  <a:pt x="198013" y="0"/>
                  <a:pt x="252056" y="21782"/>
                  <a:pt x="252056" y="78072"/>
                </a:cubicBezTo>
                <a:lnTo>
                  <a:pt x="252056" y="344838"/>
                </a:lnTo>
                <a:lnTo>
                  <a:pt x="420306" y="194705"/>
                </a:lnTo>
                <a:lnTo>
                  <a:pt x="420306" y="341055"/>
                </a:lnTo>
                <a:lnTo>
                  <a:pt x="584317" y="194705"/>
                </a:lnTo>
                <a:lnTo>
                  <a:pt x="587539" y="588623"/>
                </a:lnTo>
                <a:lnTo>
                  <a:pt x="0" y="588623"/>
                </a:lnTo>
                <a:lnTo>
                  <a:pt x="0" y="404706"/>
                </a:lnTo>
                <a:lnTo>
                  <a:pt x="47" y="404706"/>
                </a:lnTo>
                <a:lnTo>
                  <a:pt x="47" y="78072"/>
                </a:lnTo>
                <a:cubicBezTo>
                  <a:pt x="47" y="21782"/>
                  <a:pt x="58854" y="0"/>
                  <a:pt x="12843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nvGrpSpPr>
          <p:cNvPr id="283" name="Group 282"/>
          <p:cNvGrpSpPr/>
          <p:nvPr/>
        </p:nvGrpSpPr>
        <p:grpSpPr>
          <a:xfrm>
            <a:off x="8693797" y="3719917"/>
            <a:ext cx="415093" cy="367098"/>
            <a:chOff x="3314482" y="-3310276"/>
            <a:chExt cx="508000" cy="449263"/>
          </a:xfrm>
        </p:grpSpPr>
        <p:sp>
          <p:nvSpPr>
            <p:cNvPr id="284"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solidFill>
              <a:srgbClr val="0078D7"/>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sp>
          <p:nvSpPr>
            <p:cNvPr id="285"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solidFill>
              <a:srgbClr val="0078D7"/>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sp>
          <p:nvSpPr>
            <p:cNvPr id="286"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solidFill>
              <a:srgbClr val="0078D7"/>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sp>
          <p:nvSpPr>
            <p:cNvPr id="287"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solidFill>
              <a:srgbClr val="0078D7"/>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sp>
          <p:nvSpPr>
            <p:cNvPr id="288"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solidFill>
              <a:srgbClr val="0078D7"/>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sp>
          <p:nvSpPr>
            <p:cNvPr id="289"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solidFill>
              <a:srgbClr val="0078D7"/>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sp>
          <p:nvSpPr>
            <p:cNvPr id="290"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solidFill>
              <a:srgbClr val="0078D7"/>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sp>
          <p:nvSpPr>
            <p:cNvPr id="291"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solidFill>
              <a:srgbClr val="0078D7"/>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sp>
          <p:nvSpPr>
            <p:cNvPr id="292"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solidFill>
              <a:srgbClr val="0078D7"/>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sp>
          <p:nvSpPr>
            <p:cNvPr id="293"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solidFill>
              <a:srgbClr val="0078D7"/>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sp>
          <p:nvSpPr>
            <p:cNvPr id="294"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solidFill>
              <a:srgbClr val="0078D7"/>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sp>
          <p:nvSpPr>
            <p:cNvPr id="295"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solidFill>
              <a:srgbClr val="0078D7"/>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sp>
          <p:nvSpPr>
            <p:cNvPr id="296"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solidFill>
              <a:srgbClr val="0078D7"/>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sp>
          <p:nvSpPr>
            <p:cNvPr id="297"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solidFill>
              <a:srgbClr val="0078D7"/>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grpSp>
      <p:sp>
        <p:nvSpPr>
          <p:cNvPr id="298" name="Freeform 658"/>
          <p:cNvSpPr/>
          <p:nvPr/>
        </p:nvSpPr>
        <p:spPr>
          <a:xfrm rot="10800000">
            <a:off x="2405835" y="4736890"/>
            <a:ext cx="526554" cy="447359"/>
          </a:xfrm>
          <a:custGeom>
            <a:avLst/>
            <a:gdLst>
              <a:gd name="connsiteX0" fmla="*/ 2409306 w 2409306"/>
              <a:gd name="connsiteY0" fmla="*/ 661085 h 2046937"/>
              <a:gd name="connsiteX1" fmla="*/ 2100118 w 2409306"/>
              <a:gd name="connsiteY1" fmla="*/ 661085 h 2046937"/>
              <a:gd name="connsiteX2" fmla="*/ 2100118 w 2409306"/>
              <a:gd name="connsiteY2" fmla="*/ 337516 h 2046937"/>
              <a:gd name="connsiteX3" fmla="*/ 1750938 w 2409306"/>
              <a:gd name="connsiteY3" fmla="*/ 337516 h 2046937"/>
              <a:gd name="connsiteX4" fmla="*/ 1750938 w 2409306"/>
              <a:gd name="connsiteY4" fmla="*/ 0 h 2046937"/>
              <a:gd name="connsiteX5" fmla="*/ 2409306 w 2409306"/>
              <a:gd name="connsiteY5" fmla="*/ 0 h 2046937"/>
              <a:gd name="connsiteX6" fmla="*/ 1488047 w 2409306"/>
              <a:gd name="connsiteY6" fmla="*/ 1738307 h 2046937"/>
              <a:gd name="connsiteX7" fmla="*/ 1305692 w 2409306"/>
              <a:gd name="connsiteY7" fmla="*/ 1555952 h 2046937"/>
              <a:gd name="connsiteX8" fmla="*/ 1320022 w 2409306"/>
              <a:gd name="connsiteY8" fmla="*/ 1484971 h 2046937"/>
              <a:gd name="connsiteX9" fmla="*/ 1339103 w 2409306"/>
              <a:gd name="connsiteY9" fmla="*/ 1456670 h 2046937"/>
              <a:gd name="connsiteX10" fmla="*/ 1130226 w 2409306"/>
              <a:gd name="connsiteY10" fmla="*/ 1277304 h 2046937"/>
              <a:gd name="connsiteX11" fmla="*/ 1073109 w 2409306"/>
              <a:gd name="connsiteY11" fmla="*/ 1362019 h 2046937"/>
              <a:gd name="connsiteX12" fmla="*/ 882279 w 2409306"/>
              <a:gd name="connsiteY12" fmla="*/ 1441064 h 2046937"/>
              <a:gd name="connsiteX13" fmla="*/ 612404 w 2409306"/>
              <a:gd name="connsiteY13" fmla="*/ 1171189 h 2046937"/>
              <a:gd name="connsiteX14" fmla="*/ 691449 w 2409306"/>
              <a:gd name="connsiteY14" fmla="*/ 980358 h 2046937"/>
              <a:gd name="connsiteX15" fmla="*/ 721899 w 2409306"/>
              <a:gd name="connsiteY15" fmla="*/ 955235 h 2046937"/>
              <a:gd name="connsiteX16" fmla="*/ 636319 w 2409306"/>
              <a:gd name="connsiteY16" fmla="*/ 774559 h 2046937"/>
              <a:gd name="connsiteX17" fmla="*/ 599476 w 2409306"/>
              <a:gd name="connsiteY17" fmla="*/ 795685 h 2046937"/>
              <a:gd name="connsiteX18" fmla="*/ 538390 w 2409306"/>
              <a:gd name="connsiteY18" fmla="*/ 806875 h 2046937"/>
              <a:gd name="connsiteX19" fmla="*/ 501610 w 2409306"/>
              <a:gd name="connsiteY19" fmla="*/ 803464 h 2046937"/>
              <a:gd name="connsiteX20" fmla="*/ 357605 w 2409306"/>
              <a:gd name="connsiteY20" fmla="*/ 589527 h 2046937"/>
              <a:gd name="connsiteX21" fmla="*/ 571542 w 2409306"/>
              <a:gd name="connsiteY21" fmla="*/ 445521 h 2046937"/>
              <a:gd name="connsiteX22" fmla="*/ 715547 w 2409306"/>
              <a:gd name="connsiteY22" fmla="*/ 659458 h 2046937"/>
              <a:gd name="connsiteX23" fmla="*/ 692665 w 2409306"/>
              <a:gd name="connsiteY23" fmla="*/ 718873 h 2046937"/>
              <a:gd name="connsiteX24" fmla="*/ 671892 w 2409306"/>
              <a:gd name="connsiteY24" fmla="*/ 742856 h 2046937"/>
              <a:gd name="connsiteX25" fmla="*/ 761132 w 2409306"/>
              <a:gd name="connsiteY25" fmla="*/ 931261 h 2046937"/>
              <a:gd name="connsiteX26" fmla="*/ 777231 w 2409306"/>
              <a:gd name="connsiteY26" fmla="*/ 922522 h 2046937"/>
              <a:gd name="connsiteX27" fmla="*/ 882279 w 2409306"/>
              <a:gd name="connsiteY27" fmla="*/ 901314 h 2046937"/>
              <a:gd name="connsiteX28" fmla="*/ 1033169 w 2409306"/>
              <a:gd name="connsiteY28" fmla="*/ 947404 h 2046937"/>
              <a:gd name="connsiteX29" fmla="*/ 1063152 w 2409306"/>
              <a:gd name="connsiteY29" fmla="*/ 972142 h 2046937"/>
              <a:gd name="connsiteX30" fmla="*/ 1326447 w 2409306"/>
              <a:gd name="connsiteY30" fmla="*/ 732796 h 2046937"/>
              <a:gd name="connsiteX31" fmla="*/ 1310219 w 2409306"/>
              <a:gd name="connsiteY31" fmla="*/ 705635 h 2046937"/>
              <a:gd name="connsiteX32" fmla="*/ 1346607 w 2409306"/>
              <a:gd name="connsiteY32" fmla="*/ 561722 h 2046937"/>
              <a:gd name="connsiteX33" fmla="*/ 1536295 w 2409306"/>
              <a:gd name="connsiteY33" fmla="*/ 570760 h 2046937"/>
              <a:gd name="connsiteX34" fmla="*/ 1527257 w 2409306"/>
              <a:gd name="connsiteY34" fmla="*/ 760448 h 2046937"/>
              <a:gd name="connsiteX35" fmla="*/ 1430541 w 2409306"/>
              <a:gd name="connsiteY35" fmla="*/ 795215 h 2046937"/>
              <a:gd name="connsiteX36" fmla="*/ 1380536 w 2409306"/>
              <a:gd name="connsiteY36" fmla="*/ 782988 h 2046937"/>
              <a:gd name="connsiteX37" fmla="*/ 1357679 w 2409306"/>
              <a:gd name="connsiteY37" fmla="*/ 766190 h 2046937"/>
              <a:gd name="connsiteX38" fmla="*/ 1091719 w 2409306"/>
              <a:gd name="connsiteY38" fmla="*/ 1007960 h 2046937"/>
              <a:gd name="connsiteX39" fmla="*/ 1130946 w 2409306"/>
              <a:gd name="connsiteY39" fmla="*/ 1066141 h 2046937"/>
              <a:gd name="connsiteX40" fmla="*/ 1133553 w 2409306"/>
              <a:gd name="connsiteY40" fmla="*/ 1074539 h 2046937"/>
              <a:gd name="connsiteX41" fmla="*/ 1977742 w 2409306"/>
              <a:gd name="connsiteY41" fmla="*/ 1074539 h 2046937"/>
              <a:gd name="connsiteX42" fmla="*/ 1986328 w 2409306"/>
              <a:gd name="connsiteY42" fmla="*/ 1032010 h 2046937"/>
              <a:gd name="connsiteX43" fmla="*/ 2141113 w 2409306"/>
              <a:gd name="connsiteY43" fmla="*/ 929412 h 2046937"/>
              <a:gd name="connsiteX44" fmla="*/ 2309099 w 2409306"/>
              <a:gd name="connsiteY44" fmla="*/ 1097398 h 2046937"/>
              <a:gd name="connsiteX45" fmla="*/ 2141113 w 2409306"/>
              <a:gd name="connsiteY45" fmla="*/ 1265384 h 2046937"/>
              <a:gd name="connsiteX46" fmla="*/ 1986328 w 2409306"/>
              <a:gd name="connsiteY46" fmla="*/ 1162786 h 2046937"/>
              <a:gd name="connsiteX47" fmla="*/ 1977742 w 2409306"/>
              <a:gd name="connsiteY47" fmla="*/ 1120258 h 2046937"/>
              <a:gd name="connsiteX48" fmla="*/ 1147020 w 2409306"/>
              <a:gd name="connsiteY48" fmla="*/ 1120258 h 2046937"/>
              <a:gd name="connsiteX49" fmla="*/ 1152154 w 2409306"/>
              <a:gd name="connsiteY49" fmla="*/ 1171189 h 2046937"/>
              <a:gd name="connsiteX50" fmla="*/ 1146671 w 2409306"/>
              <a:gd name="connsiteY50" fmla="*/ 1225578 h 2046937"/>
              <a:gd name="connsiteX51" fmla="*/ 1145302 w 2409306"/>
              <a:gd name="connsiteY51" fmla="*/ 1229988 h 2046937"/>
              <a:gd name="connsiteX52" fmla="*/ 1367860 w 2409306"/>
              <a:gd name="connsiteY52" fmla="*/ 1421103 h 2046937"/>
              <a:gd name="connsiteX53" fmla="*/ 1417066 w 2409306"/>
              <a:gd name="connsiteY53" fmla="*/ 1387927 h 2046937"/>
              <a:gd name="connsiteX54" fmla="*/ 1488047 w 2409306"/>
              <a:gd name="connsiteY54" fmla="*/ 1373597 h 2046937"/>
              <a:gd name="connsiteX55" fmla="*/ 1670402 w 2409306"/>
              <a:gd name="connsiteY55" fmla="*/ 1555952 h 2046937"/>
              <a:gd name="connsiteX56" fmla="*/ 1488047 w 2409306"/>
              <a:gd name="connsiteY56" fmla="*/ 1738307 h 2046937"/>
              <a:gd name="connsiteX57" fmla="*/ 658368 w 2409306"/>
              <a:gd name="connsiteY57" fmla="*/ 2046937 h 2046937"/>
              <a:gd name="connsiteX58" fmla="*/ 0 w 2409306"/>
              <a:gd name="connsiteY58" fmla="*/ 2046937 h 2046937"/>
              <a:gd name="connsiteX59" fmla="*/ 0 w 2409306"/>
              <a:gd name="connsiteY59" fmla="*/ 1385852 h 2046937"/>
              <a:gd name="connsiteX60" fmla="*/ 309188 w 2409306"/>
              <a:gd name="connsiteY60" fmla="*/ 1385852 h 2046937"/>
              <a:gd name="connsiteX61" fmla="*/ 309188 w 2409306"/>
              <a:gd name="connsiteY61" fmla="*/ 1709421 h 2046937"/>
              <a:gd name="connsiteX62" fmla="*/ 658368 w 2409306"/>
              <a:gd name="connsiteY62" fmla="*/ 1709421 h 204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409306" h="2046937">
                <a:moveTo>
                  <a:pt x="2409306" y="661085"/>
                </a:moveTo>
                <a:lnTo>
                  <a:pt x="2100118" y="661085"/>
                </a:lnTo>
                <a:lnTo>
                  <a:pt x="2100118" y="337516"/>
                </a:lnTo>
                <a:lnTo>
                  <a:pt x="1750938" y="337516"/>
                </a:lnTo>
                <a:lnTo>
                  <a:pt x="1750938" y="0"/>
                </a:lnTo>
                <a:lnTo>
                  <a:pt x="2409306" y="0"/>
                </a:lnTo>
                <a:close/>
                <a:moveTo>
                  <a:pt x="1488047" y="1738307"/>
                </a:moveTo>
                <a:cubicBezTo>
                  <a:pt x="1387335" y="1738307"/>
                  <a:pt x="1305692" y="1656664"/>
                  <a:pt x="1305692" y="1555952"/>
                </a:cubicBezTo>
                <a:cubicBezTo>
                  <a:pt x="1305692" y="1530774"/>
                  <a:pt x="1310794" y="1506788"/>
                  <a:pt x="1320022" y="1484971"/>
                </a:cubicBezTo>
                <a:lnTo>
                  <a:pt x="1339103" y="1456670"/>
                </a:lnTo>
                <a:lnTo>
                  <a:pt x="1130226" y="1277304"/>
                </a:lnTo>
                <a:lnTo>
                  <a:pt x="1073109" y="1362019"/>
                </a:lnTo>
                <a:cubicBezTo>
                  <a:pt x="1024272" y="1410857"/>
                  <a:pt x="956803" y="1441064"/>
                  <a:pt x="882279" y="1441064"/>
                </a:cubicBezTo>
                <a:cubicBezTo>
                  <a:pt x="733231" y="1441064"/>
                  <a:pt x="612404" y="1320237"/>
                  <a:pt x="612404" y="1171189"/>
                </a:cubicBezTo>
                <a:cubicBezTo>
                  <a:pt x="612404" y="1096665"/>
                  <a:pt x="642611" y="1029196"/>
                  <a:pt x="691449" y="980358"/>
                </a:cubicBezTo>
                <a:lnTo>
                  <a:pt x="721899" y="955235"/>
                </a:lnTo>
                <a:lnTo>
                  <a:pt x="636319" y="774559"/>
                </a:lnTo>
                <a:lnTo>
                  <a:pt x="599476" y="795685"/>
                </a:lnTo>
                <a:cubicBezTo>
                  <a:pt x="580212" y="802784"/>
                  <a:pt x="559593" y="806686"/>
                  <a:pt x="538390" y="806875"/>
                </a:cubicBezTo>
                <a:cubicBezTo>
                  <a:pt x="526273" y="806983"/>
                  <a:pt x="513966" y="805878"/>
                  <a:pt x="501610" y="803464"/>
                </a:cubicBezTo>
                <a:cubicBezTo>
                  <a:pt x="402767" y="784153"/>
                  <a:pt x="338294" y="688370"/>
                  <a:pt x="357605" y="589527"/>
                </a:cubicBezTo>
                <a:cubicBezTo>
                  <a:pt x="376916" y="490684"/>
                  <a:pt x="472698" y="426210"/>
                  <a:pt x="571542" y="445521"/>
                </a:cubicBezTo>
                <a:cubicBezTo>
                  <a:pt x="670385" y="464832"/>
                  <a:pt x="734858" y="560615"/>
                  <a:pt x="715547" y="659458"/>
                </a:cubicBezTo>
                <a:cubicBezTo>
                  <a:pt x="711323" y="681080"/>
                  <a:pt x="703439" y="701058"/>
                  <a:pt x="692665" y="718873"/>
                </a:cubicBezTo>
                <a:lnTo>
                  <a:pt x="671892" y="742856"/>
                </a:lnTo>
                <a:lnTo>
                  <a:pt x="761132" y="931261"/>
                </a:lnTo>
                <a:lnTo>
                  <a:pt x="777231" y="922522"/>
                </a:lnTo>
                <a:cubicBezTo>
                  <a:pt x="809519" y="908866"/>
                  <a:pt x="845017" y="901314"/>
                  <a:pt x="882279" y="901314"/>
                </a:cubicBezTo>
                <a:cubicBezTo>
                  <a:pt x="938172" y="901314"/>
                  <a:pt x="990096" y="918305"/>
                  <a:pt x="1033169" y="947404"/>
                </a:cubicBezTo>
                <a:lnTo>
                  <a:pt x="1063152" y="972142"/>
                </a:lnTo>
                <a:lnTo>
                  <a:pt x="1326447" y="732796"/>
                </a:lnTo>
                <a:lnTo>
                  <a:pt x="1310219" y="705635"/>
                </a:lnTo>
                <a:cubicBezTo>
                  <a:pt x="1292884" y="656260"/>
                  <a:pt x="1305449" y="599136"/>
                  <a:pt x="1346607" y="561722"/>
                </a:cubicBezTo>
                <a:cubicBezTo>
                  <a:pt x="1401483" y="511836"/>
                  <a:pt x="1486410" y="515883"/>
                  <a:pt x="1536295" y="570760"/>
                </a:cubicBezTo>
                <a:cubicBezTo>
                  <a:pt x="1586180" y="625636"/>
                  <a:pt x="1582134" y="710562"/>
                  <a:pt x="1527257" y="760448"/>
                </a:cubicBezTo>
                <a:cubicBezTo>
                  <a:pt x="1499819" y="785390"/>
                  <a:pt x="1464868" y="796850"/>
                  <a:pt x="1430541" y="795215"/>
                </a:cubicBezTo>
                <a:cubicBezTo>
                  <a:pt x="1413378" y="794397"/>
                  <a:pt x="1396370" y="790305"/>
                  <a:pt x="1380536" y="782988"/>
                </a:cubicBezTo>
                <a:lnTo>
                  <a:pt x="1357679" y="766190"/>
                </a:lnTo>
                <a:lnTo>
                  <a:pt x="1091719" y="1007960"/>
                </a:lnTo>
                <a:lnTo>
                  <a:pt x="1130946" y="1066141"/>
                </a:lnTo>
                <a:lnTo>
                  <a:pt x="1133553" y="1074539"/>
                </a:lnTo>
                <a:lnTo>
                  <a:pt x="1977742" y="1074539"/>
                </a:lnTo>
                <a:lnTo>
                  <a:pt x="1986328" y="1032010"/>
                </a:lnTo>
                <a:cubicBezTo>
                  <a:pt x="2011830" y="971717"/>
                  <a:pt x="2071531" y="929412"/>
                  <a:pt x="2141113" y="929412"/>
                </a:cubicBezTo>
                <a:cubicBezTo>
                  <a:pt x="2233889" y="929412"/>
                  <a:pt x="2309099" y="1004622"/>
                  <a:pt x="2309099" y="1097398"/>
                </a:cubicBezTo>
                <a:cubicBezTo>
                  <a:pt x="2309099" y="1190174"/>
                  <a:pt x="2233889" y="1265384"/>
                  <a:pt x="2141113" y="1265384"/>
                </a:cubicBezTo>
                <a:cubicBezTo>
                  <a:pt x="2071531" y="1265384"/>
                  <a:pt x="2011830" y="1223078"/>
                  <a:pt x="1986328" y="1162786"/>
                </a:cubicBezTo>
                <a:lnTo>
                  <a:pt x="1977742" y="1120258"/>
                </a:lnTo>
                <a:lnTo>
                  <a:pt x="1147020" y="1120258"/>
                </a:lnTo>
                <a:lnTo>
                  <a:pt x="1152154" y="1171189"/>
                </a:lnTo>
                <a:cubicBezTo>
                  <a:pt x="1152154" y="1189820"/>
                  <a:pt x="1150266" y="1208010"/>
                  <a:pt x="1146671" y="1225578"/>
                </a:cubicBezTo>
                <a:lnTo>
                  <a:pt x="1145302" y="1229988"/>
                </a:lnTo>
                <a:lnTo>
                  <a:pt x="1367860" y="1421103"/>
                </a:lnTo>
                <a:lnTo>
                  <a:pt x="1417066" y="1387927"/>
                </a:lnTo>
                <a:cubicBezTo>
                  <a:pt x="1438882" y="1378700"/>
                  <a:pt x="1462869" y="1373597"/>
                  <a:pt x="1488047" y="1373597"/>
                </a:cubicBezTo>
                <a:cubicBezTo>
                  <a:pt x="1588759" y="1373597"/>
                  <a:pt x="1670402" y="1455240"/>
                  <a:pt x="1670402" y="1555952"/>
                </a:cubicBezTo>
                <a:cubicBezTo>
                  <a:pt x="1670402" y="1656664"/>
                  <a:pt x="1588759" y="1738307"/>
                  <a:pt x="1488047" y="1738307"/>
                </a:cubicBezTo>
                <a:close/>
                <a:moveTo>
                  <a:pt x="658368" y="2046937"/>
                </a:moveTo>
                <a:lnTo>
                  <a:pt x="0" y="2046937"/>
                </a:lnTo>
                <a:lnTo>
                  <a:pt x="0" y="1385852"/>
                </a:lnTo>
                <a:lnTo>
                  <a:pt x="309188" y="1385852"/>
                </a:lnTo>
                <a:lnTo>
                  <a:pt x="309188" y="1709421"/>
                </a:lnTo>
                <a:lnTo>
                  <a:pt x="658368" y="170942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99" name="Freeform 124"/>
          <p:cNvSpPr>
            <a:spLocks noChangeAspect="1"/>
          </p:cNvSpPr>
          <p:nvPr/>
        </p:nvSpPr>
        <p:spPr bwMode="auto">
          <a:xfrm>
            <a:off x="6925473" y="3841237"/>
            <a:ext cx="228539" cy="313749"/>
          </a:xfrm>
          <a:custGeom>
            <a:avLst/>
            <a:gdLst>
              <a:gd name="connsiteX0" fmla="*/ 154463 w 306959"/>
              <a:gd name="connsiteY0" fmla="*/ 26212 h 421407"/>
              <a:gd name="connsiteX1" fmla="*/ 36826 w 306959"/>
              <a:gd name="connsiteY1" fmla="*/ 68729 h 421407"/>
              <a:gd name="connsiteX2" fmla="*/ 154463 w 306959"/>
              <a:gd name="connsiteY2" fmla="*/ 111246 h 421407"/>
              <a:gd name="connsiteX3" fmla="*/ 272100 w 306959"/>
              <a:gd name="connsiteY3" fmla="*/ 68729 h 421407"/>
              <a:gd name="connsiteX4" fmla="*/ 154463 w 306959"/>
              <a:gd name="connsiteY4" fmla="*/ 26212 h 421407"/>
              <a:gd name="connsiteX5" fmla="*/ 153480 w 306959"/>
              <a:gd name="connsiteY5" fmla="*/ 0 h 421407"/>
              <a:gd name="connsiteX6" fmla="*/ 306959 w 306959"/>
              <a:gd name="connsiteY6" fmla="*/ 70249 h 421407"/>
              <a:gd name="connsiteX7" fmla="*/ 306959 w 306959"/>
              <a:gd name="connsiteY7" fmla="*/ 351159 h 421407"/>
              <a:gd name="connsiteX8" fmla="*/ 153480 w 306959"/>
              <a:gd name="connsiteY8" fmla="*/ 421407 h 421407"/>
              <a:gd name="connsiteX9" fmla="*/ 0 w 306959"/>
              <a:gd name="connsiteY9" fmla="*/ 351159 h 421407"/>
              <a:gd name="connsiteX10" fmla="*/ 0 w 306959"/>
              <a:gd name="connsiteY10" fmla="*/ 70249 h 421407"/>
              <a:gd name="connsiteX11" fmla="*/ 153480 w 306959"/>
              <a:gd name="connsiteY11" fmla="*/ 0 h 42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6959" h="421407">
                <a:moveTo>
                  <a:pt x="154463" y="26212"/>
                </a:moveTo>
                <a:cubicBezTo>
                  <a:pt x="89494" y="26212"/>
                  <a:pt x="36826" y="45248"/>
                  <a:pt x="36826" y="68729"/>
                </a:cubicBezTo>
                <a:cubicBezTo>
                  <a:pt x="36826" y="92210"/>
                  <a:pt x="89494" y="111246"/>
                  <a:pt x="154463" y="111246"/>
                </a:cubicBezTo>
                <a:cubicBezTo>
                  <a:pt x="219432" y="111246"/>
                  <a:pt x="272100" y="92210"/>
                  <a:pt x="272100" y="68729"/>
                </a:cubicBezTo>
                <a:cubicBezTo>
                  <a:pt x="272100" y="45248"/>
                  <a:pt x="219432" y="26212"/>
                  <a:pt x="154463" y="26212"/>
                </a:cubicBezTo>
                <a:close/>
                <a:moveTo>
                  <a:pt x="153480" y="0"/>
                </a:moveTo>
                <a:cubicBezTo>
                  <a:pt x="238231" y="0"/>
                  <a:pt x="306959" y="31437"/>
                  <a:pt x="306959" y="70249"/>
                </a:cubicBezTo>
                <a:lnTo>
                  <a:pt x="306959" y="351159"/>
                </a:lnTo>
                <a:cubicBezTo>
                  <a:pt x="306959" y="389970"/>
                  <a:pt x="238231" y="421407"/>
                  <a:pt x="153480" y="421407"/>
                </a:cubicBezTo>
                <a:cubicBezTo>
                  <a:pt x="68728" y="421407"/>
                  <a:pt x="0" y="389970"/>
                  <a:pt x="0" y="351159"/>
                </a:cubicBezTo>
                <a:lnTo>
                  <a:pt x="0" y="70249"/>
                </a:lnTo>
                <a:cubicBezTo>
                  <a:pt x="0" y="31437"/>
                  <a:pt x="68728" y="0"/>
                  <a:pt x="153480"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85" tIns="179285"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SQL</a:t>
            </a:r>
            <a:endPar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1" name="Group 20"/>
          <p:cNvGrpSpPr>
            <a:grpSpLocks noChangeAspect="1"/>
          </p:cNvGrpSpPr>
          <p:nvPr/>
        </p:nvGrpSpPr>
        <p:grpSpPr>
          <a:xfrm>
            <a:off x="5761390" y="2222397"/>
            <a:ext cx="395792" cy="398543"/>
            <a:chOff x="5338489" y="2312822"/>
            <a:chExt cx="1370013" cy="1379538"/>
          </a:xfrm>
        </p:grpSpPr>
        <p:sp>
          <p:nvSpPr>
            <p:cNvPr id="20" name="Freeform: Shape 19"/>
            <p:cNvSpPr/>
            <p:nvPr/>
          </p:nvSpPr>
          <p:spPr bwMode="auto">
            <a:xfrm>
              <a:off x="5338489" y="2312822"/>
              <a:ext cx="1370013" cy="1379538"/>
            </a:xfrm>
            <a:custGeom>
              <a:avLst/>
              <a:gdLst>
                <a:gd name="connsiteX0" fmla="*/ 676275 w 1370013"/>
                <a:gd name="connsiteY0" fmla="*/ 0 h 1373188"/>
                <a:gd name="connsiteX1" fmla="*/ 0 w 1370013"/>
                <a:gd name="connsiteY1" fmla="*/ 804863 h 1373188"/>
                <a:gd name="connsiteX2" fmla="*/ 677863 w 1370013"/>
                <a:gd name="connsiteY2" fmla="*/ 1373188 h 1373188"/>
                <a:gd name="connsiteX3" fmla="*/ 1370013 w 1370013"/>
                <a:gd name="connsiteY3" fmla="*/ 801688 h 1373188"/>
                <a:gd name="connsiteX4" fmla="*/ 676275 w 1370013"/>
                <a:gd name="connsiteY4" fmla="*/ 0 h 1373188"/>
                <a:gd name="connsiteX0" fmla="*/ 687388 w 1370013"/>
                <a:gd name="connsiteY0" fmla="*/ 0 h 1379538"/>
                <a:gd name="connsiteX1" fmla="*/ 0 w 1370013"/>
                <a:gd name="connsiteY1" fmla="*/ 811213 h 1379538"/>
                <a:gd name="connsiteX2" fmla="*/ 677863 w 1370013"/>
                <a:gd name="connsiteY2" fmla="*/ 1379538 h 1379538"/>
                <a:gd name="connsiteX3" fmla="*/ 1370013 w 1370013"/>
                <a:gd name="connsiteY3" fmla="*/ 808038 h 1379538"/>
                <a:gd name="connsiteX4" fmla="*/ 687388 w 1370013"/>
                <a:gd name="connsiteY4" fmla="*/ 0 h 1379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0013" h="1379538">
                  <a:moveTo>
                    <a:pt x="687388" y="0"/>
                  </a:moveTo>
                  <a:lnTo>
                    <a:pt x="0" y="811213"/>
                  </a:lnTo>
                  <a:lnTo>
                    <a:pt x="677863" y="1379538"/>
                  </a:lnTo>
                  <a:lnTo>
                    <a:pt x="1370013" y="808038"/>
                  </a:lnTo>
                  <a:lnTo>
                    <a:pt x="687388" y="0"/>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7" name="Freeform: Shape 306"/>
            <p:cNvSpPr/>
            <p:nvPr/>
          </p:nvSpPr>
          <p:spPr bwMode="auto">
            <a:xfrm>
              <a:off x="5513367" y="2606402"/>
              <a:ext cx="994981" cy="881384"/>
            </a:xfrm>
            <a:custGeom>
              <a:avLst/>
              <a:gdLst>
                <a:gd name="connsiteX0" fmla="*/ 447047 w 994981"/>
                <a:gd name="connsiteY0" fmla="*/ 234279 h 881384"/>
                <a:gd name="connsiteX1" fmla="*/ 237402 w 994981"/>
                <a:gd name="connsiteY1" fmla="*/ 443925 h 881384"/>
                <a:gd name="connsiteX2" fmla="*/ 241935 w 994981"/>
                <a:gd name="connsiteY2" fmla="*/ 450648 h 881384"/>
                <a:gd name="connsiteX3" fmla="*/ 251830 w 994981"/>
                <a:gd name="connsiteY3" fmla="*/ 499660 h 881384"/>
                <a:gd name="connsiteX4" fmla="*/ 246692 w 994981"/>
                <a:gd name="connsiteY4" fmla="*/ 525107 h 881384"/>
                <a:gd name="connsiteX5" fmla="*/ 442869 w 994981"/>
                <a:gd name="connsiteY5" fmla="*/ 649922 h 881384"/>
                <a:gd name="connsiteX6" fmla="*/ 458402 w 994981"/>
                <a:gd name="connsiteY6" fmla="*/ 639449 h 881384"/>
                <a:gd name="connsiteX7" fmla="*/ 476307 w 994981"/>
                <a:gd name="connsiteY7" fmla="*/ 635834 h 881384"/>
                <a:gd name="connsiteX8" fmla="*/ 476307 w 994981"/>
                <a:gd name="connsiteY8" fmla="*/ 245550 h 881384"/>
                <a:gd name="connsiteX9" fmla="*/ 458402 w 994981"/>
                <a:gd name="connsiteY9" fmla="*/ 241935 h 881384"/>
                <a:gd name="connsiteX10" fmla="*/ 577777 w 994981"/>
                <a:gd name="connsiteY10" fmla="*/ 227539 h 881384"/>
                <a:gd name="connsiteX11" fmla="*/ 556426 w 994981"/>
                <a:gd name="connsiteY11" fmla="*/ 241935 h 881384"/>
                <a:gd name="connsiteX12" fmla="*/ 522026 w 994981"/>
                <a:gd name="connsiteY12" fmla="*/ 248880 h 881384"/>
                <a:gd name="connsiteX13" fmla="*/ 522026 w 994981"/>
                <a:gd name="connsiteY13" fmla="*/ 632504 h 881384"/>
                <a:gd name="connsiteX14" fmla="*/ 556426 w 994981"/>
                <a:gd name="connsiteY14" fmla="*/ 639449 h 881384"/>
                <a:gd name="connsiteX15" fmla="*/ 569207 w 994981"/>
                <a:gd name="connsiteY15" fmla="*/ 648067 h 881384"/>
                <a:gd name="connsiteX16" fmla="*/ 749903 w 994981"/>
                <a:gd name="connsiteY16" fmla="*/ 533101 h 881384"/>
                <a:gd name="connsiteX17" fmla="*/ 743151 w 994981"/>
                <a:gd name="connsiteY17" fmla="*/ 499660 h 881384"/>
                <a:gd name="connsiteX18" fmla="*/ 753046 w 994981"/>
                <a:gd name="connsiteY18" fmla="*/ 450648 h 881384"/>
                <a:gd name="connsiteX19" fmla="*/ 761304 w 994981"/>
                <a:gd name="connsiteY19" fmla="*/ 438401 h 881384"/>
                <a:gd name="connsiteX20" fmla="*/ 507414 w 994981"/>
                <a:gd name="connsiteY20" fmla="*/ 0 h 881384"/>
                <a:gd name="connsiteX21" fmla="*/ 633329 w 994981"/>
                <a:gd name="connsiteY21" fmla="*/ 125915 h 881384"/>
                <a:gd name="connsiteX22" fmla="*/ 623434 w 994981"/>
                <a:gd name="connsiteY22" fmla="*/ 174927 h 881384"/>
                <a:gd name="connsiteX23" fmla="*/ 620809 w 994981"/>
                <a:gd name="connsiteY23" fmla="*/ 178820 h 881384"/>
                <a:gd name="connsiteX24" fmla="*/ 806835 w 994981"/>
                <a:gd name="connsiteY24" fmla="*/ 392553 h 881384"/>
                <a:gd name="connsiteX25" fmla="*/ 820054 w 994981"/>
                <a:gd name="connsiteY25" fmla="*/ 383640 h 881384"/>
                <a:gd name="connsiteX26" fmla="*/ 869066 w 994981"/>
                <a:gd name="connsiteY26" fmla="*/ 373745 h 881384"/>
                <a:gd name="connsiteX27" fmla="*/ 994981 w 994981"/>
                <a:gd name="connsiteY27" fmla="*/ 499660 h 881384"/>
                <a:gd name="connsiteX28" fmla="*/ 869066 w 994981"/>
                <a:gd name="connsiteY28" fmla="*/ 625575 h 881384"/>
                <a:gd name="connsiteX29" fmla="*/ 780031 w 994981"/>
                <a:gd name="connsiteY29" fmla="*/ 588696 h 881384"/>
                <a:gd name="connsiteX30" fmla="*/ 776773 w 994981"/>
                <a:gd name="connsiteY30" fmla="*/ 583863 h 881384"/>
                <a:gd name="connsiteX31" fmla="*/ 601283 w 994981"/>
                <a:gd name="connsiteY31" fmla="*/ 673603 h 881384"/>
                <a:gd name="connsiteX32" fmla="*/ 623434 w 994981"/>
                <a:gd name="connsiteY32" fmla="*/ 706457 h 881384"/>
                <a:gd name="connsiteX33" fmla="*/ 633329 w 994981"/>
                <a:gd name="connsiteY33" fmla="*/ 755469 h 881384"/>
                <a:gd name="connsiteX34" fmla="*/ 507414 w 994981"/>
                <a:gd name="connsiteY34" fmla="*/ 881384 h 881384"/>
                <a:gd name="connsiteX35" fmla="*/ 381499 w 994981"/>
                <a:gd name="connsiteY35" fmla="*/ 755469 h 881384"/>
                <a:gd name="connsiteX36" fmla="*/ 391394 w 994981"/>
                <a:gd name="connsiteY36" fmla="*/ 706457 h 881384"/>
                <a:gd name="connsiteX37" fmla="*/ 412091 w 994981"/>
                <a:gd name="connsiteY37" fmla="*/ 675758 h 881384"/>
                <a:gd name="connsiteX38" fmla="*/ 221844 w 994981"/>
                <a:gd name="connsiteY38" fmla="*/ 578471 h 881384"/>
                <a:gd name="connsiteX39" fmla="*/ 214950 w 994981"/>
                <a:gd name="connsiteY39" fmla="*/ 588696 h 881384"/>
                <a:gd name="connsiteX40" fmla="*/ 125915 w 994981"/>
                <a:gd name="connsiteY40" fmla="*/ 625575 h 881384"/>
                <a:gd name="connsiteX41" fmla="*/ 0 w 994981"/>
                <a:gd name="connsiteY41" fmla="*/ 499660 h 881384"/>
                <a:gd name="connsiteX42" fmla="*/ 125915 w 994981"/>
                <a:gd name="connsiteY42" fmla="*/ 373745 h 881384"/>
                <a:gd name="connsiteX43" fmla="*/ 174927 w 994981"/>
                <a:gd name="connsiteY43" fmla="*/ 383640 h 881384"/>
                <a:gd name="connsiteX44" fmla="*/ 193815 w 994981"/>
                <a:gd name="connsiteY44" fmla="*/ 396375 h 881384"/>
                <a:gd name="connsiteX45" fmla="*/ 401006 w 994981"/>
                <a:gd name="connsiteY45" fmla="*/ 189183 h 881384"/>
                <a:gd name="connsiteX46" fmla="*/ 391394 w 994981"/>
                <a:gd name="connsiteY46" fmla="*/ 174927 h 881384"/>
                <a:gd name="connsiteX47" fmla="*/ 381499 w 994981"/>
                <a:gd name="connsiteY47" fmla="*/ 125915 h 881384"/>
                <a:gd name="connsiteX48" fmla="*/ 507414 w 994981"/>
                <a:gd name="connsiteY48" fmla="*/ 0 h 881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994981" h="881384">
                  <a:moveTo>
                    <a:pt x="447047" y="234279"/>
                  </a:moveTo>
                  <a:lnTo>
                    <a:pt x="237402" y="443925"/>
                  </a:lnTo>
                  <a:lnTo>
                    <a:pt x="241935" y="450648"/>
                  </a:lnTo>
                  <a:cubicBezTo>
                    <a:pt x="248306" y="465713"/>
                    <a:pt x="251830" y="482275"/>
                    <a:pt x="251830" y="499660"/>
                  </a:cubicBezTo>
                  <a:lnTo>
                    <a:pt x="246692" y="525107"/>
                  </a:lnTo>
                  <a:lnTo>
                    <a:pt x="442869" y="649922"/>
                  </a:lnTo>
                  <a:lnTo>
                    <a:pt x="458402" y="639449"/>
                  </a:lnTo>
                  <a:lnTo>
                    <a:pt x="476307" y="635834"/>
                  </a:lnTo>
                  <a:lnTo>
                    <a:pt x="476307" y="245550"/>
                  </a:lnTo>
                  <a:lnTo>
                    <a:pt x="458402" y="241935"/>
                  </a:lnTo>
                  <a:close/>
                  <a:moveTo>
                    <a:pt x="577777" y="227539"/>
                  </a:moveTo>
                  <a:lnTo>
                    <a:pt x="556426" y="241935"/>
                  </a:lnTo>
                  <a:lnTo>
                    <a:pt x="522026" y="248880"/>
                  </a:lnTo>
                  <a:lnTo>
                    <a:pt x="522026" y="632504"/>
                  </a:lnTo>
                  <a:lnTo>
                    <a:pt x="556426" y="639449"/>
                  </a:lnTo>
                  <a:lnTo>
                    <a:pt x="569207" y="648067"/>
                  </a:lnTo>
                  <a:lnTo>
                    <a:pt x="749903" y="533101"/>
                  </a:lnTo>
                  <a:lnTo>
                    <a:pt x="743151" y="499660"/>
                  </a:lnTo>
                  <a:cubicBezTo>
                    <a:pt x="743151" y="482275"/>
                    <a:pt x="746675" y="465713"/>
                    <a:pt x="753046" y="450648"/>
                  </a:cubicBezTo>
                  <a:lnTo>
                    <a:pt x="761304" y="438401"/>
                  </a:lnTo>
                  <a:close/>
                  <a:moveTo>
                    <a:pt x="507414" y="0"/>
                  </a:moveTo>
                  <a:cubicBezTo>
                    <a:pt x="576955" y="0"/>
                    <a:pt x="633329" y="56374"/>
                    <a:pt x="633329" y="125915"/>
                  </a:cubicBezTo>
                  <a:cubicBezTo>
                    <a:pt x="633329" y="143300"/>
                    <a:pt x="629805" y="159862"/>
                    <a:pt x="623434" y="174927"/>
                  </a:cubicBezTo>
                  <a:lnTo>
                    <a:pt x="620809" y="178820"/>
                  </a:lnTo>
                  <a:lnTo>
                    <a:pt x="806835" y="392553"/>
                  </a:lnTo>
                  <a:lnTo>
                    <a:pt x="820054" y="383640"/>
                  </a:lnTo>
                  <a:cubicBezTo>
                    <a:pt x="835119" y="377269"/>
                    <a:pt x="851681" y="373745"/>
                    <a:pt x="869066" y="373745"/>
                  </a:cubicBezTo>
                  <a:cubicBezTo>
                    <a:pt x="938607" y="373745"/>
                    <a:pt x="994981" y="430119"/>
                    <a:pt x="994981" y="499660"/>
                  </a:cubicBezTo>
                  <a:cubicBezTo>
                    <a:pt x="994981" y="569201"/>
                    <a:pt x="938607" y="625575"/>
                    <a:pt x="869066" y="625575"/>
                  </a:cubicBezTo>
                  <a:cubicBezTo>
                    <a:pt x="834296" y="625575"/>
                    <a:pt x="802817" y="611482"/>
                    <a:pt x="780031" y="588696"/>
                  </a:cubicBezTo>
                  <a:lnTo>
                    <a:pt x="776773" y="583863"/>
                  </a:lnTo>
                  <a:lnTo>
                    <a:pt x="601283" y="673603"/>
                  </a:lnTo>
                  <a:lnTo>
                    <a:pt x="623434" y="706457"/>
                  </a:lnTo>
                  <a:cubicBezTo>
                    <a:pt x="629805" y="721522"/>
                    <a:pt x="633329" y="738084"/>
                    <a:pt x="633329" y="755469"/>
                  </a:cubicBezTo>
                  <a:cubicBezTo>
                    <a:pt x="633329" y="825010"/>
                    <a:pt x="576955" y="881384"/>
                    <a:pt x="507414" y="881384"/>
                  </a:cubicBezTo>
                  <a:cubicBezTo>
                    <a:pt x="437873" y="881384"/>
                    <a:pt x="381499" y="825010"/>
                    <a:pt x="381499" y="755469"/>
                  </a:cubicBezTo>
                  <a:cubicBezTo>
                    <a:pt x="381499" y="738084"/>
                    <a:pt x="385022" y="721522"/>
                    <a:pt x="391394" y="706457"/>
                  </a:cubicBezTo>
                  <a:lnTo>
                    <a:pt x="412091" y="675758"/>
                  </a:lnTo>
                  <a:lnTo>
                    <a:pt x="221844" y="578471"/>
                  </a:lnTo>
                  <a:lnTo>
                    <a:pt x="214950" y="588696"/>
                  </a:lnTo>
                  <a:cubicBezTo>
                    <a:pt x="192164" y="611482"/>
                    <a:pt x="160685" y="625575"/>
                    <a:pt x="125915" y="625575"/>
                  </a:cubicBezTo>
                  <a:cubicBezTo>
                    <a:pt x="56374" y="625575"/>
                    <a:pt x="0" y="569201"/>
                    <a:pt x="0" y="499660"/>
                  </a:cubicBezTo>
                  <a:cubicBezTo>
                    <a:pt x="0" y="430119"/>
                    <a:pt x="56374" y="373745"/>
                    <a:pt x="125915" y="373745"/>
                  </a:cubicBezTo>
                  <a:cubicBezTo>
                    <a:pt x="143300" y="373745"/>
                    <a:pt x="159862" y="377269"/>
                    <a:pt x="174927" y="383640"/>
                  </a:cubicBezTo>
                  <a:lnTo>
                    <a:pt x="193815" y="396375"/>
                  </a:lnTo>
                  <a:lnTo>
                    <a:pt x="401006" y="189183"/>
                  </a:lnTo>
                  <a:lnTo>
                    <a:pt x="391394" y="174927"/>
                  </a:lnTo>
                  <a:cubicBezTo>
                    <a:pt x="385022" y="159862"/>
                    <a:pt x="381499" y="143300"/>
                    <a:pt x="381499" y="125915"/>
                  </a:cubicBezTo>
                  <a:cubicBezTo>
                    <a:pt x="381499" y="56374"/>
                    <a:pt x="437873" y="0"/>
                    <a:pt x="50741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Tree>
    <p:extLst>
      <p:ext uri="{BB962C8B-B14F-4D97-AF65-F5344CB8AC3E}">
        <p14:creationId xmlns:p14="http://schemas.microsoft.com/office/powerpoint/2010/main" val="362194042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Simple example</a:t>
            </a:r>
          </a:p>
        </p:txBody>
      </p:sp>
      <p:sp>
        <p:nvSpPr>
          <p:cNvPr id="4" name="Text Placeholder 3"/>
          <p:cNvSpPr>
            <a:spLocks noGrp="1"/>
          </p:cNvSpPr>
          <p:nvPr>
            <p:ph type="body" sz="quarter" idx="10"/>
          </p:nvPr>
        </p:nvSpPr>
        <p:spPr>
          <a:xfrm>
            <a:off x="1" y="1181961"/>
            <a:ext cx="5473798" cy="1303458"/>
          </a:xfrm>
        </p:spPr>
        <p:txBody>
          <a:bodyPr>
            <a:normAutofit lnSpcReduction="10000"/>
          </a:bodyPr>
          <a:lstStyle/>
          <a:p>
            <a:r>
              <a:rPr lang="en-GB" sz="2353" dirty="0">
                <a:solidFill>
                  <a:srgbClr val="0000FF"/>
                </a:solidFill>
                <a:highlight>
                  <a:srgbClr val="FFFFFF"/>
                </a:highlight>
              </a:rPr>
              <a:t>SELECT</a:t>
            </a:r>
            <a:r>
              <a:rPr lang="en-GB" sz="2353" dirty="0">
                <a:solidFill>
                  <a:srgbClr val="000000"/>
                </a:solidFill>
                <a:highlight>
                  <a:srgbClr val="FFFFFF"/>
                </a:highlight>
              </a:rPr>
              <a:t>  </a:t>
            </a:r>
            <a:r>
              <a:rPr lang="en-GB" sz="2353" dirty="0">
                <a:solidFill>
                  <a:srgbClr val="FF00FF"/>
                </a:solidFill>
                <a:highlight>
                  <a:srgbClr val="FFFFFF"/>
                </a:highlight>
              </a:rPr>
              <a:t>COUNT_BIG</a:t>
            </a:r>
            <a:r>
              <a:rPr lang="en-GB" sz="2353" dirty="0">
                <a:solidFill>
                  <a:srgbClr val="808080"/>
                </a:solidFill>
                <a:highlight>
                  <a:srgbClr val="FFFFFF"/>
                </a:highlight>
              </a:rPr>
              <a:t>(*)</a:t>
            </a:r>
            <a:endParaRPr lang="en-GB" sz="2353" dirty="0">
              <a:solidFill>
                <a:srgbClr val="000000"/>
              </a:solidFill>
              <a:highlight>
                <a:srgbClr val="FFFFFF"/>
              </a:highlight>
            </a:endParaRPr>
          </a:p>
          <a:p>
            <a:r>
              <a:rPr lang="en-GB" sz="2353" dirty="0">
                <a:solidFill>
                  <a:srgbClr val="0000FF"/>
                </a:solidFill>
                <a:highlight>
                  <a:srgbClr val="FFFFFF"/>
                </a:highlight>
              </a:rPr>
              <a:t>FROM</a:t>
            </a:r>
            <a:r>
              <a:rPr lang="en-GB" sz="2353" dirty="0">
                <a:solidFill>
                  <a:srgbClr val="000000"/>
                </a:solidFill>
                <a:highlight>
                  <a:srgbClr val="FFFFFF"/>
                </a:highlight>
              </a:rPr>
              <a:t>    </a:t>
            </a:r>
            <a:r>
              <a:rPr lang="en-GB" sz="2353" dirty="0" err="1">
                <a:solidFill>
                  <a:srgbClr val="000000"/>
                </a:solidFill>
                <a:highlight>
                  <a:srgbClr val="FFFFFF"/>
                </a:highlight>
              </a:rPr>
              <a:t>dbo</a:t>
            </a:r>
            <a:r>
              <a:rPr lang="en-GB" sz="2353" dirty="0">
                <a:solidFill>
                  <a:srgbClr val="808080"/>
                </a:solidFill>
                <a:highlight>
                  <a:srgbClr val="FFFFFF"/>
                </a:highlight>
              </a:rPr>
              <a:t>.</a:t>
            </a:r>
            <a:r>
              <a:rPr lang="en-GB" sz="2353" dirty="0">
                <a:solidFill>
                  <a:srgbClr val="000000"/>
                </a:solidFill>
                <a:highlight>
                  <a:srgbClr val="FFFFFF"/>
                </a:highlight>
              </a:rPr>
              <a:t>[</a:t>
            </a:r>
            <a:r>
              <a:rPr lang="en-GB" sz="2353" dirty="0" err="1">
                <a:solidFill>
                  <a:srgbClr val="000000"/>
                </a:solidFill>
                <a:highlight>
                  <a:srgbClr val="FFFFFF"/>
                </a:highlight>
              </a:rPr>
              <a:t>FactInternetSales</a:t>
            </a:r>
            <a:r>
              <a:rPr lang="en-GB" sz="2353" dirty="0">
                <a:solidFill>
                  <a:srgbClr val="000000"/>
                </a:solidFill>
                <a:highlight>
                  <a:srgbClr val="FFFFFF"/>
                </a:highlight>
              </a:rPr>
              <a:t>]</a:t>
            </a:r>
          </a:p>
          <a:p>
            <a:r>
              <a:rPr lang="en-GB" sz="2353" dirty="0">
                <a:solidFill>
                  <a:srgbClr val="808080"/>
                </a:solidFill>
                <a:highlight>
                  <a:srgbClr val="FFFFFF"/>
                </a:highlight>
              </a:rPr>
              <a:t>;</a:t>
            </a:r>
            <a:endParaRPr lang="en-GB" sz="2353" dirty="0"/>
          </a:p>
        </p:txBody>
      </p:sp>
      <p:sp>
        <p:nvSpPr>
          <p:cNvPr id="8" name="Text Placeholder 3"/>
          <p:cNvSpPr txBox="1">
            <a:spLocks/>
          </p:cNvSpPr>
          <p:nvPr/>
        </p:nvSpPr>
        <p:spPr>
          <a:xfrm>
            <a:off x="3373760" y="2319964"/>
            <a:ext cx="5444482" cy="1303458"/>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33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r>
              <a:rPr lang="en-GB" sz="2353" dirty="0">
                <a:solidFill>
                  <a:srgbClr val="0000FF"/>
                </a:solidFill>
                <a:highlight>
                  <a:srgbClr val="FFFFFF"/>
                </a:highlight>
              </a:rPr>
              <a:t>SELECT</a:t>
            </a:r>
            <a:r>
              <a:rPr lang="en-GB" sz="2353" dirty="0">
                <a:solidFill>
                  <a:srgbClr val="000000"/>
                </a:solidFill>
                <a:highlight>
                  <a:srgbClr val="FFFFFF"/>
                </a:highlight>
              </a:rPr>
              <a:t>  </a:t>
            </a:r>
            <a:r>
              <a:rPr lang="en-GB" sz="2353" dirty="0">
                <a:solidFill>
                  <a:srgbClr val="FF00FF"/>
                </a:solidFill>
                <a:highlight>
                  <a:srgbClr val="FFFFFF"/>
                </a:highlight>
              </a:rPr>
              <a:t>SUM</a:t>
            </a:r>
            <a:r>
              <a:rPr lang="en-GB" sz="2353" dirty="0">
                <a:solidFill>
                  <a:srgbClr val="808080"/>
                </a:solidFill>
                <a:highlight>
                  <a:srgbClr val="FFFFFF"/>
                </a:highlight>
              </a:rPr>
              <a:t>(*)</a:t>
            </a:r>
            <a:endParaRPr lang="en-GB" sz="2353" dirty="0">
              <a:solidFill>
                <a:srgbClr val="000000"/>
              </a:solidFill>
              <a:highlight>
                <a:srgbClr val="FFFFFF"/>
              </a:highlight>
            </a:endParaRPr>
          </a:p>
          <a:p>
            <a:pPr defTabSz="914367"/>
            <a:r>
              <a:rPr lang="en-GB" sz="2353" dirty="0">
                <a:solidFill>
                  <a:srgbClr val="0000FF"/>
                </a:solidFill>
                <a:highlight>
                  <a:srgbClr val="FFFFFF"/>
                </a:highlight>
              </a:rPr>
              <a:t>FROM</a:t>
            </a:r>
            <a:r>
              <a:rPr lang="en-GB" sz="2353" dirty="0">
                <a:solidFill>
                  <a:srgbClr val="000000"/>
                </a:solidFill>
                <a:highlight>
                  <a:srgbClr val="FFFFFF"/>
                </a:highlight>
              </a:rPr>
              <a:t>    </a:t>
            </a:r>
            <a:r>
              <a:rPr lang="en-GB" sz="2353" dirty="0" err="1">
                <a:solidFill>
                  <a:srgbClr val="000000"/>
                </a:solidFill>
                <a:highlight>
                  <a:srgbClr val="FFFFFF"/>
                </a:highlight>
              </a:rPr>
              <a:t>dbo</a:t>
            </a:r>
            <a:r>
              <a:rPr lang="en-GB" sz="2353" dirty="0">
                <a:solidFill>
                  <a:srgbClr val="808080"/>
                </a:solidFill>
                <a:highlight>
                  <a:srgbClr val="FFFFFF"/>
                </a:highlight>
              </a:rPr>
              <a:t>.</a:t>
            </a:r>
            <a:r>
              <a:rPr lang="en-GB" sz="2353" dirty="0">
                <a:solidFill>
                  <a:srgbClr val="000000"/>
                </a:solidFill>
                <a:highlight>
                  <a:srgbClr val="FFFFFF"/>
                </a:highlight>
              </a:rPr>
              <a:t>[</a:t>
            </a:r>
            <a:r>
              <a:rPr lang="en-GB" sz="2353" dirty="0" err="1">
                <a:solidFill>
                  <a:srgbClr val="000000"/>
                </a:solidFill>
                <a:highlight>
                  <a:srgbClr val="FFFFFF"/>
                </a:highlight>
              </a:rPr>
              <a:t>FactInternetSales</a:t>
            </a:r>
            <a:r>
              <a:rPr lang="en-GB" sz="2353" dirty="0">
                <a:solidFill>
                  <a:srgbClr val="000000"/>
                </a:solidFill>
                <a:highlight>
                  <a:srgbClr val="FFFFFF"/>
                </a:highlight>
              </a:rPr>
              <a:t>]</a:t>
            </a:r>
          </a:p>
          <a:p>
            <a:pPr defTabSz="914367"/>
            <a:r>
              <a:rPr lang="en-GB" sz="2353" dirty="0">
                <a:solidFill>
                  <a:srgbClr val="808080"/>
                </a:solidFill>
                <a:highlight>
                  <a:srgbClr val="FFFFFF"/>
                </a:highlight>
              </a:rPr>
              <a:t>;</a:t>
            </a:r>
            <a:endParaRPr lang="en-GB" sz="2353" dirty="0"/>
          </a:p>
        </p:txBody>
      </p:sp>
      <p:sp>
        <p:nvSpPr>
          <p:cNvPr id="6" name="Text Placeholder 3"/>
          <p:cNvSpPr txBox="1">
            <a:spLocks/>
          </p:cNvSpPr>
          <p:nvPr/>
        </p:nvSpPr>
        <p:spPr>
          <a:xfrm>
            <a:off x="92426" y="5239649"/>
            <a:ext cx="2932469" cy="742246"/>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33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r>
              <a:rPr lang="en-GB" sz="1176" dirty="0">
                <a:solidFill>
                  <a:srgbClr val="0000FF"/>
                </a:solidFill>
                <a:highlight>
                  <a:srgbClr val="FFFFFF"/>
                </a:highlight>
              </a:rPr>
              <a:t>SELECT</a:t>
            </a:r>
            <a:r>
              <a:rPr lang="en-GB" sz="1176" dirty="0">
                <a:solidFill>
                  <a:srgbClr val="000000"/>
                </a:solidFill>
                <a:highlight>
                  <a:srgbClr val="FFFFFF"/>
                </a:highlight>
              </a:rPr>
              <a:t>  </a:t>
            </a:r>
            <a:r>
              <a:rPr lang="en-GB" sz="1176" dirty="0">
                <a:solidFill>
                  <a:srgbClr val="FF00FF"/>
                </a:solidFill>
                <a:highlight>
                  <a:srgbClr val="FFFFFF"/>
                </a:highlight>
              </a:rPr>
              <a:t>COUNT_BIG</a:t>
            </a:r>
            <a:r>
              <a:rPr lang="en-GB" sz="1176" dirty="0">
                <a:solidFill>
                  <a:srgbClr val="808080"/>
                </a:solidFill>
                <a:highlight>
                  <a:srgbClr val="FFFFFF"/>
                </a:highlight>
              </a:rPr>
              <a:t>(*)</a:t>
            </a:r>
            <a:endParaRPr lang="en-GB" sz="1176" dirty="0">
              <a:solidFill>
                <a:srgbClr val="000000"/>
              </a:solidFill>
              <a:highlight>
                <a:srgbClr val="FFFFFF"/>
              </a:highlight>
            </a:endParaRPr>
          </a:p>
          <a:p>
            <a:pPr defTabSz="914367"/>
            <a:r>
              <a:rPr lang="en-GB" sz="1176" dirty="0">
                <a:solidFill>
                  <a:srgbClr val="0000FF"/>
                </a:solidFill>
                <a:highlight>
                  <a:srgbClr val="FFFFFF"/>
                </a:highlight>
              </a:rPr>
              <a:t>FROM</a:t>
            </a:r>
            <a:r>
              <a:rPr lang="en-GB" sz="1176" dirty="0">
                <a:solidFill>
                  <a:srgbClr val="000000"/>
                </a:solidFill>
                <a:highlight>
                  <a:srgbClr val="FFFFFF"/>
                </a:highlight>
              </a:rPr>
              <a:t>    </a:t>
            </a:r>
            <a:r>
              <a:rPr lang="en-GB" sz="1176" dirty="0" err="1">
                <a:solidFill>
                  <a:srgbClr val="000000"/>
                </a:solidFill>
                <a:highlight>
                  <a:srgbClr val="FFFFFF"/>
                </a:highlight>
              </a:rPr>
              <a:t>dbo</a:t>
            </a:r>
            <a:r>
              <a:rPr lang="en-GB" sz="1176" dirty="0">
                <a:solidFill>
                  <a:srgbClr val="808080"/>
                </a:solidFill>
                <a:highlight>
                  <a:srgbClr val="FFFFFF"/>
                </a:highlight>
              </a:rPr>
              <a:t>.</a:t>
            </a:r>
            <a:r>
              <a:rPr lang="en-GB" sz="1176" dirty="0">
                <a:solidFill>
                  <a:srgbClr val="000000"/>
                </a:solidFill>
                <a:highlight>
                  <a:srgbClr val="FFFFFF"/>
                </a:highlight>
              </a:rPr>
              <a:t>[</a:t>
            </a:r>
            <a:r>
              <a:rPr lang="en-GB" sz="1176" dirty="0" err="1">
                <a:solidFill>
                  <a:srgbClr val="000000"/>
                </a:solidFill>
                <a:highlight>
                  <a:srgbClr val="FFFFFF"/>
                </a:highlight>
              </a:rPr>
              <a:t>FactInternetSales</a:t>
            </a:r>
            <a:r>
              <a:rPr lang="en-GB" sz="1176" dirty="0">
                <a:solidFill>
                  <a:srgbClr val="000000"/>
                </a:solidFill>
                <a:highlight>
                  <a:srgbClr val="FFFFFF"/>
                </a:highlight>
              </a:rPr>
              <a:t>]</a:t>
            </a:r>
          </a:p>
          <a:p>
            <a:pPr defTabSz="914367"/>
            <a:r>
              <a:rPr lang="en-GB" sz="1176" dirty="0">
                <a:solidFill>
                  <a:srgbClr val="808080"/>
                </a:solidFill>
                <a:highlight>
                  <a:srgbClr val="FFFFFF"/>
                </a:highlight>
              </a:rPr>
              <a:t>;</a:t>
            </a:r>
            <a:endParaRPr lang="en-GB" sz="1176" dirty="0"/>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76184" y="5981895"/>
            <a:ext cx="764951" cy="764951"/>
          </a:xfrm>
          <a:prstGeom prst="rect">
            <a:avLst/>
          </a:prstGeom>
        </p:spPr>
      </p:pic>
      <p:sp>
        <p:nvSpPr>
          <p:cNvPr id="12" name="Text Placeholder 3"/>
          <p:cNvSpPr txBox="1">
            <a:spLocks/>
          </p:cNvSpPr>
          <p:nvPr/>
        </p:nvSpPr>
        <p:spPr>
          <a:xfrm>
            <a:off x="3117319" y="5239649"/>
            <a:ext cx="2932469" cy="742246"/>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33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r>
              <a:rPr lang="en-GB" sz="1176" dirty="0">
                <a:solidFill>
                  <a:srgbClr val="0000FF"/>
                </a:solidFill>
                <a:highlight>
                  <a:srgbClr val="FFFFFF"/>
                </a:highlight>
              </a:rPr>
              <a:t>SELECT</a:t>
            </a:r>
            <a:r>
              <a:rPr lang="en-GB" sz="1176" dirty="0">
                <a:solidFill>
                  <a:srgbClr val="000000"/>
                </a:solidFill>
                <a:highlight>
                  <a:srgbClr val="FFFFFF"/>
                </a:highlight>
              </a:rPr>
              <a:t>  </a:t>
            </a:r>
            <a:r>
              <a:rPr lang="en-GB" sz="1176" dirty="0">
                <a:solidFill>
                  <a:srgbClr val="FF00FF"/>
                </a:solidFill>
                <a:highlight>
                  <a:srgbClr val="FFFFFF"/>
                </a:highlight>
              </a:rPr>
              <a:t>COUNT_BIG</a:t>
            </a:r>
            <a:r>
              <a:rPr lang="en-GB" sz="1176" dirty="0">
                <a:solidFill>
                  <a:srgbClr val="808080"/>
                </a:solidFill>
                <a:highlight>
                  <a:srgbClr val="FFFFFF"/>
                </a:highlight>
              </a:rPr>
              <a:t>(*)</a:t>
            </a:r>
            <a:endParaRPr lang="en-GB" sz="1176" dirty="0">
              <a:solidFill>
                <a:srgbClr val="000000"/>
              </a:solidFill>
              <a:highlight>
                <a:srgbClr val="FFFFFF"/>
              </a:highlight>
            </a:endParaRPr>
          </a:p>
          <a:p>
            <a:pPr defTabSz="914367"/>
            <a:r>
              <a:rPr lang="en-GB" sz="1176" dirty="0">
                <a:solidFill>
                  <a:srgbClr val="0000FF"/>
                </a:solidFill>
                <a:highlight>
                  <a:srgbClr val="FFFFFF"/>
                </a:highlight>
              </a:rPr>
              <a:t>FROM</a:t>
            </a:r>
            <a:r>
              <a:rPr lang="en-GB" sz="1176" dirty="0">
                <a:solidFill>
                  <a:srgbClr val="000000"/>
                </a:solidFill>
                <a:highlight>
                  <a:srgbClr val="FFFFFF"/>
                </a:highlight>
              </a:rPr>
              <a:t>    </a:t>
            </a:r>
            <a:r>
              <a:rPr lang="en-GB" sz="1176" dirty="0" err="1">
                <a:solidFill>
                  <a:srgbClr val="000000"/>
                </a:solidFill>
                <a:highlight>
                  <a:srgbClr val="FFFFFF"/>
                </a:highlight>
              </a:rPr>
              <a:t>dbo</a:t>
            </a:r>
            <a:r>
              <a:rPr lang="en-GB" sz="1176" dirty="0">
                <a:solidFill>
                  <a:srgbClr val="808080"/>
                </a:solidFill>
                <a:highlight>
                  <a:srgbClr val="FFFFFF"/>
                </a:highlight>
              </a:rPr>
              <a:t>.</a:t>
            </a:r>
            <a:r>
              <a:rPr lang="en-GB" sz="1176" dirty="0">
                <a:solidFill>
                  <a:srgbClr val="000000"/>
                </a:solidFill>
                <a:highlight>
                  <a:srgbClr val="FFFFFF"/>
                </a:highlight>
              </a:rPr>
              <a:t>[</a:t>
            </a:r>
            <a:r>
              <a:rPr lang="en-GB" sz="1176" dirty="0" err="1">
                <a:solidFill>
                  <a:srgbClr val="000000"/>
                </a:solidFill>
                <a:highlight>
                  <a:srgbClr val="FFFFFF"/>
                </a:highlight>
              </a:rPr>
              <a:t>FactInternetSales</a:t>
            </a:r>
            <a:r>
              <a:rPr lang="en-GB" sz="1176" dirty="0">
                <a:solidFill>
                  <a:srgbClr val="000000"/>
                </a:solidFill>
                <a:highlight>
                  <a:srgbClr val="FFFFFF"/>
                </a:highlight>
              </a:rPr>
              <a:t>]</a:t>
            </a:r>
          </a:p>
          <a:p>
            <a:pPr defTabSz="914367"/>
            <a:r>
              <a:rPr lang="en-GB" sz="1176" dirty="0">
                <a:solidFill>
                  <a:srgbClr val="808080"/>
                </a:solidFill>
                <a:highlight>
                  <a:srgbClr val="FFFFFF"/>
                </a:highlight>
              </a:rPr>
              <a:t>;</a:t>
            </a:r>
            <a:endParaRPr lang="en-GB" sz="1176" dirty="0"/>
          </a:p>
        </p:txBody>
      </p:sp>
      <p:pic>
        <p:nvPicPr>
          <p:cNvPr id="13" name="Picture 1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201077" y="5981895"/>
            <a:ext cx="764951" cy="764951"/>
          </a:xfrm>
          <a:prstGeom prst="rect">
            <a:avLst/>
          </a:prstGeom>
        </p:spPr>
      </p:pic>
      <p:sp>
        <p:nvSpPr>
          <p:cNvPr id="15" name="Text Placeholder 3"/>
          <p:cNvSpPr txBox="1">
            <a:spLocks/>
          </p:cNvSpPr>
          <p:nvPr/>
        </p:nvSpPr>
        <p:spPr>
          <a:xfrm>
            <a:off x="6142213" y="5239649"/>
            <a:ext cx="2932469" cy="742246"/>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33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r>
              <a:rPr lang="en-GB" sz="1176" dirty="0">
                <a:solidFill>
                  <a:srgbClr val="0000FF"/>
                </a:solidFill>
                <a:highlight>
                  <a:srgbClr val="FFFFFF"/>
                </a:highlight>
              </a:rPr>
              <a:t>SELECT</a:t>
            </a:r>
            <a:r>
              <a:rPr lang="en-GB" sz="1176" dirty="0">
                <a:solidFill>
                  <a:srgbClr val="000000"/>
                </a:solidFill>
                <a:highlight>
                  <a:srgbClr val="FFFFFF"/>
                </a:highlight>
              </a:rPr>
              <a:t>  </a:t>
            </a:r>
            <a:r>
              <a:rPr lang="en-GB" sz="1176" dirty="0">
                <a:solidFill>
                  <a:srgbClr val="FF00FF"/>
                </a:solidFill>
                <a:highlight>
                  <a:srgbClr val="FFFFFF"/>
                </a:highlight>
              </a:rPr>
              <a:t>COUNT_BIG</a:t>
            </a:r>
            <a:r>
              <a:rPr lang="en-GB" sz="1176" dirty="0">
                <a:solidFill>
                  <a:srgbClr val="808080"/>
                </a:solidFill>
                <a:highlight>
                  <a:srgbClr val="FFFFFF"/>
                </a:highlight>
              </a:rPr>
              <a:t>(*)</a:t>
            </a:r>
            <a:endParaRPr lang="en-GB" sz="1176" dirty="0">
              <a:solidFill>
                <a:srgbClr val="000000"/>
              </a:solidFill>
              <a:highlight>
                <a:srgbClr val="FFFFFF"/>
              </a:highlight>
            </a:endParaRPr>
          </a:p>
          <a:p>
            <a:pPr defTabSz="914367"/>
            <a:r>
              <a:rPr lang="en-GB" sz="1176" dirty="0">
                <a:solidFill>
                  <a:srgbClr val="0000FF"/>
                </a:solidFill>
                <a:highlight>
                  <a:srgbClr val="FFFFFF"/>
                </a:highlight>
              </a:rPr>
              <a:t>FROM</a:t>
            </a:r>
            <a:r>
              <a:rPr lang="en-GB" sz="1176" dirty="0">
                <a:solidFill>
                  <a:srgbClr val="000000"/>
                </a:solidFill>
                <a:highlight>
                  <a:srgbClr val="FFFFFF"/>
                </a:highlight>
              </a:rPr>
              <a:t>    </a:t>
            </a:r>
            <a:r>
              <a:rPr lang="en-GB" sz="1176" dirty="0" err="1">
                <a:solidFill>
                  <a:srgbClr val="000000"/>
                </a:solidFill>
                <a:highlight>
                  <a:srgbClr val="FFFFFF"/>
                </a:highlight>
              </a:rPr>
              <a:t>dbo</a:t>
            </a:r>
            <a:r>
              <a:rPr lang="en-GB" sz="1176" dirty="0">
                <a:solidFill>
                  <a:srgbClr val="808080"/>
                </a:solidFill>
                <a:highlight>
                  <a:srgbClr val="FFFFFF"/>
                </a:highlight>
              </a:rPr>
              <a:t>.</a:t>
            </a:r>
            <a:r>
              <a:rPr lang="en-GB" sz="1176" dirty="0">
                <a:solidFill>
                  <a:srgbClr val="000000"/>
                </a:solidFill>
                <a:highlight>
                  <a:srgbClr val="FFFFFF"/>
                </a:highlight>
              </a:rPr>
              <a:t>[</a:t>
            </a:r>
            <a:r>
              <a:rPr lang="en-GB" sz="1176" dirty="0" err="1">
                <a:solidFill>
                  <a:srgbClr val="000000"/>
                </a:solidFill>
                <a:highlight>
                  <a:srgbClr val="FFFFFF"/>
                </a:highlight>
              </a:rPr>
              <a:t>FactInternetSales</a:t>
            </a:r>
            <a:r>
              <a:rPr lang="en-GB" sz="1176" dirty="0">
                <a:solidFill>
                  <a:srgbClr val="000000"/>
                </a:solidFill>
                <a:highlight>
                  <a:srgbClr val="FFFFFF"/>
                </a:highlight>
              </a:rPr>
              <a:t>]</a:t>
            </a:r>
          </a:p>
          <a:p>
            <a:pPr defTabSz="914367"/>
            <a:r>
              <a:rPr lang="en-GB" sz="1176" dirty="0">
                <a:solidFill>
                  <a:srgbClr val="808080"/>
                </a:solidFill>
                <a:highlight>
                  <a:srgbClr val="FFFFFF"/>
                </a:highlight>
              </a:rPr>
              <a:t>;</a:t>
            </a:r>
            <a:endParaRPr lang="en-GB" sz="1176" dirty="0"/>
          </a:p>
        </p:txBody>
      </p:sp>
      <p:pic>
        <p:nvPicPr>
          <p:cNvPr id="16" name="Picture 1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225971" y="5981895"/>
            <a:ext cx="764951" cy="764951"/>
          </a:xfrm>
          <a:prstGeom prst="rect">
            <a:avLst/>
          </a:prstGeom>
        </p:spPr>
      </p:pic>
      <p:sp>
        <p:nvSpPr>
          <p:cNvPr id="18" name="Text Placeholder 3"/>
          <p:cNvSpPr txBox="1">
            <a:spLocks/>
          </p:cNvSpPr>
          <p:nvPr/>
        </p:nvSpPr>
        <p:spPr>
          <a:xfrm>
            <a:off x="9167106" y="5239649"/>
            <a:ext cx="2932469" cy="742246"/>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33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r>
              <a:rPr lang="en-GB" sz="1176" dirty="0">
                <a:solidFill>
                  <a:srgbClr val="0000FF"/>
                </a:solidFill>
                <a:highlight>
                  <a:srgbClr val="FFFFFF"/>
                </a:highlight>
              </a:rPr>
              <a:t>SELECT</a:t>
            </a:r>
            <a:r>
              <a:rPr lang="en-GB" sz="1176" dirty="0">
                <a:solidFill>
                  <a:srgbClr val="000000"/>
                </a:solidFill>
                <a:highlight>
                  <a:srgbClr val="FFFFFF"/>
                </a:highlight>
              </a:rPr>
              <a:t>  </a:t>
            </a:r>
            <a:r>
              <a:rPr lang="en-GB" sz="1176" dirty="0">
                <a:solidFill>
                  <a:srgbClr val="FF00FF"/>
                </a:solidFill>
                <a:highlight>
                  <a:srgbClr val="FFFFFF"/>
                </a:highlight>
              </a:rPr>
              <a:t>COUNT_BIG</a:t>
            </a:r>
            <a:r>
              <a:rPr lang="en-GB" sz="1176" dirty="0">
                <a:solidFill>
                  <a:srgbClr val="808080"/>
                </a:solidFill>
                <a:highlight>
                  <a:srgbClr val="FFFFFF"/>
                </a:highlight>
              </a:rPr>
              <a:t>(*)</a:t>
            </a:r>
            <a:endParaRPr lang="en-GB" sz="1176" dirty="0">
              <a:solidFill>
                <a:srgbClr val="000000"/>
              </a:solidFill>
              <a:highlight>
                <a:srgbClr val="FFFFFF"/>
              </a:highlight>
            </a:endParaRPr>
          </a:p>
          <a:p>
            <a:pPr defTabSz="914367"/>
            <a:r>
              <a:rPr lang="en-GB" sz="1176" dirty="0">
                <a:solidFill>
                  <a:srgbClr val="0000FF"/>
                </a:solidFill>
                <a:highlight>
                  <a:srgbClr val="FFFFFF"/>
                </a:highlight>
              </a:rPr>
              <a:t>FROM</a:t>
            </a:r>
            <a:r>
              <a:rPr lang="en-GB" sz="1176" dirty="0">
                <a:solidFill>
                  <a:srgbClr val="000000"/>
                </a:solidFill>
                <a:highlight>
                  <a:srgbClr val="FFFFFF"/>
                </a:highlight>
              </a:rPr>
              <a:t>    </a:t>
            </a:r>
            <a:r>
              <a:rPr lang="en-GB" sz="1176" dirty="0" err="1">
                <a:solidFill>
                  <a:srgbClr val="000000"/>
                </a:solidFill>
                <a:highlight>
                  <a:srgbClr val="FFFFFF"/>
                </a:highlight>
              </a:rPr>
              <a:t>dbo</a:t>
            </a:r>
            <a:r>
              <a:rPr lang="en-GB" sz="1176" dirty="0">
                <a:solidFill>
                  <a:srgbClr val="808080"/>
                </a:solidFill>
                <a:highlight>
                  <a:srgbClr val="FFFFFF"/>
                </a:highlight>
              </a:rPr>
              <a:t>.</a:t>
            </a:r>
            <a:r>
              <a:rPr lang="en-GB" sz="1176" dirty="0">
                <a:solidFill>
                  <a:srgbClr val="000000"/>
                </a:solidFill>
                <a:highlight>
                  <a:srgbClr val="FFFFFF"/>
                </a:highlight>
              </a:rPr>
              <a:t>[</a:t>
            </a:r>
            <a:r>
              <a:rPr lang="en-GB" sz="1176" dirty="0" err="1">
                <a:solidFill>
                  <a:srgbClr val="000000"/>
                </a:solidFill>
                <a:highlight>
                  <a:srgbClr val="FFFFFF"/>
                </a:highlight>
              </a:rPr>
              <a:t>FactInternetSales</a:t>
            </a:r>
            <a:r>
              <a:rPr lang="en-GB" sz="1176" dirty="0">
                <a:solidFill>
                  <a:srgbClr val="000000"/>
                </a:solidFill>
                <a:highlight>
                  <a:srgbClr val="FFFFFF"/>
                </a:highlight>
              </a:rPr>
              <a:t>]</a:t>
            </a:r>
          </a:p>
          <a:p>
            <a:pPr defTabSz="914367"/>
            <a:r>
              <a:rPr lang="en-GB" sz="1176" dirty="0">
                <a:solidFill>
                  <a:srgbClr val="808080"/>
                </a:solidFill>
                <a:highlight>
                  <a:srgbClr val="FFFFFF"/>
                </a:highlight>
              </a:rPr>
              <a:t>;</a:t>
            </a:r>
            <a:endParaRPr lang="en-GB" sz="1176" dirty="0"/>
          </a:p>
        </p:txBody>
      </p:sp>
      <p:pic>
        <p:nvPicPr>
          <p:cNvPr id="19" name="Picture 1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250864" y="5981895"/>
            <a:ext cx="764951" cy="764951"/>
          </a:xfrm>
          <a:prstGeom prst="rect">
            <a:avLst/>
          </a:prstGeom>
        </p:spPr>
      </p:pic>
      <p:sp>
        <p:nvSpPr>
          <p:cNvPr id="21" name="Right Arrow 20"/>
          <p:cNvSpPr/>
          <p:nvPr/>
        </p:nvSpPr>
        <p:spPr bwMode="auto">
          <a:xfrm rot="16200000">
            <a:off x="4103965" y="4518960"/>
            <a:ext cx="959175" cy="475105"/>
          </a:xfrm>
          <a:prstGeom prst="rightArrow">
            <a:avLst>
              <a:gd name="adj1" fmla="val 100000"/>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ight Arrow 21"/>
          <p:cNvSpPr/>
          <p:nvPr/>
        </p:nvSpPr>
        <p:spPr bwMode="auto">
          <a:xfrm rot="16200000">
            <a:off x="7128859" y="4518960"/>
            <a:ext cx="959175" cy="475105"/>
          </a:xfrm>
          <a:prstGeom prst="rightArrow">
            <a:avLst>
              <a:gd name="adj1" fmla="val 100000"/>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ight Arrow 22"/>
          <p:cNvSpPr/>
          <p:nvPr/>
        </p:nvSpPr>
        <p:spPr bwMode="auto">
          <a:xfrm rot="16200000">
            <a:off x="10061328" y="4518959"/>
            <a:ext cx="959175" cy="475105"/>
          </a:xfrm>
          <a:prstGeom prst="rightArrow">
            <a:avLst>
              <a:gd name="adj1" fmla="val 100000"/>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ight Arrow 23"/>
          <p:cNvSpPr/>
          <p:nvPr/>
        </p:nvSpPr>
        <p:spPr bwMode="auto">
          <a:xfrm rot="16200000">
            <a:off x="1079072" y="4518959"/>
            <a:ext cx="959175" cy="475105"/>
          </a:xfrm>
          <a:prstGeom prst="rightArrow">
            <a:avLst>
              <a:gd name="adj1" fmla="val 100000"/>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kern="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Connector 25"/>
          <p:cNvCxnSpPr/>
          <p:nvPr/>
        </p:nvCxnSpPr>
        <p:spPr>
          <a:xfrm flipH="1">
            <a:off x="448601" y="4182398"/>
            <a:ext cx="11294796" cy="4751"/>
          </a:xfrm>
          <a:prstGeom prst="line">
            <a:avLst/>
          </a:prstGeom>
          <a:ln w="31750">
            <a:solidFill>
              <a:schemeClr val="accent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13525" y="3273673"/>
            <a:ext cx="764951" cy="764951"/>
          </a:xfrm>
          <a:prstGeom prst="rect">
            <a:avLst/>
          </a:prstGeom>
        </p:spPr>
      </p:pic>
      <p:sp>
        <p:nvSpPr>
          <p:cNvPr id="29" name="Right Arrow 28"/>
          <p:cNvSpPr/>
          <p:nvPr/>
        </p:nvSpPr>
        <p:spPr bwMode="auto">
          <a:xfrm rot="16200000">
            <a:off x="5616413" y="1478191"/>
            <a:ext cx="959175" cy="475105"/>
          </a:xfrm>
          <a:prstGeom prst="rightArrow">
            <a:avLst>
              <a:gd name="adj1" fmla="val 100000"/>
              <a:gd name="adj2" fmla="val 50000"/>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p:cNvSpPr txBox="1"/>
          <p:nvPr/>
        </p:nvSpPr>
        <p:spPr>
          <a:xfrm>
            <a:off x="2275239" y="4304361"/>
            <a:ext cx="1591732" cy="615522"/>
          </a:xfrm>
          <a:prstGeom prst="rect">
            <a:avLst/>
          </a:prstGeom>
          <a:noFill/>
        </p:spPr>
        <p:txBody>
          <a:bodyPr wrap="none" lIns="179285" tIns="143428" rIns="179285" bIns="143428" rtlCol="0">
            <a:spAutoFit/>
          </a:bodyPr>
          <a:lstStyle/>
          <a:p>
            <a:pPr defTabSz="896386">
              <a:lnSpc>
                <a:spcPct val="90000"/>
              </a:lnSpc>
              <a:spcAft>
                <a:spcPts val="588"/>
              </a:spcAft>
            </a:pPr>
            <a:r>
              <a:rPr lang="en-GB" sz="2353" kern="0" dirty="0">
                <a:solidFill>
                  <a:schemeClr val="accent5"/>
                </a:solidFill>
              </a:rPr>
              <a:t>Compute</a:t>
            </a:r>
          </a:p>
        </p:txBody>
      </p:sp>
      <p:sp>
        <p:nvSpPr>
          <p:cNvPr id="31" name="TextBox 30"/>
          <p:cNvSpPr txBox="1"/>
          <p:nvPr/>
        </p:nvSpPr>
        <p:spPr>
          <a:xfrm>
            <a:off x="2394673" y="3508270"/>
            <a:ext cx="1352865" cy="615522"/>
          </a:xfrm>
          <a:prstGeom prst="rect">
            <a:avLst/>
          </a:prstGeom>
          <a:noFill/>
        </p:spPr>
        <p:txBody>
          <a:bodyPr wrap="none" lIns="179285" tIns="143428" rIns="179285" bIns="143428" rtlCol="0">
            <a:spAutoFit/>
          </a:bodyPr>
          <a:lstStyle/>
          <a:p>
            <a:pPr defTabSz="896386">
              <a:lnSpc>
                <a:spcPct val="90000"/>
              </a:lnSpc>
              <a:spcAft>
                <a:spcPts val="588"/>
              </a:spcAft>
            </a:pPr>
            <a:r>
              <a:rPr lang="en-GB" sz="2353" kern="0" dirty="0">
                <a:solidFill>
                  <a:schemeClr val="accent5"/>
                </a:solidFill>
              </a:rPr>
              <a:t>Control</a:t>
            </a:r>
          </a:p>
        </p:txBody>
      </p:sp>
    </p:spTree>
    <p:extLst>
      <p:ext uri="{BB962C8B-B14F-4D97-AF65-F5344CB8AC3E}">
        <p14:creationId xmlns:p14="http://schemas.microsoft.com/office/powerpoint/2010/main" val="18054572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wipe(down)">
                                      <p:cBhvr>
                                        <p:cTn id="54" dur="500"/>
                                        <p:tgtEl>
                                          <p:spTgt spid="24"/>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down)">
                                      <p:cBhvr>
                                        <p:cTn id="57" dur="500"/>
                                        <p:tgtEl>
                                          <p:spTgt spid="21"/>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wipe(down)">
                                      <p:cBhvr>
                                        <p:cTn id="60" dur="500"/>
                                        <p:tgtEl>
                                          <p:spTgt spid="22"/>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wipe(down)">
                                      <p:cBhvr>
                                        <p:cTn id="63" dur="500"/>
                                        <p:tgtEl>
                                          <p:spTgt spid="2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8"/>
                                        </p:tgtEl>
                                        <p:attrNameLst>
                                          <p:attrName>style.visibility</p:attrName>
                                        </p:attrNameLst>
                                      </p:cBhvr>
                                      <p:to>
                                        <p:strVal val="visible"/>
                                      </p:to>
                                    </p:set>
                                    <p:animEffect transition="in" filter="fade">
                                      <p:cBhvr>
                                        <p:cTn id="68" dur="500"/>
                                        <p:tgtEl>
                                          <p:spTgt spid="8"/>
                                        </p:tgtEl>
                                      </p:cBhvr>
                                    </p:animEffect>
                                  </p:childTnLst>
                                </p:cTn>
                              </p:par>
                            </p:childTnLst>
                          </p:cTn>
                        </p:par>
                        <p:par>
                          <p:cTn id="69" fill="hold">
                            <p:stCondLst>
                              <p:cond delay="500"/>
                            </p:stCondLst>
                            <p:childTnLst>
                              <p:par>
                                <p:cTn id="70" presetID="22" presetClass="entr" presetSubtype="4" fill="hold" grpId="0" nodeType="after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wipe(down)">
                                      <p:cBhvr>
                                        <p:cTn id="7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p:bldP spid="8" grpId="0"/>
      <p:bldP spid="6" grpId="0"/>
      <p:bldP spid="12" grpId="0"/>
      <p:bldP spid="15" grpId="0"/>
      <p:bldP spid="18" grpId="0"/>
      <p:bldP spid="21" grpId="0" animBg="1"/>
      <p:bldP spid="22" grpId="0" animBg="1"/>
      <p:bldP spid="23" grpId="0" animBg="1"/>
      <p:bldP spid="24" grpId="0" animBg="1"/>
      <p:bldP spid="29" grpId="0" animBg="1"/>
      <p:bldP spid="30" grpId="0"/>
      <p:bldP spid="3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Creating tables</a:t>
            </a:r>
          </a:p>
        </p:txBody>
      </p:sp>
      <p:sp>
        <p:nvSpPr>
          <p:cNvPr id="3" name="Rectangle 2"/>
          <p:cNvSpPr/>
          <p:nvPr/>
        </p:nvSpPr>
        <p:spPr>
          <a:xfrm>
            <a:off x="269240" y="1189494"/>
            <a:ext cx="6320907" cy="4676758"/>
          </a:xfrm>
          <a:prstGeom prst="rect">
            <a:avLst/>
          </a:prstGeom>
        </p:spPr>
        <p:txBody>
          <a:bodyPr wrap="square">
            <a:spAutoFit/>
          </a:bodyPr>
          <a:lstStyle/>
          <a:p>
            <a:pPr defTabSz="896386"/>
            <a:r>
              <a:rPr lang="en-GB" sz="1568" kern="0" dirty="0">
                <a:solidFill>
                  <a:srgbClr val="0000FF"/>
                </a:solidFill>
                <a:highlight>
                  <a:srgbClr val="FFFFFF"/>
                </a:highlight>
                <a:latin typeface="Consolas" panose="020B0609020204030204" pitchFamily="49" charset="0"/>
              </a:rPr>
              <a:t>CREATE</a:t>
            </a:r>
            <a:r>
              <a:rPr lang="en-GB" sz="1568" kern="0" dirty="0">
                <a:solidFill>
                  <a:srgbClr val="000000"/>
                </a:solidFill>
                <a:highlight>
                  <a:srgbClr val="FFFFFF"/>
                </a:highlight>
                <a:latin typeface="Consolas" panose="020B0609020204030204" pitchFamily="49" charset="0"/>
              </a:rPr>
              <a:t> </a:t>
            </a:r>
            <a:r>
              <a:rPr lang="en-GB" sz="1568" kern="0" dirty="0">
                <a:solidFill>
                  <a:srgbClr val="0000FF"/>
                </a:solidFill>
                <a:highlight>
                  <a:srgbClr val="FFFFFF"/>
                </a:highlight>
                <a:latin typeface="Consolas" panose="020B0609020204030204" pitchFamily="49" charset="0"/>
              </a:rPr>
              <a:t>TABLE</a:t>
            </a:r>
            <a:r>
              <a:rPr lang="en-GB" sz="1568" kern="0" dirty="0">
                <a:solidFill>
                  <a:srgbClr val="000000"/>
                </a:solidFill>
                <a:highlight>
                  <a:srgbClr val="FFFFFF"/>
                </a:highlight>
                <a:latin typeface="Consolas" panose="020B0609020204030204" pitchFamily="49" charset="0"/>
              </a:rPr>
              <a:t> [build]</a:t>
            </a:r>
            <a:r>
              <a:rPr lang="en-GB" sz="1568" kern="0" dirty="0">
                <a:solidFill>
                  <a:srgbClr val="808080"/>
                </a:solidFill>
                <a:highlight>
                  <a:srgbClr val="FFFFFF"/>
                </a:highlight>
                <a:latin typeface="Consolas" panose="020B0609020204030204" pitchFamily="49" charset="0"/>
              </a:rPr>
              <a:t>.</a:t>
            </a:r>
            <a:r>
              <a:rPr lang="en-GB" sz="1568" kern="0" dirty="0">
                <a:solidFill>
                  <a:srgbClr val="000000"/>
                </a:solidFill>
                <a:highlight>
                  <a:srgbClr val="FFFFFF"/>
                </a:highlight>
                <a:latin typeface="Consolas" panose="020B0609020204030204" pitchFamily="49" charset="0"/>
              </a:rPr>
              <a:t>[</a:t>
            </a:r>
            <a:r>
              <a:rPr lang="en-GB" sz="1568" kern="0" dirty="0" err="1">
                <a:solidFill>
                  <a:srgbClr val="000000"/>
                </a:solidFill>
                <a:highlight>
                  <a:srgbClr val="FFFFFF"/>
                </a:highlight>
                <a:latin typeface="Consolas" panose="020B0609020204030204" pitchFamily="49" charset="0"/>
              </a:rPr>
              <a:t>FactOnlineSales</a:t>
            </a:r>
            <a:r>
              <a:rPr lang="en-GB" sz="1568" kern="0" dirty="0">
                <a:solidFill>
                  <a:srgbClr val="000000"/>
                </a:solidFill>
                <a:highlight>
                  <a:srgbClr val="FFFFFF"/>
                </a:highlight>
                <a:latin typeface="Consolas" panose="020B0609020204030204" pitchFamily="49" charset="0"/>
              </a:rPr>
              <a:t>] </a:t>
            </a:r>
          </a:p>
          <a:p>
            <a:pPr defTabSz="896386"/>
            <a:r>
              <a:rPr lang="en-GB" sz="1568" kern="0" dirty="0">
                <a:solidFill>
                  <a:srgbClr val="808080"/>
                </a:solidFill>
                <a:highlight>
                  <a:srgbClr val="FFFFFF"/>
                </a:highlight>
                <a:latin typeface="Consolas" panose="020B0609020204030204" pitchFamily="49" charset="0"/>
              </a:rPr>
              <a:t>(</a:t>
            </a:r>
            <a:endParaRPr lang="en-GB" sz="1568" kern="0" dirty="0">
              <a:solidFill>
                <a:srgbClr val="000000"/>
              </a:solidFill>
              <a:highlight>
                <a:srgbClr val="FFFFFF"/>
              </a:highlight>
              <a:latin typeface="Consolas" panose="020B0609020204030204" pitchFamily="49" charset="0"/>
            </a:endParaRPr>
          </a:p>
          <a:p>
            <a:pPr defTabSz="896386"/>
            <a:r>
              <a:rPr lang="en-GB" sz="1568" kern="0" dirty="0">
                <a:solidFill>
                  <a:srgbClr val="000000"/>
                </a:solidFill>
                <a:highlight>
                  <a:srgbClr val="FFFFFF"/>
                </a:highlight>
                <a:latin typeface="Consolas" panose="020B0609020204030204" pitchFamily="49" charset="0"/>
              </a:rPr>
              <a:t>    [</a:t>
            </a:r>
            <a:r>
              <a:rPr lang="en-GB" sz="1568" kern="0" dirty="0" err="1">
                <a:solidFill>
                  <a:srgbClr val="000000"/>
                </a:solidFill>
                <a:highlight>
                  <a:srgbClr val="FFFFFF"/>
                </a:highlight>
                <a:latin typeface="Consolas" panose="020B0609020204030204" pitchFamily="49" charset="0"/>
              </a:rPr>
              <a:t>OnlineSalesKey</a:t>
            </a:r>
            <a:r>
              <a:rPr lang="en-GB" sz="1568" kern="0" dirty="0">
                <a:solidFill>
                  <a:srgbClr val="000000"/>
                </a:solidFill>
                <a:highlight>
                  <a:srgbClr val="FFFFFF"/>
                </a:highlight>
                <a:latin typeface="Consolas" panose="020B0609020204030204" pitchFamily="49" charset="0"/>
              </a:rPr>
              <a:t>]        </a:t>
            </a:r>
            <a:r>
              <a:rPr lang="en-GB" sz="1568" kern="0" dirty="0" err="1">
                <a:solidFill>
                  <a:srgbClr val="0000FF"/>
                </a:solidFill>
                <a:highlight>
                  <a:srgbClr val="FFFFFF"/>
                </a:highlight>
                <a:latin typeface="Consolas" panose="020B0609020204030204" pitchFamily="49" charset="0"/>
              </a:rPr>
              <a:t>int</a:t>
            </a:r>
            <a:r>
              <a:rPr lang="en-GB" sz="1568" kern="0" dirty="0">
                <a:solidFill>
                  <a:srgbClr val="000000"/>
                </a:solidFill>
                <a:highlight>
                  <a:srgbClr val="FFFFFF"/>
                </a:highlight>
                <a:latin typeface="Consolas" panose="020B0609020204030204" pitchFamily="49" charset="0"/>
              </a:rPr>
              <a:t>          </a:t>
            </a:r>
            <a:r>
              <a:rPr lang="en-GB" sz="1568" kern="0" dirty="0">
                <a:solidFill>
                  <a:srgbClr val="808080"/>
                </a:solidFill>
                <a:highlight>
                  <a:srgbClr val="FFFFFF"/>
                </a:highlight>
                <a:latin typeface="Consolas" panose="020B0609020204030204" pitchFamily="49" charset="0"/>
              </a:rPr>
              <a:t>NOT</a:t>
            </a:r>
            <a:r>
              <a:rPr lang="en-GB" sz="1568" kern="0" dirty="0">
                <a:solidFill>
                  <a:srgbClr val="000000"/>
                </a:solidFill>
                <a:highlight>
                  <a:srgbClr val="FFFFFF"/>
                </a:highlight>
                <a:latin typeface="Consolas" panose="020B0609020204030204" pitchFamily="49" charset="0"/>
              </a:rPr>
              <a:t> </a:t>
            </a:r>
            <a:r>
              <a:rPr lang="en-GB" sz="1568" kern="0" dirty="0">
                <a:solidFill>
                  <a:srgbClr val="808080"/>
                </a:solidFill>
                <a:highlight>
                  <a:srgbClr val="FFFFFF"/>
                </a:highlight>
                <a:latin typeface="Consolas" panose="020B0609020204030204" pitchFamily="49" charset="0"/>
              </a:rPr>
              <a:t>NULL</a:t>
            </a:r>
            <a:r>
              <a:rPr lang="en-GB" sz="1568" kern="0" dirty="0">
                <a:solidFill>
                  <a:srgbClr val="000000"/>
                </a:solidFill>
                <a:highlight>
                  <a:srgbClr val="FFFFFF"/>
                </a:highlight>
                <a:latin typeface="Consolas" panose="020B0609020204030204" pitchFamily="49" charset="0"/>
              </a:rPr>
              <a:t> </a:t>
            </a:r>
          </a:p>
          <a:p>
            <a:pPr defTabSz="896386"/>
            <a:r>
              <a:rPr lang="en-GB" sz="1568" kern="0" dirty="0">
                <a:solidFill>
                  <a:srgbClr val="808080"/>
                </a:solidFill>
                <a:highlight>
                  <a:srgbClr val="FFFFFF"/>
                </a:highlight>
                <a:latin typeface="Consolas" panose="020B0609020204030204" pitchFamily="49" charset="0"/>
              </a:rPr>
              <a:t>,</a:t>
            </a:r>
            <a:r>
              <a:rPr lang="en-GB" sz="1568" kern="0" dirty="0">
                <a:solidFill>
                  <a:srgbClr val="000000"/>
                </a:solidFill>
                <a:highlight>
                  <a:srgbClr val="FFFFFF"/>
                </a:highlight>
                <a:latin typeface="Consolas" panose="020B0609020204030204" pitchFamily="49" charset="0"/>
              </a:rPr>
              <a:t>   [</a:t>
            </a:r>
            <a:r>
              <a:rPr lang="en-GB" sz="1568" kern="0" dirty="0" err="1">
                <a:solidFill>
                  <a:srgbClr val="000000"/>
                </a:solidFill>
                <a:highlight>
                  <a:srgbClr val="FFFFFF"/>
                </a:highlight>
                <a:latin typeface="Consolas" panose="020B0609020204030204" pitchFamily="49" charset="0"/>
              </a:rPr>
              <a:t>DateKey</a:t>
            </a:r>
            <a:r>
              <a:rPr lang="en-GB" sz="1568" kern="0" dirty="0">
                <a:solidFill>
                  <a:srgbClr val="000000"/>
                </a:solidFill>
                <a:highlight>
                  <a:srgbClr val="FFFFFF"/>
                </a:highlight>
                <a:latin typeface="Consolas" panose="020B0609020204030204" pitchFamily="49" charset="0"/>
              </a:rPr>
              <a:t>]               </a:t>
            </a:r>
            <a:r>
              <a:rPr lang="en-GB" sz="1568" kern="0" dirty="0" err="1">
                <a:solidFill>
                  <a:srgbClr val="0000FF"/>
                </a:solidFill>
                <a:highlight>
                  <a:srgbClr val="FFFFFF"/>
                </a:highlight>
                <a:latin typeface="Consolas" panose="020B0609020204030204" pitchFamily="49" charset="0"/>
              </a:rPr>
              <a:t>datetime</a:t>
            </a:r>
            <a:r>
              <a:rPr lang="en-GB" sz="1568" kern="0" dirty="0">
                <a:solidFill>
                  <a:srgbClr val="000000"/>
                </a:solidFill>
                <a:highlight>
                  <a:srgbClr val="FFFFFF"/>
                </a:highlight>
                <a:latin typeface="Consolas" panose="020B0609020204030204" pitchFamily="49" charset="0"/>
              </a:rPr>
              <a:t>     </a:t>
            </a:r>
            <a:r>
              <a:rPr lang="en-GB" sz="1568" kern="0" dirty="0">
                <a:solidFill>
                  <a:srgbClr val="808080"/>
                </a:solidFill>
                <a:highlight>
                  <a:srgbClr val="FFFFFF"/>
                </a:highlight>
                <a:latin typeface="Consolas" panose="020B0609020204030204" pitchFamily="49" charset="0"/>
              </a:rPr>
              <a:t>NOT</a:t>
            </a:r>
            <a:r>
              <a:rPr lang="en-GB" sz="1568" kern="0" dirty="0">
                <a:solidFill>
                  <a:srgbClr val="000000"/>
                </a:solidFill>
                <a:highlight>
                  <a:srgbClr val="FFFFFF"/>
                </a:highlight>
                <a:latin typeface="Consolas" panose="020B0609020204030204" pitchFamily="49" charset="0"/>
              </a:rPr>
              <a:t> </a:t>
            </a:r>
            <a:r>
              <a:rPr lang="en-GB" sz="1568" kern="0" dirty="0">
                <a:solidFill>
                  <a:srgbClr val="808080"/>
                </a:solidFill>
                <a:highlight>
                  <a:srgbClr val="FFFFFF"/>
                </a:highlight>
                <a:latin typeface="Consolas" panose="020B0609020204030204" pitchFamily="49" charset="0"/>
              </a:rPr>
              <a:t>NULL</a:t>
            </a:r>
            <a:r>
              <a:rPr lang="en-GB" sz="1568" kern="0" dirty="0">
                <a:solidFill>
                  <a:srgbClr val="000000"/>
                </a:solidFill>
                <a:highlight>
                  <a:srgbClr val="FFFFFF"/>
                </a:highlight>
                <a:latin typeface="Consolas" panose="020B0609020204030204" pitchFamily="49" charset="0"/>
              </a:rPr>
              <a:t> </a:t>
            </a:r>
          </a:p>
          <a:p>
            <a:pPr defTabSz="896386"/>
            <a:r>
              <a:rPr lang="en-GB" sz="1568" kern="0" dirty="0">
                <a:solidFill>
                  <a:srgbClr val="808080"/>
                </a:solidFill>
                <a:highlight>
                  <a:srgbClr val="FFFFFF"/>
                </a:highlight>
                <a:latin typeface="Consolas" panose="020B0609020204030204" pitchFamily="49" charset="0"/>
              </a:rPr>
              <a:t>,</a:t>
            </a:r>
            <a:r>
              <a:rPr lang="en-GB" sz="1568" kern="0" dirty="0">
                <a:solidFill>
                  <a:srgbClr val="000000"/>
                </a:solidFill>
                <a:highlight>
                  <a:srgbClr val="FFFFFF"/>
                </a:highlight>
                <a:latin typeface="Consolas" panose="020B0609020204030204" pitchFamily="49" charset="0"/>
              </a:rPr>
              <a:t>   [</a:t>
            </a:r>
            <a:r>
              <a:rPr lang="en-GB" sz="1568" kern="0" dirty="0" err="1">
                <a:solidFill>
                  <a:srgbClr val="000000"/>
                </a:solidFill>
                <a:highlight>
                  <a:srgbClr val="FFFFFF"/>
                </a:highlight>
                <a:latin typeface="Consolas" panose="020B0609020204030204" pitchFamily="49" charset="0"/>
              </a:rPr>
              <a:t>StoreKey</a:t>
            </a:r>
            <a:r>
              <a:rPr lang="en-GB" sz="1568" kern="0" dirty="0">
                <a:solidFill>
                  <a:srgbClr val="000000"/>
                </a:solidFill>
                <a:highlight>
                  <a:srgbClr val="FFFFFF"/>
                </a:highlight>
                <a:latin typeface="Consolas" panose="020B0609020204030204" pitchFamily="49" charset="0"/>
              </a:rPr>
              <a:t>]              </a:t>
            </a:r>
            <a:r>
              <a:rPr lang="en-GB" sz="1568" kern="0" dirty="0" err="1">
                <a:solidFill>
                  <a:srgbClr val="0000FF"/>
                </a:solidFill>
                <a:highlight>
                  <a:srgbClr val="FFFFFF"/>
                </a:highlight>
                <a:latin typeface="Consolas" panose="020B0609020204030204" pitchFamily="49" charset="0"/>
              </a:rPr>
              <a:t>int</a:t>
            </a:r>
            <a:r>
              <a:rPr lang="en-GB" sz="1568" kern="0" dirty="0">
                <a:solidFill>
                  <a:srgbClr val="000000"/>
                </a:solidFill>
                <a:highlight>
                  <a:srgbClr val="FFFFFF"/>
                </a:highlight>
                <a:latin typeface="Consolas" panose="020B0609020204030204" pitchFamily="49" charset="0"/>
              </a:rPr>
              <a:t>          </a:t>
            </a:r>
            <a:r>
              <a:rPr lang="en-GB" sz="1568" kern="0" dirty="0">
                <a:solidFill>
                  <a:srgbClr val="808080"/>
                </a:solidFill>
                <a:highlight>
                  <a:srgbClr val="FFFFFF"/>
                </a:highlight>
                <a:latin typeface="Consolas" panose="020B0609020204030204" pitchFamily="49" charset="0"/>
              </a:rPr>
              <a:t>NOT</a:t>
            </a:r>
            <a:r>
              <a:rPr lang="en-GB" sz="1568" kern="0" dirty="0">
                <a:solidFill>
                  <a:srgbClr val="000000"/>
                </a:solidFill>
                <a:highlight>
                  <a:srgbClr val="FFFFFF"/>
                </a:highlight>
                <a:latin typeface="Consolas" panose="020B0609020204030204" pitchFamily="49" charset="0"/>
              </a:rPr>
              <a:t> </a:t>
            </a:r>
            <a:r>
              <a:rPr lang="en-GB" sz="1568" kern="0" dirty="0">
                <a:solidFill>
                  <a:srgbClr val="808080"/>
                </a:solidFill>
                <a:highlight>
                  <a:srgbClr val="FFFFFF"/>
                </a:highlight>
                <a:latin typeface="Consolas" panose="020B0609020204030204" pitchFamily="49" charset="0"/>
              </a:rPr>
              <a:t>NULL</a:t>
            </a:r>
            <a:r>
              <a:rPr lang="en-GB" sz="1568" kern="0" dirty="0">
                <a:solidFill>
                  <a:srgbClr val="000000"/>
                </a:solidFill>
                <a:highlight>
                  <a:srgbClr val="FFFFFF"/>
                </a:highlight>
                <a:latin typeface="Consolas" panose="020B0609020204030204" pitchFamily="49" charset="0"/>
              </a:rPr>
              <a:t> </a:t>
            </a:r>
          </a:p>
          <a:p>
            <a:pPr defTabSz="896386"/>
            <a:r>
              <a:rPr lang="en-GB" sz="1568" kern="0" dirty="0">
                <a:solidFill>
                  <a:srgbClr val="808080"/>
                </a:solidFill>
                <a:highlight>
                  <a:srgbClr val="FFFFFF"/>
                </a:highlight>
                <a:latin typeface="Consolas" panose="020B0609020204030204" pitchFamily="49" charset="0"/>
              </a:rPr>
              <a:t>,</a:t>
            </a:r>
            <a:r>
              <a:rPr lang="en-GB" sz="1568" kern="0" dirty="0">
                <a:solidFill>
                  <a:srgbClr val="000000"/>
                </a:solidFill>
                <a:highlight>
                  <a:srgbClr val="FFFFFF"/>
                </a:highlight>
                <a:latin typeface="Consolas" panose="020B0609020204030204" pitchFamily="49" charset="0"/>
              </a:rPr>
              <a:t>   [</a:t>
            </a:r>
            <a:r>
              <a:rPr lang="en-GB" sz="1568" kern="0" dirty="0" err="1">
                <a:solidFill>
                  <a:srgbClr val="000000"/>
                </a:solidFill>
                <a:highlight>
                  <a:srgbClr val="FFFFFF"/>
                </a:highlight>
                <a:latin typeface="Consolas" panose="020B0609020204030204" pitchFamily="49" charset="0"/>
              </a:rPr>
              <a:t>ProductKey</a:t>
            </a:r>
            <a:r>
              <a:rPr lang="en-GB" sz="1568" kern="0" dirty="0">
                <a:solidFill>
                  <a:srgbClr val="000000"/>
                </a:solidFill>
                <a:highlight>
                  <a:srgbClr val="FFFFFF"/>
                </a:highlight>
                <a:latin typeface="Consolas" panose="020B0609020204030204" pitchFamily="49" charset="0"/>
              </a:rPr>
              <a:t>]            </a:t>
            </a:r>
            <a:r>
              <a:rPr lang="en-GB" sz="1568" kern="0" dirty="0" err="1">
                <a:solidFill>
                  <a:srgbClr val="0000FF"/>
                </a:solidFill>
                <a:highlight>
                  <a:srgbClr val="FFFFFF"/>
                </a:highlight>
                <a:latin typeface="Consolas" panose="020B0609020204030204" pitchFamily="49" charset="0"/>
              </a:rPr>
              <a:t>int</a:t>
            </a:r>
            <a:r>
              <a:rPr lang="en-GB" sz="1568" kern="0" dirty="0">
                <a:solidFill>
                  <a:srgbClr val="000000"/>
                </a:solidFill>
                <a:highlight>
                  <a:srgbClr val="FFFFFF"/>
                </a:highlight>
                <a:latin typeface="Consolas" panose="020B0609020204030204" pitchFamily="49" charset="0"/>
              </a:rPr>
              <a:t>          </a:t>
            </a:r>
            <a:r>
              <a:rPr lang="en-GB" sz="1568" kern="0" dirty="0">
                <a:solidFill>
                  <a:srgbClr val="808080"/>
                </a:solidFill>
                <a:highlight>
                  <a:srgbClr val="FFFFFF"/>
                </a:highlight>
                <a:latin typeface="Consolas" panose="020B0609020204030204" pitchFamily="49" charset="0"/>
              </a:rPr>
              <a:t>NOT</a:t>
            </a:r>
            <a:r>
              <a:rPr lang="en-GB" sz="1568" kern="0" dirty="0">
                <a:solidFill>
                  <a:srgbClr val="000000"/>
                </a:solidFill>
                <a:highlight>
                  <a:srgbClr val="FFFFFF"/>
                </a:highlight>
                <a:latin typeface="Consolas" panose="020B0609020204030204" pitchFamily="49" charset="0"/>
              </a:rPr>
              <a:t> </a:t>
            </a:r>
            <a:r>
              <a:rPr lang="en-GB" sz="1568" kern="0" dirty="0">
                <a:solidFill>
                  <a:srgbClr val="808080"/>
                </a:solidFill>
                <a:highlight>
                  <a:srgbClr val="FFFFFF"/>
                </a:highlight>
                <a:latin typeface="Consolas" panose="020B0609020204030204" pitchFamily="49" charset="0"/>
              </a:rPr>
              <a:t>NULL</a:t>
            </a:r>
            <a:r>
              <a:rPr lang="en-GB" sz="1568" kern="0" dirty="0">
                <a:solidFill>
                  <a:srgbClr val="000000"/>
                </a:solidFill>
                <a:highlight>
                  <a:srgbClr val="FFFFFF"/>
                </a:highlight>
                <a:latin typeface="Consolas" panose="020B0609020204030204" pitchFamily="49" charset="0"/>
              </a:rPr>
              <a:t> </a:t>
            </a:r>
          </a:p>
          <a:p>
            <a:pPr defTabSz="896386"/>
            <a:r>
              <a:rPr lang="en-GB" sz="1568" kern="0" dirty="0">
                <a:solidFill>
                  <a:srgbClr val="808080"/>
                </a:solidFill>
                <a:highlight>
                  <a:srgbClr val="FFFFFF"/>
                </a:highlight>
                <a:latin typeface="Consolas" panose="020B0609020204030204" pitchFamily="49" charset="0"/>
              </a:rPr>
              <a:t>,</a:t>
            </a:r>
            <a:r>
              <a:rPr lang="en-GB" sz="1568" kern="0" dirty="0">
                <a:solidFill>
                  <a:srgbClr val="000000"/>
                </a:solidFill>
                <a:highlight>
                  <a:srgbClr val="FFFFFF"/>
                </a:highlight>
                <a:latin typeface="Consolas" panose="020B0609020204030204" pitchFamily="49" charset="0"/>
              </a:rPr>
              <a:t>   [</a:t>
            </a:r>
            <a:r>
              <a:rPr lang="en-GB" sz="1568" kern="0" dirty="0" err="1">
                <a:solidFill>
                  <a:srgbClr val="000000"/>
                </a:solidFill>
                <a:highlight>
                  <a:srgbClr val="FFFFFF"/>
                </a:highlight>
                <a:latin typeface="Consolas" panose="020B0609020204030204" pitchFamily="49" charset="0"/>
              </a:rPr>
              <a:t>PromotionKey</a:t>
            </a:r>
            <a:r>
              <a:rPr lang="en-GB" sz="1568" kern="0" dirty="0">
                <a:solidFill>
                  <a:srgbClr val="000000"/>
                </a:solidFill>
                <a:highlight>
                  <a:srgbClr val="FFFFFF"/>
                </a:highlight>
                <a:latin typeface="Consolas" panose="020B0609020204030204" pitchFamily="49" charset="0"/>
              </a:rPr>
              <a:t>]          </a:t>
            </a:r>
            <a:r>
              <a:rPr lang="en-GB" sz="1568" kern="0" dirty="0" err="1">
                <a:solidFill>
                  <a:srgbClr val="0000FF"/>
                </a:solidFill>
                <a:highlight>
                  <a:srgbClr val="FFFFFF"/>
                </a:highlight>
                <a:latin typeface="Consolas" panose="020B0609020204030204" pitchFamily="49" charset="0"/>
              </a:rPr>
              <a:t>int</a:t>
            </a:r>
            <a:r>
              <a:rPr lang="en-GB" sz="1568" kern="0" dirty="0">
                <a:solidFill>
                  <a:srgbClr val="000000"/>
                </a:solidFill>
                <a:highlight>
                  <a:srgbClr val="FFFFFF"/>
                </a:highlight>
                <a:latin typeface="Consolas" panose="020B0609020204030204" pitchFamily="49" charset="0"/>
              </a:rPr>
              <a:t>          </a:t>
            </a:r>
            <a:r>
              <a:rPr lang="en-GB" sz="1568" kern="0" dirty="0">
                <a:solidFill>
                  <a:srgbClr val="808080"/>
                </a:solidFill>
                <a:highlight>
                  <a:srgbClr val="FFFFFF"/>
                </a:highlight>
                <a:latin typeface="Consolas" panose="020B0609020204030204" pitchFamily="49" charset="0"/>
              </a:rPr>
              <a:t>NOT</a:t>
            </a:r>
            <a:r>
              <a:rPr lang="en-GB" sz="1568" kern="0" dirty="0">
                <a:solidFill>
                  <a:srgbClr val="000000"/>
                </a:solidFill>
                <a:highlight>
                  <a:srgbClr val="FFFFFF"/>
                </a:highlight>
                <a:latin typeface="Consolas" panose="020B0609020204030204" pitchFamily="49" charset="0"/>
              </a:rPr>
              <a:t> </a:t>
            </a:r>
            <a:r>
              <a:rPr lang="en-GB" sz="1568" kern="0" dirty="0">
                <a:solidFill>
                  <a:srgbClr val="808080"/>
                </a:solidFill>
                <a:highlight>
                  <a:srgbClr val="FFFFFF"/>
                </a:highlight>
                <a:latin typeface="Consolas" panose="020B0609020204030204" pitchFamily="49" charset="0"/>
              </a:rPr>
              <a:t>NULL</a:t>
            </a:r>
            <a:r>
              <a:rPr lang="en-GB" sz="1568" kern="0" dirty="0">
                <a:solidFill>
                  <a:srgbClr val="000000"/>
                </a:solidFill>
                <a:highlight>
                  <a:srgbClr val="FFFFFF"/>
                </a:highlight>
                <a:latin typeface="Consolas" panose="020B0609020204030204" pitchFamily="49" charset="0"/>
              </a:rPr>
              <a:t> </a:t>
            </a:r>
          </a:p>
          <a:p>
            <a:pPr defTabSz="896386"/>
            <a:r>
              <a:rPr lang="en-GB" sz="1568" kern="0" dirty="0">
                <a:solidFill>
                  <a:srgbClr val="808080"/>
                </a:solidFill>
                <a:highlight>
                  <a:srgbClr val="FFFFFF"/>
                </a:highlight>
                <a:latin typeface="Consolas" panose="020B0609020204030204" pitchFamily="49" charset="0"/>
              </a:rPr>
              <a:t>,</a:t>
            </a:r>
            <a:r>
              <a:rPr lang="en-GB" sz="1568" kern="0" dirty="0">
                <a:solidFill>
                  <a:srgbClr val="000000"/>
                </a:solidFill>
                <a:highlight>
                  <a:srgbClr val="FFFFFF"/>
                </a:highlight>
                <a:latin typeface="Consolas" panose="020B0609020204030204" pitchFamily="49" charset="0"/>
              </a:rPr>
              <a:t>   [</a:t>
            </a:r>
            <a:r>
              <a:rPr lang="en-GB" sz="1568" kern="0" dirty="0" err="1">
                <a:solidFill>
                  <a:srgbClr val="000000"/>
                </a:solidFill>
                <a:highlight>
                  <a:srgbClr val="FFFFFF"/>
                </a:highlight>
                <a:latin typeface="Consolas" panose="020B0609020204030204" pitchFamily="49" charset="0"/>
              </a:rPr>
              <a:t>CurrencyKey</a:t>
            </a:r>
            <a:r>
              <a:rPr lang="en-GB" sz="1568" kern="0" dirty="0">
                <a:solidFill>
                  <a:srgbClr val="000000"/>
                </a:solidFill>
                <a:highlight>
                  <a:srgbClr val="FFFFFF"/>
                </a:highlight>
                <a:latin typeface="Consolas" panose="020B0609020204030204" pitchFamily="49" charset="0"/>
              </a:rPr>
              <a:t>]           </a:t>
            </a:r>
            <a:r>
              <a:rPr lang="en-GB" sz="1568" kern="0" dirty="0" err="1">
                <a:solidFill>
                  <a:srgbClr val="0000FF"/>
                </a:solidFill>
                <a:highlight>
                  <a:srgbClr val="FFFFFF"/>
                </a:highlight>
                <a:latin typeface="Consolas" panose="020B0609020204030204" pitchFamily="49" charset="0"/>
              </a:rPr>
              <a:t>int</a:t>
            </a:r>
            <a:r>
              <a:rPr lang="en-GB" sz="1568" kern="0" dirty="0">
                <a:solidFill>
                  <a:srgbClr val="000000"/>
                </a:solidFill>
                <a:highlight>
                  <a:srgbClr val="FFFFFF"/>
                </a:highlight>
                <a:latin typeface="Consolas" panose="020B0609020204030204" pitchFamily="49" charset="0"/>
              </a:rPr>
              <a:t>          </a:t>
            </a:r>
            <a:r>
              <a:rPr lang="en-GB" sz="1568" kern="0" dirty="0">
                <a:solidFill>
                  <a:srgbClr val="808080"/>
                </a:solidFill>
                <a:highlight>
                  <a:srgbClr val="FFFFFF"/>
                </a:highlight>
                <a:latin typeface="Consolas" panose="020B0609020204030204" pitchFamily="49" charset="0"/>
              </a:rPr>
              <a:t>NOT</a:t>
            </a:r>
            <a:r>
              <a:rPr lang="en-GB" sz="1568" kern="0" dirty="0">
                <a:solidFill>
                  <a:srgbClr val="000000"/>
                </a:solidFill>
                <a:highlight>
                  <a:srgbClr val="FFFFFF"/>
                </a:highlight>
                <a:latin typeface="Consolas" panose="020B0609020204030204" pitchFamily="49" charset="0"/>
              </a:rPr>
              <a:t> </a:t>
            </a:r>
            <a:r>
              <a:rPr lang="en-GB" sz="1568" kern="0" dirty="0">
                <a:solidFill>
                  <a:srgbClr val="808080"/>
                </a:solidFill>
                <a:highlight>
                  <a:srgbClr val="FFFFFF"/>
                </a:highlight>
                <a:latin typeface="Consolas" panose="020B0609020204030204" pitchFamily="49" charset="0"/>
              </a:rPr>
              <a:t>NULL</a:t>
            </a:r>
            <a:r>
              <a:rPr lang="en-GB" sz="1568" kern="0" dirty="0">
                <a:solidFill>
                  <a:srgbClr val="000000"/>
                </a:solidFill>
                <a:highlight>
                  <a:srgbClr val="FFFFFF"/>
                </a:highlight>
                <a:latin typeface="Consolas" panose="020B0609020204030204" pitchFamily="49" charset="0"/>
              </a:rPr>
              <a:t> </a:t>
            </a:r>
          </a:p>
          <a:p>
            <a:pPr defTabSz="896386"/>
            <a:r>
              <a:rPr lang="en-GB" sz="1568" kern="0" dirty="0">
                <a:solidFill>
                  <a:srgbClr val="808080"/>
                </a:solidFill>
                <a:highlight>
                  <a:srgbClr val="FFFFFF"/>
                </a:highlight>
                <a:latin typeface="Consolas" panose="020B0609020204030204" pitchFamily="49" charset="0"/>
              </a:rPr>
              <a:t>,</a:t>
            </a:r>
            <a:r>
              <a:rPr lang="en-GB" sz="1568" kern="0" dirty="0">
                <a:solidFill>
                  <a:srgbClr val="000000"/>
                </a:solidFill>
                <a:highlight>
                  <a:srgbClr val="FFFFFF"/>
                </a:highlight>
                <a:latin typeface="Consolas" panose="020B0609020204030204" pitchFamily="49" charset="0"/>
              </a:rPr>
              <a:t>   [</a:t>
            </a:r>
            <a:r>
              <a:rPr lang="en-GB" sz="1568" kern="0" dirty="0" err="1">
                <a:solidFill>
                  <a:srgbClr val="000000"/>
                </a:solidFill>
                <a:highlight>
                  <a:srgbClr val="FFFFFF"/>
                </a:highlight>
                <a:latin typeface="Consolas" panose="020B0609020204030204" pitchFamily="49" charset="0"/>
              </a:rPr>
              <a:t>CustomerKey</a:t>
            </a:r>
            <a:r>
              <a:rPr lang="en-GB" sz="1568" kern="0" dirty="0">
                <a:solidFill>
                  <a:srgbClr val="000000"/>
                </a:solidFill>
                <a:highlight>
                  <a:srgbClr val="FFFFFF"/>
                </a:highlight>
                <a:latin typeface="Consolas" panose="020B0609020204030204" pitchFamily="49" charset="0"/>
              </a:rPr>
              <a:t>]           </a:t>
            </a:r>
            <a:r>
              <a:rPr lang="en-GB" sz="1568" kern="0" dirty="0" err="1">
                <a:solidFill>
                  <a:srgbClr val="0000FF"/>
                </a:solidFill>
                <a:highlight>
                  <a:srgbClr val="FFFFFF"/>
                </a:highlight>
                <a:latin typeface="Consolas" panose="020B0609020204030204" pitchFamily="49" charset="0"/>
              </a:rPr>
              <a:t>int</a:t>
            </a:r>
            <a:r>
              <a:rPr lang="en-GB" sz="1568" kern="0" dirty="0">
                <a:solidFill>
                  <a:srgbClr val="000000"/>
                </a:solidFill>
                <a:highlight>
                  <a:srgbClr val="FFFFFF"/>
                </a:highlight>
                <a:latin typeface="Consolas" panose="020B0609020204030204" pitchFamily="49" charset="0"/>
              </a:rPr>
              <a:t>          </a:t>
            </a:r>
            <a:r>
              <a:rPr lang="en-GB" sz="1568" kern="0" dirty="0">
                <a:solidFill>
                  <a:srgbClr val="808080"/>
                </a:solidFill>
                <a:highlight>
                  <a:srgbClr val="FFFFFF"/>
                </a:highlight>
                <a:latin typeface="Consolas" panose="020B0609020204030204" pitchFamily="49" charset="0"/>
              </a:rPr>
              <a:t>NOT</a:t>
            </a:r>
            <a:r>
              <a:rPr lang="en-GB" sz="1568" kern="0" dirty="0">
                <a:solidFill>
                  <a:srgbClr val="000000"/>
                </a:solidFill>
                <a:highlight>
                  <a:srgbClr val="FFFFFF"/>
                </a:highlight>
                <a:latin typeface="Consolas" panose="020B0609020204030204" pitchFamily="49" charset="0"/>
              </a:rPr>
              <a:t> </a:t>
            </a:r>
            <a:r>
              <a:rPr lang="en-GB" sz="1568" kern="0" dirty="0">
                <a:solidFill>
                  <a:srgbClr val="808080"/>
                </a:solidFill>
                <a:highlight>
                  <a:srgbClr val="FFFFFF"/>
                </a:highlight>
                <a:latin typeface="Consolas" panose="020B0609020204030204" pitchFamily="49" charset="0"/>
              </a:rPr>
              <a:t>NULL</a:t>
            </a:r>
            <a:r>
              <a:rPr lang="en-GB" sz="1568" kern="0" dirty="0">
                <a:solidFill>
                  <a:srgbClr val="000000"/>
                </a:solidFill>
                <a:highlight>
                  <a:srgbClr val="FFFFFF"/>
                </a:highlight>
                <a:latin typeface="Consolas" panose="020B0609020204030204" pitchFamily="49" charset="0"/>
              </a:rPr>
              <a:t> </a:t>
            </a:r>
          </a:p>
          <a:p>
            <a:pPr defTabSz="896386"/>
            <a:r>
              <a:rPr lang="en-GB" sz="1568" kern="0" dirty="0">
                <a:solidFill>
                  <a:srgbClr val="808080"/>
                </a:solidFill>
                <a:highlight>
                  <a:srgbClr val="FFFFFF"/>
                </a:highlight>
                <a:latin typeface="Consolas" panose="020B0609020204030204" pitchFamily="49" charset="0"/>
              </a:rPr>
              <a:t>,</a:t>
            </a:r>
            <a:r>
              <a:rPr lang="en-GB" sz="1568" kern="0" dirty="0">
                <a:solidFill>
                  <a:srgbClr val="000000"/>
                </a:solidFill>
                <a:highlight>
                  <a:srgbClr val="FFFFFF"/>
                </a:highlight>
                <a:latin typeface="Consolas" panose="020B0609020204030204" pitchFamily="49" charset="0"/>
              </a:rPr>
              <a:t>   [</a:t>
            </a:r>
            <a:r>
              <a:rPr lang="en-GB" sz="1568" kern="0" dirty="0" err="1">
                <a:solidFill>
                  <a:srgbClr val="000000"/>
                </a:solidFill>
                <a:highlight>
                  <a:srgbClr val="FFFFFF"/>
                </a:highlight>
                <a:latin typeface="Consolas" panose="020B0609020204030204" pitchFamily="49" charset="0"/>
              </a:rPr>
              <a:t>SalesOrderNumber</a:t>
            </a:r>
            <a:r>
              <a:rPr lang="en-GB" sz="1568" kern="0" dirty="0">
                <a:solidFill>
                  <a:srgbClr val="000000"/>
                </a:solidFill>
                <a:highlight>
                  <a:srgbClr val="FFFFFF"/>
                </a:highlight>
                <a:latin typeface="Consolas" panose="020B0609020204030204" pitchFamily="49" charset="0"/>
              </a:rPr>
              <a:t>]      </a:t>
            </a:r>
            <a:r>
              <a:rPr lang="en-GB" sz="1568" kern="0" dirty="0" err="1">
                <a:solidFill>
                  <a:srgbClr val="0000FF"/>
                </a:solidFill>
                <a:highlight>
                  <a:srgbClr val="FFFFFF"/>
                </a:highlight>
                <a:latin typeface="Consolas" panose="020B0609020204030204" pitchFamily="49" charset="0"/>
              </a:rPr>
              <a:t>nvarchar</a:t>
            </a:r>
            <a:r>
              <a:rPr lang="en-GB" sz="1568" kern="0" dirty="0">
                <a:solidFill>
                  <a:srgbClr val="808080"/>
                </a:solidFill>
                <a:highlight>
                  <a:srgbClr val="FFFFFF"/>
                </a:highlight>
                <a:latin typeface="Consolas" panose="020B0609020204030204" pitchFamily="49" charset="0"/>
              </a:rPr>
              <a:t>(</a:t>
            </a:r>
            <a:r>
              <a:rPr lang="en-GB" sz="1568" kern="0" dirty="0">
                <a:solidFill>
                  <a:srgbClr val="000000"/>
                </a:solidFill>
                <a:highlight>
                  <a:srgbClr val="FFFFFF"/>
                </a:highlight>
                <a:latin typeface="Consolas" panose="020B0609020204030204" pitchFamily="49" charset="0"/>
              </a:rPr>
              <a:t>20</a:t>
            </a:r>
            <a:r>
              <a:rPr lang="en-GB" sz="1568" kern="0" dirty="0">
                <a:solidFill>
                  <a:srgbClr val="808080"/>
                </a:solidFill>
                <a:highlight>
                  <a:srgbClr val="FFFFFF"/>
                </a:highlight>
                <a:latin typeface="Consolas" panose="020B0609020204030204" pitchFamily="49" charset="0"/>
              </a:rPr>
              <a:t>)</a:t>
            </a:r>
            <a:r>
              <a:rPr lang="en-GB" sz="1568" kern="0" dirty="0">
                <a:solidFill>
                  <a:srgbClr val="000000"/>
                </a:solidFill>
                <a:highlight>
                  <a:srgbClr val="FFFFFF"/>
                </a:highlight>
                <a:latin typeface="Consolas" panose="020B0609020204030204" pitchFamily="49" charset="0"/>
              </a:rPr>
              <a:t> </a:t>
            </a:r>
            <a:r>
              <a:rPr lang="en-GB" sz="1568" kern="0" dirty="0">
                <a:solidFill>
                  <a:srgbClr val="808080"/>
                </a:solidFill>
                <a:highlight>
                  <a:srgbClr val="FFFFFF"/>
                </a:highlight>
                <a:latin typeface="Consolas" panose="020B0609020204030204" pitchFamily="49" charset="0"/>
              </a:rPr>
              <a:t>NOT</a:t>
            </a:r>
            <a:r>
              <a:rPr lang="en-GB" sz="1568" kern="0" dirty="0">
                <a:solidFill>
                  <a:srgbClr val="000000"/>
                </a:solidFill>
                <a:highlight>
                  <a:srgbClr val="FFFFFF"/>
                </a:highlight>
                <a:latin typeface="Consolas" panose="020B0609020204030204" pitchFamily="49" charset="0"/>
              </a:rPr>
              <a:t> </a:t>
            </a:r>
            <a:r>
              <a:rPr lang="en-GB" sz="1568" kern="0" dirty="0">
                <a:solidFill>
                  <a:srgbClr val="808080"/>
                </a:solidFill>
                <a:highlight>
                  <a:srgbClr val="FFFFFF"/>
                </a:highlight>
                <a:latin typeface="Consolas" panose="020B0609020204030204" pitchFamily="49" charset="0"/>
              </a:rPr>
              <a:t>NULL</a:t>
            </a:r>
            <a:r>
              <a:rPr lang="en-GB" sz="1568" kern="0" dirty="0">
                <a:solidFill>
                  <a:srgbClr val="000000"/>
                </a:solidFill>
                <a:highlight>
                  <a:srgbClr val="FFFFFF"/>
                </a:highlight>
                <a:latin typeface="Consolas" panose="020B0609020204030204" pitchFamily="49" charset="0"/>
              </a:rPr>
              <a:t> </a:t>
            </a:r>
          </a:p>
          <a:p>
            <a:pPr defTabSz="896386"/>
            <a:r>
              <a:rPr lang="en-GB" sz="1568" kern="0" dirty="0">
                <a:solidFill>
                  <a:srgbClr val="808080"/>
                </a:solidFill>
                <a:highlight>
                  <a:srgbClr val="FFFFFF"/>
                </a:highlight>
                <a:latin typeface="Consolas" panose="020B0609020204030204" pitchFamily="49" charset="0"/>
              </a:rPr>
              <a:t>,</a:t>
            </a:r>
            <a:r>
              <a:rPr lang="en-GB" sz="1568" kern="0" dirty="0">
                <a:solidFill>
                  <a:srgbClr val="000000"/>
                </a:solidFill>
                <a:highlight>
                  <a:srgbClr val="FFFFFF"/>
                </a:highlight>
                <a:latin typeface="Consolas" panose="020B0609020204030204" pitchFamily="49" charset="0"/>
              </a:rPr>
              <a:t>   [</a:t>
            </a:r>
            <a:r>
              <a:rPr lang="en-GB" sz="1568" kern="0" dirty="0" err="1">
                <a:solidFill>
                  <a:srgbClr val="000000"/>
                </a:solidFill>
                <a:highlight>
                  <a:srgbClr val="FFFFFF"/>
                </a:highlight>
                <a:latin typeface="Consolas" panose="020B0609020204030204" pitchFamily="49" charset="0"/>
              </a:rPr>
              <a:t>SalesOrderLineNumber</a:t>
            </a:r>
            <a:r>
              <a:rPr lang="en-GB" sz="1568" kern="0" dirty="0">
                <a:solidFill>
                  <a:srgbClr val="000000"/>
                </a:solidFill>
                <a:highlight>
                  <a:srgbClr val="FFFFFF"/>
                </a:highlight>
                <a:latin typeface="Consolas" panose="020B0609020204030204" pitchFamily="49" charset="0"/>
              </a:rPr>
              <a:t>]  </a:t>
            </a:r>
            <a:r>
              <a:rPr lang="en-GB" sz="1568" kern="0" dirty="0" err="1">
                <a:solidFill>
                  <a:srgbClr val="0000FF"/>
                </a:solidFill>
                <a:highlight>
                  <a:srgbClr val="FFFFFF"/>
                </a:highlight>
                <a:latin typeface="Consolas" panose="020B0609020204030204" pitchFamily="49" charset="0"/>
              </a:rPr>
              <a:t>int</a:t>
            </a:r>
            <a:r>
              <a:rPr lang="en-GB" sz="1568" kern="0" dirty="0">
                <a:solidFill>
                  <a:srgbClr val="000000"/>
                </a:solidFill>
                <a:highlight>
                  <a:srgbClr val="FFFFFF"/>
                </a:highlight>
                <a:latin typeface="Consolas" panose="020B0609020204030204" pitchFamily="49" charset="0"/>
              </a:rPr>
              <a:t>              </a:t>
            </a:r>
            <a:r>
              <a:rPr lang="en-GB" sz="1568" kern="0" dirty="0">
                <a:solidFill>
                  <a:srgbClr val="808080"/>
                </a:solidFill>
                <a:highlight>
                  <a:srgbClr val="FFFFFF"/>
                </a:highlight>
                <a:latin typeface="Consolas" panose="020B0609020204030204" pitchFamily="49" charset="0"/>
              </a:rPr>
              <a:t>NULL</a:t>
            </a:r>
            <a:r>
              <a:rPr lang="en-GB" sz="1568" kern="0" dirty="0">
                <a:solidFill>
                  <a:srgbClr val="000000"/>
                </a:solidFill>
                <a:highlight>
                  <a:srgbClr val="FFFFFF"/>
                </a:highlight>
                <a:latin typeface="Consolas" panose="020B0609020204030204" pitchFamily="49" charset="0"/>
              </a:rPr>
              <a:t> </a:t>
            </a:r>
          </a:p>
          <a:p>
            <a:pPr defTabSz="896386"/>
            <a:r>
              <a:rPr lang="en-GB" sz="1568" kern="0" dirty="0">
                <a:solidFill>
                  <a:srgbClr val="808080"/>
                </a:solidFill>
                <a:highlight>
                  <a:srgbClr val="FFFFFF"/>
                </a:highlight>
                <a:latin typeface="Consolas" panose="020B0609020204030204" pitchFamily="49" charset="0"/>
              </a:rPr>
              <a:t>,</a:t>
            </a:r>
            <a:r>
              <a:rPr lang="en-GB" sz="1568" kern="0" dirty="0">
                <a:solidFill>
                  <a:srgbClr val="000000"/>
                </a:solidFill>
                <a:highlight>
                  <a:srgbClr val="FFFFFF"/>
                </a:highlight>
                <a:latin typeface="Consolas" panose="020B0609020204030204" pitchFamily="49" charset="0"/>
              </a:rPr>
              <a:t>   [</a:t>
            </a:r>
            <a:r>
              <a:rPr lang="en-GB" sz="1568" kern="0" dirty="0" err="1">
                <a:solidFill>
                  <a:srgbClr val="000000"/>
                </a:solidFill>
                <a:highlight>
                  <a:srgbClr val="FFFFFF"/>
                </a:highlight>
                <a:latin typeface="Consolas" panose="020B0609020204030204" pitchFamily="49" charset="0"/>
              </a:rPr>
              <a:t>SalesQuantity</a:t>
            </a:r>
            <a:r>
              <a:rPr lang="en-GB" sz="1568" kern="0" dirty="0">
                <a:solidFill>
                  <a:srgbClr val="000000"/>
                </a:solidFill>
                <a:highlight>
                  <a:srgbClr val="FFFFFF"/>
                </a:highlight>
                <a:latin typeface="Consolas" panose="020B0609020204030204" pitchFamily="49" charset="0"/>
              </a:rPr>
              <a:t>]         </a:t>
            </a:r>
            <a:r>
              <a:rPr lang="en-GB" sz="1568" kern="0" dirty="0" err="1">
                <a:solidFill>
                  <a:srgbClr val="0000FF"/>
                </a:solidFill>
                <a:highlight>
                  <a:srgbClr val="FFFFFF"/>
                </a:highlight>
                <a:latin typeface="Consolas" panose="020B0609020204030204" pitchFamily="49" charset="0"/>
              </a:rPr>
              <a:t>int</a:t>
            </a:r>
            <a:r>
              <a:rPr lang="en-GB" sz="1568" kern="0" dirty="0">
                <a:solidFill>
                  <a:srgbClr val="000000"/>
                </a:solidFill>
                <a:highlight>
                  <a:srgbClr val="FFFFFF"/>
                </a:highlight>
                <a:latin typeface="Consolas" panose="020B0609020204030204" pitchFamily="49" charset="0"/>
              </a:rPr>
              <a:t>          </a:t>
            </a:r>
            <a:r>
              <a:rPr lang="en-GB" sz="1568" kern="0" dirty="0">
                <a:solidFill>
                  <a:srgbClr val="808080"/>
                </a:solidFill>
                <a:highlight>
                  <a:srgbClr val="FFFFFF"/>
                </a:highlight>
                <a:latin typeface="Consolas" panose="020B0609020204030204" pitchFamily="49" charset="0"/>
              </a:rPr>
              <a:t>NOT</a:t>
            </a:r>
            <a:r>
              <a:rPr lang="en-GB" sz="1568" kern="0" dirty="0">
                <a:solidFill>
                  <a:srgbClr val="000000"/>
                </a:solidFill>
                <a:highlight>
                  <a:srgbClr val="FFFFFF"/>
                </a:highlight>
                <a:latin typeface="Consolas" panose="020B0609020204030204" pitchFamily="49" charset="0"/>
              </a:rPr>
              <a:t> </a:t>
            </a:r>
            <a:r>
              <a:rPr lang="en-GB" sz="1568" kern="0" dirty="0">
                <a:solidFill>
                  <a:srgbClr val="808080"/>
                </a:solidFill>
                <a:highlight>
                  <a:srgbClr val="FFFFFF"/>
                </a:highlight>
                <a:latin typeface="Consolas" panose="020B0609020204030204" pitchFamily="49" charset="0"/>
              </a:rPr>
              <a:t>NULL</a:t>
            </a:r>
            <a:r>
              <a:rPr lang="en-GB" sz="1568" kern="0" dirty="0">
                <a:solidFill>
                  <a:srgbClr val="000000"/>
                </a:solidFill>
                <a:highlight>
                  <a:srgbClr val="FFFFFF"/>
                </a:highlight>
                <a:latin typeface="Consolas" panose="020B0609020204030204" pitchFamily="49" charset="0"/>
              </a:rPr>
              <a:t> </a:t>
            </a:r>
          </a:p>
          <a:p>
            <a:pPr defTabSz="896386"/>
            <a:r>
              <a:rPr lang="en-GB" sz="1568" kern="0" dirty="0">
                <a:solidFill>
                  <a:srgbClr val="808080"/>
                </a:solidFill>
                <a:highlight>
                  <a:srgbClr val="FFFFFF"/>
                </a:highlight>
                <a:latin typeface="Consolas" panose="020B0609020204030204" pitchFamily="49" charset="0"/>
              </a:rPr>
              <a:t>,</a:t>
            </a:r>
            <a:r>
              <a:rPr lang="en-GB" sz="1568" kern="0" dirty="0">
                <a:solidFill>
                  <a:srgbClr val="000000"/>
                </a:solidFill>
                <a:highlight>
                  <a:srgbClr val="FFFFFF"/>
                </a:highlight>
                <a:latin typeface="Consolas" panose="020B0609020204030204" pitchFamily="49" charset="0"/>
              </a:rPr>
              <a:t>   [</a:t>
            </a:r>
            <a:r>
              <a:rPr lang="en-GB" sz="1568" kern="0" dirty="0" err="1">
                <a:solidFill>
                  <a:srgbClr val="000000"/>
                </a:solidFill>
                <a:highlight>
                  <a:srgbClr val="FFFFFF"/>
                </a:highlight>
                <a:latin typeface="Consolas" panose="020B0609020204030204" pitchFamily="49" charset="0"/>
              </a:rPr>
              <a:t>SalesAmount</a:t>
            </a:r>
            <a:r>
              <a:rPr lang="en-GB" sz="1568" kern="0" dirty="0">
                <a:solidFill>
                  <a:srgbClr val="000000"/>
                </a:solidFill>
                <a:highlight>
                  <a:srgbClr val="FFFFFF"/>
                </a:highlight>
                <a:latin typeface="Consolas" panose="020B0609020204030204" pitchFamily="49" charset="0"/>
              </a:rPr>
              <a:t>]           </a:t>
            </a:r>
            <a:r>
              <a:rPr lang="en-GB" sz="1568" kern="0" dirty="0">
                <a:solidFill>
                  <a:srgbClr val="0000FF"/>
                </a:solidFill>
                <a:highlight>
                  <a:srgbClr val="FFFFFF"/>
                </a:highlight>
                <a:latin typeface="Consolas" panose="020B0609020204030204" pitchFamily="49" charset="0"/>
              </a:rPr>
              <a:t>money</a:t>
            </a:r>
            <a:r>
              <a:rPr lang="en-GB" sz="1568" kern="0" dirty="0">
                <a:solidFill>
                  <a:srgbClr val="000000"/>
                </a:solidFill>
                <a:highlight>
                  <a:srgbClr val="FFFFFF"/>
                </a:highlight>
                <a:latin typeface="Consolas" panose="020B0609020204030204" pitchFamily="49" charset="0"/>
              </a:rPr>
              <a:t>        </a:t>
            </a:r>
            <a:r>
              <a:rPr lang="en-GB" sz="1568" kern="0" dirty="0">
                <a:solidFill>
                  <a:srgbClr val="808080"/>
                </a:solidFill>
                <a:highlight>
                  <a:srgbClr val="FFFFFF"/>
                </a:highlight>
                <a:latin typeface="Consolas" panose="020B0609020204030204" pitchFamily="49" charset="0"/>
              </a:rPr>
              <a:t>NOT</a:t>
            </a:r>
            <a:r>
              <a:rPr lang="en-GB" sz="1568" kern="0" dirty="0">
                <a:solidFill>
                  <a:srgbClr val="000000"/>
                </a:solidFill>
                <a:highlight>
                  <a:srgbClr val="FFFFFF"/>
                </a:highlight>
                <a:latin typeface="Consolas" panose="020B0609020204030204" pitchFamily="49" charset="0"/>
              </a:rPr>
              <a:t> </a:t>
            </a:r>
            <a:r>
              <a:rPr lang="en-GB" sz="1568" kern="0" dirty="0">
                <a:solidFill>
                  <a:srgbClr val="808080"/>
                </a:solidFill>
                <a:highlight>
                  <a:srgbClr val="FFFFFF"/>
                </a:highlight>
                <a:latin typeface="Consolas" panose="020B0609020204030204" pitchFamily="49" charset="0"/>
              </a:rPr>
              <a:t>NULL</a:t>
            </a:r>
            <a:r>
              <a:rPr lang="en-GB" sz="1568" kern="0" dirty="0">
                <a:solidFill>
                  <a:srgbClr val="000000"/>
                </a:solidFill>
                <a:highlight>
                  <a:srgbClr val="FFFFFF"/>
                </a:highlight>
                <a:latin typeface="Consolas" panose="020B0609020204030204" pitchFamily="49" charset="0"/>
              </a:rPr>
              <a:t> </a:t>
            </a:r>
          </a:p>
          <a:p>
            <a:pPr defTabSz="896386"/>
            <a:r>
              <a:rPr lang="en-GB" sz="1568" kern="0" dirty="0">
                <a:solidFill>
                  <a:srgbClr val="808080"/>
                </a:solidFill>
                <a:highlight>
                  <a:srgbClr val="FFFFFF"/>
                </a:highlight>
                <a:latin typeface="Consolas" panose="020B0609020204030204" pitchFamily="49" charset="0"/>
              </a:rPr>
              <a:t>)</a:t>
            </a:r>
            <a:endParaRPr lang="en-GB" sz="1568" kern="0" dirty="0">
              <a:solidFill>
                <a:srgbClr val="000000"/>
              </a:solidFill>
              <a:highlight>
                <a:srgbClr val="FFFFFF"/>
              </a:highlight>
              <a:latin typeface="Consolas" panose="020B0609020204030204" pitchFamily="49" charset="0"/>
            </a:endParaRPr>
          </a:p>
          <a:p>
            <a:pPr defTabSz="896386"/>
            <a:r>
              <a:rPr lang="en-GB" sz="1568" kern="0" dirty="0">
                <a:solidFill>
                  <a:srgbClr val="0000FF"/>
                </a:solidFill>
                <a:highlight>
                  <a:srgbClr val="FFFFFF"/>
                </a:highlight>
                <a:latin typeface="Consolas" panose="020B0609020204030204" pitchFamily="49" charset="0"/>
              </a:rPr>
              <a:t>WITH</a:t>
            </a:r>
            <a:r>
              <a:rPr lang="en-GB" sz="1568" kern="0" dirty="0">
                <a:solidFill>
                  <a:srgbClr val="000000"/>
                </a:solidFill>
                <a:highlight>
                  <a:srgbClr val="FFFFFF"/>
                </a:highlight>
                <a:latin typeface="Consolas" panose="020B0609020204030204" pitchFamily="49" charset="0"/>
              </a:rPr>
              <a:t> </a:t>
            </a:r>
          </a:p>
          <a:p>
            <a:pPr defTabSz="896386"/>
            <a:r>
              <a:rPr lang="en-GB" sz="1568" kern="0" dirty="0">
                <a:solidFill>
                  <a:srgbClr val="808080"/>
                </a:solidFill>
                <a:highlight>
                  <a:srgbClr val="FFFFFF"/>
                </a:highlight>
                <a:latin typeface="Consolas" panose="020B0609020204030204" pitchFamily="49" charset="0"/>
              </a:rPr>
              <a:t>(</a:t>
            </a:r>
            <a:r>
              <a:rPr lang="en-GB" sz="1568" kern="0" dirty="0">
                <a:solidFill>
                  <a:srgbClr val="000000"/>
                </a:solidFill>
                <a:highlight>
                  <a:srgbClr val="FFFFFF"/>
                </a:highlight>
                <a:latin typeface="Consolas" panose="020B0609020204030204" pitchFamily="49" charset="0"/>
              </a:rPr>
              <a:t>   </a:t>
            </a:r>
            <a:r>
              <a:rPr lang="en-GB" sz="1568" kern="0" dirty="0">
                <a:solidFill>
                  <a:srgbClr val="0000FF"/>
                </a:solidFill>
                <a:highlight>
                  <a:srgbClr val="FFFFFF"/>
                </a:highlight>
                <a:latin typeface="Consolas" panose="020B0609020204030204" pitchFamily="49" charset="0"/>
              </a:rPr>
              <a:t>CLUSTERED</a:t>
            </a:r>
            <a:r>
              <a:rPr lang="en-GB" sz="1568" kern="0" dirty="0">
                <a:solidFill>
                  <a:srgbClr val="000000"/>
                </a:solidFill>
                <a:highlight>
                  <a:srgbClr val="FFFFFF"/>
                </a:highlight>
                <a:latin typeface="Consolas" panose="020B0609020204030204" pitchFamily="49" charset="0"/>
              </a:rPr>
              <a:t> </a:t>
            </a:r>
            <a:r>
              <a:rPr lang="en-GB" sz="1568" kern="0" dirty="0">
                <a:solidFill>
                  <a:srgbClr val="0000FF"/>
                </a:solidFill>
                <a:highlight>
                  <a:srgbClr val="FFFFFF"/>
                </a:highlight>
                <a:latin typeface="Consolas" panose="020B0609020204030204" pitchFamily="49" charset="0"/>
              </a:rPr>
              <a:t>COLUMNSTORE</a:t>
            </a:r>
            <a:r>
              <a:rPr lang="en-GB" sz="1568" kern="0" dirty="0">
                <a:solidFill>
                  <a:srgbClr val="000000"/>
                </a:solidFill>
                <a:highlight>
                  <a:srgbClr val="FFFFFF"/>
                </a:highlight>
                <a:latin typeface="Consolas" panose="020B0609020204030204" pitchFamily="49" charset="0"/>
              </a:rPr>
              <a:t> </a:t>
            </a:r>
            <a:r>
              <a:rPr lang="en-GB" sz="1568" kern="0" dirty="0">
                <a:solidFill>
                  <a:srgbClr val="0000FF"/>
                </a:solidFill>
                <a:highlight>
                  <a:srgbClr val="FFFFFF"/>
                </a:highlight>
                <a:latin typeface="Consolas" panose="020B0609020204030204" pitchFamily="49" charset="0"/>
              </a:rPr>
              <a:t>INDEX</a:t>
            </a:r>
            <a:endParaRPr lang="en-GB" sz="1568" kern="0" dirty="0">
              <a:solidFill>
                <a:srgbClr val="000000"/>
              </a:solidFill>
              <a:highlight>
                <a:srgbClr val="FFFFFF"/>
              </a:highlight>
              <a:latin typeface="Consolas" panose="020B0609020204030204" pitchFamily="49" charset="0"/>
            </a:endParaRPr>
          </a:p>
          <a:p>
            <a:pPr defTabSz="896386"/>
            <a:r>
              <a:rPr lang="en-GB" sz="1568" kern="0" dirty="0">
                <a:solidFill>
                  <a:srgbClr val="808080"/>
                </a:solidFill>
                <a:highlight>
                  <a:srgbClr val="FFFFFF"/>
                </a:highlight>
                <a:latin typeface="Consolas" panose="020B0609020204030204" pitchFamily="49" charset="0"/>
              </a:rPr>
              <a:t>,</a:t>
            </a:r>
            <a:r>
              <a:rPr lang="en-GB" sz="1568" kern="0" dirty="0">
                <a:solidFill>
                  <a:srgbClr val="000000"/>
                </a:solidFill>
                <a:highlight>
                  <a:srgbClr val="FFFFFF"/>
                </a:highlight>
                <a:latin typeface="Consolas" panose="020B0609020204030204" pitchFamily="49" charset="0"/>
              </a:rPr>
              <a:t>   </a:t>
            </a:r>
            <a:r>
              <a:rPr lang="en-GB" sz="1568" kern="0" dirty="0">
                <a:solidFill>
                  <a:srgbClr val="0000FF"/>
                </a:solidFill>
                <a:highlight>
                  <a:srgbClr val="FFFFFF"/>
                </a:highlight>
                <a:latin typeface="Consolas" panose="020B0609020204030204" pitchFamily="49" charset="0"/>
              </a:rPr>
              <a:t>DISTRIBUTION</a:t>
            </a:r>
            <a:r>
              <a:rPr lang="en-GB" sz="1568" kern="0" dirty="0">
                <a:solidFill>
                  <a:srgbClr val="000000"/>
                </a:solidFill>
                <a:highlight>
                  <a:srgbClr val="FFFFFF"/>
                </a:highlight>
                <a:latin typeface="Consolas" panose="020B0609020204030204" pitchFamily="49" charset="0"/>
              </a:rPr>
              <a:t> </a:t>
            </a:r>
            <a:r>
              <a:rPr lang="en-GB" sz="1568" kern="0" dirty="0">
                <a:solidFill>
                  <a:srgbClr val="808080"/>
                </a:solidFill>
                <a:highlight>
                  <a:srgbClr val="FFFFFF"/>
                </a:highlight>
                <a:latin typeface="Consolas" panose="020B0609020204030204" pitchFamily="49" charset="0"/>
              </a:rPr>
              <a:t>=</a:t>
            </a:r>
            <a:r>
              <a:rPr lang="en-GB" sz="1568" kern="0" dirty="0">
                <a:solidFill>
                  <a:srgbClr val="000000"/>
                </a:solidFill>
                <a:highlight>
                  <a:srgbClr val="FFFFFF"/>
                </a:highlight>
                <a:latin typeface="Consolas" panose="020B0609020204030204" pitchFamily="49" charset="0"/>
              </a:rPr>
              <a:t> </a:t>
            </a:r>
            <a:r>
              <a:rPr lang="en-GB" sz="1568" kern="0" dirty="0">
                <a:solidFill>
                  <a:srgbClr val="0000FF"/>
                </a:solidFill>
                <a:highlight>
                  <a:srgbClr val="FFFFFF"/>
                </a:highlight>
                <a:latin typeface="Consolas" panose="020B0609020204030204" pitchFamily="49" charset="0"/>
              </a:rPr>
              <a:t>ROUND_ROBIN</a:t>
            </a:r>
            <a:endParaRPr lang="en-GB" sz="1568" kern="0" dirty="0">
              <a:solidFill>
                <a:srgbClr val="000000"/>
              </a:solidFill>
              <a:highlight>
                <a:srgbClr val="FFFFFF"/>
              </a:highlight>
              <a:latin typeface="Consolas" panose="020B0609020204030204" pitchFamily="49" charset="0"/>
            </a:endParaRPr>
          </a:p>
          <a:p>
            <a:pPr defTabSz="896386"/>
            <a:r>
              <a:rPr lang="en-GB" sz="1568" kern="0" dirty="0">
                <a:solidFill>
                  <a:srgbClr val="808080"/>
                </a:solidFill>
                <a:highlight>
                  <a:srgbClr val="FFFFFF"/>
                </a:highlight>
                <a:latin typeface="Consolas" panose="020B0609020204030204" pitchFamily="49" charset="0"/>
              </a:rPr>
              <a:t>)</a:t>
            </a:r>
            <a:endParaRPr lang="en-GB" sz="1568" kern="0" dirty="0">
              <a:solidFill>
                <a:srgbClr val="000000"/>
              </a:solidFill>
              <a:highlight>
                <a:srgbClr val="FFFFFF"/>
              </a:highlight>
              <a:latin typeface="Consolas" panose="020B0609020204030204" pitchFamily="49" charset="0"/>
            </a:endParaRPr>
          </a:p>
          <a:p>
            <a:pPr defTabSz="896386"/>
            <a:r>
              <a:rPr lang="en-GB" sz="1568" kern="0" dirty="0">
                <a:solidFill>
                  <a:srgbClr val="808080"/>
                </a:solidFill>
                <a:highlight>
                  <a:srgbClr val="FFFFFF"/>
                </a:highlight>
                <a:latin typeface="Consolas" panose="020B0609020204030204" pitchFamily="49" charset="0"/>
              </a:rPr>
              <a:t>;</a:t>
            </a:r>
            <a:endParaRPr lang="en-GB" sz="1568" kern="0" dirty="0">
              <a:solidFill>
                <a:sysClr val="windowText" lastClr="000000"/>
              </a:solidFill>
            </a:endParaRPr>
          </a:p>
        </p:txBody>
      </p:sp>
      <p:sp>
        <p:nvSpPr>
          <p:cNvPr id="4" name="Rectangle 3"/>
          <p:cNvSpPr/>
          <p:nvPr/>
        </p:nvSpPr>
        <p:spPr>
          <a:xfrm>
            <a:off x="5944567" y="1189494"/>
            <a:ext cx="6222386" cy="4676758"/>
          </a:xfrm>
          <a:prstGeom prst="rect">
            <a:avLst/>
          </a:prstGeom>
        </p:spPr>
        <p:txBody>
          <a:bodyPr wrap="square">
            <a:spAutoFit/>
          </a:bodyPr>
          <a:lstStyle/>
          <a:p>
            <a:pPr defTabSz="896386"/>
            <a:r>
              <a:rPr lang="en-GB" sz="1568" kern="0" dirty="0">
                <a:solidFill>
                  <a:srgbClr val="0000FF"/>
                </a:solidFill>
                <a:highlight>
                  <a:srgbClr val="FFFFFF"/>
                </a:highlight>
                <a:latin typeface="Consolas" panose="020B0609020204030204" pitchFamily="49" charset="0"/>
              </a:rPr>
              <a:t>CREATE</a:t>
            </a:r>
            <a:r>
              <a:rPr lang="en-GB" sz="1568" kern="0" dirty="0">
                <a:solidFill>
                  <a:srgbClr val="000000"/>
                </a:solidFill>
                <a:highlight>
                  <a:srgbClr val="FFFFFF"/>
                </a:highlight>
                <a:latin typeface="Consolas" panose="020B0609020204030204" pitchFamily="49" charset="0"/>
              </a:rPr>
              <a:t> </a:t>
            </a:r>
            <a:r>
              <a:rPr lang="en-GB" sz="1568" kern="0" dirty="0">
                <a:solidFill>
                  <a:srgbClr val="0000FF"/>
                </a:solidFill>
                <a:highlight>
                  <a:srgbClr val="FFFFFF"/>
                </a:highlight>
                <a:latin typeface="Consolas" panose="020B0609020204030204" pitchFamily="49" charset="0"/>
              </a:rPr>
              <a:t>TABLE</a:t>
            </a:r>
            <a:r>
              <a:rPr lang="en-GB" sz="1568" kern="0" dirty="0">
                <a:solidFill>
                  <a:srgbClr val="000000"/>
                </a:solidFill>
                <a:highlight>
                  <a:srgbClr val="FFFFFF"/>
                </a:highlight>
                <a:latin typeface="Consolas" panose="020B0609020204030204" pitchFamily="49" charset="0"/>
              </a:rPr>
              <a:t> [build]</a:t>
            </a:r>
            <a:r>
              <a:rPr lang="en-GB" sz="1568" kern="0" dirty="0">
                <a:solidFill>
                  <a:srgbClr val="808080"/>
                </a:solidFill>
                <a:highlight>
                  <a:srgbClr val="FFFFFF"/>
                </a:highlight>
                <a:latin typeface="Consolas" panose="020B0609020204030204" pitchFamily="49" charset="0"/>
              </a:rPr>
              <a:t>.</a:t>
            </a:r>
            <a:r>
              <a:rPr lang="en-GB" sz="1568" kern="0" dirty="0">
                <a:solidFill>
                  <a:srgbClr val="000000"/>
                </a:solidFill>
                <a:highlight>
                  <a:srgbClr val="FFFFFF"/>
                </a:highlight>
                <a:latin typeface="Consolas" panose="020B0609020204030204" pitchFamily="49" charset="0"/>
              </a:rPr>
              <a:t>[</a:t>
            </a:r>
            <a:r>
              <a:rPr lang="en-GB" sz="1568" kern="0" dirty="0" err="1">
                <a:solidFill>
                  <a:srgbClr val="000000"/>
                </a:solidFill>
                <a:highlight>
                  <a:srgbClr val="FFFFFF"/>
                </a:highlight>
                <a:latin typeface="Consolas" panose="020B0609020204030204" pitchFamily="49" charset="0"/>
              </a:rPr>
              <a:t>FactOnlineSales</a:t>
            </a:r>
            <a:r>
              <a:rPr lang="en-GB" sz="1568" kern="0" dirty="0">
                <a:solidFill>
                  <a:srgbClr val="000000"/>
                </a:solidFill>
                <a:highlight>
                  <a:srgbClr val="FFFFFF"/>
                </a:highlight>
                <a:latin typeface="Consolas" panose="020B0609020204030204" pitchFamily="49" charset="0"/>
              </a:rPr>
              <a:t>] </a:t>
            </a:r>
          </a:p>
          <a:p>
            <a:pPr defTabSz="896386"/>
            <a:r>
              <a:rPr lang="en-GB" sz="1568" kern="0" dirty="0">
                <a:solidFill>
                  <a:srgbClr val="808080"/>
                </a:solidFill>
                <a:highlight>
                  <a:srgbClr val="FFFFFF"/>
                </a:highlight>
                <a:latin typeface="Consolas" panose="020B0609020204030204" pitchFamily="49" charset="0"/>
              </a:rPr>
              <a:t>(</a:t>
            </a:r>
            <a:endParaRPr lang="en-GB" sz="1568" kern="0" dirty="0">
              <a:solidFill>
                <a:srgbClr val="000000"/>
              </a:solidFill>
              <a:highlight>
                <a:srgbClr val="FFFFFF"/>
              </a:highlight>
              <a:latin typeface="Consolas" panose="020B0609020204030204" pitchFamily="49" charset="0"/>
            </a:endParaRPr>
          </a:p>
          <a:p>
            <a:pPr defTabSz="896386"/>
            <a:r>
              <a:rPr lang="en-GB" sz="1568" kern="0" dirty="0">
                <a:solidFill>
                  <a:srgbClr val="000000"/>
                </a:solidFill>
                <a:highlight>
                  <a:srgbClr val="FFFFFF"/>
                </a:highlight>
                <a:latin typeface="Consolas" panose="020B0609020204030204" pitchFamily="49" charset="0"/>
              </a:rPr>
              <a:t>    [</a:t>
            </a:r>
            <a:r>
              <a:rPr lang="en-GB" sz="1568" kern="0" dirty="0" err="1">
                <a:solidFill>
                  <a:srgbClr val="000000"/>
                </a:solidFill>
                <a:highlight>
                  <a:srgbClr val="FFFFFF"/>
                </a:highlight>
                <a:latin typeface="Consolas" panose="020B0609020204030204" pitchFamily="49" charset="0"/>
              </a:rPr>
              <a:t>OnlineSalesKey</a:t>
            </a:r>
            <a:r>
              <a:rPr lang="en-GB" sz="1568" kern="0" dirty="0">
                <a:solidFill>
                  <a:srgbClr val="000000"/>
                </a:solidFill>
                <a:highlight>
                  <a:srgbClr val="FFFFFF"/>
                </a:highlight>
                <a:latin typeface="Consolas" panose="020B0609020204030204" pitchFamily="49" charset="0"/>
              </a:rPr>
              <a:t>]        </a:t>
            </a:r>
            <a:r>
              <a:rPr lang="en-GB" sz="1568" kern="0" dirty="0" err="1">
                <a:solidFill>
                  <a:srgbClr val="0000FF"/>
                </a:solidFill>
                <a:highlight>
                  <a:srgbClr val="FFFFFF"/>
                </a:highlight>
                <a:latin typeface="Consolas" panose="020B0609020204030204" pitchFamily="49" charset="0"/>
              </a:rPr>
              <a:t>int</a:t>
            </a:r>
            <a:r>
              <a:rPr lang="en-GB" sz="1568" kern="0" dirty="0">
                <a:solidFill>
                  <a:srgbClr val="000000"/>
                </a:solidFill>
                <a:highlight>
                  <a:srgbClr val="FFFFFF"/>
                </a:highlight>
                <a:latin typeface="Consolas" panose="020B0609020204030204" pitchFamily="49" charset="0"/>
              </a:rPr>
              <a:t>          </a:t>
            </a:r>
            <a:r>
              <a:rPr lang="en-GB" sz="1568" kern="0" dirty="0">
                <a:solidFill>
                  <a:srgbClr val="808080"/>
                </a:solidFill>
                <a:highlight>
                  <a:srgbClr val="FFFFFF"/>
                </a:highlight>
                <a:latin typeface="Consolas" panose="020B0609020204030204" pitchFamily="49" charset="0"/>
              </a:rPr>
              <a:t>NOT</a:t>
            </a:r>
            <a:r>
              <a:rPr lang="en-GB" sz="1568" kern="0" dirty="0">
                <a:solidFill>
                  <a:srgbClr val="000000"/>
                </a:solidFill>
                <a:highlight>
                  <a:srgbClr val="FFFFFF"/>
                </a:highlight>
                <a:latin typeface="Consolas" panose="020B0609020204030204" pitchFamily="49" charset="0"/>
              </a:rPr>
              <a:t> </a:t>
            </a:r>
            <a:r>
              <a:rPr lang="en-GB" sz="1568" kern="0" dirty="0">
                <a:solidFill>
                  <a:srgbClr val="808080"/>
                </a:solidFill>
                <a:highlight>
                  <a:srgbClr val="FFFFFF"/>
                </a:highlight>
                <a:latin typeface="Consolas" panose="020B0609020204030204" pitchFamily="49" charset="0"/>
              </a:rPr>
              <a:t>NULL</a:t>
            </a:r>
            <a:r>
              <a:rPr lang="en-GB" sz="1568" kern="0" dirty="0">
                <a:solidFill>
                  <a:srgbClr val="000000"/>
                </a:solidFill>
                <a:highlight>
                  <a:srgbClr val="FFFFFF"/>
                </a:highlight>
                <a:latin typeface="Consolas" panose="020B0609020204030204" pitchFamily="49" charset="0"/>
              </a:rPr>
              <a:t> </a:t>
            </a:r>
          </a:p>
          <a:p>
            <a:pPr defTabSz="896386"/>
            <a:r>
              <a:rPr lang="en-GB" sz="1568" kern="0" dirty="0">
                <a:solidFill>
                  <a:srgbClr val="808080"/>
                </a:solidFill>
                <a:highlight>
                  <a:srgbClr val="FFFFFF"/>
                </a:highlight>
                <a:latin typeface="Consolas" panose="020B0609020204030204" pitchFamily="49" charset="0"/>
              </a:rPr>
              <a:t>,</a:t>
            </a:r>
            <a:r>
              <a:rPr lang="en-GB" sz="1568" kern="0" dirty="0">
                <a:solidFill>
                  <a:srgbClr val="000000"/>
                </a:solidFill>
                <a:highlight>
                  <a:srgbClr val="FFFFFF"/>
                </a:highlight>
                <a:latin typeface="Consolas" panose="020B0609020204030204" pitchFamily="49" charset="0"/>
              </a:rPr>
              <a:t>   [</a:t>
            </a:r>
            <a:r>
              <a:rPr lang="en-GB" sz="1568" kern="0" dirty="0" err="1">
                <a:solidFill>
                  <a:srgbClr val="000000"/>
                </a:solidFill>
                <a:highlight>
                  <a:srgbClr val="FFFFFF"/>
                </a:highlight>
                <a:latin typeface="Consolas" panose="020B0609020204030204" pitchFamily="49" charset="0"/>
              </a:rPr>
              <a:t>DateKey</a:t>
            </a:r>
            <a:r>
              <a:rPr lang="en-GB" sz="1568" kern="0" dirty="0">
                <a:solidFill>
                  <a:srgbClr val="000000"/>
                </a:solidFill>
                <a:highlight>
                  <a:srgbClr val="FFFFFF"/>
                </a:highlight>
                <a:latin typeface="Consolas" panose="020B0609020204030204" pitchFamily="49" charset="0"/>
              </a:rPr>
              <a:t>]               </a:t>
            </a:r>
            <a:r>
              <a:rPr lang="en-GB" sz="1568" kern="0" dirty="0" err="1">
                <a:solidFill>
                  <a:srgbClr val="0000FF"/>
                </a:solidFill>
                <a:highlight>
                  <a:srgbClr val="FFFFFF"/>
                </a:highlight>
                <a:latin typeface="Consolas" panose="020B0609020204030204" pitchFamily="49" charset="0"/>
              </a:rPr>
              <a:t>datetime</a:t>
            </a:r>
            <a:r>
              <a:rPr lang="en-GB" sz="1568" kern="0" dirty="0">
                <a:solidFill>
                  <a:srgbClr val="000000"/>
                </a:solidFill>
                <a:highlight>
                  <a:srgbClr val="FFFFFF"/>
                </a:highlight>
                <a:latin typeface="Consolas" panose="020B0609020204030204" pitchFamily="49" charset="0"/>
              </a:rPr>
              <a:t>     </a:t>
            </a:r>
            <a:r>
              <a:rPr lang="en-GB" sz="1568" kern="0" dirty="0">
                <a:solidFill>
                  <a:srgbClr val="808080"/>
                </a:solidFill>
                <a:highlight>
                  <a:srgbClr val="FFFFFF"/>
                </a:highlight>
                <a:latin typeface="Consolas" panose="020B0609020204030204" pitchFamily="49" charset="0"/>
              </a:rPr>
              <a:t>NOT</a:t>
            </a:r>
            <a:r>
              <a:rPr lang="en-GB" sz="1568" kern="0" dirty="0">
                <a:solidFill>
                  <a:srgbClr val="000000"/>
                </a:solidFill>
                <a:highlight>
                  <a:srgbClr val="FFFFFF"/>
                </a:highlight>
                <a:latin typeface="Consolas" panose="020B0609020204030204" pitchFamily="49" charset="0"/>
              </a:rPr>
              <a:t> </a:t>
            </a:r>
            <a:r>
              <a:rPr lang="en-GB" sz="1568" kern="0" dirty="0">
                <a:solidFill>
                  <a:srgbClr val="808080"/>
                </a:solidFill>
                <a:highlight>
                  <a:srgbClr val="FFFFFF"/>
                </a:highlight>
                <a:latin typeface="Consolas" panose="020B0609020204030204" pitchFamily="49" charset="0"/>
              </a:rPr>
              <a:t>NULL</a:t>
            </a:r>
            <a:r>
              <a:rPr lang="en-GB" sz="1568" kern="0" dirty="0">
                <a:solidFill>
                  <a:srgbClr val="000000"/>
                </a:solidFill>
                <a:highlight>
                  <a:srgbClr val="FFFFFF"/>
                </a:highlight>
                <a:latin typeface="Consolas" panose="020B0609020204030204" pitchFamily="49" charset="0"/>
              </a:rPr>
              <a:t> </a:t>
            </a:r>
          </a:p>
          <a:p>
            <a:pPr defTabSz="896386"/>
            <a:r>
              <a:rPr lang="en-GB" sz="1568" kern="0" dirty="0">
                <a:solidFill>
                  <a:srgbClr val="808080"/>
                </a:solidFill>
                <a:highlight>
                  <a:srgbClr val="FFFFFF"/>
                </a:highlight>
                <a:latin typeface="Consolas" panose="020B0609020204030204" pitchFamily="49" charset="0"/>
              </a:rPr>
              <a:t>,</a:t>
            </a:r>
            <a:r>
              <a:rPr lang="en-GB" sz="1568" kern="0" dirty="0">
                <a:solidFill>
                  <a:srgbClr val="000000"/>
                </a:solidFill>
                <a:highlight>
                  <a:srgbClr val="FFFFFF"/>
                </a:highlight>
                <a:latin typeface="Consolas" panose="020B0609020204030204" pitchFamily="49" charset="0"/>
              </a:rPr>
              <a:t>   [</a:t>
            </a:r>
            <a:r>
              <a:rPr lang="en-GB" sz="1568" kern="0" dirty="0" err="1">
                <a:solidFill>
                  <a:srgbClr val="000000"/>
                </a:solidFill>
                <a:highlight>
                  <a:srgbClr val="FFFFFF"/>
                </a:highlight>
                <a:latin typeface="Consolas" panose="020B0609020204030204" pitchFamily="49" charset="0"/>
              </a:rPr>
              <a:t>StoreKey</a:t>
            </a:r>
            <a:r>
              <a:rPr lang="en-GB" sz="1568" kern="0" dirty="0">
                <a:solidFill>
                  <a:srgbClr val="000000"/>
                </a:solidFill>
                <a:highlight>
                  <a:srgbClr val="FFFFFF"/>
                </a:highlight>
                <a:latin typeface="Consolas" panose="020B0609020204030204" pitchFamily="49" charset="0"/>
              </a:rPr>
              <a:t>]              </a:t>
            </a:r>
            <a:r>
              <a:rPr lang="en-GB" sz="1568" kern="0" dirty="0" err="1">
                <a:solidFill>
                  <a:srgbClr val="0000FF"/>
                </a:solidFill>
                <a:highlight>
                  <a:srgbClr val="FFFFFF"/>
                </a:highlight>
                <a:latin typeface="Consolas" panose="020B0609020204030204" pitchFamily="49" charset="0"/>
              </a:rPr>
              <a:t>int</a:t>
            </a:r>
            <a:r>
              <a:rPr lang="en-GB" sz="1568" kern="0" dirty="0">
                <a:solidFill>
                  <a:srgbClr val="000000"/>
                </a:solidFill>
                <a:highlight>
                  <a:srgbClr val="FFFFFF"/>
                </a:highlight>
                <a:latin typeface="Consolas" panose="020B0609020204030204" pitchFamily="49" charset="0"/>
              </a:rPr>
              <a:t>          </a:t>
            </a:r>
            <a:r>
              <a:rPr lang="en-GB" sz="1568" kern="0" dirty="0">
                <a:solidFill>
                  <a:srgbClr val="808080"/>
                </a:solidFill>
                <a:highlight>
                  <a:srgbClr val="FFFFFF"/>
                </a:highlight>
                <a:latin typeface="Consolas" panose="020B0609020204030204" pitchFamily="49" charset="0"/>
              </a:rPr>
              <a:t>NOT</a:t>
            </a:r>
            <a:r>
              <a:rPr lang="en-GB" sz="1568" kern="0" dirty="0">
                <a:solidFill>
                  <a:srgbClr val="000000"/>
                </a:solidFill>
                <a:highlight>
                  <a:srgbClr val="FFFFFF"/>
                </a:highlight>
                <a:latin typeface="Consolas" panose="020B0609020204030204" pitchFamily="49" charset="0"/>
              </a:rPr>
              <a:t> </a:t>
            </a:r>
            <a:r>
              <a:rPr lang="en-GB" sz="1568" kern="0" dirty="0">
                <a:solidFill>
                  <a:srgbClr val="808080"/>
                </a:solidFill>
                <a:highlight>
                  <a:srgbClr val="FFFFFF"/>
                </a:highlight>
                <a:latin typeface="Consolas" panose="020B0609020204030204" pitchFamily="49" charset="0"/>
              </a:rPr>
              <a:t>NULL</a:t>
            </a:r>
            <a:r>
              <a:rPr lang="en-GB" sz="1568" kern="0" dirty="0">
                <a:solidFill>
                  <a:srgbClr val="000000"/>
                </a:solidFill>
                <a:highlight>
                  <a:srgbClr val="FFFFFF"/>
                </a:highlight>
                <a:latin typeface="Consolas" panose="020B0609020204030204" pitchFamily="49" charset="0"/>
              </a:rPr>
              <a:t> </a:t>
            </a:r>
          </a:p>
          <a:p>
            <a:pPr defTabSz="896386"/>
            <a:r>
              <a:rPr lang="en-GB" sz="1568" kern="0" dirty="0">
                <a:solidFill>
                  <a:srgbClr val="808080"/>
                </a:solidFill>
                <a:highlight>
                  <a:srgbClr val="FFFFFF"/>
                </a:highlight>
                <a:latin typeface="Consolas" panose="020B0609020204030204" pitchFamily="49" charset="0"/>
              </a:rPr>
              <a:t>,</a:t>
            </a:r>
            <a:r>
              <a:rPr lang="en-GB" sz="1568" kern="0" dirty="0">
                <a:solidFill>
                  <a:srgbClr val="000000"/>
                </a:solidFill>
                <a:highlight>
                  <a:srgbClr val="FFFFFF"/>
                </a:highlight>
                <a:latin typeface="Consolas" panose="020B0609020204030204" pitchFamily="49" charset="0"/>
              </a:rPr>
              <a:t>   [</a:t>
            </a:r>
            <a:r>
              <a:rPr lang="en-GB" sz="1568" kern="0" dirty="0" err="1">
                <a:solidFill>
                  <a:srgbClr val="000000"/>
                </a:solidFill>
                <a:highlight>
                  <a:srgbClr val="FFFFFF"/>
                </a:highlight>
                <a:latin typeface="Consolas" panose="020B0609020204030204" pitchFamily="49" charset="0"/>
              </a:rPr>
              <a:t>ProductKey</a:t>
            </a:r>
            <a:r>
              <a:rPr lang="en-GB" sz="1568" kern="0" dirty="0">
                <a:solidFill>
                  <a:srgbClr val="000000"/>
                </a:solidFill>
                <a:highlight>
                  <a:srgbClr val="FFFFFF"/>
                </a:highlight>
                <a:latin typeface="Consolas" panose="020B0609020204030204" pitchFamily="49" charset="0"/>
              </a:rPr>
              <a:t>]            </a:t>
            </a:r>
            <a:r>
              <a:rPr lang="en-GB" sz="1568" kern="0" dirty="0" err="1">
                <a:solidFill>
                  <a:srgbClr val="0000FF"/>
                </a:solidFill>
                <a:highlight>
                  <a:srgbClr val="FFFFFF"/>
                </a:highlight>
                <a:latin typeface="Consolas" panose="020B0609020204030204" pitchFamily="49" charset="0"/>
              </a:rPr>
              <a:t>int</a:t>
            </a:r>
            <a:r>
              <a:rPr lang="en-GB" sz="1568" kern="0" dirty="0">
                <a:solidFill>
                  <a:srgbClr val="000000"/>
                </a:solidFill>
                <a:highlight>
                  <a:srgbClr val="FFFFFF"/>
                </a:highlight>
                <a:latin typeface="Consolas" panose="020B0609020204030204" pitchFamily="49" charset="0"/>
              </a:rPr>
              <a:t>          </a:t>
            </a:r>
            <a:r>
              <a:rPr lang="en-GB" sz="1568" kern="0" dirty="0">
                <a:solidFill>
                  <a:srgbClr val="808080"/>
                </a:solidFill>
                <a:highlight>
                  <a:srgbClr val="FFFFFF"/>
                </a:highlight>
                <a:latin typeface="Consolas" panose="020B0609020204030204" pitchFamily="49" charset="0"/>
              </a:rPr>
              <a:t>NOT</a:t>
            </a:r>
            <a:r>
              <a:rPr lang="en-GB" sz="1568" kern="0" dirty="0">
                <a:solidFill>
                  <a:srgbClr val="000000"/>
                </a:solidFill>
                <a:highlight>
                  <a:srgbClr val="FFFFFF"/>
                </a:highlight>
                <a:latin typeface="Consolas" panose="020B0609020204030204" pitchFamily="49" charset="0"/>
              </a:rPr>
              <a:t> </a:t>
            </a:r>
            <a:r>
              <a:rPr lang="en-GB" sz="1568" kern="0" dirty="0">
                <a:solidFill>
                  <a:srgbClr val="808080"/>
                </a:solidFill>
                <a:highlight>
                  <a:srgbClr val="FFFFFF"/>
                </a:highlight>
                <a:latin typeface="Consolas" panose="020B0609020204030204" pitchFamily="49" charset="0"/>
              </a:rPr>
              <a:t>NULL</a:t>
            </a:r>
            <a:r>
              <a:rPr lang="en-GB" sz="1568" kern="0" dirty="0">
                <a:solidFill>
                  <a:srgbClr val="000000"/>
                </a:solidFill>
                <a:highlight>
                  <a:srgbClr val="FFFFFF"/>
                </a:highlight>
                <a:latin typeface="Consolas" panose="020B0609020204030204" pitchFamily="49" charset="0"/>
              </a:rPr>
              <a:t> </a:t>
            </a:r>
          </a:p>
          <a:p>
            <a:pPr defTabSz="896386"/>
            <a:r>
              <a:rPr lang="en-GB" sz="1568" kern="0" dirty="0">
                <a:solidFill>
                  <a:srgbClr val="808080"/>
                </a:solidFill>
                <a:highlight>
                  <a:srgbClr val="FFFFFF"/>
                </a:highlight>
                <a:latin typeface="Consolas" panose="020B0609020204030204" pitchFamily="49" charset="0"/>
              </a:rPr>
              <a:t>,</a:t>
            </a:r>
            <a:r>
              <a:rPr lang="en-GB" sz="1568" kern="0" dirty="0">
                <a:solidFill>
                  <a:srgbClr val="000000"/>
                </a:solidFill>
                <a:highlight>
                  <a:srgbClr val="FFFFFF"/>
                </a:highlight>
                <a:latin typeface="Consolas" panose="020B0609020204030204" pitchFamily="49" charset="0"/>
              </a:rPr>
              <a:t>   [</a:t>
            </a:r>
            <a:r>
              <a:rPr lang="en-GB" sz="1568" kern="0" dirty="0" err="1">
                <a:solidFill>
                  <a:srgbClr val="000000"/>
                </a:solidFill>
                <a:highlight>
                  <a:srgbClr val="FFFFFF"/>
                </a:highlight>
                <a:latin typeface="Consolas" panose="020B0609020204030204" pitchFamily="49" charset="0"/>
              </a:rPr>
              <a:t>PromotionKey</a:t>
            </a:r>
            <a:r>
              <a:rPr lang="en-GB" sz="1568" kern="0" dirty="0">
                <a:solidFill>
                  <a:srgbClr val="000000"/>
                </a:solidFill>
                <a:highlight>
                  <a:srgbClr val="FFFFFF"/>
                </a:highlight>
                <a:latin typeface="Consolas" panose="020B0609020204030204" pitchFamily="49" charset="0"/>
              </a:rPr>
              <a:t>]          </a:t>
            </a:r>
            <a:r>
              <a:rPr lang="en-GB" sz="1568" kern="0" dirty="0" err="1">
                <a:solidFill>
                  <a:srgbClr val="0000FF"/>
                </a:solidFill>
                <a:highlight>
                  <a:srgbClr val="FFFFFF"/>
                </a:highlight>
                <a:latin typeface="Consolas" panose="020B0609020204030204" pitchFamily="49" charset="0"/>
              </a:rPr>
              <a:t>int</a:t>
            </a:r>
            <a:r>
              <a:rPr lang="en-GB" sz="1568" kern="0" dirty="0">
                <a:solidFill>
                  <a:srgbClr val="000000"/>
                </a:solidFill>
                <a:highlight>
                  <a:srgbClr val="FFFFFF"/>
                </a:highlight>
                <a:latin typeface="Consolas" panose="020B0609020204030204" pitchFamily="49" charset="0"/>
              </a:rPr>
              <a:t>          </a:t>
            </a:r>
            <a:r>
              <a:rPr lang="en-GB" sz="1568" kern="0" dirty="0">
                <a:solidFill>
                  <a:srgbClr val="808080"/>
                </a:solidFill>
                <a:highlight>
                  <a:srgbClr val="FFFFFF"/>
                </a:highlight>
                <a:latin typeface="Consolas" panose="020B0609020204030204" pitchFamily="49" charset="0"/>
              </a:rPr>
              <a:t>NOT</a:t>
            </a:r>
            <a:r>
              <a:rPr lang="en-GB" sz="1568" kern="0" dirty="0">
                <a:solidFill>
                  <a:srgbClr val="000000"/>
                </a:solidFill>
                <a:highlight>
                  <a:srgbClr val="FFFFFF"/>
                </a:highlight>
                <a:latin typeface="Consolas" panose="020B0609020204030204" pitchFamily="49" charset="0"/>
              </a:rPr>
              <a:t> </a:t>
            </a:r>
            <a:r>
              <a:rPr lang="en-GB" sz="1568" kern="0" dirty="0">
                <a:solidFill>
                  <a:srgbClr val="808080"/>
                </a:solidFill>
                <a:highlight>
                  <a:srgbClr val="FFFFFF"/>
                </a:highlight>
                <a:latin typeface="Consolas" panose="020B0609020204030204" pitchFamily="49" charset="0"/>
              </a:rPr>
              <a:t>NULL</a:t>
            </a:r>
            <a:r>
              <a:rPr lang="en-GB" sz="1568" kern="0" dirty="0">
                <a:solidFill>
                  <a:srgbClr val="000000"/>
                </a:solidFill>
                <a:highlight>
                  <a:srgbClr val="FFFFFF"/>
                </a:highlight>
                <a:latin typeface="Consolas" panose="020B0609020204030204" pitchFamily="49" charset="0"/>
              </a:rPr>
              <a:t> </a:t>
            </a:r>
          </a:p>
          <a:p>
            <a:pPr defTabSz="896386"/>
            <a:r>
              <a:rPr lang="en-GB" sz="1568" kern="0" dirty="0">
                <a:solidFill>
                  <a:srgbClr val="808080"/>
                </a:solidFill>
                <a:highlight>
                  <a:srgbClr val="FFFFFF"/>
                </a:highlight>
                <a:latin typeface="Consolas" panose="020B0609020204030204" pitchFamily="49" charset="0"/>
              </a:rPr>
              <a:t>,</a:t>
            </a:r>
            <a:r>
              <a:rPr lang="en-GB" sz="1568" kern="0" dirty="0">
                <a:solidFill>
                  <a:srgbClr val="000000"/>
                </a:solidFill>
                <a:highlight>
                  <a:srgbClr val="FFFFFF"/>
                </a:highlight>
                <a:latin typeface="Consolas" panose="020B0609020204030204" pitchFamily="49" charset="0"/>
              </a:rPr>
              <a:t>   [</a:t>
            </a:r>
            <a:r>
              <a:rPr lang="en-GB" sz="1568" kern="0" dirty="0" err="1">
                <a:solidFill>
                  <a:srgbClr val="000000"/>
                </a:solidFill>
                <a:highlight>
                  <a:srgbClr val="FFFFFF"/>
                </a:highlight>
                <a:latin typeface="Consolas" panose="020B0609020204030204" pitchFamily="49" charset="0"/>
              </a:rPr>
              <a:t>CurrencyKey</a:t>
            </a:r>
            <a:r>
              <a:rPr lang="en-GB" sz="1568" kern="0" dirty="0">
                <a:solidFill>
                  <a:srgbClr val="000000"/>
                </a:solidFill>
                <a:highlight>
                  <a:srgbClr val="FFFFFF"/>
                </a:highlight>
                <a:latin typeface="Consolas" panose="020B0609020204030204" pitchFamily="49" charset="0"/>
              </a:rPr>
              <a:t>]           </a:t>
            </a:r>
            <a:r>
              <a:rPr lang="en-GB" sz="1568" kern="0" dirty="0" err="1">
                <a:solidFill>
                  <a:srgbClr val="0000FF"/>
                </a:solidFill>
                <a:highlight>
                  <a:srgbClr val="FFFFFF"/>
                </a:highlight>
                <a:latin typeface="Consolas" panose="020B0609020204030204" pitchFamily="49" charset="0"/>
              </a:rPr>
              <a:t>int</a:t>
            </a:r>
            <a:r>
              <a:rPr lang="en-GB" sz="1568" kern="0" dirty="0">
                <a:solidFill>
                  <a:srgbClr val="000000"/>
                </a:solidFill>
                <a:highlight>
                  <a:srgbClr val="FFFFFF"/>
                </a:highlight>
                <a:latin typeface="Consolas" panose="020B0609020204030204" pitchFamily="49" charset="0"/>
              </a:rPr>
              <a:t>          </a:t>
            </a:r>
            <a:r>
              <a:rPr lang="en-GB" sz="1568" kern="0" dirty="0">
                <a:solidFill>
                  <a:srgbClr val="808080"/>
                </a:solidFill>
                <a:highlight>
                  <a:srgbClr val="FFFFFF"/>
                </a:highlight>
                <a:latin typeface="Consolas" panose="020B0609020204030204" pitchFamily="49" charset="0"/>
              </a:rPr>
              <a:t>NOT</a:t>
            </a:r>
            <a:r>
              <a:rPr lang="en-GB" sz="1568" kern="0" dirty="0">
                <a:solidFill>
                  <a:srgbClr val="000000"/>
                </a:solidFill>
                <a:highlight>
                  <a:srgbClr val="FFFFFF"/>
                </a:highlight>
                <a:latin typeface="Consolas" panose="020B0609020204030204" pitchFamily="49" charset="0"/>
              </a:rPr>
              <a:t> </a:t>
            </a:r>
            <a:r>
              <a:rPr lang="en-GB" sz="1568" kern="0" dirty="0">
                <a:solidFill>
                  <a:srgbClr val="808080"/>
                </a:solidFill>
                <a:highlight>
                  <a:srgbClr val="FFFFFF"/>
                </a:highlight>
                <a:latin typeface="Consolas" panose="020B0609020204030204" pitchFamily="49" charset="0"/>
              </a:rPr>
              <a:t>NULL</a:t>
            </a:r>
            <a:r>
              <a:rPr lang="en-GB" sz="1568" kern="0" dirty="0">
                <a:solidFill>
                  <a:srgbClr val="000000"/>
                </a:solidFill>
                <a:highlight>
                  <a:srgbClr val="FFFFFF"/>
                </a:highlight>
                <a:latin typeface="Consolas" panose="020B0609020204030204" pitchFamily="49" charset="0"/>
              </a:rPr>
              <a:t> </a:t>
            </a:r>
          </a:p>
          <a:p>
            <a:pPr defTabSz="896386"/>
            <a:r>
              <a:rPr lang="en-GB" sz="1568" kern="0" dirty="0">
                <a:solidFill>
                  <a:srgbClr val="808080"/>
                </a:solidFill>
                <a:highlight>
                  <a:srgbClr val="FFFFFF"/>
                </a:highlight>
                <a:latin typeface="Consolas" panose="020B0609020204030204" pitchFamily="49" charset="0"/>
              </a:rPr>
              <a:t>,</a:t>
            </a:r>
            <a:r>
              <a:rPr lang="en-GB" sz="1568" kern="0" dirty="0">
                <a:solidFill>
                  <a:srgbClr val="000000"/>
                </a:solidFill>
                <a:highlight>
                  <a:srgbClr val="FFFFFF"/>
                </a:highlight>
                <a:latin typeface="Consolas" panose="020B0609020204030204" pitchFamily="49" charset="0"/>
              </a:rPr>
              <a:t>   [</a:t>
            </a:r>
            <a:r>
              <a:rPr lang="en-GB" sz="1568" kern="0" dirty="0" err="1">
                <a:solidFill>
                  <a:srgbClr val="000000"/>
                </a:solidFill>
                <a:highlight>
                  <a:srgbClr val="FFFFFF"/>
                </a:highlight>
                <a:latin typeface="Consolas" panose="020B0609020204030204" pitchFamily="49" charset="0"/>
              </a:rPr>
              <a:t>CustomerKey</a:t>
            </a:r>
            <a:r>
              <a:rPr lang="en-GB" sz="1568" kern="0" dirty="0">
                <a:solidFill>
                  <a:srgbClr val="000000"/>
                </a:solidFill>
                <a:highlight>
                  <a:srgbClr val="FFFFFF"/>
                </a:highlight>
                <a:latin typeface="Consolas" panose="020B0609020204030204" pitchFamily="49" charset="0"/>
              </a:rPr>
              <a:t>]           </a:t>
            </a:r>
            <a:r>
              <a:rPr lang="en-GB" sz="1568" kern="0" dirty="0" err="1">
                <a:solidFill>
                  <a:srgbClr val="0000FF"/>
                </a:solidFill>
                <a:highlight>
                  <a:srgbClr val="FFFFFF"/>
                </a:highlight>
                <a:latin typeface="Consolas" panose="020B0609020204030204" pitchFamily="49" charset="0"/>
              </a:rPr>
              <a:t>int</a:t>
            </a:r>
            <a:r>
              <a:rPr lang="en-GB" sz="1568" kern="0" dirty="0">
                <a:solidFill>
                  <a:srgbClr val="000000"/>
                </a:solidFill>
                <a:highlight>
                  <a:srgbClr val="FFFFFF"/>
                </a:highlight>
                <a:latin typeface="Consolas" panose="020B0609020204030204" pitchFamily="49" charset="0"/>
              </a:rPr>
              <a:t>          </a:t>
            </a:r>
            <a:r>
              <a:rPr lang="en-GB" sz="1568" kern="0" dirty="0">
                <a:solidFill>
                  <a:srgbClr val="808080"/>
                </a:solidFill>
                <a:highlight>
                  <a:srgbClr val="FFFFFF"/>
                </a:highlight>
                <a:latin typeface="Consolas" panose="020B0609020204030204" pitchFamily="49" charset="0"/>
              </a:rPr>
              <a:t>NOT</a:t>
            </a:r>
            <a:r>
              <a:rPr lang="en-GB" sz="1568" kern="0" dirty="0">
                <a:solidFill>
                  <a:srgbClr val="000000"/>
                </a:solidFill>
                <a:highlight>
                  <a:srgbClr val="FFFFFF"/>
                </a:highlight>
                <a:latin typeface="Consolas" panose="020B0609020204030204" pitchFamily="49" charset="0"/>
              </a:rPr>
              <a:t> </a:t>
            </a:r>
            <a:r>
              <a:rPr lang="en-GB" sz="1568" kern="0" dirty="0">
                <a:solidFill>
                  <a:srgbClr val="808080"/>
                </a:solidFill>
                <a:highlight>
                  <a:srgbClr val="FFFFFF"/>
                </a:highlight>
                <a:latin typeface="Consolas" panose="020B0609020204030204" pitchFamily="49" charset="0"/>
              </a:rPr>
              <a:t>NULL</a:t>
            </a:r>
            <a:r>
              <a:rPr lang="en-GB" sz="1568" kern="0" dirty="0">
                <a:solidFill>
                  <a:srgbClr val="000000"/>
                </a:solidFill>
                <a:highlight>
                  <a:srgbClr val="FFFFFF"/>
                </a:highlight>
                <a:latin typeface="Consolas" panose="020B0609020204030204" pitchFamily="49" charset="0"/>
              </a:rPr>
              <a:t> </a:t>
            </a:r>
          </a:p>
          <a:p>
            <a:pPr defTabSz="896386"/>
            <a:r>
              <a:rPr lang="en-GB" sz="1568" kern="0" dirty="0">
                <a:solidFill>
                  <a:srgbClr val="808080"/>
                </a:solidFill>
                <a:highlight>
                  <a:srgbClr val="FFFFFF"/>
                </a:highlight>
                <a:latin typeface="Consolas" panose="020B0609020204030204" pitchFamily="49" charset="0"/>
              </a:rPr>
              <a:t>,</a:t>
            </a:r>
            <a:r>
              <a:rPr lang="en-GB" sz="1568" kern="0" dirty="0">
                <a:solidFill>
                  <a:srgbClr val="000000"/>
                </a:solidFill>
                <a:highlight>
                  <a:srgbClr val="FFFFFF"/>
                </a:highlight>
                <a:latin typeface="Consolas" panose="020B0609020204030204" pitchFamily="49" charset="0"/>
              </a:rPr>
              <a:t>   [</a:t>
            </a:r>
            <a:r>
              <a:rPr lang="en-GB" sz="1568" kern="0" dirty="0" err="1">
                <a:solidFill>
                  <a:srgbClr val="000000"/>
                </a:solidFill>
                <a:highlight>
                  <a:srgbClr val="FFFFFF"/>
                </a:highlight>
                <a:latin typeface="Consolas" panose="020B0609020204030204" pitchFamily="49" charset="0"/>
              </a:rPr>
              <a:t>SalesOrderNumber</a:t>
            </a:r>
            <a:r>
              <a:rPr lang="en-GB" sz="1568" kern="0" dirty="0">
                <a:solidFill>
                  <a:srgbClr val="000000"/>
                </a:solidFill>
                <a:highlight>
                  <a:srgbClr val="FFFFFF"/>
                </a:highlight>
                <a:latin typeface="Consolas" panose="020B0609020204030204" pitchFamily="49" charset="0"/>
              </a:rPr>
              <a:t>]      </a:t>
            </a:r>
            <a:r>
              <a:rPr lang="en-GB" sz="1568" kern="0" dirty="0" err="1">
                <a:solidFill>
                  <a:srgbClr val="0000FF"/>
                </a:solidFill>
                <a:highlight>
                  <a:srgbClr val="FFFFFF"/>
                </a:highlight>
                <a:latin typeface="Consolas" panose="020B0609020204030204" pitchFamily="49" charset="0"/>
              </a:rPr>
              <a:t>nvarchar</a:t>
            </a:r>
            <a:r>
              <a:rPr lang="en-GB" sz="1568" kern="0" dirty="0">
                <a:solidFill>
                  <a:srgbClr val="808080"/>
                </a:solidFill>
                <a:highlight>
                  <a:srgbClr val="FFFFFF"/>
                </a:highlight>
                <a:latin typeface="Consolas" panose="020B0609020204030204" pitchFamily="49" charset="0"/>
              </a:rPr>
              <a:t>(</a:t>
            </a:r>
            <a:r>
              <a:rPr lang="en-GB" sz="1568" kern="0" dirty="0">
                <a:solidFill>
                  <a:srgbClr val="000000"/>
                </a:solidFill>
                <a:highlight>
                  <a:srgbClr val="FFFFFF"/>
                </a:highlight>
                <a:latin typeface="Consolas" panose="020B0609020204030204" pitchFamily="49" charset="0"/>
              </a:rPr>
              <a:t>20</a:t>
            </a:r>
            <a:r>
              <a:rPr lang="en-GB" sz="1568" kern="0" dirty="0">
                <a:solidFill>
                  <a:srgbClr val="808080"/>
                </a:solidFill>
                <a:highlight>
                  <a:srgbClr val="FFFFFF"/>
                </a:highlight>
                <a:latin typeface="Consolas" panose="020B0609020204030204" pitchFamily="49" charset="0"/>
              </a:rPr>
              <a:t>)</a:t>
            </a:r>
            <a:r>
              <a:rPr lang="en-GB" sz="1568" kern="0" dirty="0">
                <a:solidFill>
                  <a:srgbClr val="000000"/>
                </a:solidFill>
                <a:highlight>
                  <a:srgbClr val="FFFFFF"/>
                </a:highlight>
                <a:latin typeface="Consolas" panose="020B0609020204030204" pitchFamily="49" charset="0"/>
              </a:rPr>
              <a:t> </a:t>
            </a:r>
            <a:r>
              <a:rPr lang="en-GB" sz="1568" kern="0" dirty="0">
                <a:solidFill>
                  <a:srgbClr val="808080"/>
                </a:solidFill>
                <a:highlight>
                  <a:srgbClr val="FFFFFF"/>
                </a:highlight>
                <a:latin typeface="Consolas" panose="020B0609020204030204" pitchFamily="49" charset="0"/>
              </a:rPr>
              <a:t>NOT</a:t>
            </a:r>
            <a:r>
              <a:rPr lang="en-GB" sz="1568" kern="0" dirty="0">
                <a:solidFill>
                  <a:srgbClr val="000000"/>
                </a:solidFill>
                <a:highlight>
                  <a:srgbClr val="FFFFFF"/>
                </a:highlight>
                <a:latin typeface="Consolas" panose="020B0609020204030204" pitchFamily="49" charset="0"/>
              </a:rPr>
              <a:t> </a:t>
            </a:r>
            <a:r>
              <a:rPr lang="en-GB" sz="1568" kern="0" dirty="0">
                <a:solidFill>
                  <a:srgbClr val="808080"/>
                </a:solidFill>
                <a:highlight>
                  <a:srgbClr val="FFFFFF"/>
                </a:highlight>
                <a:latin typeface="Consolas" panose="020B0609020204030204" pitchFamily="49" charset="0"/>
              </a:rPr>
              <a:t>NULL</a:t>
            </a:r>
            <a:r>
              <a:rPr lang="en-GB" sz="1568" kern="0" dirty="0">
                <a:solidFill>
                  <a:srgbClr val="000000"/>
                </a:solidFill>
                <a:highlight>
                  <a:srgbClr val="FFFFFF"/>
                </a:highlight>
                <a:latin typeface="Consolas" panose="020B0609020204030204" pitchFamily="49" charset="0"/>
              </a:rPr>
              <a:t> </a:t>
            </a:r>
          </a:p>
          <a:p>
            <a:pPr defTabSz="896386"/>
            <a:r>
              <a:rPr lang="en-GB" sz="1568" kern="0" dirty="0">
                <a:solidFill>
                  <a:srgbClr val="808080"/>
                </a:solidFill>
                <a:highlight>
                  <a:srgbClr val="FFFFFF"/>
                </a:highlight>
                <a:latin typeface="Consolas" panose="020B0609020204030204" pitchFamily="49" charset="0"/>
              </a:rPr>
              <a:t>,</a:t>
            </a:r>
            <a:r>
              <a:rPr lang="en-GB" sz="1568" kern="0" dirty="0">
                <a:solidFill>
                  <a:srgbClr val="000000"/>
                </a:solidFill>
                <a:highlight>
                  <a:srgbClr val="FFFFFF"/>
                </a:highlight>
                <a:latin typeface="Consolas" panose="020B0609020204030204" pitchFamily="49" charset="0"/>
              </a:rPr>
              <a:t>   [</a:t>
            </a:r>
            <a:r>
              <a:rPr lang="en-GB" sz="1568" kern="0" dirty="0" err="1">
                <a:solidFill>
                  <a:srgbClr val="000000"/>
                </a:solidFill>
                <a:highlight>
                  <a:srgbClr val="FFFFFF"/>
                </a:highlight>
                <a:latin typeface="Consolas" panose="020B0609020204030204" pitchFamily="49" charset="0"/>
              </a:rPr>
              <a:t>SalesOrderLineNumber</a:t>
            </a:r>
            <a:r>
              <a:rPr lang="en-GB" sz="1568" kern="0" dirty="0">
                <a:solidFill>
                  <a:srgbClr val="000000"/>
                </a:solidFill>
                <a:highlight>
                  <a:srgbClr val="FFFFFF"/>
                </a:highlight>
                <a:latin typeface="Consolas" panose="020B0609020204030204" pitchFamily="49" charset="0"/>
              </a:rPr>
              <a:t>]  </a:t>
            </a:r>
            <a:r>
              <a:rPr lang="en-GB" sz="1568" kern="0" dirty="0" err="1">
                <a:solidFill>
                  <a:srgbClr val="0000FF"/>
                </a:solidFill>
                <a:highlight>
                  <a:srgbClr val="FFFFFF"/>
                </a:highlight>
                <a:latin typeface="Consolas" panose="020B0609020204030204" pitchFamily="49" charset="0"/>
              </a:rPr>
              <a:t>int</a:t>
            </a:r>
            <a:r>
              <a:rPr lang="en-GB" sz="1568" kern="0" dirty="0">
                <a:solidFill>
                  <a:srgbClr val="000000"/>
                </a:solidFill>
                <a:highlight>
                  <a:srgbClr val="FFFFFF"/>
                </a:highlight>
                <a:latin typeface="Consolas" panose="020B0609020204030204" pitchFamily="49" charset="0"/>
              </a:rPr>
              <a:t>              </a:t>
            </a:r>
            <a:r>
              <a:rPr lang="en-GB" sz="1568" kern="0" dirty="0">
                <a:solidFill>
                  <a:srgbClr val="808080"/>
                </a:solidFill>
                <a:highlight>
                  <a:srgbClr val="FFFFFF"/>
                </a:highlight>
                <a:latin typeface="Consolas" panose="020B0609020204030204" pitchFamily="49" charset="0"/>
              </a:rPr>
              <a:t>NULL</a:t>
            </a:r>
            <a:r>
              <a:rPr lang="en-GB" sz="1568" kern="0" dirty="0">
                <a:solidFill>
                  <a:srgbClr val="000000"/>
                </a:solidFill>
                <a:highlight>
                  <a:srgbClr val="FFFFFF"/>
                </a:highlight>
                <a:latin typeface="Consolas" panose="020B0609020204030204" pitchFamily="49" charset="0"/>
              </a:rPr>
              <a:t> </a:t>
            </a:r>
          </a:p>
          <a:p>
            <a:pPr defTabSz="896386"/>
            <a:r>
              <a:rPr lang="en-GB" sz="1568" kern="0" dirty="0">
                <a:solidFill>
                  <a:srgbClr val="808080"/>
                </a:solidFill>
                <a:highlight>
                  <a:srgbClr val="FFFFFF"/>
                </a:highlight>
                <a:latin typeface="Consolas" panose="020B0609020204030204" pitchFamily="49" charset="0"/>
              </a:rPr>
              <a:t>,</a:t>
            </a:r>
            <a:r>
              <a:rPr lang="en-GB" sz="1568" kern="0" dirty="0">
                <a:solidFill>
                  <a:srgbClr val="000000"/>
                </a:solidFill>
                <a:highlight>
                  <a:srgbClr val="FFFFFF"/>
                </a:highlight>
                <a:latin typeface="Consolas" panose="020B0609020204030204" pitchFamily="49" charset="0"/>
              </a:rPr>
              <a:t>   [</a:t>
            </a:r>
            <a:r>
              <a:rPr lang="en-GB" sz="1568" kern="0" dirty="0" err="1">
                <a:solidFill>
                  <a:srgbClr val="000000"/>
                </a:solidFill>
                <a:highlight>
                  <a:srgbClr val="FFFFFF"/>
                </a:highlight>
                <a:latin typeface="Consolas" panose="020B0609020204030204" pitchFamily="49" charset="0"/>
              </a:rPr>
              <a:t>SalesQuantity</a:t>
            </a:r>
            <a:r>
              <a:rPr lang="en-GB" sz="1568" kern="0" dirty="0">
                <a:solidFill>
                  <a:srgbClr val="000000"/>
                </a:solidFill>
                <a:highlight>
                  <a:srgbClr val="FFFFFF"/>
                </a:highlight>
                <a:latin typeface="Consolas" panose="020B0609020204030204" pitchFamily="49" charset="0"/>
              </a:rPr>
              <a:t>]         </a:t>
            </a:r>
            <a:r>
              <a:rPr lang="en-GB" sz="1568" kern="0" dirty="0" err="1">
                <a:solidFill>
                  <a:srgbClr val="0000FF"/>
                </a:solidFill>
                <a:highlight>
                  <a:srgbClr val="FFFFFF"/>
                </a:highlight>
                <a:latin typeface="Consolas" panose="020B0609020204030204" pitchFamily="49" charset="0"/>
              </a:rPr>
              <a:t>int</a:t>
            </a:r>
            <a:r>
              <a:rPr lang="en-GB" sz="1568" kern="0" dirty="0">
                <a:solidFill>
                  <a:srgbClr val="000000"/>
                </a:solidFill>
                <a:highlight>
                  <a:srgbClr val="FFFFFF"/>
                </a:highlight>
                <a:latin typeface="Consolas" panose="020B0609020204030204" pitchFamily="49" charset="0"/>
              </a:rPr>
              <a:t>          </a:t>
            </a:r>
            <a:r>
              <a:rPr lang="en-GB" sz="1568" kern="0" dirty="0">
                <a:solidFill>
                  <a:srgbClr val="808080"/>
                </a:solidFill>
                <a:highlight>
                  <a:srgbClr val="FFFFFF"/>
                </a:highlight>
                <a:latin typeface="Consolas" panose="020B0609020204030204" pitchFamily="49" charset="0"/>
              </a:rPr>
              <a:t>NOT</a:t>
            </a:r>
            <a:r>
              <a:rPr lang="en-GB" sz="1568" kern="0" dirty="0">
                <a:solidFill>
                  <a:srgbClr val="000000"/>
                </a:solidFill>
                <a:highlight>
                  <a:srgbClr val="FFFFFF"/>
                </a:highlight>
                <a:latin typeface="Consolas" panose="020B0609020204030204" pitchFamily="49" charset="0"/>
              </a:rPr>
              <a:t> </a:t>
            </a:r>
            <a:r>
              <a:rPr lang="en-GB" sz="1568" kern="0" dirty="0">
                <a:solidFill>
                  <a:srgbClr val="808080"/>
                </a:solidFill>
                <a:highlight>
                  <a:srgbClr val="FFFFFF"/>
                </a:highlight>
                <a:latin typeface="Consolas" panose="020B0609020204030204" pitchFamily="49" charset="0"/>
              </a:rPr>
              <a:t>NULL</a:t>
            </a:r>
            <a:r>
              <a:rPr lang="en-GB" sz="1568" kern="0" dirty="0">
                <a:solidFill>
                  <a:srgbClr val="000000"/>
                </a:solidFill>
                <a:highlight>
                  <a:srgbClr val="FFFFFF"/>
                </a:highlight>
                <a:latin typeface="Consolas" panose="020B0609020204030204" pitchFamily="49" charset="0"/>
              </a:rPr>
              <a:t> </a:t>
            </a:r>
          </a:p>
          <a:p>
            <a:pPr defTabSz="896386"/>
            <a:r>
              <a:rPr lang="en-GB" sz="1568" kern="0" dirty="0">
                <a:solidFill>
                  <a:srgbClr val="808080"/>
                </a:solidFill>
                <a:highlight>
                  <a:srgbClr val="FFFFFF"/>
                </a:highlight>
                <a:latin typeface="Consolas" panose="020B0609020204030204" pitchFamily="49" charset="0"/>
              </a:rPr>
              <a:t>,</a:t>
            </a:r>
            <a:r>
              <a:rPr lang="en-GB" sz="1568" kern="0" dirty="0">
                <a:solidFill>
                  <a:srgbClr val="000000"/>
                </a:solidFill>
                <a:highlight>
                  <a:srgbClr val="FFFFFF"/>
                </a:highlight>
                <a:latin typeface="Consolas" panose="020B0609020204030204" pitchFamily="49" charset="0"/>
              </a:rPr>
              <a:t>   [</a:t>
            </a:r>
            <a:r>
              <a:rPr lang="en-GB" sz="1568" kern="0" dirty="0" err="1">
                <a:solidFill>
                  <a:srgbClr val="000000"/>
                </a:solidFill>
                <a:highlight>
                  <a:srgbClr val="FFFFFF"/>
                </a:highlight>
                <a:latin typeface="Consolas" panose="020B0609020204030204" pitchFamily="49" charset="0"/>
              </a:rPr>
              <a:t>SalesAmount</a:t>
            </a:r>
            <a:r>
              <a:rPr lang="en-GB" sz="1568" kern="0" dirty="0">
                <a:solidFill>
                  <a:srgbClr val="000000"/>
                </a:solidFill>
                <a:highlight>
                  <a:srgbClr val="FFFFFF"/>
                </a:highlight>
                <a:latin typeface="Consolas" panose="020B0609020204030204" pitchFamily="49" charset="0"/>
              </a:rPr>
              <a:t>]           </a:t>
            </a:r>
            <a:r>
              <a:rPr lang="en-GB" sz="1568" kern="0" dirty="0">
                <a:solidFill>
                  <a:srgbClr val="0000FF"/>
                </a:solidFill>
                <a:highlight>
                  <a:srgbClr val="FFFFFF"/>
                </a:highlight>
                <a:latin typeface="Consolas" panose="020B0609020204030204" pitchFamily="49" charset="0"/>
              </a:rPr>
              <a:t>money</a:t>
            </a:r>
            <a:r>
              <a:rPr lang="en-GB" sz="1568" kern="0" dirty="0">
                <a:solidFill>
                  <a:srgbClr val="000000"/>
                </a:solidFill>
                <a:highlight>
                  <a:srgbClr val="FFFFFF"/>
                </a:highlight>
                <a:latin typeface="Consolas" panose="020B0609020204030204" pitchFamily="49" charset="0"/>
              </a:rPr>
              <a:t>        </a:t>
            </a:r>
            <a:r>
              <a:rPr lang="en-GB" sz="1568" kern="0" dirty="0">
                <a:solidFill>
                  <a:srgbClr val="808080"/>
                </a:solidFill>
                <a:highlight>
                  <a:srgbClr val="FFFFFF"/>
                </a:highlight>
                <a:latin typeface="Consolas" panose="020B0609020204030204" pitchFamily="49" charset="0"/>
              </a:rPr>
              <a:t>NOT</a:t>
            </a:r>
            <a:r>
              <a:rPr lang="en-GB" sz="1568" kern="0" dirty="0">
                <a:solidFill>
                  <a:srgbClr val="000000"/>
                </a:solidFill>
                <a:highlight>
                  <a:srgbClr val="FFFFFF"/>
                </a:highlight>
                <a:latin typeface="Consolas" panose="020B0609020204030204" pitchFamily="49" charset="0"/>
              </a:rPr>
              <a:t> </a:t>
            </a:r>
            <a:r>
              <a:rPr lang="en-GB" sz="1568" kern="0" dirty="0">
                <a:solidFill>
                  <a:srgbClr val="808080"/>
                </a:solidFill>
                <a:highlight>
                  <a:srgbClr val="FFFFFF"/>
                </a:highlight>
                <a:latin typeface="Consolas" panose="020B0609020204030204" pitchFamily="49" charset="0"/>
              </a:rPr>
              <a:t>NULL</a:t>
            </a:r>
            <a:r>
              <a:rPr lang="en-GB" sz="1568" kern="0" dirty="0">
                <a:solidFill>
                  <a:srgbClr val="000000"/>
                </a:solidFill>
                <a:highlight>
                  <a:srgbClr val="FFFFFF"/>
                </a:highlight>
                <a:latin typeface="Consolas" panose="020B0609020204030204" pitchFamily="49" charset="0"/>
              </a:rPr>
              <a:t> </a:t>
            </a:r>
          </a:p>
          <a:p>
            <a:pPr defTabSz="896386"/>
            <a:r>
              <a:rPr lang="en-GB" sz="1568" kern="0" dirty="0">
                <a:solidFill>
                  <a:srgbClr val="808080"/>
                </a:solidFill>
                <a:highlight>
                  <a:srgbClr val="FFFFFF"/>
                </a:highlight>
                <a:latin typeface="Consolas" panose="020B0609020204030204" pitchFamily="49" charset="0"/>
              </a:rPr>
              <a:t>)</a:t>
            </a:r>
            <a:endParaRPr lang="en-GB" sz="1568" kern="0" dirty="0">
              <a:solidFill>
                <a:srgbClr val="000000"/>
              </a:solidFill>
              <a:highlight>
                <a:srgbClr val="FFFFFF"/>
              </a:highlight>
              <a:latin typeface="Consolas" panose="020B0609020204030204" pitchFamily="49" charset="0"/>
            </a:endParaRPr>
          </a:p>
          <a:p>
            <a:pPr defTabSz="896386"/>
            <a:r>
              <a:rPr lang="en-GB" sz="1568" kern="0" dirty="0">
                <a:solidFill>
                  <a:srgbClr val="0000FF"/>
                </a:solidFill>
                <a:highlight>
                  <a:srgbClr val="FFFFFF"/>
                </a:highlight>
                <a:latin typeface="Consolas" panose="020B0609020204030204" pitchFamily="49" charset="0"/>
              </a:rPr>
              <a:t>WITH</a:t>
            </a:r>
            <a:r>
              <a:rPr lang="en-GB" sz="1568" kern="0" dirty="0">
                <a:solidFill>
                  <a:srgbClr val="000000"/>
                </a:solidFill>
                <a:highlight>
                  <a:srgbClr val="FFFFFF"/>
                </a:highlight>
                <a:latin typeface="Consolas" panose="020B0609020204030204" pitchFamily="49" charset="0"/>
              </a:rPr>
              <a:t> </a:t>
            </a:r>
          </a:p>
          <a:p>
            <a:pPr defTabSz="896386"/>
            <a:r>
              <a:rPr lang="en-GB" sz="1568" kern="0" dirty="0">
                <a:solidFill>
                  <a:srgbClr val="808080"/>
                </a:solidFill>
                <a:highlight>
                  <a:srgbClr val="FFFFFF"/>
                </a:highlight>
                <a:latin typeface="Consolas" panose="020B0609020204030204" pitchFamily="49" charset="0"/>
              </a:rPr>
              <a:t>(</a:t>
            </a:r>
            <a:r>
              <a:rPr lang="en-GB" sz="1568" kern="0" dirty="0">
                <a:solidFill>
                  <a:srgbClr val="000000"/>
                </a:solidFill>
                <a:highlight>
                  <a:srgbClr val="FFFFFF"/>
                </a:highlight>
                <a:latin typeface="Consolas" panose="020B0609020204030204" pitchFamily="49" charset="0"/>
              </a:rPr>
              <a:t>   </a:t>
            </a:r>
            <a:r>
              <a:rPr lang="en-GB" sz="1568" kern="0" dirty="0">
                <a:solidFill>
                  <a:srgbClr val="0000FF"/>
                </a:solidFill>
                <a:highlight>
                  <a:srgbClr val="FFFFFF"/>
                </a:highlight>
                <a:latin typeface="Consolas" panose="020B0609020204030204" pitchFamily="49" charset="0"/>
              </a:rPr>
              <a:t>CLUSTERED</a:t>
            </a:r>
            <a:r>
              <a:rPr lang="en-GB" sz="1568" kern="0" dirty="0">
                <a:solidFill>
                  <a:srgbClr val="000000"/>
                </a:solidFill>
                <a:highlight>
                  <a:srgbClr val="FFFFFF"/>
                </a:highlight>
                <a:latin typeface="Consolas" panose="020B0609020204030204" pitchFamily="49" charset="0"/>
              </a:rPr>
              <a:t> </a:t>
            </a:r>
            <a:r>
              <a:rPr lang="en-GB" sz="1568" kern="0" dirty="0">
                <a:solidFill>
                  <a:srgbClr val="0000FF"/>
                </a:solidFill>
                <a:highlight>
                  <a:srgbClr val="FFFFFF"/>
                </a:highlight>
                <a:latin typeface="Consolas" panose="020B0609020204030204" pitchFamily="49" charset="0"/>
              </a:rPr>
              <a:t>COLUMNSTORE</a:t>
            </a:r>
            <a:r>
              <a:rPr lang="en-GB" sz="1568" kern="0" dirty="0">
                <a:solidFill>
                  <a:srgbClr val="000000"/>
                </a:solidFill>
                <a:highlight>
                  <a:srgbClr val="FFFFFF"/>
                </a:highlight>
                <a:latin typeface="Consolas" panose="020B0609020204030204" pitchFamily="49" charset="0"/>
              </a:rPr>
              <a:t> </a:t>
            </a:r>
            <a:r>
              <a:rPr lang="en-GB" sz="1568" kern="0" dirty="0">
                <a:solidFill>
                  <a:srgbClr val="0000FF"/>
                </a:solidFill>
                <a:highlight>
                  <a:srgbClr val="FFFFFF"/>
                </a:highlight>
                <a:latin typeface="Consolas" panose="020B0609020204030204" pitchFamily="49" charset="0"/>
              </a:rPr>
              <a:t>INDEX</a:t>
            </a:r>
            <a:endParaRPr lang="en-GB" sz="1568" kern="0" dirty="0">
              <a:solidFill>
                <a:srgbClr val="000000"/>
              </a:solidFill>
              <a:highlight>
                <a:srgbClr val="FFFFFF"/>
              </a:highlight>
              <a:latin typeface="Consolas" panose="020B0609020204030204" pitchFamily="49" charset="0"/>
            </a:endParaRPr>
          </a:p>
          <a:p>
            <a:pPr defTabSz="896386"/>
            <a:r>
              <a:rPr lang="en-GB" sz="1568" kern="0" dirty="0">
                <a:solidFill>
                  <a:srgbClr val="808080"/>
                </a:solidFill>
                <a:highlight>
                  <a:srgbClr val="FFFFFF"/>
                </a:highlight>
                <a:latin typeface="Consolas" panose="020B0609020204030204" pitchFamily="49" charset="0"/>
              </a:rPr>
              <a:t>,</a:t>
            </a:r>
            <a:r>
              <a:rPr lang="en-GB" sz="1568" kern="0" dirty="0">
                <a:solidFill>
                  <a:srgbClr val="000000"/>
                </a:solidFill>
                <a:highlight>
                  <a:srgbClr val="FFFFFF"/>
                </a:highlight>
                <a:latin typeface="Consolas" panose="020B0609020204030204" pitchFamily="49" charset="0"/>
              </a:rPr>
              <a:t>   </a:t>
            </a:r>
            <a:r>
              <a:rPr lang="en-GB" sz="1568" kern="0" dirty="0">
                <a:solidFill>
                  <a:srgbClr val="0000FF"/>
                </a:solidFill>
                <a:highlight>
                  <a:srgbClr val="FFFFFF"/>
                </a:highlight>
                <a:latin typeface="Consolas" panose="020B0609020204030204" pitchFamily="49" charset="0"/>
              </a:rPr>
              <a:t>DISTRIBUTION</a:t>
            </a:r>
            <a:r>
              <a:rPr lang="en-GB" sz="1568" kern="0" dirty="0">
                <a:solidFill>
                  <a:srgbClr val="000000"/>
                </a:solidFill>
                <a:highlight>
                  <a:srgbClr val="FFFFFF"/>
                </a:highlight>
                <a:latin typeface="Consolas" panose="020B0609020204030204" pitchFamily="49" charset="0"/>
              </a:rPr>
              <a:t> </a:t>
            </a:r>
            <a:r>
              <a:rPr lang="en-GB" sz="1568" kern="0" dirty="0">
                <a:solidFill>
                  <a:srgbClr val="808080"/>
                </a:solidFill>
                <a:highlight>
                  <a:srgbClr val="FFFFFF"/>
                </a:highlight>
                <a:latin typeface="Consolas" panose="020B0609020204030204" pitchFamily="49" charset="0"/>
              </a:rPr>
              <a:t>=</a:t>
            </a:r>
            <a:r>
              <a:rPr lang="en-GB" sz="1568" kern="0" dirty="0">
                <a:solidFill>
                  <a:srgbClr val="000000"/>
                </a:solidFill>
                <a:highlight>
                  <a:srgbClr val="FFFFFF"/>
                </a:highlight>
                <a:latin typeface="Consolas" panose="020B0609020204030204" pitchFamily="49" charset="0"/>
              </a:rPr>
              <a:t> </a:t>
            </a:r>
            <a:r>
              <a:rPr lang="en-GB" sz="1568" kern="0" dirty="0">
                <a:solidFill>
                  <a:srgbClr val="0000FF"/>
                </a:solidFill>
                <a:highlight>
                  <a:srgbClr val="FFFFFF"/>
                </a:highlight>
                <a:latin typeface="Consolas" panose="020B0609020204030204" pitchFamily="49" charset="0"/>
              </a:rPr>
              <a:t>HASH</a:t>
            </a:r>
            <a:r>
              <a:rPr lang="en-GB" sz="1568" kern="0" dirty="0">
                <a:solidFill>
                  <a:srgbClr val="808080"/>
                </a:solidFill>
                <a:highlight>
                  <a:srgbClr val="FFFFFF"/>
                </a:highlight>
                <a:latin typeface="Consolas" panose="020B0609020204030204" pitchFamily="49" charset="0"/>
              </a:rPr>
              <a:t>(</a:t>
            </a:r>
            <a:r>
              <a:rPr lang="en-GB" sz="1568" kern="0" dirty="0">
                <a:solidFill>
                  <a:srgbClr val="000000"/>
                </a:solidFill>
                <a:highlight>
                  <a:srgbClr val="FFFFFF"/>
                </a:highlight>
                <a:latin typeface="Consolas" panose="020B0609020204030204" pitchFamily="49" charset="0"/>
              </a:rPr>
              <a:t>[</a:t>
            </a:r>
            <a:r>
              <a:rPr lang="en-GB" sz="1568" kern="0" dirty="0" err="1">
                <a:solidFill>
                  <a:srgbClr val="000000"/>
                </a:solidFill>
                <a:highlight>
                  <a:srgbClr val="FFFFFF"/>
                </a:highlight>
                <a:latin typeface="Consolas" panose="020B0609020204030204" pitchFamily="49" charset="0"/>
              </a:rPr>
              <a:t>ProductKey</a:t>
            </a:r>
            <a:r>
              <a:rPr lang="en-GB" sz="1568" kern="0" dirty="0">
                <a:solidFill>
                  <a:srgbClr val="000000"/>
                </a:solidFill>
                <a:highlight>
                  <a:srgbClr val="FFFFFF"/>
                </a:highlight>
                <a:latin typeface="Consolas" panose="020B0609020204030204" pitchFamily="49" charset="0"/>
              </a:rPr>
              <a:t>]</a:t>
            </a:r>
            <a:r>
              <a:rPr lang="en-GB" sz="1568" kern="0" dirty="0">
                <a:solidFill>
                  <a:srgbClr val="808080"/>
                </a:solidFill>
                <a:highlight>
                  <a:srgbClr val="FFFFFF"/>
                </a:highlight>
                <a:latin typeface="Consolas" panose="020B0609020204030204" pitchFamily="49" charset="0"/>
              </a:rPr>
              <a:t>)</a:t>
            </a:r>
            <a:endParaRPr lang="en-GB" sz="1568" kern="0" dirty="0">
              <a:solidFill>
                <a:srgbClr val="000000"/>
              </a:solidFill>
              <a:highlight>
                <a:srgbClr val="FFFFFF"/>
              </a:highlight>
              <a:latin typeface="Consolas" panose="020B0609020204030204" pitchFamily="49" charset="0"/>
            </a:endParaRPr>
          </a:p>
          <a:p>
            <a:pPr defTabSz="896386"/>
            <a:r>
              <a:rPr lang="en-GB" sz="1568" kern="0" dirty="0">
                <a:solidFill>
                  <a:srgbClr val="808080"/>
                </a:solidFill>
                <a:highlight>
                  <a:srgbClr val="FFFFFF"/>
                </a:highlight>
                <a:latin typeface="Consolas" panose="020B0609020204030204" pitchFamily="49" charset="0"/>
              </a:rPr>
              <a:t>)</a:t>
            </a:r>
            <a:endParaRPr lang="en-GB" sz="1568" kern="0" dirty="0">
              <a:solidFill>
                <a:srgbClr val="000000"/>
              </a:solidFill>
              <a:highlight>
                <a:srgbClr val="FFFFFF"/>
              </a:highlight>
              <a:latin typeface="Consolas" panose="020B0609020204030204" pitchFamily="49" charset="0"/>
            </a:endParaRPr>
          </a:p>
          <a:p>
            <a:pPr defTabSz="896386"/>
            <a:r>
              <a:rPr lang="en-GB" sz="1568" kern="0" dirty="0">
                <a:solidFill>
                  <a:srgbClr val="808080"/>
                </a:solidFill>
                <a:highlight>
                  <a:srgbClr val="FFFFFF"/>
                </a:highlight>
                <a:latin typeface="Consolas" panose="020B0609020204030204" pitchFamily="49" charset="0"/>
              </a:rPr>
              <a:t>;</a:t>
            </a:r>
            <a:endParaRPr lang="en-GB" sz="1568" kern="0" dirty="0">
              <a:solidFill>
                <a:sysClr val="windowText" lastClr="000000"/>
              </a:solidFill>
            </a:endParaRPr>
          </a:p>
        </p:txBody>
      </p:sp>
      <p:sp>
        <p:nvSpPr>
          <p:cNvPr id="5" name="Up Arrow 4"/>
          <p:cNvSpPr/>
          <p:nvPr/>
        </p:nvSpPr>
        <p:spPr bwMode="auto">
          <a:xfrm>
            <a:off x="2354599" y="5386665"/>
            <a:ext cx="1270665" cy="959175"/>
          </a:xfrm>
          <a:prstGeom prst="upArrow">
            <a:avLst>
              <a:gd name="adj1" fmla="val 100000"/>
              <a:gd name="adj2"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Up Arrow 5"/>
          <p:cNvSpPr/>
          <p:nvPr/>
        </p:nvSpPr>
        <p:spPr bwMode="auto">
          <a:xfrm>
            <a:off x="8274118" y="5386665"/>
            <a:ext cx="1270665" cy="959175"/>
          </a:xfrm>
          <a:prstGeom prst="upArrow">
            <a:avLst>
              <a:gd name="adj1" fmla="val 100000"/>
              <a:gd name="adj2"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262468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ROUND ROBIN DISTRIBUTION</a:t>
            </a:r>
          </a:p>
        </p:txBody>
      </p:sp>
      <p:sp>
        <p:nvSpPr>
          <p:cNvPr id="5" name="Flowchart: Manual Operation 4"/>
          <p:cNvSpPr/>
          <p:nvPr/>
        </p:nvSpPr>
        <p:spPr>
          <a:xfrm>
            <a:off x="838946" y="2863500"/>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13</a:t>
            </a:r>
          </a:p>
        </p:txBody>
      </p:sp>
      <p:sp>
        <p:nvSpPr>
          <p:cNvPr id="6" name="Flowchart: Manual Operation 5"/>
          <p:cNvSpPr/>
          <p:nvPr/>
        </p:nvSpPr>
        <p:spPr>
          <a:xfrm>
            <a:off x="1702824" y="2863500"/>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14</a:t>
            </a:r>
          </a:p>
        </p:txBody>
      </p:sp>
      <p:sp>
        <p:nvSpPr>
          <p:cNvPr id="7" name="Flowchart: Manual Operation 6"/>
          <p:cNvSpPr/>
          <p:nvPr/>
        </p:nvSpPr>
        <p:spPr>
          <a:xfrm>
            <a:off x="3430578" y="2863500"/>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16</a:t>
            </a:r>
          </a:p>
        </p:txBody>
      </p:sp>
      <p:sp>
        <p:nvSpPr>
          <p:cNvPr id="8" name="Flowchart: Manual Operation 7"/>
          <p:cNvSpPr/>
          <p:nvPr/>
        </p:nvSpPr>
        <p:spPr>
          <a:xfrm>
            <a:off x="2566701" y="2863500"/>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15</a:t>
            </a:r>
          </a:p>
        </p:txBody>
      </p:sp>
      <p:sp>
        <p:nvSpPr>
          <p:cNvPr id="9" name="Flowchart: Manual Operation 8"/>
          <p:cNvSpPr/>
          <p:nvPr/>
        </p:nvSpPr>
        <p:spPr>
          <a:xfrm>
            <a:off x="4290316" y="2863500"/>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17</a:t>
            </a:r>
          </a:p>
        </p:txBody>
      </p:sp>
      <p:sp>
        <p:nvSpPr>
          <p:cNvPr id="10" name="Flowchart: Manual Operation 9"/>
          <p:cNvSpPr/>
          <p:nvPr/>
        </p:nvSpPr>
        <p:spPr>
          <a:xfrm>
            <a:off x="5154193" y="2863500"/>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18</a:t>
            </a:r>
          </a:p>
        </p:txBody>
      </p:sp>
      <p:sp>
        <p:nvSpPr>
          <p:cNvPr id="11" name="Flowchart: Manual Operation 10"/>
          <p:cNvSpPr/>
          <p:nvPr/>
        </p:nvSpPr>
        <p:spPr>
          <a:xfrm>
            <a:off x="6881948" y="2863500"/>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20</a:t>
            </a:r>
          </a:p>
        </p:txBody>
      </p:sp>
      <p:sp>
        <p:nvSpPr>
          <p:cNvPr id="12" name="Flowchart: Manual Operation 11"/>
          <p:cNvSpPr/>
          <p:nvPr/>
        </p:nvSpPr>
        <p:spPr>
          <a:xfrm>
            <a:off x="6018071" y="2863500"/>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19</a:t>
            </a:r>
          </a:p>
        </p:txBody>
      </p:sp>
      <p:sp>
        <p:nvSpPr>
          <p:cNvPr id="13" name="Flowchart: Manual Operation 12"/>
          <p:cNvSpPr/>
          <p:nvPr/>
        </p:nvSpPr>
        <p:spPr>
          <a:xfrm>
            <a:off x="7745826" y="2863500"/>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21</a:t>
            </a:r>
          </a:p>
        </p:txBody>
      </p:sp>
      <p:sp>
        <p:nvSpPr>
          <p:cNvPr id="14" name="Flowchart: Manual Operation 13"/>
          <p:cNvSpPr/>
          <p:nvPr/>
        </p:nvSpPr>
        <p:spPr>
          <a:xfrm>
            <a:off x="8609703" y="2863500"/>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22</a:t>
            </a:r>
          </a:p>
        </p:txBody>
      </p:sp>
      <p:sp>
        <p:nvSpPr>
          <p:cNvPr id="15" name="Flowchart: Manual Operation 14"/>
          <p:cNvSpPr/>
          <p:nvPr/>
        </p:nvSpPr>
        <p:spPr>
          <a:xfrm>
            <a:off x="10337458" y="2863500"/>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24</a:t>
            </a:r>
          </a:p>
        </p:txBody>
      </p:sp>
      <p:sp>
        <p:nvSpPr>
          <p:cNvPr id="16" name="Flowchart: Manual Operation 15"/>
          <p:cNvSpPr/>
          <p:nvPr/>
        </p:nvSpPr>
        <p:spPr>
          <a:xfrm>
            <a:off x="9473581" y="2863500"/>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23</a:t>
            </a:r>
          </a:p>
        </p:txBody>
      </p:sp>
      <p:sp>
        <p:nvSpPr>
          <p:cNvPr id="17" name="Flowchart: Manual Operation 16"/>
          <p:cNvSpPr/>
          <p:nvPr/>
        </p:nvSpPr>
        <p:spPr>
          <a:xfrm>
            <a:off x="838946" y="3663486"/>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25</a:t>
            </a:r>
          </a:p>
        </p:txBody>
      </p:sp>
      <p:sp>
        <p:nvSpPr>
          <p:cNvPr id="18" name="Flowchart: Manual Operation 17"/>
          <p:cNvSpPr/>
          <p:nvPr/>
        </p:nvSpPr>
        <p:spPr>
          <a:xfrm>
            <a:off x="1702824" y="3663486"/>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26</a:t>
            </a:r>
          </a:p>
        </p:txBody>
      </p:sp>
      <p:sp>
        <p:nvSpPr>
          <p:cNvPr id="19" name="Flowchart: Manual Operation 18"/>
          <p:cNvSpPr/>
          <p:nvPr/>
        </p:nvSpPr>
        <p:spPr>
          <a:xfrm>
            <a:off x="3430578" y="3663486"/>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28</a:t>
            </a:r>
          </a:p>
        </p:txBody>
      </p:sp>
      <p:sp>
        <p:nvSpPr>
          <p:cNvPr id="20" name="Flowchart: Manual Operation 19"/>
          <p:cNvSpPr/>
          <p:nvPr/>
        </p:nvSpPr>
        <p:spPr>
          <a:xfrm>
            <a:off x="2566701" y="3663486"/>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27</a:t>
            </a:r>
          </a:p>
        </p:txBody>
      </p:sp>
      <p:sp>
        <p:nvSpPr>
          <p:cNvPr id="21" name="Flowchart: Manual Operation 20"/>
          <p:cNvSpPr/>
          <p:nvPr/>
        </p:nvSpPr>
        <p:spPr>
          <a:xfrm>
            <a:off x="4290316" y="3663486"/>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29</a:t>
            </a:r>
          </a:p>
        </p:txBody>
      </p:sp>
      <p:sp>
        <p:nvSpPr>
          <p:cNvPr id="22" name="Flowchart: Manual Operation 21"/>
          <p:cNvSpPr/>
          <p:nvPr/>
        </p:nvSpPr>
        <p:spPr>
          <a:xfrm>
            <a:off x="5154193" y="3663486"/>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30</a:t>
            </a:r>
          </a:p>
        </p:txBody>
      </p:sp>
      <p:sp>
        <p:nvSpPr>
          <p:cNvPr id="23" name="Flowchart: Manual Operation 22"/>
          <p:cNvSpPr/>
          <p:nvPr/>
        </p:nvSpPr>
        <p:spPr>
          <a:xfrm>
            <a:off x="6881948" y="3663486"/>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32</a:t>
            </a:r>
          </a:p>
        </p:txBody>
      </p:sp>
      <p:sp>
        <p:nvSpPr>
          <p:cNvPr id="24" name="Flowchart: Manual Operation 23"/>
          <p:cNvSpPr/>
          <p:nvPr/>
        </p:nvSpPr>
        <p:spPr>
          <a:xfrm>
            <a:off x="6018071" y="3663486"/>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31</a:t>
            </a:r>
          </a:p>
        </p:txBody>
      </p:sp>
      <p:sp>
        <p:nvSpPr>
          <p:cNvPr id="25" name="Flowchart: Manual Operation 24"/>
          <p:cNvSpPr/>
          <p:nvPr/>
        </p:nvSpPr>
        <p:spPr>
          <a:xfrm>
            <a:off x="7745826" y="3663486"/>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33</a:t>
            </a:r>
          </a:p>
        </p:txBody>
      </p:sp>
      <p:sp>
        <p:nvSpPr>
          <p:cNvPr id="26" name="Flowchart: Manual Operation 25"/>
          <p:cNvSpPr/>
          <p:nvPr/>
        </p:nvSpPr>
        <p:spPr>
          <a:xfrm>
            <a:off x="8609703" y="3663486"/>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34</a:t>
            </a:r>
          </a:p>
        </p:txBody>
      </p:sp>
      <p:sp>
        <p:nvSpPr>
          <p:cNvPr id="27" name="Flowchart: Manual Operation 26"/>
          <p:cNvSpPr/>
          <p:nvPr/>
        </p:nvSpPr>
        <p:spPr>
          <a:xfrm>
            <a:off x="10337458" y="3663486"/>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36</a:t>
            </a:r>
          </a:p>
        </p:txBody>
      </p:sp>
      <p:sp>
        <p:nvSpPr>
          <p:cNvPr id="28" name="Flowchart: Manual Operation 27"/>
          <p:cNvSpPr/>
          <p:nvPr/>
        </p:nvSpPr>
        <p:spPr>
          <a:xfrm>
            <a:off x="9473581" y="3663486"/>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35</a:t>
            </a:r>
          </a:p>
        </p:txBody>
      </p:sp>
      <p:sp>
        <p:nvSpPr>
          <p:cNvPr id="29" name="Flowchart: Manual Operation 28"/>
          <p:cNvSpPr/>
          <p:nvPr/>
        </p:nvSpPr>
        <p:spPr>
          <a:xfrm>
            <a:off x="838946" y="4463473"/>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37</a:t>
            </a:r>
          </a:p>
        </p:txBody>
      </p:sp>
      <p:sp>
        <p:nvSpPr>
          <p:cNvPr id="30" name="Flowchart: Manual Operation 29"/>
          <p:cNvSpPr/>
          <p:nvPr/>
        </p:nvSpPr>
        <p:spPr>
          <a:xfrm>
            <a:off x="1702824" y="4463473"/>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38</a:t>
            </a:r>
          </a:p>
        </p:txBody>
      </p:sp>
      <p:sp>
        <p:nvSpPr>
          <p:cNvPr id="31" name="Flowchart: Manual Operation 30"/>
          <p:cNvSpPr/>
          <p:nvPr/>
        </p:nvSpPr>
        <p:spPr>
          <a:xfrm>
            <a:off x="3430578" y="4463473"/>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40</a:t>
            </a:r>
          </a:p>
        </p:txBody>
      </p:sp>
      <p:sp>
        <p:nvSpPr>
          <p:cNvPr id="32" name="Flowchart: Manual Operation 31"/>
          <p:cNvSpPr/>
          <p:nvPr/>
        </p:nvSpPr>
        <p:spPr>
          <a:xfrm>
            <a:off x="2566701" y="4463473"/>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39</a:t>
            </a:r>
          </a:p>
        </p:txBody>
      </p:sp>
      <p:sp>
        <p:nvSpPr>
          <p:cNvPr id="33" name="Flowchart: Manual Operation 32"/>
          <p:cNvSpPr/>
          <p:nvPr/>
        </p:nvSpPr>
        <p:spPr>
          <a:xfrm>
            <a:off x="4290316" y="4463473"/>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41</a:t>
            </a:r>
          </a:p>
        </p:txBody>
      </p:sp>
      <p:sp>
        <p:nvSpPr>
          <p:cNvPr id="34" name="Flowchart: Manual Operation 33"/>
          <p:cNvSpPr/>
          <p:nvPr/>
        </p:nvSpPr>
        <p:spPr>
          <a:xfrm>
            <a:off x="5154193" y="4463473"/>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42</a:t>
            </a:r>
          </a:p>
        </p:txBody>
      </p:sp>
      <p:sp>
        <p:nvSpPr>
          <p:cNvPr id="35" name="Flowchart: Manual Operation 34"/>
          <p:cNvSpPr/>
          <p:nvPr/>
        </p:nvSpPr>
        <p:spPr>
          <a:xfrm>
            <a:off x="6881948" y="4463473"/>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44</a:t>
            </a:r>
          </a:p>
        </p:txBody>
      </p:sp>
      <p:sp>
        <p:nvSpPr>
          <p:cNvPr id="36" name="Flowchart: Manual Operation 35"/>
          <p:cNvSpPr/>
          <p:nvPr/>
        </p:nvSpPr>
        <p:spPr>
          <a:xfrm>
            <a:off x="6018071" y="4463473"/>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43</a:t>
            </a:r>
          </a:p>
        </p:txBody>
      </p:sp>
      <p:sp>
        <p:nvSpPr>
          <p:cNvPr id="37" name="Flowchart: Manual Operation 36"/>
          <p:cNvSpPr/>
          <p:nvPr/>
        </p:nvSpPr>
        <p:spPr>
          <a:xfrm>
            <a:off x="7745826" y="4463473"/>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45</a:t>
            </a:r>
          </a:p>
        </p:txBody>
      </p:sp>
      <p:sp>
        <p:nvSpPr>
          <p:cNvPr id="38" name="Flowchart: Manual Operation 37"/>
          <p:cNvSpPr/>
          <p:nvPr/>
        </p:nvSpPr>
        <p:spPr>
          <a:xfrm>
            <a:off x="8609703" y="4463473"/>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46</a:t>
            </a:r>
          </a:p>
        </p:txBody>
      </p:sp>
      <p:sp>
        <p:nvSpPr>
          <p:cNvPr id="39" name="Flowchart: Manual Operation 38"/>
          <p:cNvSpPr/>
          <p:nvPr/>
        </p:nvSpPr>
        <p:spPr>
          <a:xfrm>
            <a:off x="10337458" y="4463473"/>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48</a:t>
            </a:r>
          </a:p>
        </p:txBody>
      </p:sp>
      <p:sp>
        <p:nvSpPr>
          <p:cNvPr id="40" name="Flowchart: Manual Operation 39"/>
          <p:cNvSpPr/>
          <p:nvPr/>
        </p:nvSpPr>
        <p:spPr>
          <a:xfrm>
            <a:off x="9473581" y="4463473"/>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47</a:t>
            </a:r>
          </a:p>
        </p:txBody>
      </p:sp>
      <p:sp>
        <p:nvSpPr>
          <p:cNvPr id="53" name="Flowchart: Manual Operation 52"/>
          <p:cNvSpPr/>
          <p:nvPr/>
        </p:nvSpPr>
        <p:spPr>
          <a:xfrm>
            <a:off x="838946" y="5272694"/>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49</a:t>
            </a:r>
          </a:p>
        </p:txBody>
      </p:sp>
      <p:sp>
        <p:nvSpPr>
          <p:cNvPr id="54" name="Flowchart: Manual Operation 53"/>
          <p:cNvSpPr/>
          <p:nvPr/>
        </p:nvSpPr>
        <p:spPr>
          <a:xfrm>
            <a:off x="1702824" y="5263460"/>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50</a:t>
            </a:r>
          </a:p>
        </p:txBody>
      </p:sp>
      <p:sp>
        <p:nvSpPr>
          <p:cNvPr id="55" name="Flowchart: Manual Operation 54"/>
          <p:cNvSpPr/>
          <p:nvPr/>
        </p:nvSpPr>
        <p:spPr>
          <a:xfrm>
            <a:off x="3430578" y="5263460"/>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52</a:t>
            </a:r>
          </a:p>
        </p:txBody>
      </p:sp>
      <p:sp>
        <p:nvSpPr>
          <p:cNvPr id="56" name="Flowchart: Manual Operation 55"/>
          <p:cNvSpPr/>
          <p:nvPr/>
        </p:nvSpPr>
        <p:spPr>
          <a:xfrm>
            <a:off x="2566701" y="5263460"/>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51</a:t>
            </a:r>
          </a:p>
        </p:txBody>
      </p:sp>
      <p:sp>
        <p:nvSpPr>
          <p:cNvPr id="57" name="Flowchart: Manual Operation 56"/>
          <p:cNvSpPr/>
          <p:nvPr/>
        </p:nvSpPr>
        <p:spPr>
          <a:xfrm>
            <a:off x="4290316" y="5263460"/>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53</a:t>
            </a:r>
          </a:p>
        </p:txBody>
      </p:sp>
      <p:sp>
        <p:nvSpPr>
          <p:cNvPr id="58" name="Flowchart: Manual Operation 57"/>
          <p:cNvSpPr/>
          <p:nvPr/>
        </p:nvSpPr>
        <p:spPr>
          <a:xfrm>
            <a:off x="5154193" y="5263460"/>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54</a:t>
            </a:r>
          </a:p>
        </p:txBody>
      </p:sp>
      <p:sp>
        <p:nvSpPr>
          <p:cNvPr id="59" name="Flowchart: Manual Operation 58"/>
          <p:cNvSpPr/>
          <p:nvPr/>
        </p:nvSpPr>
        <p:spPr>
          <a:xfrm>
            <a:off x="6881948" y="5263460"/>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56</a:t>
            </a:r>
          </a:p>
        </p:txBody>
      </p:sp>
      <p:sp>
        <p:nvSpPr>
          <p:cNvPr id="60" name="Flowchart: Manual Operation 59"/>
          <p:cNvSpPr/>
          <p:nvPr/>
        </p:nvSpPr>
        <p:spPr>
          <a:xfrm>
            <a:off x="6018071" y="5263460"/>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55</a:t>
            </a:r>
          </a:p>
        </p:txBody>
      </p:sp>
      <p:sp>
        <p:nvSpPr>
          <p:cNvPr id="61" name="Flowchart: Manual Operation 60"/>
          <p:cNvSpPr/>
          <p:nvPr/>
        </p:nvSpPr>
        <p:spPr>
          <a:xfrm>
            <a:off x="7745826" y="5263460"/>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57</a:t>
            </a:r>
          </a:p>
        </p:txBody>
      </p:sp>
      <p:sp>
        <p:nvSpPr>
          <p:cNvPr id="62" name="Flowchart: Manual Operation 61"/>
          <p:cNvSpPr/>
          <p:nvPr/>
        </p:nvSpPr>
        <p:spPr>
          <a:xfrm>
            <a:off x="8609703" y="5263460"/>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58</a:t>
            </a:r>
          </a:p>
        </p:txBody>
      </p:sp>
      <p:sp>
        <p:nvSpPr>
          <p:cNvPr id="63" name="Flowchart: Manual Operation 62"/>
          <p:cNvSpPr/>
          <p:nvPr/>
        </p:nvSpPr>
        <p:spPr>
          <a:xfrm>
            <a:off x="10337458" y="5263460"/>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60</a:t>
            </a:r>
          </a:p>
        </p:txBody>
      </p:sp>
      <p:sp>
        <p:nvSpPr>
          <p:cNvPr id="64" name="Flowchart: Manual Operation 63"/>
          <p:cNvSpPr/>
          <p:nvPr/>
        </p:nvSpPr>
        <p:spPr>
          <a:xfrm>
            <a:off x="9473581" y="5263460"/>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59</a:t>
            </a:r>
          </a:p>
        </p:txBody>
      </p:sp>
      <p:sp>
        <p:nvSpPr>
          <p:cNvPr id="65" name="Flowchart: Manual Operation 64"/>
          <p:cNvSpPr/>
          <p:nvPr/>
        </p:nvSpPr>
        <p:spPr>
          <a:xfrm>
            <a:off x="838946" y="2063513"/>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01</a:t>
            </a:r>
          </a:p>
        </p:txBody>
      </p:sp>
      <p:sp>
        <p:nvSpPr>
          <p:cNvPr id="66" name="Flowchart: Manual Operation 65"/>
          <p:cNvSpPr/>
          <p:nvPr/>
        </p:nvSpPr>
        <p:spPr>
          <a:xfrm>
            <a:off x="1702824" y="2063513"/>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02</a:t>
            </a:r>
          </a:p>
        </p:txBody>
      </p:sp>
      <p:sp>
        <p:nvSpPr>
          <p:cNvPr id="67" name="Flowchart: Manual Operation 66"/>
          <p:cNvSpPr/>
          <p:nvPr/>
        </p:nvSpPr>
        <p:spPr>
          <a:xfrm>
            <a:off x="3430578" y="2063513"/>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04</a:t>
            </a:r>
          </a:p>
        </p:txBody>
      </p:sp>
      <p:sp>
        <p:nvSpPr>
          <p:cNvPr id="68" name="Flowchart: Manual Operation 67"/>
          <p:cNvSpPr/>
          <p:nvPr/>
        </p:nvSpPr>
        <p:spPr>
          <a:xfrm>
            <a:off x="2566701" y="2063513"/>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03</a:t>
            </a:r>
          </a:p>
        </p:txBody>
      </p:sp>
      <p:sp>
        <p:nvSpPr>
          <p:cNvPr id="69" name="Flowchart: Manual Operation 68"/>
          <p:cNvSpPr/>
          <p:nvPr/>
        </p:nvSpPr>
        <p:spPr>
          <a:xfrm>
            <a:off x="4290316" y="2063513"/>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05</a:t>
            </a:r>
          </a:p>
        </p:txBody>
      </p:sp>
      <p:sp>
        <p:nvSpPr>
          <p:cNvPr id="70" name="Flowchart: Manual Operation 69"/>
          <p:cNvSpPr/>
          <p:nvPr/>
        </p:nvSpPr>
        <p:spPr>
          <a:xfrm>
            <a:off x="5154193" y="2063513"/>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06</a:t>
            </a:r>
          </a:p>
        </p:txBody>
      </p:sp>
      <p:sp>
        <p:nvSpPr>
          <p:cNvPr id="71" name="Flowchart: Manual Operation 70"/>
          <p:cNvSpPr/>
          <p:nvPr/>
        </p:nvSpPr>
        <p:spPr>
          <a:xfrm>
            <a:off x="6881948" y="2063513"/>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08</a:t>
            </a:r>
          </a:p>
        </p:txBody>
      </p:sp>
      <p:sp>
        <p:nvSpPr>
          <p:cNvPr id="72" name="Flowchart: Manual Operation 71"/>
          <p:cNvSpPr/>
          <p:nvPr/>
        </p:nvSpPr>
        <p:spPr>
          <a:xfrm>
            <a:off x="6018071" y="2063513"/>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07</a:t>
            </a:r>
          </a:p>
        </p:txBody>
      </p:sp>
      <p:sp>
        <p:nvSpPr>
          <p:cNvPr id="73" name="Flowchart: Manual Operation 72"/>
          <p:cNvSpPr/>
          <p:nvPr/>
        </p:nvSpPr>
        <p:spPr>
          <a:xfrm>
            <a:off x="7745826" y="2063513"/>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09</a:t>
            </a:r>
          </a:p>
        </p:txBody>
      </p:sp>
      <p:sp>
        <p:nvSpPr>
          <p:cNvPr id="74" name="Flowchart: Manual Operation 73"/>
          <p:cNvSpPr/>
          <p:nvPr/>
        </p:nvSpPr>
        <p:spPr>
          <a:xfrm>
            <a:off x="8609703" y="2063513"/>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10</a:t>
            </a:r>
          </a:p>
        </p:txBody>
      </p:sp>
      <p:sp>
        <p:nvSpPr>
          <p:cNvPr id="75" name="Flowchart: Manual Operation 74"/>
          <p:cNvSpPr/>
          <p:nvPr/>
        </p:nvSpPr>
        <p:spPr>
          <a:xfrm>
            <a:off x="10337458" y="2063513"/>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12</a:t>
            </a:r>
          </a:p>
        </p:txBody>
      </p:sp>
      <p:sp>
        <p:nvSpPr>
          <p:cNvPr id="76" name="Flowchart: Manual Operation 75"/>
          <p:cNvSpPr/>
          <p:nvPr/>
        </p:nvSpPr>
        <p:spPr>
          <a:xfrm>
            <a:off x="9473581" y="2063513"/>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11</a:t>
            </a:r>
          </a:p>
        </p:txBody>
      </p:sp>
      <p:sp>
        <p:nvSpPr>
          <p:cNvPr id="77" name="Rectangle 76"/>
          <p:cNvSpPr/>
          <p:nvPr/>
        </p:nvSpPr>
        <p:spPr>
          <a:xfrm>
            <a:off x="7804187" y="297473"/>
            <a:ext cx="2879591" cy="14397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4000" kern="0" dirty="0">
              <a:solidFill>
                <a:schemeClr val="bg1"/>
              </a:solidFill>
              <a:latin typeface="+mj-lt"/>
            </a:endParaRPr>
          </a:p>
        </p:txBody>
      </p:sp>
      <p:sp>
        <p:nvSpPr>
          <p:cNvPr id="82" name="Flowchart: Manual Operation 81"/>
          <p:cNvSpPr/>
          <p:nvPr/>
        </p:nvSpPr>
        <p:spPr>
          <a:xfrm>
            <a:off x="8814333" y="657420"/>
            <a:ext cx="863877" cy="719898"/>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dirty="0">
              <a:solidFill>
                <a:sysClr val="windowText" lastClr="000000"/>
              </a:solidFill>
              <a:latin typeface="+mj-lt"/>
            </a:endParaRPr>
          </a:p>
        </p:txBody>
      </p:sp>
      <p:sp>
        <p:nvSpPr>
          <p:cNvPr id="81" name="Flowchart: Manual Operation 80"/>
          <p:cNvSpPr/>
          <p:nvPr/>
        </p:nvSpPr>
        <p:spPr>
          <a:xfrm>
            <a:off x="8814333" y="657420"/>
            <a:ext cx="863877" cy="719898"/>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dirty="0">
              <a:solidFill>
                <a:sysClr val="windowText" lastClr="000000"/>
              </a:solidFill>
              <a:latin typeface="+mj-lt"/>
            </a:endParaRPr>
          </a:p>
        </p:txBody>
      </p:sp>
      <p:sp>
        <p:nvSpPr>
          <p:cNvPr id="80" name="Flowchart: Manual Operation 79"/>
          <p:cNvSpPr/>
          <p:nvPr/>
        </p:nvSpPr>
        <p:spPr>
          <a:xfrm>
            <a:off x="8814333" y="657420"/>
            <a:ext cx="863877" cy="71989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dirty="0">
              <a:solidFill>
                <a:sysClr val="windowText" lastClr="000000"/>
              </a:solidFill>
              <a:latin typeface="+mj-lt"/>
            </a:endParaRPr>
          </a:p>
        </p:txBody>
      </p:sp>
      <p:sp>
        <p:nvSpPr>
          <p:cNvPr id="79" name="Flowchart: Manual Operation 78"/>
          <p:cNvSpPr/>
          <p:nvPr/>
        </p:nvSpPr>
        <p:spPr>
          <a:xfrm>
            <a:off x="8812043" y="657421"/>
            <a:ext cx="863877" cy="71989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dirty="0">
              <a:solidFill>
                <a:sysClr val="windowText" lastClr="000000"/>
              </a:solidFill>
              <a:latin typeface="+mj-lt"/>
            </a:endParaRPr>
          </a:p>
        </p:txBody>
      </p:sp>
      <p:sp>
        <p:nvSpPr>
          <p:cNvPr id="78" name="Flowchart: Manual Operation 77"/>
          <p:cNvSpPr/>
          <p:nvPr/>
        </p:nvSpPr>
        <p:spPr>
          <a:xfrm>
            <a:off x="8812043" y="657421"/>
            <a:ext cx="863877" cy="719898"/>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2400" kern="0" dirty="0">
              <a:solidFill>
                <a:sysClr val="windowText" lastClr="000000"/>
              </a:solidFill>
              <a:latin typeface="+mj-lt"/>
            </a:endParaRPr>
          </a:p>
        </p:txBody>
      </p:sp>
    </p:spTree>
    <p:extLst>
      <p:ext uri="{BB962C8B-B14F-4D97-AF65-F5344CB8AC3E}">
        <p14:creationId xmlns:p14="http://schemas.microsoft.com/office/powerpoint/2010/main" val="568747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grpId="0" nodeType="clickEffect">
                                  <p:stCondLst>
                                    <p:cond delay="0"/>
                                  </p:stCondLst>
                                  <p:childTnLst>
                                    <p:animMotion origin="layout" path="M -0.00128 0.0009 L -0.15063 0.0009 C -0.21752 0.0009 -0.29998 0.08942 -0.29998 0.16137 L -0.29998 0.32183 " pathEditMode="relative" rAng="0" ptsTypes="AAAA">
                                      <p:cBhvr>
                                        <p:cTn id="6" dur="2000" fill="hold"/>
                                        <p:tgtEl>
                                          <p:spTgt spid="78"/>
                                        </p:tgtEl>
                                        <p:attrNameLst>
                                          <p:attrName>ppt_x</p:attrName>
                                          <p:attrName>ppt_y</p:attrName>
                                        </p:attrNameLst>
                                      </p:cBhvr>
                                      <p:rCtr x="-14935" y="16046"/>
                                    </p:animMotion>
                                  </p:childTnLst>
                                </p:cTn>
                              </p:par>
                            </p:childTnLst>
                          </p:cTn>
                        </p:par>
                        <p:par>
                          <p:cTn id="7" fill="hold">
                            <p:stCondLst>
                              <p:cond delay="2000"/>
                            </p:stCondLst>
                            <p:childTnLst>
                              <p:par>
                                <p:cTn id="8" presetID="50" presetClass="path" presetSubtype="0" accel="50000" decel="50000" fill="hold" grpId="0" nodeType="afterEffect">
                                  <p:stCondLst>
                                    <p:cond delay="0"/>
                                  </p:stCondLst>
                                  <p:childTnLst>
                                    <p:animMotion origin="layout" path="M -0.00154 0.00181 L -0.11553 0.00181 C -0.16659 0.00181 -0.22939 0.08987 -0.22939 0.16182 L -0.22939 0.32183 " pathEditMode="relative" rAng="0" ptsTypes="AAAA">
                                      <p:cBhvr>
                                        <p:cTn id="9" dur="2000" fill="hold"/>
                                        <p:tgtEl>
                                          <p:spTgt spid="79"/>
                                        </p:tgtEl>
                                        <p:attrNameLst>
                                          <p:attrName>ppt_x</p:attrName>
                                          <p:attrName>ppt_y</p:attrName>
                                        </p:attrNameLst>
                                      </p:cBhvr>
                                      <p:rCtr x="-11399" y="16001"/>
                                    </p:animMotion>
                                  </p:childTnLst>
                                </p:cTn>
                              </p:par>
                            </p:childTnLst>
                          </p:cTn>
                        </p:par>
                        <p:par>
                          <p:cTn id="10" fill="hold">
                            <p:stCondLst>
                              <p:cond delay="4000"/>
                            </p:stCondLst>
                            <p:childTnLst>
                              <p:par>
                                <p:cTn id="11" presetID="50" presetClass="path" presetSubtype="0" accel="50000" decel="50000" fill="hold" grpId="0" nodeType="afterEffect">
                                  <p:stCondLst>
                                    <p:cond delay="0"/>
                                  </p:stCondLst>
                                  <p:childTnLst>
                                    <p:animMotion origin="layout" path="M -9.90554E-7 0.00272 L -0.07927 0.00272 C -0.11476 0.00272 -0.15841 0.09033 -0.15841 0.16228 L -0.15841 0.32183 " pathEditMode="relative" rAng="0" ptsTypes="AAAA">
                                      <p:cBhvr>
                                        <p:cTn id="12" dur="2000" fill="hold"/>
                                        <p:tgtEl>
                                          <p:spTgt spid="80"/>
                                        </p:tgtEl>
                                        <p:attrNameLst>
                                          <p:attrName>ppt_x</p:attrName>
                                          <p:attrName>ppt_y</p:attrName>
                                        </p:attrNameLst>
                                      </p:cBhvr>
                                      <p:rCtr x="-7927" y="15956"/>
                                    </p:animMotion>
                                  </p:childTnLst>
                                </p:cTn>
                              </p:par>
                            </p:childTnLst>
                          </p:cTn>
                        </p:par>
                      </p:childTnLst>
                    </p:cTn>
                  </p:par>
                  <p:par>
                    <p:cTn id="13" fill="hold">
                      <p:stCondLst>
                        <p:cond delay="indefinite"/>
                      </p:stCondLst>
                      <p:childTnLst>
                        <p:par>
                          <p:cTn id="14" fill="hold">
                            <p:stCondLst>
                              <p:cond delay="0"/>
                            </p:stCondLst>
                            <p:childTnLst>
                              <p:par>
                                <p:cTn id="15" presetID="50" presetClass="path" presetSubtype="0" accel="50000" decel="50000" fill="hold" grpId="0" nodeType="clickEffect">
                                  <p:stCondLst>
                                    <p:cond delay="0"/>
                                  </p:stCondLst>
                                  <p:childTnLst>
                                    <p:animMotion origin="layout" path="M -9.90554E-7 3.00953E-6 L -0.22121 3.00953E-6 C -0.32001 3.00953E-6 -0.44154 0.15206 -0.44154 0.27735 L -0.44154 0.55538 " pathEditMode="relative" rAng="0" ptsTypes="AAAA">
                                      <p:cBhvr>
                                        <p:cTn id="16" dur="2000" fill="hold"/>
                                        <p:tgtEl>
                                          <p:spTgt spid="81"/>
                                        </p:tgtEl>
                                        <p:attrNameLst>
                                          <p:attrName>ppt_x</p:attrName>
                                          <p:attrName>ppt_y</p:attrName>
                                        </p:attrNameLst>
                                      </p:cBhvr>
                                      <p:rCtr x="-22083" y="27758"/>
                                    </p:animMotion>
                                  </p:childTnLst>
                                </p:cTn>
                              </p:par>
                            </p:childTnLst>
                          </p:cTn>
                        </p:par>
                        <p:par>
                          <p:cTn id="17" fill="hold">
                            <p:stCondLst>
                              <p:cond delay="2000"/>
                            </p:stCondLst>
                            <p:childTnLst>
                              <p:par>
                                <p:cTn id="18" presetID="50" presetClass="path" presetSubtype="0" accel="50000" decel="50000" fill="hold" grpId="0" nodeType="afterEffect">
                                  <p:stCondLst>
                                    <p:cond delay="0"/>
                                  </p:stCondLst>
                                  <p:childTnLst>
                                    <p:animMotion origin="layout" path="M -9.90554E-7 3.00953E-6 L -0.18611 3.00953E-6 C -0.26934 3.00953E-6 -0.37107 0.15161 -0.37107 0.27689 L -0.37107 0.55492 " pathEditMode="relative" rAng="0" ptsTypes="AAAA">
                                      <p:cBhvr>
                                        <p:cTn id="19" dur="2000" fill="hold"/>
                                        <p:tgtEl>
                                          <p:spTgt spid="82"/>
                                        </p:tgtEl>
                                        <p:attrNameLst>
                                          <p:attrName>ppt_x</p:attrName>
                                          <p:attrName>ppt_y</p:attrName>
                                        </p:attrNameLst>
                                      </p:cBhvr>
                                      <p:rCtr x="-18560" y="277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1" grpId="0" animBg="1"/>
      <p:bldP spid="80" grpId="0" animBg="1"/>
      <p:bldP spid="79" grpId="0" animBg="1"/>
      <p:bldP spid="7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lstStyle/>
          <a:p>
            <a:r>
              <a:rPr lang="en-GB" dirty="0"/>
              <a:t>HASH distribution</a:t>
            </a:r>
          </a:p>
        </p:txBody>
      </p:sp>
      <p:sp>
        <p:nvSpPr>
          <p:cNvPr id="5" name="Flowchart: Manual Operation 4"/>
          <p:cNvSpPr/>
          <p:nvPr/>
        </p:nvSpPr>
        <p:spPr>
          <a:xfrm>
            <a:off x="838946" y="2863500"/>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13</a:t>
            </a:r>
          </a:p>
        </p:txBody>
      </p:sp>
      <p:sp>
        <p:nvSpPr>
          <p:cNvPr id="6" name="Flowchart: Manual Operation 5"/>
          <p:cNvSpPr/>
          <p:nvPr/>
        </p:nvSpPr>
        <p:spPr>
          <a:xfrm>
            <a:off x="1702824" y="2863500"/>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14</a:t>
            </a:r>
          </a:p>
        </p:txBody>
      </p:sp>
      <p:sp>
        <p:nvSpPr>
          <p:cNvPr id="7" name="Flowchart: Manual Operation 6"/>
          <p:cNvSpPr/>
          <p:nvPr/>
        </p:nvSpPr>
        <p:spPr>
          <a:xfrm>
            <a:off x="3430578" y="2863500"/>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16</a:t>
            </a:r>
          </a:p>
        </p:txBody>
      </p:sp>
      <p:sp>
        <p:nvSpPr>
          <p:cNvPr id="8" name="Flowchart: Manual Operation 7"/>
          <p:cNvSpPr/>
          <p:nvPr/>
        </p:nvSpPr>
        <p:spPr>
          <a:xfrm>
            <a:off x="2566701" y="2863500"/>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15</a:t>
            </a:r>
          </a:p>
        </p:txBody>
      </p:sp>
      <p:sp>
        <p:nvSpPr>
          <p:cNvPr id="9" name="Flowchart: Manual Operation 8"/>
          <p:cNvSpPr/>
          <p:nvPr/>
        </p:nvSpPr>
        <p:spPr>
          <a:xfrm>
            <a:off x="4290316" y="2863500"/>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17</a:t>
            </a:r>
          </a:p>
        </p:txBody>
      </p:sp>
      <p:sp>
        <p:nvSpPr>
          <p:cNvPr id="10" name="Flowchart: Manual Operation 9"/>
          <p:cNvSpPr/>
          <p:nvPr/>
        </p:nvSpPr>
        <p:spPr>
          <a:xfrm>
            <a:off x="5154193" y="2863500"/>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18</a:t>
            </a:r>
          </a:p>
        </p:txBody>
      </p:sp>
      <p:sp>
        <p:nvSpPr>
          <p:cNvPr id="11" name="Flowchart: Manual Operation 10"/>
          <p:cNvSpPr/>
          <p:nvPr/>
        </p:nvSpPr>
        <p:spPr>
          <a:xfrm>
            <a:off x="6881948" y="2863500"/>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20</a:t>
            </a:r>
          </a:p>
        </p:txBody>
      </p:sp>
      <p:sp>
        <p:nvSpPr>
          <p:cNvPr id="12" name="Flowchart: Manual Operation 11"/>
          <p:cNvSpPr/>
          <p:nvPr/>
        </p:nvSpPr>
        <p:spPr>
          <a:xfrm>
            <a:off x="6018071" y="2863500"/>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19</a:t>
            </a:r>
          </a:p>
        </p:txBody>
      </p:sp>
      <p:sp>
        <p:nvSpPr>
          <p:cNvPr id="13" name="Flowchart: Manual Operation 12"/>
          <p:cNvSpPr/>
          <p:nvPr/>
        </p:nvSpPr>
        <p:spPr>
          <a:xfrm>
            <a:off x="7745826" y="2863500"/>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21</a:t>
            </a:r>
          </a:p>
        </p:txBody>
      </p:sp>
      <p:sp>
        <p:nvSpPr>
          <p:cNvPr id="14" name="Flowchart: Manual Operation 13"/>
          <p:cNvSpPr/>
          <p:nvPr/>
        </p:nvSpPr>
        <p:spPr>
          <a:xfrm>
            <a:off x="8609703" y="2863500"/>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22</a:t>
            </a:r>
          </a:p>
        </p:txBody>
      </p:sp>
      <p:sp>
        <p:nvSpPr>
          <p:cNvPr id="15" name="Flowchart: Manual Operation 14"/>
          <p:cNvSpPr/>
          <p:nvPr/>
        </p:nvSpPr>
        <p:spPr>
          <a:xfrm>
            <a:off x="10337458" y="2863500"/>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24</a:t>
            </a:r>
          </a:p>
        </p:txBody>
      </p:sp>
      <p:sp>
        <p:nvSpPr>
          <p:cNvPr id="16" name="Flowchart: Manual Operation 15"/>
          <p:cNvSpPr/>
          <p:nvPr/>
        </p:nvSpPr>
        <p:spPr>
          <a:xfrm>
            <a:off x="9473581" y="2863500"/>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23</a:t>
            </a:r>
          </a:p>
        </p:txBody>
      </p:sp>
      <p:sp>
        <p:nvSpPr>
          <p:cNvPr id="17" name="Flowchart: Manual Operation 16"/>
          <p:cNvSpPr/>
          <p:nvPr/>
        </p:nvSpPr>
        <p:spPr>
          <a:xfrm>
            <a:off x="838946" y="3663486"/>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25</a:t>
            </a:r>
          </a:p>
        </p:txBody>
      </p:sp>
      <p:sp>
        <p:nvSpPr>
          <p:cNvPr id="18" name="Flowchart: Manual Operation 17"/>
          <p:cNvSpPr/>
          <p:nvPr/>
        </p:nvSpPr>
        <p:spPr>
          <a:xfrm>
            <a:off x="1702824" y="3663486"/>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26</a:t>
            </a:r>
          </a:p>
        </p:txBody>
      </p:sp>
      <p:sp>
        <p:nvSpPr>
          <p:cNvPr id="19" name="Flowchart: Manual Operation 18"/>
          <p:cNvSpPr/>
          <p:nvPr/>
        </p:nvSpPr>
        <p:spPr>
          <a:xfrm>
            <a:off x="3430578" y="3663486"/>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28</a:t>
            </a:r>
          </a:p>
        </p:txBody>
      </p:sp>
      <p:sp>
        <p:nvSpPr>
          <p:cNvPr id="20" name="Flowchart: Manual Operation 19"/>
          <p:cNvSpPr/>
          <p:nvPr/>
        </p:nvSpPr>
        <p:spPr>
          <a:xfrm>
            <a:off x="2566701" y="3663486"/>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27</a:t>
            </a:r>
          </a:p>
        </p:txBody>
      </p:sp>
      <p:sp>
        <p:nvSpPr>
          <p:cNvPr id="21" name="Flowchart: Manual Operation 20"/>
          <p:cNvSpPr/>
          <p:nvPr/>
        </p:nvSpPr>
        <p:spPr>
          <a:xfrm>
            <a:off x="4290316" y="3663486"/>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29</a:t>
            </a:r>
          </a:p>
        </p:txBody>
      </p:sp>
      <p:sp>
        <p:nvSpPr>
          <p:cNvPr id="22" name="Flowchart: Manual Operation 21"/>
          <p:cNvSpPr/>
          <p:nvPr/>
        </p:nvSpPr>
        <p:spPr>
          <a:xfrm>
            <a:off x="5154193" y="3663486"/>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30</a:t>
            </a:r>
          </a:p>
        </p:txBody>
      </p:sp>
      <p:sp>
        <p:nvSpPr>
          <p:cNvPr id="23" name="Flowchart: Manual Operation 22"/>
          <p:cNvSpPr/>
          <p:nvPr/>
        </p:nvSpPr>
        <p:spPr>
          <a:xfrm>
            <a:off x="6881948" y="3663486"/>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32</a:t>
            </a:r>
          </a:p>
        </p:txBody>
      </p:sp>
      <p:sp>
        <p:nvSpPr>
          <p:cNvPr id="24" name="Flowchart: Manual Operation 23"/>
          <p:cNvSpPr/>
          <p:nvPr/>
        </p:nvSpPr>
        <p:spPr>
          <a:xfrm>
            <a:off x="6018071" y="3663486"/>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31</a:t>
            </a:r>
          </a:p>
        </p:txBody>
      </p:sp>
      <p:sp>
        <p:nvSpPr>
          <p:cNvPr id="25" name="Flowchart: Manual Operation 24"/>
          <p:cNvSpPr/>
          <p:nvPr/>
        </p:nvSpPr>
        <p:spPr>
          <a:xfrm>
            <a:off x="7745826" y="3663486"/>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33</a:t>
            </a:r>
          </a:p>
        </p:txBody>
      </p:sp>
      <p:sp>
        <p:nvSpPr>
          <p:cNvPr id="26" name="Flowchart: Manual Operation 25"/>
          <p:cNvSpPr/>
          <p:nvPr/>
        </p:nvSpPr>
        <p:spPr>
          <a:xfrm>
            <a:off x="8609703" y="3663486"/>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34</a:t>
            </a:r>
          </a:p>
        </p:txBody>
      </p:sp>
      <p:sp>
        <p:nvSpPr>
          <p:cNvPr id="27" name="Flowchart: Manual Operation 26"/>
          <p:cNvSpPr/>
          <p:nvPr/>
        </p:nvSpPr>
        <p:spPr>
          <a:xfrm>
            <a:off x="10337458" y="3663486"/>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36</a:t>
            </a:r>
          </a:p>
        </p:txBody>
      </p:sp>
      <p:sp>
        <p:nvSpPr>
          <p:cNvPr id="28" name="Flowchart: Manual Operation 27"/>
          <p:cNvSpPr/>
          <p:nvPr/>
        </p:nvSpPr>
        <p:spPr>
          <a:xfrm>
            <a:off x="9473581" y="3663486"/>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35</a:t>
            </a:r>
          </a:p>
        </p:txBody>
      </p:sp>
      <p:sp>
        <p:nvSpPr>
          <p:cNvPr id="29" name="Flowchart: Manual Operation 28"/>
          <p:cNvSpPr/>
          <p:nvPr/>
        </p:nvSpPr>
        <p:spPr>
          <a:xfrm>
            <a:off x="838946" y="4463473"/>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37</a:t>
            </a:r>
          </a:p>
        </p:txBody>
      </p:sp>
      <p:sp>
        <p:nvSpPr>
          <p:cNvPr id="30" name="Flowchart: Manual Operation 29"/>
          <p:cNvSpPr/>
          <p:nvPr/>
        </p:nvSpPr>
        <p:spPr>
          <a:xfrm>
            <a:off x="1702824" y="4463473"/>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38</a:t>
            </a:r>
          </a:p>
        </p:txBody>
      </p:sp>
      <p:sp>
        <p:nvSpPr>
          <p:cNvPr id="31" name="Flowchart: Manual Operation 30"/>
          <p:cNvSpPr/>
          <p:nvPr/>
        </p:nvSpPr>
        <p:spPr>
          <a:xfrm>
            <a:off x="3430578" y="4463473"/>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40</a:t>
            </a:r>
          </a:p>
        </p:txBody>
      </p:sp>
      <p:sp>
        <p:nvSpPr>
          <p:cNvPr id="32" name="Flowchart: Manual Operation 31"/>
          <p:cNvSpPr/>
          <p:nvPr/>
        </p:nvSpPr>
        <p:spPr>
          <a:xfrm>
            <a:off x="2566701" y="4463473"/>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39</a:t>
            </a:r>
          </a:p>
        </p:txBody>
      </p:sp>
      <p:sp>
        <p:nvSpPr>
          <p:cNvPr id="33" name="Flowchart: Manual Operation 32"/>
          <p:cNvSpPr/>
          <p:nvPr/>
        </p:nvSpPr>
        <p:spPr>
          <a:xfrm>
            <a:off x="4290316" y="4463473"/>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41</a:t>
            </a:r>
          </a:p>
        </p:txBody>
      </p:sp>
      <p:sp>
        <p:nvSpPr>
          <p:cNvPr id="34" name="Flowchart: Manual Operation 33"/>
          <p:cNvSpPr/>
          <p:nvPr/>
        </p:nvSpPr>
        <p:spPr>
          <a:xfrm>
            <a:off x="5154193" y="4463473"/>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42</a:t>
            </a:r>
          </a:p>
        </p:txBody>
      </p:sp>
      <p:sp>
        <p:nvSpPr>
          <p:cNvPr id="35" name="Flowchart: Manual Operation 34"/>
          <p:cNvSpPr/>
          <p:nvPr/>
        </p:nvSpPr>
        <p:spPr>
          <a:xfrm>
            <a:off x="6881948" y="4463473"/>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44</a:t>
            </a:r>
          </a:p>
        </p:txBody>
      </p:sp>
      <p:sp>
        <p:nvSpPr>
          <p:cNvPr id="36" name="Flowchart: Manual Operation 35"/>
          <p:cNvSpPr/>
          <p:nvPr/>
        </p:nvSpPr>
        <p:spPr>
          <a:xfrm>
            <a:off x="6018071" y="4463473"/>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43</a:t>
            </a:r>
          </a:p>
        </p:txBody>
      </p:sp>
      <p:sp>
        <p:nvSpPr>
          <p:cNvPr id="37" name="Flowchart: Manual Operation 36"/>
          <p:cNvSpPr/>
          <p:nvPr/>
        </p:nvSpPr>
        <p:spPr>
          <a:xfrm>
            <a:off x="7745826" y="4463473"/>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45</a:t>
            </a:r>
          </a:p>
        </p:txBody>
      </p:sp>
      <p:sp>
        <p:nvSpPr>
          <p:cNvPr id="38" name="Flowchart: Manual Operation 37"/>
          <p:cNvSpPr/>
          <p:nvPr/>
        </p:nvSpPr>
        <p:spPr>
          <a:xfrm>
            <a:off x="8609703" y="4463473"/>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46</a:t>
            </a:r>
          </a:p>
        </p:txBody>
      </p:sp>
      <p:sp>
        <p:nvSpPr>
          <p:cNvPr id="39" name="Flowchart: Manual Operation 38"/>
          <p:cNvSpPr/>
          <p:nvPr/>
        </p:nvSpPr>
        <p:spPr>
          <a:xfrm>
            <a:off x="10337458" y="4463473"/>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48</a:t>
            </a:r>
          </a:p>
        </p:txBody>
      </p:sp>
      <p:sp>
        <p:nvSpPr>
          <p:cNvPr id="40" name="Flowchart: Manual Operation 39"/>
          <p:cNvSpPr/>
          <p:nvPr/>
        </p:nvSpPr>
        <p:spPr>
          <a:xfrm>
            <a:off x="9473581" y="4463473"/>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47</a:t>
            </a:r>
          </a:p>
        </p:txBody>
      </p:sp>
      <p:sp>
        <p:nvSpPr>
          <p:cNvPr id="53" name="Flowchart: Manual Operation 52"/>
          <p:cNvSpPr/>
          <p:nvPr/>
        </p:nvSpPr>
        <p:spPr>
          <a:xfrm>
            <a:off x="838946" y="5263460"/>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49</a:t>
            </a:r>
          </a:p>
        </p:txBody>
      </p:sp>
      <p:sp>
        <p:nvSpPr>
          <p:cNvPr id="54" name="Flowchart: Manual Operation 53"/>
          <p:cNvSpPr/>
          <p:nvPr/>
        </p:nvSpPr>
        <p:spPr>
          <a:xfrm>
            <a:off x="1702824" y="5263460"/>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50</a:t>
            </a:r>
          </a:p>
        </p:txBody>
      </p:sp>
      <p:sp>
        <p:nvSpPr>
          <p:cNvPr id="55" name="Flowchart: Manual Operation 54"/>
          <p:cNvSpPr/>
          <p:nvPr/>
        </p:nvSpPr>
        <p:spPr>
          <a:xfrm>
            <a:off x="3430578" y="5263460"/>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52</a:t>
            </a:r>
          </a:p>
        </p:txBody>
      </p:sp>
      <p:sp>
        <p:nvSpPr>
          <p:cNvPr id="56" name="Flowchart: Manual Operation 55"/>
          <p:cNvSpPr/>
          <p:nvPr/>
        </p:nvSpPr>
        <p:spPr>
          <a:xfrm>
            <a:off x="2566701" y="5263460"/>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51</a:t>
            </a:r>
          </a:p>
        </p:txBody>
      </p:sp>
      <p:sp>
        <p:nvSpPr>
          <p:cNvPr id="57" name="Flowchart: Manual Operation 56"/>
          <p:cNvSpPr/>
          <p:nvPr/>
        </p:nvSpPr>
        <p:spPr>
          <a:xfrm>
            <a:off x="4290316" y="5263460"/>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53</a:t>
            </a:r>
          </a:p>
        </p:txBody>
      </p:sp>
      <p:sp>
        <p:nvSpPr>
          <p:cNvPr id="58" name="Flowchart: Manual Operation 57"/>
          <p:cNvSpPr/>
          <p:nvPr/>
        </p:nvSpPr>
        <p:spPr>
          <a:xfrm>
            <a:off x="5154193" y="5263460"/>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54</a:t>
            </a:r>
          </a:p>
        </p:txBody>
      </p:sp>
      <p:sp>
        <p:nvSpPr>
          <p:cNvPr id="59" name="Flowchart: Manual Operation 58"/>
          <p:cNvSpPr/>
          <p:nvPr/>
        </p:nvSpPr>
        <p:spPr>
          <a:xfrm>
            <a:off x="6881948" y="5263460"/>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56</a:t>
            </a:r>
          </a:p>
        </p:txBody>
      </p:sp>
      <p:sp>
        <p:nvSpPr>
          <p:cNvPr id="60" name="Flowchart: Manual Operation 59"/>
          <p:cNvSpPr/>
          <p:nvPr/>
        </p:nvSpPr>
        <p:spPr>
          <a:xfrm>
            <a:off x="6018071" y="5263460"/>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55</a:t>
            </a:r>
          </a:p>
        </p:txBody>
      </p:sp>
      <p:sp>
        <p:nvSpPr>
          <p:cNvPr id="61" name="Flowchart: Manual Operation 60"/>
          <p:cNvSpPr/>
          <p:nvPr/>
        </p:nvSpPr>
        <p:spPr>
          <a:xfrm>
            <a:off x="7745826" y="5263460"/>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57</a:t>
            </a:r>
          </a:p>
        </p:txBody>
      </p:sp>
      <p:sp>
        <p:nvSpPr>
          <p:cNvPr id="62" name="Flowchart: Manual Operation 61"/>
          <p:cNvSpPr/>
          <p:nvPr/>
        </p:nvSpPr>
        <p:spPr>
          <a:xfrm>
            <a:off x="8609703" y="5263460"/>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58</a:t>
            </a:r>
          </a:p>
        </p:txBody>
      </p:sp>
      <p:sp>
        <p:nvSpPr>
          <p:cNvPr id="63" name="Flowchart: Manual Operation 62"/>
          <p:cNvSpPr/>
          <p:nvPr/>
        </p:nvSpPr>
        <p:spPr>
          <a:xfrm>
            <a:off x="10337458" y="5263460"/>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60</a:t>
            </a:r>
          </a:p>
        </p:txBody>
      </p:sp>
      <p:sp>
        <p:nvSpPr>
          <p:cNvPr id="64" name="Flowchart: Manual Operation 63"/>
          <p:cNvSpPr/>
          <p:nvPr/>
        </p:nvSpPr>
        <p:spPr>
          <a:xfrm>
            <a:off x="9473581" y="5263460"/>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59</a:t>
            </a:r>
          </a:p>
        </p:txBody>
      </p:sp>
      <p:sp>
        <p:nvSpPr>
          <p:cNvPr id="65" name="Flowchart: Manual Operation 64"/>
          <p:cNvSpPr/>
          <p:nvPr/>
        </p:nvSpPr>
        <p:spPr>
          <a:xfrm>
            <a:off x="838946" y="2063513"/>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01</a:t>
            </a:r>
          </a:p>
        </p:txBody>
      </p:sp>
      <p:sp>
        <p:nvSpPr>
          <p:cNvPr id="66" name="Flowchart: Manual Operation 65"/>
          <p:cNvSpPr/>
          <p:nvPr/>
        </p:nvSpPr>
        <p:spPr>
          <a:xfrm>
            <a:off x="1702824" y="2063513"/>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02</a:t>
            </a:r>
          </a:p>
        </p:txBody>
      </p:sp>
      <p:sp>
        <p:nvSpPr>
          <p:cNvPr id="67" name="Flowchart: Manual Operation 66"/>
          <p:cNvSpPr/>
          <p:nvPr/>
        </p:nvSpPr>
        <p:spPr>
          <a:xfrm>
            <a:off x="3430578" y="2063513"/>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04</a:t>
            </a:r>
          </a:p>
        </p:txBody>
      </p:sp>
      <p:sp>
        <p:nvSpPr>
          <p:cNvPr id="68" name="Flowchart: Manual Operation 67"/>
          <p:cNvSpPr/>
          <p:nvPr/>
        </p:nvSpPr>
        <p:spPr>
          <a:xfrm>
            <a:off x="2566701" y="2063513"/>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03</a:t>
            </a:r>
          </a:p>
        </p:txBody>
      </p:sp>
      <p:sp>
        <p:nvSpPr>
          <p:cNvPr id="69" name="Flowchart: Manual Operation 68"/>
          <p:cNvSpPr/>
          <p:nvPr/>
        </p:nvSpPr>
        <p:spPr>
          <a:xfrm>
            <a:off x="4290316" y="2063513"/>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05</a:t>
            </a:r>
          </a:p>
        </p:txBody>
      </p:sp>
      <p:sp>
        <p:nvSpPr>
          <p:cNvPr id="70" name="Flowchart: Manual Operation 69"/>
          <p:cNvSpPr/>
          <p:nvPr/>
        </p:nvSpPr>
        <p:spPr>
          <a:xfrm>
            <a:off x="5154193" y="2063513"/>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06</a:t>
            </a:r>
          </a:p>
        </p:txBody>
      </p:sp>
      <p:sp>
        <p:nvSpPr>
          <p:cNvPr id="71" name="Flowchart: Manual Operation 70"/>
          <p:cNvSpPr/>
          <p:nvPr/>
        </p:nvSpPr>
        <p:spPr>
          <a:xfrm>
            <a:off x="6881948" y="2063513"/>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08</a:t>
            </a:r>
          </a:p>
        </p:txBody>
      </p:sp>
      <p:sp>
        <p:nvSpPr>
          <p:cNvPr id="72" name="Flowchart: Manual Operation 71"/>
          <p:cNvSpPr/>
          <p:nvPr/>
        </p:nvSpPr>
        <p:spPr>
          <a:xfrm>
            <a:off x="6018071" y="2063513"/>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07</a:t>
            </a:r>
          </a:p>
        </p:txBody>
      </p:sp>
      <p:sp>
        <p:nvSpPr>
          <p:cNvPr id="73" name="Flowchart: Manual Operation 72"/>
          <p:cNvSpPr/>
          <p:nvPr/>
        </p:nvSpPr>
        <p:spPr>
          <a:xfrm>
            <a:off x="7745826" y="2063513"/>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09</a:t>
            </a:r>
          </a:p>
        </p:txBody>
      </p:sp>
      <p:sp>
        <p:nvSpPr>
          <p:cNvPr id="74" name="Flowchart: Manual Operation 73"/>
          <p:cNvSpPr/>
          <p:nvPr/>
        </p:nvSpPr>
        <p:spPr>
          <a:xfrm>
            <a:off x="8609703" y="2063513"/>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10</a:t>
            </a:r>
          </a:p>
        </p:txBody>
      </p:sp>
      <p:sp>
        <p:nvSpPr>
          <p:cNvPr id="75" name="Flowchart: Manual Operation 74"/>
          <p:cNvSpPr/>
          <p:nvPr/>
        </p:nvSpPr>
        <p:spPr>
          <a:xfrm>
            <a:off x="10337458" y="2063513"/>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12</a:t>
            </a:r>
          </a:p>
        </p:txBody>
      </p:sp>
      <p:sp>
        <p:nvSpPr>
          <p:cNvPr id="76" name="Flowchart: Manual Operation 75"/>
          <p:cNvSpPr/>
          <p:nvPr/>
        </p:nvSpPr>
        <p:spPr>
          <a:xfrm>
            <a:off x="9473581" y="2063513"/>
            <a:ext cx="863877" cy="719898"/>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2400" kern="0" dirty="0">
                <a:solidFill>
                  <a:sysClr val="windowText" lastClr="000000"/>
                </a:solidFill>
                <a:latin typeface="+mj-lt"/>
              </a:rPr>
              <a:t>11</a:t>
            </a:r>
          </a:p>
        </p:txBody>
      </p:sp>
      <p:sp>
        <p:nvSpPr>
          <p:cNvPr id="4" name="Rectangle 3"/>
          <p:cNvSpPr/>
          <p:nvPr/>
        </p:nvSpPr>
        <p:spPr>
          <a:xfrm>
            <a:off x="7804187" y="297473"/>
            <a:ext cx="2879591" cy="14397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GB" sz="4000" kern="0" dirty="0">
                <a:solidFill>
                  <a:schemeClr val="bg1"/>
                </a:solidFill>
                <a:latin typeface="+mj-lt"/>
              </a:rPr>
              <a:t>HASH (    )</a:t>
            </a:r>
          </a:p>
        </p:txBody>
      </p:sp>
      <p:sp>
        <p:nvSpPr>
          <p:cNvPr id="41" name="TextBox 40"/>
          <p:cNvSpPr txBox="1"/>
          <p:nvPr/>
        </p:nvSpPr>
        <p:spPr>
          <a:xfrm>
            <a:off x="9590413" y="643580"/>
            <a:ext cx="686309" cy="782860"/>
          </a:xfrm>
          <a:prstGeom prst="rect">
            <a:avLst/>
          </a:prstGeom>
          <a:noFill/>
        </p:spPr>
        <p:txBody>
          <a:bodyPr wrap="none" rtlCol="0">
            <a:spAutoFit/>
          </a:bodyPr>
          <a:lstStyle/>
          <a:p>
            <a:pPr defTabSz="896386"/>
            <a:r>
              <a:rPr lang="en-GB" sz="4400" kern="0" dirty="0">
                <a:solidFill>
                  <a:schemeClr val="bg1"/>
                </a:solidFill>
                <a:latin typeface="+mj-lt"/>
              </a:rPr>
              <a:t>01</a:t>
            </a:r>
          </a:p>
        </p:txBody>
      </p:sp>
      <p:sp>
        <p:nvSpPr>
          <p:cNvPr id="78" name="TextBox 77"/>
          <p:cNvSpPr txBox="1"/>
          <p:nvPr/>
        </p:nvSpPr>
        <p:spPr>
          <a:xfrm>
            <a:off x="9590414" y="643580"/>
            <a:ext cx="777667" cy="782860"/>
          </a:xfrm>
          <a:prstGeom prst="rect">
            <a:avLst/>
          </a:prstGeom>
          <a:noFill/>
        </p:spPr>
        <p:txBody>
          <a:bodyPr wrap="none" rtlCol="0">
            <a:spAutoFit/>
          </a:bodyPr>
          <a:lstStyle/>
          <a:p>
            <a:pPr defTabSz="896386"/>
            <a:r>
              <a:rPr lang="en-GB" sz="4400" kern="0" dirty="0">
                <a:solidFill>
                  <a:schemeClr val="bg1"/>
                </a:solidFill>
                <a:latin typeface="+mj-lt"/>
              </a:rPr>
              <a:t>02</a:t>
            </a:r>
          </a:p>
        </p:txBody>
      </p:sp>
      <p:sp>
        <p:nvSpPr>
          <p:cNvPr id="80" name="TextBox 79"/>
          <p:cNvSpPr txBox="1"/>
          <p:nvPr/>
        </p:nvSpPr>
        <p:spPr>
          <a:xfrm>
            <a:off x="9590414" y="643580"/>
            <a:ext cx="777667" cy="782860"/>
          </a:xfrm>
          <a:prstGeom prst="rect">
            <a:avLst/>
          </a:prstGeom>
          <a:noFill/>
        </p:spPr>
        <p:txBody>
          <a:bodyPr wrap="none" rtlCol="0">
            <a:spAutoFit/>
          </a:bodyPr>
          <a:lstStyle/>
          <a:p>
            <a:pPr defTabSz="896386"/>
            <a:r>
              <a:rPr lang="en-GB" sz="4400" kern="0" dirty="0">
                <a:solidFill>
                  <a:schemeClr val="bg1"/>
                </a:solidFill>
                <a:latin typeface="+mj-lt"/>
              </a:rPr>
              <a:t>03</a:t>
            </a:r>
          </a:p>
        </p:txBody>
      </p:sp>
      <p:sp>
        <p:nvSpPr>
          <p:cNvPr id="81" name="TextBox 80"/>
          <p:cNvSpPr txBox="1"/>
          <p:nvPr/>
        </p:nvSpPr>
        <p:spPr>
          <a:xfrm>
            <a:off x="9590413" y="643580"/>
            <a:ext cx="686309" cy="782860"/>
          </a:xfrm>
          <a:prstGeom prst="rect">
            <a:avLst/>
          </a:prstGeom>
          <a:noFill/>
        </p:spPr>
        <p:txBody>
          <a:bodyPr wrap="none" rtlCol="0">
            <a:spAutoFit/>
          </a:bodyPr>
          <a:lstStyle/>
          <a:p>
            <a:pPr defTabSz="896386"/>
            <a:r>
              <a:rPr lang="en-GB" sz="4400" kern="0" dirty="0">
                <a:solidFill>
                  <a:schemeClr val="bg1"/>
                </a:solidFill>
                <a:latin typeface="+mj-lt"/>
              </a:rPr>
              <a:t>01</a:t>
            </a:r>
          </a:p>
        </p:txBody>
      </p:sp>
    </p:spTree>
    <p:extLst>
      <p:ext uri="{BB962C8B-B14F-4D97-AF65-F5344CB8AC3E}">
        <p14:creationId xmlns:p14="http://schemas.microsoft.com/office/powerpoint/2010/main" val="3067224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grpId="0" nodeType="clickEffect">
                                  <p:stCondLst>
                                    <p:cond delay="0"/>
                                  </p:stCondLst>
                                  <p:childTnLst>
                                    <p:animMotion origin="layout" path="M -2.91667E-6 1.48148E-6 L -0.21289 1.48148E-6 C -0.3082 1.48148E-6 -0.42565 0.05579 -0.42565 0.10116 L -0.42565 0.20254 " pathEditMode="relative" rAng="0" ptsTypes="AAAA">
                                      <p:cBhvr>
                                        <p:cTn id="6" dur="2000" fill="hold"/>
                                        <p:tgtEl>
                                          <p:spTgt spid="41"/>
                                        </p:tgtEl>
                                        <p:attrNameLst>
                                          <p:attrName>ppt_x</p:attrName>
                                          <p:attrName>ppt_y</p:attrName>
                                        </p:attrNameLst>
                                      </p:cBhvr>
                                      <p:rCtr x="-21289" y="10116"/>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41"/>
                                        </p:tgtEl>
                                      </p:cBhvr>
                                    </p:animEffect>
                                    <p:set>
                                      <p:cBhvr>
                                        <p:cTn id="10" dur="1" fill="hold">
                                          <p:stCondLst>
                                            <p:cond delay="499"/>
                                          </p:stCondLst>
                                        </p:cTn>
                                        <p:tgtEl>
                                          <p:spTgt spid="41"/>
                                        </p:tgtEl>
                                        <p:attrNameLst>
                                          <p:attrName>style.visibility</p:attrName>
                                        </p:attrNameLst>
                                      </p:cBhvr>
                                      <p:to>
                                        <p:strVal val="hidden"/>
                                      </p:to>
                                    </p:set>
                                  </p:childTnLst>
                                </p:cTn>
                              </p:par>
                            </p:childTnLst>
                          </p:cTn>
                        </p:par>
                        <p:par>
                          <p:cTn id="11" fill="hold">
                            <p:stCondLst>
                              <p:cond delay="2500"/>
                            </p:stCondLst>
                            <p:childTnLst>
                              <p:par>
                                <p:cTn id="12" presetID="19" presetClass="emph" presetSubtype="0" fill="hold" grpId="0" nodeType="afterEffect">
                                  <p:stCondLst>
                                    <p:cond delay="0"/>
                                  </p:stCondLst>
                                  <p:childTnLst>
                                    <p:animClr clrSpc="rgb" dir="cw">
                                      <p:cBhvr override="childStyle">
                                        <p:cTn id="13" dur="500" fill="hold"/>
                                        <p:tgtEl>
                                          <p:spTgt spid="69"/>
                                        </p:tgtEl>
                                        <p:attrNameLst>
                                          <p:attrName>style.color</p:attrName>
                                        </p:attrNameLst>
                                      </p:cBhvr>
                                      <p:to>
                                        <a:srgbClr val="BE4391"/>
                                      </p:to>
                                    </p:animClr>
                                    <p:animClr clrSpc="rgb" dir="cw">
                                      <p:cBhvr>
                                        <p:cTn id="14" dur="500" fill="hold"/>
                                        <p:tgtEl>
                                          <p:spTgt spid="69"/>
                                        </p:tgtEl>
                                        <p:attrNameLst>
                                          <p:attrName>fillcolor</p:attrName>
                                        </p:attrNameLst>
                                      </p:cBhvr>
                                      <p:to>
                                        <a:srgbClr val="BE4391"/>
                                      </p:to>
                                    </p:animClr>
                                    <p:set>
                                      <p:cBhvr>
                                        <p:cTn id="15" dur="500" fill="hold"/>
                                        <p:tgtEl>
                                          <p:spTgt spid="69"/>
                                        </p:tgtEl>
                                        <p:attrNameLst>
                                          <p:attrName>fill.type</p:attrName>
                                        </p:attrNameLst>
                                      </p:cBhvr>
                                      <p:to>
                                        <p:strVal val="solid"/>
                                      </p:to>
                                    </p:set>
                                    <p:set>
                                      <p:cBhvr>
                                        <p:cTn id="16" dur="500" fill="hold"/>
                                        <p:tgtEl>
                                          <p:spTgt spid="69"/>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2" nodeType="clickEffect">
                                  <p:stCondLst>
                                    <p:cond delay="0"/>
                                  </p:stCondLst>
                                  <p:childTnLst>
                                    <p:set>
                                      <p:cBhvr>
                                        <p:cTn id="20" dur="1" fill="hold">
                                          <p:stCondLst>
                                            <p:cond delay="0"/>
                                          </p:stCondLst>
                                        </p:cTn>
                                        <p:tgtEl>
                                          <p:spTgt spid="78"/>
                                        </p:tgtEl>
                                        <p:attrNameLst>
                                          <p:attrName>style.visibility</p:attrName>
                                        </p:attrNameLst>
                                      </p:cBhvr>
                                      <p:to>
                                        <p:strVal val="visible"/>
                                      </p:to>
                                    </p:set>
                                    <p:animEffect transition="in" filter="fade">
                                      <p:cBhvr>
                                        <p:cTn id="21" dur="500"/>
                                        <p:tgtEl>
                                          <p:spTgt spid="78"/>
                                        </p:tgtEl>
                                      </p:cBhvr>
                                    </p:animEffect>
                                  </p:childTnLst>
                                </p:cTn>
                              </p:par>
                            </p:childTnLst>
                          </p:cTn>
                        </p:par>
                        <p:par>
                          <p:cTn id="22" fill="hold">
                            <p:stCondLst>
                              <p:cond delay="500"/>
                            </p:stCondLst>
                            <p:childTnLst>
                              <p:par>
                                <p:cTn id="23" presetID="50" presetClass="path" presetSubtype="0" accel="50000" decel="50000" fill="hold" grpId="0" nodeType="afterEffect">
                                  <p:stCondLst>
                                    <p:cond delay="0"/>
                                  </p:stCondLst>
                                  <p:childTnLst>
                                    <p:animMotion origin="layout" path="M 1.25E-6 1.48148E-6 L -0.14219 1.48148E-6 C -0.20586 1.48148E-6 -0.28412 0.11991 -0.28412 0.21736 L -0.28412 0.43588 " pathEditMode="relative" rAng="0" ptsTypes="AAAA">
                                      <p:cBhvr>
                                        <p:cTn id="24" dur="2000" fill="hold"/>
                                        <p:tgtEl>
                                          <p:spTgt spid="78"/>
                                        </p:tgtEl>
                                        <p:attrNameLst>
                                          <p:attrName>ppt_x</p:attrName>
                                          <p:attrName>ppt_y</p:attrName>
                                        </p:attrNameLst>
                                      </p:cBhvr>
                                      <p:rCtr x="-14206" y="21782"/>
                                    </p:animMotion>
                                  </p:childTnLst>
                                </p:cTn>
                              </p:par>
                            </p:childTnLst>
                          </p:cTn>
                        </p:par>
                        <p:par>
                          <p:cTn id="25" fill="hold">
                            <p:stCondLst>
                              <p:cond delay="2500"/>
                            </p:stCondLst>
                            <p:childTnLst>
                              <p:par>
                                <p:cTn id="26" presetID="10" presetClass="exit" presetSubtype="0" fill="hold" grpId="1" nodeType="afterEffect">
                                  <p:stCondLst>
                                    <p:cond delay="0"/>
                                  </p:stCondLst>
                                  <p:childTnLst>
                                    <p:animEffect transition="out" filter="fade">
                                      <p:cBhvr>
                                        <p:cTn id="27" dur="500"/>
                                        <p:tgtEl>
                                          <p:spTgt spid="78"/>
                                        </p:tgtEl>
                                      </p:cBhvr>
                                    </p:animEffect>
                                    <p:set>
                                      <p:cBhvr>
                                        <p:cTn id="28" dur="1" fill="hold">
                                          <p:stCondLst>
                                            <p:cond delay="499"/>
                                          </p:stCondLst>
                                        </p:cTn>
                                        <p:tgtEl>
                                          <p:spTgt spid="78"/>
                                        </p:tgtEl>
                                        <p:attrNameLst>
                                          <p:attrName>style.visibility</p:attrName>
                                        </p:attrNameLst>
                                      </p:cBhvr>
                                      <p:to>
                                        <p:strVal val="hidden"/>
                                      </p:to>
                                    </p:set>
                                  </p:childTnLst>
                                </p:cTn>
                              </p:par>
                              <p:par>
                                <p:cTn id="29" presetID="19" presetClass="emph" presetSubtype="0" fill="hold" grpId="0" nodeType="withEffect">
                                  <p:stCondLst>
                                    <p:cond delay="0"/>
                                  </p:stCondLst>
                                  <p:childTnLst>
                                    <p:animClr clrSpc="rgb" dir="cw">
                                      <p:cBhvr override="childStyle">
                                        <p:cTn id="30" dur="500" fill="hold"/>
                                        <p:tgtEl>
                                          <p:spTgt spid="24"/>
                                        </p:tgtEl>
                                        <p:attrNameLst>
                                          <p:attrName>style.color</p:attrName>
                                        </p:attrNameLst>
                                      </p:cBhvr>
                                      <p:to>
                                        <a:srgbClr val="0A7487"/>
                                      </p:to>
                                    </p:animClr>
                                    <p:animClr clrSpc="rgb" dir="cw">
                                      <p:cBhvr>
                                        <p:cTn id="31" dur="500" fill="hold"/>
                                        <p:tgtEl>
                                          <p:spTgt spid="24"/>
                                        </p:tgtEl>
                                        <p:attrNameLst>
                                          <p:attrName>fillcolor</p:attrName>
                                        </p:attrNameLst>
                                      </p:cBhvr>
                                      <p:to>
                                        <a:srgbClr val="0A7487"/>
                                      </p:to>
                                    </p:animClr>
                                    <p:set>
                                      <p:cBhvr>
                                        <p:cTn id="32" dur="500" fill="hold"/>
                                        <p:tgtEl>
                                          <p:spTgt spid="24"/>
                                        </p:tgtEl>
                                        <p:attrNameLst>
                                          <p:attrName>fill.type</p:attrName>
                                        </p:attrNameLst>
                                      </p:cBhvr>
                                      <p:to>
                                        <p:strVal val="solid"/>
                                      </p:to>
                                    </p:set>
                                    <p:set>
                                      <p:cBhvr>
                                        <p:cTn id="33" dur="500" fill="hold"/>
                                        <p:tgtEl>
                                          <p:spTgt spid="24"/>
                                        </p:tgtEl>
                                        <p:attrNameLst>
                                          <p:attrName>fill.on</p:attrName>
                                        </p:attrNameLst>
                                      </p:cBhvr>
                                      <p:to>
                                        <p:strVal val="tru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2" nodeType="clickEffect">
                                  <p:stCondLst>
                                    <p:cond delay="0"/>
                                  </p:stCondLst>
                                  <p:childTnLst>
                                    <p:set>
                                      <p:cBhvr>
                                        <p:cTn id="37" dur="1" fill="hold">
                                          <p:stCondLst>
                                            <p:cond delay="0"/>
                                          </p:stCondLst>
                                        </p:cTn>
                                        <p:tgtEl>
                                          <p:spTgt spid="80"/>
                                        </p:tgtEl>
                                        <p:attrNameLst>
                                          <p:attrName>style.visibility</p:attrName>
                                        </p:attrNameLst>
                                      </p:cBhvr>
                                      <p:to>
                                        <p:strVal val="visible"/>
                                      </p:to>
                                    </p:set>
                                    <p:animEffect transition="in" filter="fade">
                                      <p:cBhvr>
                                        <p:cTn id="38" dur="500"/>
                                        <p:tgtEl>
                                          <p:spTgt spid="80"/>
                                        </p:tgtEl>
                                      </p:cBhvr>
                                    </p:animEffect>
                                  </p:childTnLst>
                                </p:cTn>
                              </p:par>
                            </p:childTnLst>
                          </p:cTn>
                        </p:par>
                        <p:par>
                          <p:cTn id="39" fill="hold">
                            <p:stCondLst>
                              <p:cond delay="500"/>
                            </p:stCondLst>
                            <p:childTnLst>
                              <p:par>
                                <p:cTn id="40" presetID="50" presetClass="path" presetSubtype="0" accel="50000" decel="50000" fill="hold" grpId="0" nodeType="afterEffect">
                                  <p:stCondLst>
                                    <p:cond delay="0"/>
                                  </p:stCondLst>
                                  <p:childTnLst>
                                    <p:animMotion origin="layout" path="M 1.25E-6 1.48148E-6 L -0.03503 1.48148E-6 C -0.05078 1.48148E-6 -0.06992 0.15254 -0.06992 0.27662 L -0.06992 0.55486 " pathEditMode="relative" rAng="0" ptsTypes="AAAA">
                                      <p:cBhvr>
                                        <p:cTn id="41" dur="2000" fill="hold"/>
                                        <p:tgtEl>
                                          <p:spTgt spid="80"/>
                                        </p:tgtEl>
                                        <p:attrNameLst>
                                          <p:attrName>ppt_x</p:attrName>
                                          <p:attrName>ppt_y</p:attrName>
                                        </p:attrNameLst>
                                      </p:cBhvr>
                                      <p:rCtr x="-3503" y="27731"/>
                                    </p:animMotion>
                                  </p:childTnLst>
                                </p:cTn>
                              </p:par>
                            </p:childTnLst>
                          </p:cTn>
                        </p:par>
                        <p:par>
                          <p:cTn id="42" fill="hold">
                            <p:stCondLst>
                              <p:cond delay="2500"/>
                            </p:stCondLst>
                            <p:childTnLst>
                              <p:par>
                                <p:cTn id="43" presetID="10" presetClass="exit" presetSubtype="0" fill="hold" grpId="1" nodeType="afterEffect">
                                  <p:stCondLst>
                                    <p:cond delay="0"/>
                                  </p:stCondLst>
                                  <p:childTnLst>
                                    <p:animEffect transition="out" filter="fade">
                                      <p:cBhvr>
                                        <p:cTn id="44" dur="500"/>
                                        <p:tgtEl>
                                          <p:spTgt spid="80"/>
                                        </p:tgtEl>
                                      </p:cBhvr>
                                    </p:animEffect>
                                    <p:set>
                                      <p:cBhvr>
                                        <p:cTn id="45" dur="1" fill="hold">
                                          <p:stCondLst>
                                            <p:cond delay="499"/>
                                          </p:stCondLst>
                                        </p:cTn>
                                        <p:tgtEl>
                                          <p:spTgt spid="80"/>
                                        </p:tgtEl>
                                        <p:attrNameLst>
                                          <p:attrName>style.visibility</p:attrName>
                                        </p:attrNameLst>
                                      </p:cBhvr>
                                      <p:to>
                                        <p:strVal val="hidden"/>
                                      </p:to>
                                    </p:set>
                                  </p:childTnLst>
                                </p:cTn>
                              </p:par>
                              <p:par>
                                <p:cTn id="46" presetID="19" presetClass="emph" presetSubtype="0" fill="hold" grpId="0" nodeType="withEffect">
                                  <p:stCondLst>
                                    <p:cond delay="0"/>
                                  </p:stCondLst>
                                  <p:childTnLst>
                                    <p:animClr clrSpc="rgb" dir="cw">
                                      <p:cBhvr override="childStyle">
                                        <p:cTn id="47" dur="500" fill="hold"/>
                                        <p:tgtEl>
                                          <p:spTgt spid="38"/>
                                        </p:tgtEl>
                                        <p:attrNameLst>
                                          <p:attrName>style.color</p:attrName>
                                        </p:attrNameLst>
                                      </p:cBhvr>
                                      <p:to>
                                        <a:srgbClr val="E20F20"/>
                                      </p:to>
                                    </p:animClr>
                                    <p:animClr clrSpc="rgb" dir="cw">
                                      <p:cBhvr>
                                        <p:cTn id="48" dur="500" fill="hold"/>
                                        <p:tgtEl>
                                          <p:spTgt spid="38"/>
                                        </p:tgtEl>
                                        <p:attrNameLst>
                                          <p:attrName>fillcolor</p:attrName>
                                        </p:attrNameLst>
                                      </p:cBhvr>
                                      <p:to>
                                        <a:srgbClr val="E20F20"/>
                                      </p:to>
                                    </p:animClr>
                                    <p:set>
                                      <p:cBhvr>
                                        <p:cTn id="49" dur="500" fill="hold"/>
                                        <p:tgtEl>
                                          <p:spTgt spid="38"/>
                                        </p:tgtEl>
                                        <p:attrNameLst>
                                          <p:attrName>fill.type</p:attrName>
                                        </p:attrNameLst>
                                      </p:cBhvr>
                                      <p:to>
                                        <p:strVal val="solid"/>
                                      </p:to>
                                    </p:set>
                                    <p:set>
                                      <p:cBhvr>
                                        <p:cTn id="50" dur="500" fill="hold"/>
                                        <p:tgtEl>
                                          <p:spTgt spid="38"/>
                                        </p:tgtEl>
                                        <p:attrNameLst>
                                          <p:attrName>fill.on</p:attrName>
                                        </p:attrNameLst>
                                      </p:cBhvr>
                                      <p:to>
                                        <p:strVal val="true"/>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2" nodeType="clickEffect">
                                  <p:stCondLst>
                                    <p:cond delay="0"/>
                                  </p:stCondLst>
                                  <p:childTnLst>
                                    <p:set>
                                      <p:cBhvr>
                                        <p:cTn id="54" dur="1" fill="hold">
                                          <p:stCondLst>
                                            <p:cond delay="0"/>
                                          </p:stCondLst>
                                        </p:cTn>
                                        <p:tgtEl>
                                          <p:spTgt spid="81"/>
                                        </p:tgtEl>
                                        <p:attrNameLst>
                                          <p:attrName>style.visibility</p:attrName>
                                        </p:attrNameLst>
                                      </p:cBhvr>
                                      <p:to>
                                        <p:strVal val="visible"/>
                                      </p:to>
                                    </p:set>
                                    <p:animEffect transition="in" filter="fade">
                                      <p:cBhvr>
                                        <p:cTn id="55" dur="500"/>
                                        <p:tgtEl>
                                          <p:spTgt spid="81"/>
                                        </p:tgtEl>
                                      </p:cBhvr>
                                    </p:animEffect>
                                  </p:childTnLst>
                                </p:cTn>
                              </p:par>
                            </p:childTnLst>
                          </p:cTn>
                        </p:par>
                        <p:par>
                          <p:cTn id="56" fill="hold">
                            <p:stCondLst>
                              <p:cond delay="500"/>
                            </p:stCondLst>
                            <p:childTnLst>
                              <p:par>
                                <p:cTn id="57" presetID="50" presetClass="path" presetSubtype="0" accel="50000" decel="50000" fill="hold" grpId="0" nodeType="afterEffect">
                                  <p:stCondLst>
                                    <p:cond delay="0"/>
                                  </p:stCondLst>
                                  <p:childTnLst>
                                    <p:animMotion origin="layout" path="M -2.91667E-6 1.48148E-6 L -0.21289 1.48148E-6 C -0.3082 1.48148E-6 -0.42565 0.05579 -0.42565 0.10116 L -0.42565 0.20254 " pathEditMode="relative" rAng="0" ptsTypes="AAAA">
                                      <p:cBhvr>
                                        <p:cTn id="58" dur="2000" fill="hold"/>
                                        <p:tgtEl>
                                          <p:spTgt spid="81"/>
                                        </p:tgtEl>
                                        <p:attrNameLst>
                                          <p:attrName>ppt_x</p:attrName>
                                          <p:attrName>ppt_y</p:attrName>
                                        </p:attrNameLst>
                                      </p:cBhvr>
                                      <p:rCtr x="-21289" y="10116"/>
                                    </p:animMotion>
                                  </p:childTnLst>
                                </p:cTn>
                              </p:par>
                            </p:childTnLst>
                          </p:cTn>
                        </p:par>
                        <p:par>
                          <p:cTn id="59" fill="hold">
                            <p:stCondLst>
                              <p:cond delay="2500"/>
                            </p:stCondLst>
                            <p:childTnLst>
                              <p:par>
                                <p:cTn id="60" presetID="10" presetClass="exit" presetSubtype="0" fill="hold" grpId="1" nodeType="afterEffect">
                                  <p:stCondLst>
                                    <p:cond delay="0"/>
                                  </p:stCondLst>
                                  <p:childTnLst>
                                    <p:animEffect transition="out" filter="fade">
                                      <p:cBhvr>
                                        <p:cTn id="61" dur="500"/>
                                        <p:tgtEl>
                                          <p:spTgt spid="81"/>
                                        </p:tgtEl>
                                      </p:cBhvr>
                                    </p:animEffect>
                                    <p:set>
                                      <p:cBhvr>
                                        <p:cTn id="62" dur="1" fill="hold">
                                          <p:stCondLst>
                                            <p:cond delay="499"/>
                                          </p:stCondLst>
                                        </p:cTn>
                                        <p:tgtEl>
                                          <p:spTgt spid="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8" grpId="0" animBg="1"/>
      <p:bldP spid="69" grpId="0" animBg="1"/>
      <p:bldP spid="41" grpId="0"/>
      <p:bldP spid="41" grpId="1"/>
      <p:bldP spid="78" grpId="0"/>
      <p:bldP spid="78" grpId="1"/>
      <p:bldP spid="78" grpId="2"/>
      <p:bldP spid="80" grpId="0"/>
      <p:bldP spid="80" grpId="1"/>
      <p:bldP spid="80" grpId="2"/>
      <p:bldP spid="81" grpId="0"/>
      <p:bldP spid="81" grpId="1"/>
      <p:bldP spid="81" grpId="2"/>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Joining HASH tables</a:t>
            </a:r>
          </a:p>
        </p:txBody>
      </p:sp>
      <p:grpSp>
        <p:nvGrpSpPr>
          <p:cNvPr id="63" name="Group 62"/>
          <p:cNvGrpSpPr/>
          <p:nvPr/>
        </p:nvGrpSpPr>
        <p:grpSpPr>
          <a:xfrm>
            <a:off x="660380" y="2581890"/>
            <a:ext cx="5293847" cy="2470462"/>
            <a:chOff x="855768" y="2104394"/>
            <a:chExt cx="10570177" cy="3998445"/>
          </a:xfrm>
        </p:grpSpPr>
        <p:sp>
          <p:nvSpPr>
            <p:cNvPr id="3" name="Flowchart: Manual Operation 2"/>
            <p:cNvSpPr/>
            <p:nvPr/>
          </p:nvSpPr>
          <p:spPr>
            <a:xfrm>
              <a:off x="855768"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 name="Flowchart: Manual Operation 3"/>
            <p:cNvSpPr/>
            <p:nvPr/>
          </p:nvSpPr>
          <p:spPr>
            <a:xfrm>
              <a:off x="1736968"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 name="Flowchart: Manual Operation 4"/>
            <p:cNvSpPr/>
            <p:nvPr/>
          </p:nvSpPr>
          <p:spPr>
            <a:xfrm>
              <a:off x="3499368"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6" name="Flowchart: Manual Operation 5"/>
            <p:cNvSpPr/>
            <p:nvPr/>
          </p:nvSpPr>
          <p:spPr>
            <a:xfrm>
              <a:off x="2618168"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7" name="Flowchart: Manual Operation 6"/>
            <p:cNvSpPr/>
            <p:nvPr/>
          </p:nvSpPr>
          <p:spPr>
            <a:xfrm>
              <a:off x="43763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8" name="Flowchart: Manual Operation 7"/>
            <p:cNvSpPr/>
            <p:nvPr/>
          </p:nvSpPr>
          <p:spPr>
            <a:xfrm>
              <a:off x="52575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9" name="Flowchart: Manual Operation 8"/>
            <p:cNvSpPr/>
            <p:nvPr/>
          </p:nvSpPr>
          <p:spPr>
            <a:xfrm>
              <a:off x="70199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0" name="Flowchart: Manual Operation 9"/>
            <p:cNvSpPr/>
            <p:nvPr/>
          </p:nvSpPr>
          <p:spPr>
            <a:xfrm>
              <a:off x="61387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1" name="Flowchart: Manual Operation 10"/>
            <p:cNvSpPr/>
            <p:nvPr/>
          </p:nvSpPr>
          <p:spPr>
            <a:xfrm>
              <a:off x="79011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2" name="Flowchart: Manual Operation 11"/>
            <p:cNvSpPr/>
            <p:nvPr/>
          </p:nvSpPr>
          <p:spPr>
            <a:xfrm>
              <a:off x="87823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3" name="Flowchart: Manual Operation 12"/>
            <p:cNvSpPr/>
            <p:nvPr/>
          </p:nvSpPr>
          <p:spPr>
            <a:xfrm>
              <a:off x="105447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4" name="Flowchart: Manual Operation 13"/>
            <p:cNvSpPr/>
            <p:nvPr/>
          </p:nvSpPr>
          <p:spPr>
            <a:xfrm>
              <a:off x="96635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5" name="Flowchart: Manual Operation 14"/>
            <p:cNvSpPr/>
            <p:nvPr/>
          </p:nvSpPr>
          <p:spPr>
            <a:xfrm>
              <a:off x="855768"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6" name="Flowchart: Manual Operation 15"/>
            <p:cNvSpPr/>
            <p:nvPr/>
          </p:nvSpPr>
          <p:spPr>
            <a:xfrm>
              <a:off x="1736968"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7" name="Flowchart: Manual Operation 16"/>
            <p:cNvSpPr/>
            <p:nvPr/>
          </p:nvSpPr>
          <p:spPr>
            <a:xfrm>
              <a:off x="3499368"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8" name="Flowchart: Manual Operation 17"/>
            <p:cNvSpPr/>
            <p:nvPr/>
          </p:nvSpPr>
          <p:spPr>
            <a:xfrm>
              <a:off x="2618168"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9" name="Flowchart: Manual Operation 18"/>
            <p:cNvSpPr/>
            <p:nvPr/>
          </p:nvSpPr>
          <p:spPr>
            <a:xfrm>
              <a:off x="43763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0" name="Flowchart: Manual Operation 19"/>
            <p:cNvSpPr/>
            <p:nvPr/>
          </p:nvSpPr>
          <p:spPr>
            <a:xfrm>
              <a:off x="52575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1" name="Flowchart: Manual Operation 20"/>
            <p:cNvSpPr/>
            <p:nvPr/>
          </p:nvSpPr>
          <p:spPr>
            <a:xfrm>
              <a:off x="70199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2" name="Flowchart: Manual Operation 21"/>
            <p:cNvSpPr/>
            <p:nvPr/>
          </p:nvSpPr>
          <p:spPr>
            <a:xfrm>
              <a:off x="61387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3" name="Flowchart: Manual Operation 22"/>
            <p:cNvSpPr/>
            <p:nvPr/>
          </p:nvSpPr>
          <p:spPr>
            <a:xfrm>
              <a:off x="79011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4" name="Flowchart: Manual Operation 23"/>
            <p:cNvSpPr/>
            <p:nvPr/>
          </p:nvSpPr>
          <p:spPr>
            <a:xfrm>
              <a:off x="87823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5" name="Flowchart: Manual Operation 24"/>
            <p:cNvSpPr/>
            <p:nvPr/>
          </p:nvSpPr>
          <p:spPr>
            <a:xfrm>
              <a:off x="105447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6" name="Flowchart: Manual Operation 25"/>
            <p:cNvSpPr/>
            <p:nvPr/>
          </p:nvSpPr>
          <p:spPr>
            <a:xfrm>
              <a:off x="96635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7" name="Flowchart: Manual Operation 26"/>
            <p:cNvSpPr/>
            <p:nvPr/>
          </p:nvSpPr>
          <p:spPr>
            <a:xfrm>
              <a:off x="855768"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8" name="Flowchart: Manual Operation 27"/>
            <p:cNvSpPr/>
            <p:nvPr/>
          </p:nvSpPr>
          <p:spPr>
            <a:xfrm>
              <a:off x="1736968"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9" name="Flowchart: Manual Operation 28"/>
            <p:cNvSpPr/>
            <p:nvPr/>
          </p:nvSpPr>
          <p:spPr>
            <a:xfrm>
              <a:off x="3499368"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0" name="Flowchart: Manual Operation 29"/>
            <p:cNvSpPr/>
            <p:nvPr/>
          </p:nvSpPr>
          <p:spPr>
            <a:xfrm>
              <a:off x="2618168"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1" name="Flowchart: Manual Operation 30"/>
            <p:cNvSpPr/>
            <p:nvPr/>
          </p:nvSpPr>
          <p:spPr>
            <a:xfrm>
              <a:off x="43763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2" name="Flowchart: Manual Operation 31"/>
            <p:cNvSpPr/>
            <p:nvPr/>
          </p:nvSpPr>
          <p:spPr>
            <a:xfrm>
              <a:off x="52575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3" name="Flowchart: Manual Operation 32"/>
            <p:cNvSpPr/>
            <p:nvPr/>
          </p:nvSpPr>
          <p:spPr>
            <a:xfrm>
              <a:off x="70199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4" name="Flowchart: Manual Operation 33"/>
            <p:cNvSpPr/>
            <p:nvPr/>
          </p:nvSpPr>
          <p:spPr>
            <a:xfrm>
              <a:off x="61387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5" name="Flowchart: Manual Operation 34"/>
            <p:cNvSpPr/>
            <p:nvPr/>
          </p:nvSpPr>
          <p:spPr>
            <a:xfrm>
              <a:off x="79011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6" name="Flowchart: Manual Operation 35"/>
            <p:cNvSpPr/>
            <p:nvPr/>
          </p:nvSpPr>
          <p:spPr>
            <a:xfrm>
              <a:off x="87823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7" name="Flowchart: Manual Operation 36"/>
            <p:cNvSpPr/>
            <p:nvPr/>
          </p:nvSpPr>
          <p:spPr>
            <a:xfrm>
              <a:off x="105447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8" name="Flowchart: Manual Operation 37"/>
            <p:cNvSpPr/>
            <p:nvPr/>
          </p:nvSpPr>
          <p:spPr>
            <a:xfrm>
              <a:off x="96635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9" name="Flowchart: Manual Operation 38"/>
            <p:cNvSpPr/>
            <p:nvPr/>
          </p:nvSpPr>
          <p:spPr>
            <a:xfrm>
              <a:off x="855768"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0" name="Flowchart: Manual Operation 39"/>
            <p:cNvSpPr/>
            <p:nvPr/>
          </p:nvSpPr>
          <p:spPr>
            <a:xfrm>
              <a:off x="1736968"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1" name="Flowchart: Manual Operation 40"/>
            <p:cNvSpPr/>
            <p:nvPr/>
          </p:nvSpPr>
          <p:spPr>
            <a:xfrm>
              <a:off x="3499368"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2" name="Flowchart: Manual Operation 41"/>
            <p:cNvSpPr/>
            <p:nvPr/>
          </p:nvSpPr>
          <p:spPr>
            <a:xfrm>
              <a:off x="2618168"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3" name="Flowchart: Manual Operation 42"/>
            <p:cNvSpPr/>
            <p:nvPr/>
          </p:nvSpPr>
          <p:spPr>
            <a:xfrm>
              <a:off x="43763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4" name="Flowchart: Manual Operation 43"/>
            <p:cNvSpPr/>
            <p:nvPr/>
          </p:nvSpPr>
          <p:spPr>
            <a:xfrm>
              <a:off x="52575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5" name="Flowchart: Manual Operation 44"/>
            <p:cNvSpPr/>
            <p:nvPr/>
          </p:nvSpPr>
          <p:spPr>
            <a:xfrm>
              <a:off x="70199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6" name="Flowchart: Manual Operation 45"/>
            <p:cNvSpPr/>
            <p:nvPr/>
          </p:nvSpPr>
          <p:spPr>
            <a:xfrm>
              <a:off x="61387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7" name="Flowchart: Manual Operation 46"/>
            <p:cNvSpPr/>
            <p:nvPr/>
          </p:nvSpPr>
          <p:spPr>
            <a:xfrm>
              <a:off x="79011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8" name="Flowchart: Manual Operation 47"/>
            <p:cNvSpPr/>
            <p:nvPr/>
          </p:nvSpPr>
          <p:spPr>
            <a:xfrm>
              <a:off x="87823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9" name="Flowchart: Manual Operation 48"/>
            <p:cNvSpPr/>
            <p:nvPr/>
          </p:nvSpPr>
          <p:spPr>
            <a:xfrm>
              <a:off x="105447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0" name="Flowchart: Manual Operation 49"/>
            <p:cNvSpPr/>
            <p:nvPr/>
          </p:nvSpPr>
          <p:spPr>
            <a:xfrm>
              <a:off x="96635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1" name="Flowchart: Manual Operation 50"/>
            <p:cNvSpPr/>
            <p:nvPr/>
          </p:nvSpPr>
          <p:spPr>
            <a:xfrm>
              <a:off x="855768"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2" name="Flowchart: Manual Operation 51"/>
            <p:cNvSpPr/>
            <p:nvPr/>
          </p:nvSpPr>
          <p:spPr>
            <a:xfrm>
              <a:off x="1736968"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3" name="Flowchart: Manual Operation 52"/>
            <p:cNvSpPr/>
            <p:nvPr/>
          </p:nvSpPr>
          <p:spPr>
            <a:xfrm>
              <a:off x="3499368"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4" name="Flowchart: Manual Operation 53"/>
            <p:cNvSpPr/>
            <p:nvPr/>
          </p:nvSpPr>
          <p:spPr>
            <a:xfrm>
              <a:off x="2618168"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5" name="Flowchart: Manual Operation 54"/>
            <p:cNvSpPr/>
            <p:nvPr/>
          </p:nvSpPr>
          <p:spPr>
            <a:xfrm>
              <a:off x="43763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6" name="Flowchart: Manual Operation 55"/>
            <p:cNvSpPr/>
            <p:nvPr/>
          </p:nvSpPr>
          <p:spPr>
            <a:xfrm>
              <a:off x="52575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7" name="Flowchart: Manual Operation 56"/>
            <p:cNvSpPr/>
            <p:nvPr/>
          </p:nvSpPr>
          <p:spPr>
            <a:xfrm>
              <a:off x="70199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8" name="Flowchart: Manual Operation 57"/>
            <p:cNvSpPr/>
            <p:nvPr/>
          </p:nvSpPr>
          <p:spPr>
            <a:xfrm>
              <a:off x="61387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9" name="Flowchart: Manual Operation 58"/>
            <p:cNvSpPr/>
            <p:nvPr/>
          </p:nvSpPr>
          <p:spPr>
            <a:xfrm>
              <a:off x="79011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60" name="Flowchart: Manual Operation 59"/>
            <p:cNvSpPr/>
            <p:nvPr/>
          </p:nvSpPr>
          <p:spPr>
            <a:xfrm>
              <a:off x="87823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61" name="Flowchart: Manual Operation 60"/>
            <p:cNvSpPr/>
            <p:nvPr/>
          </p:nvSpPr>
          <p:spPr>
            <a:xfrm>
              <a:off x="105447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62" name="Flowchart: Manual Operation 61"/>
            <p:cNvSpPr/>
            <p:nvPr/>
          </p:nvSpPr>
          <p:spPr>
            <a:xfrm>
              <a:off x="96635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grpSp>
      <p:grpSp>
        <p:nvGrpSpPr>
          <p:cNvPr id="125" name="Group 124"/>
          <p:cNvGrpSpPr/>
          <p:nvPr/>
        </p:nvGrpSpPr>
        <p:grpSpPr>
          <a:xfrm>
            <a:off x="6237185" y="2581890"/>
            <a:ext cx="5293847" cy="2470462"/>
            <a:chOff x="855768" y="2104394"/>
            <a:chExt cx="10570177" cy="3998445"/>
          </a:xfrm>
        </p:grpSpPr>
        <p:sp>
          <p:nvSpPr>
            <p:cNvPr id="126" name="Flowchart: Manual Operation 125"/>
            <p:cNvSpPr/>
            <p:nvPr/>
          </p:nvSpPr>
          <p:spPr>
            <a:xfrm>
              <a:off x="855768"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27" name="Flowchart: Manual Operation 126"/>
            <p:cNvSpPr/>
            <p:nvPr/>
          </p:nvSpPr>
          <p:spPr>
            <a:xfrm>
              <a:off x="1736968"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28" name="Flowchart: Manual Operation 127"/>
            <p:cNvSpPr/>
            <p:nvPr/>
          </p:nvSpPr>
          <p:spPr>
            <a:xfrm>
              <a:off x="3499368"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29" name="Flowchart: Manual Operation 128"/>
            <p:cNvSpPr/>
            <p:nvPr/>
          </p:nvSpPr>
          <p:spPr>
            <a:xfrm>
              <a:off x="2618168"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30" name="Flowchart: Manual Operation 129"/>
            <p:cNvSpPr/>
            <p:nvPr/>
          </p:nvSpPr>
          <p:spPr>
            <a:xfrm>
              <a:off x="43763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31" name="Flowchart: Manual Operation 130"/>
            <p:cNvSpPr/>
            <p:nvPr/>
          </p:nvSpPr>
          <p:spPr>
            <a:xfrm>
              <a:off x="52575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32" name="Flowchart: Manual Operation 131"/>
            <p:cNvSpPr/>
            <p:nvPr/>
          </p:nvSpPr>
          <p:spPr>
            <a:xfrm>
              <a:off x="70199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33" name="Flowchart: Manual Operation 132"/>
            <p:cNvSpPr/>
            <p:nvPr/>
          </p:nvSpPr>
          <p:spPr>
            <a:xfrm>
              <a:off x="61387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34" name="Flowchart: Manual Operation 133"/>
            <p:cNvSpPr/>
            <p:nvPr/>
          </p:nvSpPr>
          <p:spPr>
            <a:xfrm>
              <a:off x="79011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35" name="Flowchart: Manual Operation 134"/>
            <p:cNvSpPr/>
            <p:nvPr/>
          </p:nvSpPr>
          <p:spPr>
            <a:xfrm>
              <a:off x="87823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36" name="Flowchart: Manual Operation 135"/>
            <p:cNvSpPr/>
            <p:nvPr/>
          </p:nvSpPr>
          <p:spPr>
            <a:xfrm>
              <a:off x="105447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37" name="Flowchart: Manual Operation 136"/>
            <p:cNvSpPr/>
            <p:nvPr/>
          </p:nvSpPr>
          <p:spPr>
            <a:xfrm>
              <a:off x="96635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38" name="Flowchart: Manual Operation 137"/>
            <p:cNvSpPr/>
            <p:nvPr/>
          </p:nvSpPr>
          <p:spPr>
            <a:xfrm>
              <a:off x="855768"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39" name="Flowchart: Manual Operation 138"/>
            <p:cNvSpPr/>
            <p:nvPr/>
          </p:nvSpPr>
          <p:spPr>
            <a:xfrm>
              <a:off x="1736968"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40" name="Flowchart: Manual Operation 139"/>
            <p:cNvSpPr/>
            <p:nvPr/>
          </p:nvSpPr>
          <p:spPr>
            <a:xfrm>
              <a:off x="3499368"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41" name="Flowchart: Manual Operation 140"/>
            <p:cNvSpPr/>
            <p:nvPr/>
          </p:nvSpPr>
          <p:spPr>
            <a:xfrm>
              <a:off x="2618168"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42" name="Flowchart: Manual Operation 141"/>
            <p:cNvSpPr/>
            <p:nvPr/>
          </p:nvSpPr>
          <p:spPr>
            <a:xfrm>
              <a:off x="43763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43" name="Flowchart: Manual Operation 142"/>
            <p:cNvSpPr/>
            <p:nvPr/>
          </p:nvSpPr>
          <p:spPr>
            <a:xfrm>
              <a:off x="52575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44" name="Flowchart: Manual Operation 143"/>
            <p:cNvSpPr/>
            <p:nvPr/>
          </p:nvSpPr>
          <p:spPr>
            <a:xfrm>
              <a:off x="70199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45" name="Flowchart: Manual Operation 144"/>
            <p:cNvSpPr/>
            <p:nvPr/>
          </p:nvSpPr>
          <p:spPr>
            <a:xfrm>
              <a:off x="61387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46" name="Flowchart: Manual Operation 145"/>
            <p:cNvSpPr/>
            <p:nvPr/>
          </p:nvSpPr>
          <p:spPr>
            <a:xfrm>
              <a:off x="79011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47" name="Flowchart: Manual Operation 146"/>
            <p:cNvSpPr/>
            <p:nvPr/>
          </p:nvSpPr>
          <p:spPr>
            <a:xfrm>
              <a:off x="87823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48" name="Flowchart: Manual Operation 147"/>
            <p:cNvSpPr/>
            <p:nvPr/>
          </p:nvSpPr>
          <p:spPr>
            <a:xfrm>
              <a:off x="105447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49" name="Flowchart: Manual Operation 148"/>
            <p:cNvSpPr/>
            <p:nvPr/>
          </p:nvSpPr>
          <p:spPr>
            <a:xfrm>
              <a:off x="96635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50" name="Flowchart: Manual Operation 149"/>
            <p:cNvSpPr/>
            <p:nvPr/>
          </p:nvSpPr>
          <p:spPr>
            <a:xfrm>
              <a:off x="855768"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51" name="Flowchart: Manual Operation 150"/>
            <p:cNvSpPr/>
            <p:nvPr/>
          </p:nvSpPr>
          <p:spPr>
            <a:xfrm>
              <a:off x="1736968"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52" name="Flowchart: Manual Operation 151"/>
            <p:cNvSpPr/>
            <p:nvPr/>
          </p:nvSpPr>
          <p:spPr>
            <a:xfrm>
              <a:off x="3499368"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53" name="Flowchart: Manual Operation 152"/>
            <p:cNvSpPr/>
            <p:nvPr/>
          </p:nvSpPr>
          <p:spPr>
            <a:xfrm>
              <a:off x="2618168"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54" name="Flowchart: Manual Operation 153"/>
            <p:cNvSpPr/>
            <p:nvPr/>
          </p:nvSpPr>
          <p:spPr>
            <a:xfrm>
              <a:off x="43763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55" name="Flowchart: Manual Operation 154"/>
            <p:cNvSpPr/>
            <p:nvPr/>
          </p:nvSpPr>
          <p:spPr>
            <a:xfrm>
              <a:off x="52575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56" name="Flowchart: Manual Operation 155"/>
            <p:cNvSpPr/>
            <p:nvPr/>
          </p:nvSpPr>
          <p:spPr>
            <a:xfrm>
              <a:off x="70199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57" name="Flowchart: Manual Operation 156"/>
            <p:cNvSpPr/>
            <p:nvPr/>
          </p:nvSpPr>
          <p:spPr>
            <a:xfrm>
              <a:off x="61387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58" name="Flowchart: Manual Operation 157"/>
            <p:cNvSpPr/>
            <p:nvPr/>
          </p:nvSpPr>
          <p:spPr>
            <a:xfrm>
              <a:off x="79011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59" name="Flowchart: Manual Operation 158"/>
            <p:cNvSpPr/>
            <p:nvPr/>
          </p:nvSpPr>
          <p:spPr>
            <a:xfrm>
              <a:off x="87823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60" name="Flowchart: Manual Operation 159"/>
            <p:cNvSpPr/>
            <p:nvPr/>
          </p:nvSpPr>
          <p:spPr>
            <a:xfrm>
              <a:off x="105447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61" name="Flowchart: Manual Operation 160"/>
            <p:cNvSpPr/>
            <p:nvPr/>
          </p:nvSpPr>
          <p:spPr>
            <a:xfrm>
              <a:off x="96635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62" name="Flowchart: Manual Operation 161"/>
            <p:cNvSpPr/>
            <p:nvPr/>
          </p:nvSpPr>
          <p:spPr>
            <a:xfrm>
              <a:off x="855768"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63" name="Flowchart: Manual Operation 162"/>
            <p:cNvSpPr/>
            <p:nvPr/>
          </p:nvSpPr>
          <p:spPr>
            <a:xfrm>
              <a:off x="1736968"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64" name="Flowchart: Manual Operation 163"/>
            <p:cNvSpPr/>
            <p:nvPr/>
          </p:nvSpPr>
          <p:spPr>
            <a:xfrm>
              <a:off x="3499368"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65" name="Flowchart: Manual Operation 164"/>
            <p:cNvSpPr/>
            <p:nvPr/>
          </p:nvSpPr>
          <p:spPr>
            <a:xfrm>
              <a:off x="2618168"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66" name="Flowchart: Manual Operation 165"/>
            <p:cNvSpPr/>
            <p:nvPr/>
          </p:nvSpPr>
          <p:spPr>
            <a:xfrm>
              <a:off x="43763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67" name="Flowchart: Manual Operation 166"/>
            <p:cNvSpPr/>
            <p:nvPr/>
          </p:nvSpPr>
          <p:spPr>
            <a:xfrm>
              <a:off x="52575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68" name="Flowchart: Manual Operation 167"/>
            <p:cNvSpPr/>
            <p:nvPr/>
          </p:nvSpPr>
          <p:spPr>
            <a:xfrm>
              <a:off x="70199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69" name="Flowchart: Manual Operation 168"/>
            <p:cNvSpPr/>
            <p:nvPr/>
          </p:nvSpPr>
          <p:spPr>
            <a:xfrm>
              <a:off x="61387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70" name="Flowchart: Manual Operation 169"/>
            <p:cNvSpPr/>
            <p:nvPr/>
          </p:nvSpPr>
          <p:spPr>
            <a:xfrm>
              <a:off x="79011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71" name="Flowchart: Manual Operation 170"/>
            <p:cNvSpPr/>
            <p:nvPr/>
          </p:nvSpPr>
          <p:spPr>
            <a:xfrm>
              <a:off x="87823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72" name="Flowchart: Manual Operation 171"/>
            <p:cNvSpPr/>
            <p:nvPr/>
          </p:nvSpPr>
          <p:spPr>
            <a:xfrm>
              <a:off x="105447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73" name="Flowchart: Manual Operation 172"/>
            <p:cNvSpPr/>
            <p:nvPr/>
          </p:nvSpPr>
          <p:spPr>
            <a:xfrm>
              <a:off x="96635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74" name="Flowchart: Manual Operation 173"/>
            <p:cNvSpPr/>
            <p:nvPr/>
          </p:nvSpPr>
          <p:spPr>
            <a:xfrm>
              <a:off x="855768"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75" name="Flowchart: Manual Operation 174"/>
            <p:cNvSpPr/>
            <p:nvPr/>
          </p:nvSpPr>
          <p:spPr>
            <a:xfrm>
              <a:off x="1736968"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76" name="Flowchart: Manual Operation 175"/>
            <p:cNvSpPr/>
            <p:nvPr/>
          </p:nvSpPr>
          <p:spPr>
            <a:xfrm>
              <a:off x="3499368"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77" name="Flowchart: Manual Operation 176"/>
            <p:cNvSpPr/>
            <p:nvPr/>
          </p:nvSpPr>
          <p:spPr>
            <a:xfrm>
              <a:off x="2618168"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78" name="Flowchart: Manual Operation 177"/>
            <p:cNvSpPr/>
            <p:nvPr/>
          </p:nvSpPr>
          <p:spPr>
            <a:xfrm>
              <a:off x="43763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79" name="Flowchart: Manual Operation 178"/>
            <p:cNvSpPr/>
            <p:nvPr/>
          </p:nvSpPr>
          <p:spPr>
            <a:xfrm>
              <a:off x="52575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80" name="Flowchart: Manual Operation 179"/>
            <p:cNvSpPr/>
            <p:nvPr/>
          </p:nvSpPr>
          <p:spPr>
            <a:xfrm>
              <a:off x="70199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81" name="Flowchart: Manual Operation 180"/>
            <p:cNvSpPr/>
            <p:nvPr/>
          </p:nvSpPr>
          <p:spPr>
            <a:xfrm>
              <a:off x="61387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82" name="Flowchart: Manual Operation 181"/>
            <p:cNvSpPr/>
            <p:nvPr/>
          </p:nvSpPr>
          <p:spPr>
            <a:xfrm>
              <a:off x="79011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83" name="Flowchart: Manual Operation 182"/>
            <p:cNvSpPr/>
            <p:nvPr/>
          </p:nvSpPr>
          <p:spPr>
            <a:xfrm>
              <a:off x="87823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84" name="Flowchart: Manual Operation 183"/>
            <p:cNvSpPr/>
            <p:nvPr/>
          </p:nvSpPr>
          <p:spPr>
            <a:xfrm>
              <a:off x="105447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85" name="Flowchart: Manual Operation 184"/>
            <p:cNvSpPr/>
            <p:nvPr/>
          </p:nvSpPr>
          <p:spPr>
            <a:xfrm>
              <a:off x="96635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grpSp>
      <p:sp>
        <p:nvSpPr>
          <p:cNvPr id="186" name="Left Brace 185"/>
          <p:cNvSpPr/>
          <p:nvPr/>
        </p:nvSpPr>
        <p:spPr>
          <a:xfrm rot="5400000">
            <a:off x="3095526" y="-417996"/>
            <a:ext cx="423555" cy="5293847"/>
          </a:xfrm>
          <a:prstGeom prst="leftBrace">
            <a:avLst/>
          </a:prstGeom>
          <a:no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GB" sz="1765" kern="0">
              <a:solidFill>
                <a:sysClr val="windowText" lastClr="000000"/>
              </a:solidFill>
            </a:endParaRPr>
          </a:p>
        </p:txBody>
      </p:sp>
      <p:sp>
        <p:nvSpPr>
          <p:cNvPr id="187" name="Left Brace 186"/>
          <p:cNvSpPr/>
          <p:nvPr/>
        </p:nvSpPr>
        <p:spPr>
          <a:xfrm rot="5400000">
            <a:off x="8671273" y="-428505"/>
            <a:ext cx="423555" cy="5293847"/>
          </a:xfrm>
          <a:prstGeom prst="leftBrace">
            <a:avLst/>
          </a:prstGeom>
          <a:no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GB" sz="1765" kern="0">
              <a:solidFill>
                <a:sysClr val="windowText" lastClr="000000"/>
              </a:solidFill>
            </a:endParaRPr>
          </a:p>
        </p:txBody>
      </p:sp>
      <p:sp>
        <p:nvSpPr>
          <p:cNvPr id="188" name="TextBox 187"/>
          <p:cNvSpPr txBox="1"/>
          <p:nvPr/>
        </p:nvSpPr>
        <p:spPr>
          <a:xfrm>
            <a:off x="1032202" y="1044889"/>
            <a:ext cx="4590515" cy="1016818"/>
          </a:xfrm>
          <a:prstGeom prst="rect">
            <a:avLst/>
          </a:prstGeom>
          <a:noFill/>
        </p:spPr>
        <p:txBody>
          <a:bodyPr wrap="none" lIns="179285" tIns="143428" rIns="179285" bIns="143428" rtlCol="0">
            <a:spAutoFit/>
          </a:bodyPr>
          <a:lstStyle/>
          <a:p>
            <a:pPr defTabSz="896386">
              <a:lnSpc>
                <a:spcPct val="90000"/>
              </a:lnSpc>
              <a:spcAft>
                <a:spcPts val="588"/>
              </a:spcAft>
            </a:pPr>
            <a:r>
              <a:rPr lang="en-GB" sz="2353" kern="0" dirty="0" err="1">
                <a:gradFill>
                  <a:gsLst>
                    <a:gs pos="2917">
                      <a:schemeClr val="tx1"/>
                    </a:gs>
                    <a:gs pos="30000">
                      <a:schemeClr val="tx1"/>
                    </a:gs>
                  </a:gsLst>
                  <a:lin ang="5400000" scaled="0"/>
                </a:gradFill>
              </a:rPr>
              <a:t>Store_Sales</a:t>
            </a:r>
            <a:r>
              <a:rPr lang="en-GB" sz="2353" kern="0" dirty="0">
                <a:gradFill>
                  <a:gsLst>
                    <a:gs pos="2917">
                      <a:schemeClr val="tx1"/>
                    </a:gs>
                    <a:gs pos="30000">
                      <a:schemeClr val="tx1"/>
                    </a:gs>
                  </a:gsLst>
                  <a:lin ang="5400000" scaled="0"/>
                </a:gradFill>
              </a:rPr>
              <a:t> HASH([</a:t>
            </a:r>
            <a:r>
              <a:rPr lang="en-GB" sz="2353" kern="0" dirty="0" err="1">
                <a:gradFill>
                  <a:gsLst>
                    <a:gs pos="2917">
                      <a:schemeClr val="tx1"/>
                    </a:gs>
                    <a:gs pos="30000">
                      <a:schemeClr val="tx1"/>
                    </a:gs>
                  </a:gsLst>
                  <a:lin ang="5400000" scaled="0"/>
                </a:gradFill>
              </a:rPr>
              <a:t>ProductKey</a:t>
            </a:r>
            <a:r>
              <a:rPr lang="en-GB" sz="2353" kern="0" dirty="0">
                <a:gradFill>
                  <a:gsLst>
                    <a:gs pos="2917">
                      <a:schemeClr val="tx1"/>
                    </a:gs>
                    <a:gs pos="30000">
                      <a:schemeClr val="tx1"/>
                    </a:gs>
                  </a:gsLst>
                  <a:lin ang="5400000" scaled="0"/>
                </a:gradFill>
              </a:rPr>
              <a:t>])</a:t>
            </a:r>
          </a:p>
          <a:p>
            <a:pPr defTabSz="896386">
              <a:lnSpc>
                <a:spcPct val="90000"/>
              </a:lnSpc>
              <a:spcAft>
                <a:spcPts val="588"/>
              </a:spcAft>
            </a:pPr>
            <a:endParaRPr lang="en-GB" sz="2353" kern="0" dirty="0">
              <a:gradFill>
                <a:gsLst>
                  <a:gs pos="2917">
                    <a:schemeClr val="tx1"/>
                  </a:gs>
                  <a:gs pos="30000">
                    <a:schemeClr val="tx1"/>
                  </a:gs>
                </a:gsLst>
                <a:lin ang="5400000" scaled="0"/>
              </a:gradFill>
            </a:endParaRPr>
          </a:p>
        </p:txBody>
      </p:sp>
      <p:sp>
        <p:nvSpPr>
          <p:cNvPr id="189" name="TextBox 188"/>
          <p:cNvSpPr txBox="1"/>
          <p:nvPr/>
        </p:nvSpPr>
        <p:spPr>
          <a:xfrm>
            <a:off x="6609008" y="1004805"/>
            <a:ext cx="4512946" cy="1016818"/>
          </a:xfrm>
          <a:prstGeom prst="rect">
            <a:avLst/>
          </a:prstGeom>
          <a:noFill/>
        </p:spPr>
        <p:txBody>
          <a:bodyPr wrap="none" lIns="179285" tIns="143428" rIns="179285" bIns="143428" rtlCol="0">
            <a:spAutoFit/>
          </a:bodyPr>
          <a:lstStyle/>
          <a:p>
            <a:pPr defTabSz="896386">
              <a:lnSpc>
                <a:spcPct val="90000"/>
              </a:lnSpc>
              <a:spcAft>
                <a:spcPts val="588"/>
              </a:spcAft>
            </a:pPr>
            <a:r>
              <a:rPr lang="en-GB" sz="2353" kern="0" dirty="0" err="1">
                <a:gradFill>
                  <a:gsLst>
                    <a:gs pos="2917">
                      <a:schemeClr val="tx1"/>
                    </a:gs>
                    <a:gs pos="30000">
                      <a:schemeClr val="tx1"/>
                    </a:gs>
                  </a:gsLst>
                  <a:lin ang="5400000" scaled="0"/>
                </a:gradFill>
              </a:rPr>
              <a:t>Web_Sales</a:t>
            </a:r>
            <a:r>
              <a:rPr lang="en-GB" sz="2353" kern="0" dirty="0">
                <a:gradFill>
                  <a:gsLst>
                    <a:gs pos="2917">
                      <a:schemeClr val="tx1"/>
                    </a:gs>
                    <a:gs pos="30000">
                      <a:schemeClr val="tx1"/>
                    </a:gs>
                  </a:gsLst>
                  <a:lin ang="5400000" scaled="0"/>
                </a:gradFill>
              </a:rPr>
              <a:t> HASH([</a:t>
            </a:r>
            <a:r>
              <a:rPr lang="en-GB" sz="2353" kern="0" dirty="0" err="1">
                <a:gradFill>
                  <a:gsLst>
                    <a:gs pos="2917">
                      <a:schemeClr val="tx1"/>
                    </a:gs>
                    <a:gs pos="30000">
                      <a:schemeClr val="tx1"/>
                    </a:gs>
                  </a:gsLst>
                  <a:lin ang="5400000" scaled="0"/>
                </a:gradFill>
              </a:rPr>
              <a:t>ProductKey</a:t>
            </a:r>
            <a:r>
              <a:rPr lang="en-GB" sz="2353" kern="0" dirty="0">
                <a:gradFill>
                  <a:gsLst>
                    <a:gs pos="2917">
                      <a:schemeClr val="tx1"/>
                    </a:gs>
                    <a:gs pos="30000">
                      <a:schemeClr val="tx1"/>
                    </a:gs>
                  </a:gsLst>
                  <a:lin ang="5400000" scaled="0"/>
                </a:gradFill>
              </a:rPr>
              <a:t>])</a:t>
            </a:r>
          </a:p>
          <a:p>
            <a:pPr defTabSz="896386">
              <a:lnSpc>
                <a:spcPct val="90000"/>
              </a:lnSpc>
              <a:spcAft>
                <a:spcPts val="588"/>
              </a:spcAft>
            </a:pPr>
            <a:endParaRPr lang="en-GB" sz="2353" kern="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0524978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Joining HASH tables </a:t>
            </a:r>
          </a:p>
        </p:txBody>
      </p:sp>
      <p:grpSp>
        <p:nvGrpSpPr>
          <p:cNvPr id="63" name="Group 62"/>
          <p:cNvGrpSpPr/>
          <p:nvPr/>
        </p:nvGrpSpPr>
        <p:grpSpPr>
          <a:xfrm>
            <a:off x="660380" y="2581890"/>
            <a:ext cx="5293847" cy="2470462"/>
            <a:chOff x="855768" y="2104394"/>
            <a:chExt cx="10570177" cy="3998445"/>
          </a:xfrm>
        </p:grpSpPr>
        <p:sp>
          <p:nvSpPr>
            <p:cNvPr id="3" name="Flowchart: Manual Operation 2"/>
            <p:cNvSpPr/>
            <p:nvPr/>
          </p:nvSpPr>
          <p:spPr>
            <a:xfrm>
              <a:off x="855768" y="2920422"/>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 name="Flowchart: Manual Operation 3"/>
            <p:cNvSpPr/>
            <p:nvPr/>
          </p:nvSpPr>
          <p:spPr>
            <a:xfrm>
              <a:off x="1736968" y="2920422"/>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 name="Flowchart: Manual Operation 4"/>
            <p:cNvSpPr/>
            <p:nvPr/>
          </p:nvSpPr>
          <p:spPr>
            <a:xfrm>
              <a:off x="3499368" y="2920422"/>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6" name="Flowchart: Manual Operation 5"/>
            <p:cNvSpPr/>
            <p:nvPr/>
          </p:nvSpPr>
          <p:spPr>
            <a:xfrm>
              <a:off x="2618168" y="2920422"/>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7" name="Flowchart: Manual Operation 6"/>
            <p:cNvSpPr/>
            <p:nvPr/>
          </p:nvSpPr>
          <p:spPr>
            <a:xfrm>
              <a:off x="4376345" y="2920422"/>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8" name="Flowchart: Manual Operation 7"/>
            <p:cNvSpPr/>
            <p:nvPr/>
          </p:nvSpPr>
          <p:spPr>
            <a:xfrm>
              <a:off x="52575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9" name="Flowchart: Manual Operation 8"/>
            <p:cNvSpPr/>
            <p:nvPr/>
          </p:nvSpPr>
          <p:spPr>
            <a:xfrm>
              <a:off x="7019945" y="2920422"/>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0" name="Flowchart: Manual Operation 9"/>
            <p:cNvSpPr/>
            <p:nvPr/>
          </p:nvSpPr>
          <p:spPr>
            <a:xfrm>
              <a:off x="6138745" y="2920422"/>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1" name="Flowchart: Manual Operation 10"/>
            <p:cNvSpPr/>
            <p:nvPr/>
          </p:nvSpPr>
          <p:spPr>
            <a:xfrm>
              <a:off x="7901145" y="2920422"/>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2" name="Flowchart: Manual Operation 11"/>
            <p:cNvSpPr/>
            <p:nvPr/>
          </p:nvSpPr>
          <p:spPr>
            <a:xfrm>
              <a:off x="8782345" y="2920422"/>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3" name="Flowchart: Manual Operation 12"/>
            <p:cNvSpPr/>
            <p:nvPr/>
          </p:nvSpPr>
          <p:spPr>
            <a:xfrm>
              <a:off x="105447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4" name="Flowchart: Manual Operation 13"/>
            <p:cNvSpPr/>
            <p:nvPr/>
          </p:nvSpPr>
          <p:spPr>
            <a:xfrm>
              <a:off x="9663545" y="2920422"/>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5" name="Flowchart: Manual Operation 14"/>
            <p:cNvSpPr/>
            <p:nvPr/>
          </p:nvSpPr>
          <p:spPr>
            <a:xfrm>
              <a:off x="855768" y="3736450"/>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6" name="Flowchart: Manual Operation 15"/>
            <p:cNvSpPr/>
            <p:nvPr/>
          </p:nvSpPr>
          <p:spPr>
            <a:xfrm>
              <a:off x="1736968" y="3736450"/>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7" name="Flowchart: Manual Operation 16"/>
            <p:cNvSpPr/>
            <p:nvPr/>
          </p:nvSpPr>
          <p:spPr>
            <a:xfrm>
              <a:off x="3499368" y="3736450"/>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8" name="Flowchart: Manual Operation 17"/>
            <p:cNvSpPr/>
            <p:nvPr/>
          </p:nvSpPr>
          <p:spPr>
            <a:xfrm>
              <a:off x="2618168" y="3736450"/>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9" name="Flowchart: Manual Operation 18"/>
            <p:cNvSpPr/>
            <p:nvPr/>
          </p:nvSpPr>
          <p:spPr>
            <a:xfrm>
              <a:off x="4376345" y="3736450"/>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0" name="Flowchart: Manual Operation 19"/>
            <p:cNvSpPr/>
            <p:nvPr/>
          </p:nvSpPr>
          <p:spPr>
            <a:xfrm>
              <a:off x="52575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1" name="Flowchart: Manual Operation 20"/>
            <p:cNvSpPr/>
            <p:nvPr/>
          </p:nvSpPr>
          <p:spPr>
            <a:xfrm>
              <a:off x="7019945" y="3736450"/>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2" name="Flowchart: Manual Operation 21"/>
            <p:cNvSpPr/>
            <p:nvPr/>
          </p:nvSpPr>
          <p:spPr>
            <a:xfrm>
              <a:off x="6138745" y="3736450"/>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3" name="Flowchart: Manual Operation 22"/>
            <p:cNvSpPr/>
            <p:nvPr/>
          </p:nvSpPr>
          <p:spPr>
            <a:xfrm>
              <a:off x="7901145" y="3736450"/>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4" name="Flowchart: Manual Operation 23"/>
            <p:cNvSpPr/>
            <p:nvPr/>
          </p:nvSpPr>
          <p:spPr>
            <a:xfrm>
              <a:off x="8782345" y="3736450"/>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5" name="Flowchart: Manual Operation 24"/>
            <p:cNvSpPr/>
            <p:nvPr/>
          </p:nvSpPr>
          <p:spPr>
            <a:xfrm>
              <a:off x="105447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6" name="Flowchart: Manual Operation 25"/>
            <p:cNvSpPr/>
            <p:nvPr/>
          </p:nvSpPr>
          <p:spPr>
            <a:xfrm>
              <a:off x="9663545" y="3736450"/>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7" name="Flowchart: Manual Operation 26"/>
            <p:cNvSpPr/>
            <p:nvPr/>
          </p:nvSpPr>
          <p:spPr>
            <a:xfrm>
              <a:off x="855768" y="4552478"/>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8" name="Flowchart: Manual Operation 27"/>
            <p:cNvSpPr/>
            <p:nvPr/>
          </p:nvSpPr>
          <p:spPr>
            <a:xfrm>
              <a:off x="1736968" y="4552478"/>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9" name="Flowchart: Manual Operation 28"/>
            <p:cNvSpPr/>
            <p:nvPr/>
          </p:nvSpPr>
          <p:spPr>
            <a:xfrm>
              <a:off x="3499368" y="4552478"/>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0" name="Flowchart: Manual Operation 29"/>
            <p:cNvSpPr/>
            <p:nvPr/>
          </p:nvSpPr>
          <p:spPr>
            <a:xfrm>
              <a:off x="2618168" y="4552478"/>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1" name="Flowchart: Manual Operation 30"/>
            <p:cNvSpPr/>
            <p:nvPr/>
          </p:nvSpPr>
          <p:spPr>
            <a:xfrm>
              <a:off x="4376345" y="4552478"/>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2" name="Flowchart: Manual Operation 31"/>
            <p:cNvSpPr/>
            <p:nvPr/>
          </p:nvSpPr>
          <p:spPr>
            <a:xfrm>
              <a:off x="52575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3" name="Flowchart: Manual Operation 32"/>
            <p:cNvSpPr/>
            <p:nvPr/>
          </p:nvSpPr>
          <p:spPr>
            <a:xfrm>
              <a:off x="7019945" y="4552478"/>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4" name="Flowchart: Manual Operation 33"/>
            <p:cNvSpPr/>
            <p:nvPr/>
          </p:nvSpPr>
          <p:spPr>
            <a:xfrm>
              <a:off x="6138745" y="4552478"/>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5" name="Flowchart: Manual Operation 34"/>
            <p:cNvSpPr/>
            <p:nvPr/>
          </p:nvSpPr>
          <p:spPr>
            <a:xfrm>
              <a:off x="7901145" y="4552478"/>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6" name="Flowchart: Manual Operation 35"/>
            <p:cNvSpPr/>
            <p:nvPr/>
          </p:nvSpPr>
          <p:spPr>
            <a:xfrm>
              <a:off x="8782345" y="4552478"/>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7" name="Flowchart: Manual Operation 36"/>
            <p:cNvSpPr/>
            <p:nvPr/>
          </p:nvSpPr>
          <p:spPr>
            <a:xfrm>
              <a:off x="105447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8" name="Flowchart: Manual Operation 37"/>
            <p:cNvSpPr/>
            <p:nvPr/>
          </p:nvSpPr>
          <p:spPr>
            <a:xfrm>
              <a:off x="9663545" y="4552478"/>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9" name="Flowchart: Manual Operation 38"/>
            <p:cNvSpPr/>
            <p:nvPr/>
          </p:nvSpPr>
          <p:spPr>
            <a:xfrm>
              <a:off x="855768" y="5368506"/>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0" name="Flowchart: Manual Operation 39"/>
            <p:cNvSpPr/>
            <p:nvPr/>
          </p:nvSpPr>
          <p:spPr>
            <a:xfrm>
              <a:off x="1736968" y="5368506"/>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1" name="Flowchart: Manual Operation 40"/>
            <p:cNvSpPr/>
            <p:nvPr/>
          </p:nvSpPr>
          <p:spPr>
            <a:xfrm>
              <a:off x="3499368" y="5368506"/>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2" name="Flowchart: Manual Operation 41"/>
            <p:cNvSpPr/>
            <p:nvPr/>
          </p:nvSpPr>
          <p:spPr>
            <a:xfrm>
              <a:off x="2618168" y="5368506"/>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3" name="Flowchart: Manual Operation 42"/>
            <p:cNvSpPr/>
            <p:nvPr/>
          </p:nvSpPr>
          <p:spPr>
            <a:xfrm>
              <a:off x="4376345" y="5368506"/>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4" name="Flowchart: Manual Operation 43"/>
            <p:cNvSpPr/>
            <p:nvPr/>
          </p:nvSpPr>
          <p:spPr>
            <a:xfrm>
              <a:off x="52575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5" name="Flowchart: Manual Operation 44"/>
            <p:cNvSpPr/>
            <p:nvPr/>
          </p:nvSpPr>
          <p:spPr>
            <a:xfrm>
              <a:off x="7019945" y="5368506"/>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6" name="Flowchart: Manual Operation 45"/>
            <p:cNvSpPr/>
            <p:nvPr/>
          </p:nvSpPr>
          <p:spPr>
            <a:xfrm>
              <a:off x="6138745" y="5368506"/>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7" name="Flowchart: Manual Operation 46"/>
            <p:cNvSpPr/>
            <p:nvPr/>
          </p:nvSpPr>
          <p:spPr>
            <a:xfrm>
              <a:off x="7901145" y="5368506"/>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8" name="Flowchart: Manual Operation 47"/>
            <p:cNvSpPr/>
            <p:nvPr/>
          </p:nvSpPr>
          <p:spPr>
            <a:xfrm>
              <a:off x="8782345" y="5368506"/>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9" name="Flowchart: Manual Operation 48"/>
            <p:cNvSpPr/>
            <p:nvPr/>
          </p:nvSpPr>
          <p:spPr>
            <a:xfrm>
              <a:off x="105447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0" name="Flowchart: Manual Operation 49"/>
            <p:cNvSpPr/>
            <p:nvPr/>
          </p:nvSpPr>
          <p:spPr>
            <a:xfrm>
              <a:off x="9663545" y="5368506"/>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1" name="Flowchart: Manual Operation 50"/>
            <p:cNvSpPr/>
            <p:nvPr/>
          </p:nvSpPr>
          <p:spPr>
            <a:xfrm>
              <a:off x="855768" y="2104394"/>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2" name="Flowchart: Manual Operation 51"/>
            <p:cNvSpPr/>
            <p:nvPr/>
          </p:nvSpPr>
          <p:spPr>
            <a:xfrm>
              <a:off x="1736968" y="2104394"/>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3" name="Flowchart: Manual Operation 52"/>
            <p:cNvSpPr/>
            <p:nvPr/>
          </p:nvSpPr>
          <p:spPr>
            <a:xfrm>
              <a:off x="3499368" y="2104394"/>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4" name="Flowchart: Manual Operation 53"/>
            <p:cNvSpPr/>
            <p:nvPr/>
          </p:nvSpPr>
          <p:spPr>
            <a:xfrm>
              <a:off x="2618168" y="2104394"/>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5" name="Flowchart: Manual Operation 54"/>
            <p:cNvSpPr/>
            <p:nvPr/>
          </p:nvSpPr>
          <p:spPr>
            <a:xfrm>
              <a:off x="4376345" y="2104394"/>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6" name="Flowchart: Manual Operation 55"/>
            <p:cNvSpPr/>
            <p:nvPr/>
          </p:nvSpPr>
          <p:spPr>
            <a:xfrm>
              <a:off x="52575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7" name="Flowchart: Manual Operation 56"/>
            <p:cNvSpPr/>
            <p:nvPr/>
          </p:nvSpPr>
          <p:spPr>
            <a:xfrm>
              <a:off x="7019945" y="2104394"/>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8" name="Flowchart: Manual Operation 57"/>
            <p:cNvSpPr/>
            <p:nvPr/>
          </p:nvSpPr>
          <p:spPr>
            <a:xfrm>
              <a:off x="6138745" y="2104394"/>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9" name="Flowchart: Manual Operation 58"/>
            <p:cNvSpPr/>
            <p:nvPr/>
          </p:nvSpPr>
          <p:spPr>
            <a:xfrm>
              <a:off x="7901145" y="2104394"/>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60" name="Flowchart: Manual Operation 59"/>
            <p:cNvSpPr/>
            <p:nvPr/>
          </p:nvSpPr>
          <p:spPr>
            <a:xfrm>
              <a:off x="8782345" y="2104394"/>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61" name="Flowchart: Manual Operation 60"/>
            <p:cNvSpPr/>
            <p:nvPr/>
          </p:nvSpPr>
          <p:spPr>
            <a:xfrm>
              <a:off x="105447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62" name="Flowchart: Manual Operation 61"/>
            <p:cNvSpPr/>
            <p:nvPr/>
          </p:nvSpPr>
          <p:spPr>
            <a:xfrm>
              <a:off x="9663545" y="2104394"/>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grpSp>
      <p:sp>
        <p:nvSpPr>
          <p:cNvPr id="186" name="Left Brace 185"/>
          <p:cNvSpPr/>
          <p:nvPr/>
        </p:nvSpPr>
        <p:spPr>
          <a:xfrm rot="5400000">
            <a:off x="3095526" y="-417996"/>
            <a:ext cx="423555" cy="5293847"/>
          </a:xfrm>
          <a:prstGeom prst="leftBrace">
            <a:avLst/>
          </a:prstGeom>
          <a:no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GB" sz="1765" kern="0">
              <a:solidFill>
                <a:sysClr val="windowText" lastClr="000000"/>
              </a:solidFill>
            </a:endParaRPr>
          </a:p>
        </p:txBody>
      </p:sp>
      <p:sp>
        <p:nvSpPr>
          <p:cNvPr id="187" name="Left Brace 186"/>
          <p:cNvSpPr/>
          <p:nvPr/>
        </p:nvSpPr>
        <p:spPr>
          <a:xfrm rot="5400000">
            <a:off x="8671273" y="-428505"/>
            <a:ext cx="423555" cy="5293847"/>
          </a:xfrm>
          <a:prstGeom prst="leftBrace">
            <a:avLst/>
          </a:prstGeom>
          <a:no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GB" sz="1765" kern="0">
              <a:solidFill>
                <a:sysClr val="windowText" lastClr="000000"/>
              </a:solidFill>
            </a:endParaRPr>
          </a:p>
        </p:txBody>
      </p:sp>
      <p:sp>
        <p:nvSpPr>
          <p:cNvPr id="188" name="TextBox 187"/>
          <p:cNvSpPr txBox="1"/>
          <p:nvPr/>
        </p:nvSpPr>
        <p:spPr>
          <a:xfrm>
            <a:off x="1032203" y="1044889"/>
            <a:ext cx="4611633" cy="1018318"/>
          </a:xfrm>
          <a:prstGeom prst="rect">
            <a:avLst/>
          </a:prstGeom>
          <a:noFill/>
        </p:spPr>
        <p:txBody>
          <a:bodyPr wrap="none" lIns="179285" tIns="143428" rIns="179285" bIns="143428" rtlCol="0">
            <a:spAutoFit/>
          </a:bodyPr>
          <a:lstStyle/>
          <a:p>
            <a:pPr defTabSz="896386">
              <a:lnSpc>
                <a:spcPct val="90000"/>
              </a:lnSpc>
              <a:spcAft>
                <a:spcPts val="588"/>
              </a:spcAft>
            </a:pPr>
            <a:r>
              <a:rPr lang="en-GB" sz="2353" kern="0" dirty="0" err="1">
                <a:gradFill>
                  <a:gsLst>
                    <a:gs pos="2917">
                      <a:schemeClr val="tx1"/>
                    </a:gs>
                    <a:gs pos="30000">
                      <a:schemeClr val="tx1"/>
                    </a:gs>
                  </a:gsLst>
                  <a:lin ang="5400000" scaled="0"/>
                </a:gradFill>
              </a:rPr>
              <a:t>Store_Sales</a:t>
            </a:r>
            <a:r>
              <a:rPr lang="en-GB" sz="2353" kern="0" dirty="0">
                <a:gradFill>
                  <a:gsLst>
                    <a:gs pos="2917">
                      <a:schemeClr val="tx1"/>
                    </a:gs>
                    <a:gs pos="30000">
                      <a:schemeClr val="tx1"/>
                    </a:gs>
                  </a:gsLst>
                  <a:lin ang="5400000" scaled="0"/>
                </a:gradFill>
              </a:rPr>
              <a:t> HASH([</a:t>
            </a:r>
            <a:r>
              <a:rPr lang="en-GB" sz="2353" kern="0" dirty="0" err="1">
                <a:gradFill>
                  <a:gsLst>
                    <a:gs pos="2917">
                      <a:schemeClr val="tx1"/>
                    </a:gs>
                    <a:gs pos="30000">
                      <a:schemeClr val="tx1"/>
                    </a:gs>
                  </a:gsLst>
                  <a:lin ang="5400000" scaled="0"/>
                </a:gradFill>
              </a:rPr>
              <a:t>ProductKey</a:t>
            </a:r>
            <a:r>
              <a:rPr lang="en-GB" sz="2353" kern="0" dirty="0">
                <a:gradFill>
                  <a:gsLst>
                    <a:gs pos="2917">
                      <a:schemeClr val="tx1"/>
                    </a:gs>
                    <a:gs pos="30000">
                      <a:schemeClr val="tx1"/>
                    </a:gs>
                  </a:gsLst>
                  <a:lin ang="5400000" scaled="0"/>
                </a:gradFill>
              </a:rPr>
              <a:t>])</a:t>
            </a:r>
          </a:p>
          <a:p>
            <a:pPr defTabSz="896386">
              <a:lnSpc>
                <a:spcPct val="90000"/>
              </a:lnSpc>
              <a:spcAft>
                <a:spcPts val="588"/>
              </a:spcAft>
            </a:pPr>
            <a:r>
              <a:rPr lang="en-GB" sz="2353" kern="0" dirty="0">
                <a:gradFill>
                  <a:gsLst>
                    <a:gs pos="2917">
                      <a:schemeClr val="tx1"/>
                    </a:gs>
                    <a:gs pos="30000">
                      <a:schemeClr val="tx1"/>
                    </a:gs>
                  </a:gsLst>
                  <a:lin ang="5400000" scaled="0"/>
                </a:gradFill>
              </a:rPr>
              <a:t>[</a:t>
            </a:r>
            <a:r>
              <a:rPr lang="en-GB" sz="2353" kern="0" dirty="0" err="1">
                <a:gradFill>
                  <a:gsLst>
                    <a:gs pos="2917">
                      <a:schemeClr val="tx1"/>
                    </a:gs>
                    <a:gs pos="30000">
                      <a:schemeClr val="tx1"/>
                    </a:gs>
                  </a:gsLst>
                  <a:lin ang="5400000" scaled="0"/>
                </a:gradFill>
              </a:rPr>
              <a:t>ProductKey</a:t>
            </a:r>
            <a:r>
              <a:rPr lang="en-GB" sz="2353" kern="0" dirty="0">
                <a:gradFill>
                  <a:gsLst>
                    <a:gs pos="2917">
                      <a:schemeClr val="tx1"/>
                    </a:gs>
                    <a:gs pos="30000">
                      <a:schemeClr val="tx1"/>
                    </a:gs>
                  </a:gsLst>
                  <a:lin ang="5400000" scaled="0"/>
                </a:gradFill>
              </a:rPr>
              <a:t>] </a:t>
            </a:r>
            <a:r>
              <a:rPr lang="en-GB" sz="2353" b="1" kern="0" dirty="0">
                <a:gradFill>
                  <a:gsLst>
                    <a:gs pos="2917">
                      <a:schemeClr val="tx1"/>
                    </a:gs>
                    <a:gs pos="30000">
                      <a:schemeClr val="tx1"/>
                    </a:gs>
                  </a:gsLst>
                  <a:lin ang="5400000" scaled="0"/>
                </a:gradFill>
              </a:rPr>
              <a:t>INT</a:t>
            </a:r>
            <a:r>
              <a:rPr lang="en-GB" sz="2353" kern="0" dirty="0">
                <a:gradFill>
                  <a:gsLst>
                    <a:gs pos="2917">
                      <a:schemeClr val="tx1"/>
                    </a:gs>
                    <a:gs pos="30000">
                      <a:schemeClr val="tx1"/>
                    </a:gs>
                  </a:gsLst>
                  <a:lin ang="5400000" scaled="0"/>
                </a:gradFill>
              </a:rPr>
              <a:t> NULL</a:t>
            </a:r>
          </a:p>
        </p:txBody>
      </p:sp>
      <p:sp>
        <p:nvSpPr>
          <p:cNvPr id="189" name="TextBox 188"/>
          <p:cNvSpPr txBox="1"/>
          <p:nvPr/>
        </p:nvSpPr>
        <p:spPr>
          <a:xfrm>
            <a:off x="6609009" y="1004805"/>
            <a:ext cx="4596235" cy="1016818"/>
          </a:xfrm>
          <a:prstGeom prst="rect">
            <a:avLst/>
          </a:prstGeom>
          <a:noFill/>
        </p:spPr>
        <p:txBody>
          <a:bodyPr wrap="none" lIns="179285" tIns="143428" rIns="179285" bIns="143428" rtlCol="0">
            <a:spAutoFit/>
          </a:bodyPr>
          <a:lstStyle/>
          <a:p>
            <a:pPr defTabSz="896386">
              <a:lnSpc>
                <a:spcPct val="90000"/>
              </a:lnSpc>
              <a:spcAft>
                <a:spcPts val="588"/>
              </a:spcAft>
            </a:pPr>
            <a:r>
              <a:rPr lang="en-GB" sz="2353" kern="0" dirty="0" err="1">
                <a:gradFill>
                  <a:gsLst>
                    <a:gs pos="2917">
                      <a:schemeClr val="tx1"/>
                    </a:gs>
                    <a:gs pos="30000">
                      <a:schemeClr val="tx1"/>
                    </a:gs>
                  </a:gsLst>
                  <a:lin ang="5400000" scaled="0"/>
                </a:gradFill>
              </a:rPr>
              <a:t>Web_Sales</a:t>
            </a:r>
            <a:r>
              <a:rPr lang="en-GB" sz="2353" kern="0" dirty="0">
                <a:gradFill>
                  <a:gsLst>
                    <a:gs pos="2917">
                      <a:schemeClr val="tx1"/>
                    </a:gs>
                    <a:gs pos="30000">
                      <a:schemeClr val="tx1"/>
                    </a:gs>
                  </a:gsLst>
                  <a:lin ang="5400000" scaled="0"/>
                </a:gradFill>
              </a:rPr>
              <a:t> HASH([</a:t>
            </a:r>
            <a:r>
              <a:rPr lang="en-GB" sz="2353" kern="0" dirty="0" err="1">
                <a:gradFill>
                  <a:gsLst>
                    <a:gs pos="2917">
                      <a:schemeClr val="tx1"/>
                    </a:gs>
                    <a:gs pos="30000">
                      <a:schemeClr val="tx1"/>
                    </a:gs>
                  </a:gsLst>
                  <a:lin ang="5400000" scaled="0"/>
                </a:gradFill>
              </a:rPr>
              <a:t>ProductKey</a:t>
            </a:r>
            <a:r>
              <a:rPr lang="en-GB" sz="2353" kern="0" dirty="0">
                <a:gradFill>
                  <a:gsLst>
                    <a:gs pos="2917">
                      <a:schemeClr val="tx1"/>
                    </a:gs>
                    <a:gs pos="30000">
                      <a:schemeClr val="tx1"/>
                    </a:gs>
                  </a:gsLst>
                  <a:lin ang="5400000" scaled="0"/>
                </a:gradFill>
              </a:rPr>
              <a:t>])</a:t>
            </a:r>
          </a:p>
          <a:p>
            <a:pPr defTabSz="896386">
              <a:lnSpc>
                <a:spcPct val="90000"/>
              </a:lnSpc>
              <a:spcAft>
                <a:spcPts val="588"/>
              </a:spcAft>
            </a:pPr>
            <a:r>
              <a:rPr lang="en-GB" sz="2353" kern="0" dirty="0">
                <a:gradFill>
                  <a:gsLst>
                    <a:gs pos="2917">
                      <a:schemeClr val="tx1"/>
                    </a:gs>
                    <a:gs pos="30000">
                      <a:schemeClr val="tx1"/>
                    </a:gs>
                  </a:gsLst>
                  <a:lin ang="5400000" scaled="0"/>
                </a:gradFill>
              </a:rPr>
              <a:t>[</a:t>
            </a:r>
            <a:r>
              <a:rPr lang="en-GB" sz="2353" kern="0" dirty="0" err="1">
                <a:gradFill>
                  <a:gsLst>
                    <a:gs pos="2917">
                      <a:schemeClr val="tx1"/>
                    </a:gs>
                    <a:gs pos="30000">
                      <a:schemeClr val="tx1"/>
                    </a:gs>
                  </a:gsLst>
                  <a:lin ang="5400000" scaled="0"/>
                </a:gradFill>
              </a:rPr>
              <a:t>ProductKey</a:t>
            </a:r>
            <a:r>
              <a:rPr lang="en-GB" sz="2353" kern="0" dirty="0">
                <a:gradFill>
                  <a:gsLst>
                    <a:gs pos="2917">
                      <a:schemeClr val="tx1"/>
                    </a:gs>
                    <a:gs pos="30000">
                      <a:schemeClr val="tx1"/>
                    </a:gs>
                  </a:gsLst>
                  <a:lin ang="5400000" scaled="0"/>
                </a:gradFill>
              </a:rPr>
              <a:t>] </a:t>
            </a:r>
            <a:r>
              <a:rPr lang="en-GB" sz="2353" b="1" kern="0" dirty="0">
                <a:gradFill>
                  <a:gsLst>
                    <a:gs pos="2917">
                      <a:schemeClr val="tx1"/>
                    </a:gs>
                    <a:gs pos="30000">
                      <a:schemeClr val="tx1"/>
                    </a:gs>
                  </a:gsLst>
                  <a:lin ang="5400000" scaled="0"/>
                </a:gradFill>
              </a:rPr>
              <a:t>INT</a:t>
            </a:r>
            <a:r>
              <a:rPr lang="en-GB" sz="2353" kern="0" dirty="0">
                <a:gradFill>
                  <a:gsLst>
                    <a:gs pos="2917">
                      <a:schemeClr val="tx1"/>
                    </a:gs>
                    <a:gs pos="30000">
                      <a:schemeClr val="tx1"/>
                    </a:gs>
                  </a:gsLst>
                  <a:lin ang="5400000" scaled="0"/>
                </a:gradFill>
              </a:rPr>
              <a:t> NULL</a:t>
            </a:r>
          </a:p>
        </p:txBody>
      </p:sp>
      <p:grpSp>
        <p:nvGrpSpPr>
          <p:cNvPr id="190" name="Group 189"/>
          <p:cNvGrpSpPr/>
          <p:nvPr/>
        </p:nvGrpSpPr>
        <p:grpSpPr>
          <a:xfrm>
            <a:off x="6260202" y="2581890"/>
            <a:ext cx="5293847" cy="2470462"/>
            <a:chOff x="855768" y="2104394"/>
            <a:chExt cx="10570177" cy="3998445"/>
          </a:xfrm>
        </p:grpSpPr>
        <p:sp>
          <p:nvSpPr>
            <p:cNvPr id="191" name="Flowchart: Manual Operation 190"/>
            <p:cNvSpPr/>
            <p:nvPr/>
          </p:nvSpPr>
          <p:spPr>
            <a:xfrm>
              <a:off x="855768" y="2920422"/>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92" name="Flowchart: Manual Operation 191"/>
            <p:cNvSpPr/>
            <p:nvPr/>
          </p:nvSpPr>
          <p:spPr>
            <a:xfrm>
              <a:off x="1736968" y="2920422"/>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93" name="Flowchart: Manual Operation 192"/>
            <p:cNvSpPr/>
            <p:nvPr/>
          </p:nvSpPr>
          <p:spPr>
            <a:xfrm>
              <a:off x="3499368" y="2920422"/>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94" name="Flowchart: Manual Operation 193"/>
            <p:cNvSpPr/>
            <p:nvPr/>
          </p:nvSpPr>
          <p:spPr>
            <a:xfrm>
              <a:off x="2618168" y="2920422"/>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95" name="Flowchart: Manual Operation 194"/>
            <p:cNvSpPr/>
            <p:nvPr/>
          </p:nvSpPr>
          <p:spPr>
            <a:xfrm>
              <a:off x="4376345" y="2920422"/>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96" name="Flowchart: Manual Operation 195"/>
            <p:cNvSpPr/>
            <p:nvPr/>
          </p:nvSpPr>
          <p:spPr>
            <a:xfrm>
              <a:off x="52575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97" name="Flowchart: Manual Operation 196"/>
            <p:cNvSpPr/>
            <p:nvPr/>
          </p:nvSpPr>
          <p:spPr>
            <a:xfrm>
              <a:off x="7019945" y="2920422"/>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98" name="Flowchart: Manual Operation 197"/>
            <p:cNvSpPr/>
            <p:nvPr/>
          </p:nvSpPr>
          <p:spPr>
            <a:xfrm>
              <a:off x="6138745" y="2920422"/>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99" name="Flowchart: Manual Operation 198"/>
            <p:cNvSpPr/>
            <p:nvPr/>
          </p:nvSpPr>
          <p:spPr>
            <a:xfrm>
              <a:off x="7901145" y="2920422"/>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00" name="Flowchart: Manual Operation 199"/>
            <p:cNvSpPr/>
            <p:nvPr/>
          </p:nvSpPr>
          <p:spPr>
            <a:xfrm>
              <a:off x="8782345" y="2920422"/>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01" name="Flowchart: Manual Operation 200"/>
            <p:cNvSpPr/>
            <p:nvPr/>
          </p:nvSpPr>
          <p:spPr>
            <a:xfrm>
              <a:off x="105447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02" name="Flowchart: Manual Operation 201"/>
            <p:cNvSpPr/>
            <p:nvPr/>
          </p:nvSpPr>
          <p:spPr>
            <a:xfrm>
              <a:off x="9663545" y="2920422"/>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03" name="Flowchart: Manual Operation 202"/>
            <p:cNvSpPr/>
            <p:nvPr/>
          </p:nvSpPr>
          <p:spPr>
            <a:xfrm>
              <a:off x="855768" y="3736450"/>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04" name="Flowchart: Manual Operation 203"/>
            <p:cNvSpPr/>
            <p:nvPr/>
          </p:nvSpPr>
          <p:spPr>
            <a:xfrm>
              <a:off x="1736968" y="3736450"/>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05" name="Flowchart: Manual Operation 204"/>
            <p:cNvSpPr/>
            <p:nvPr/>
          </p:nvSpPr>
          <p:spPr>
            <a:xfrm>
              <a:off x="3499368" y="3736450"/>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06" name="Flowchart: Manual Operation 205"/>
            <p:cNvSpPr/>
            <p:nvPr/>
          </p:nvSpPr>
          <p:spPr>
            <a:xfrm>
              <a:off x="2618168" y="3736450"/>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07" name="Flowchart: Manual Operation 206"/>
            <p:cNvSpPr/>
            <p:nvPr/>
          </p:nvSpPr>
          <p:spPr>
            <a:xfrm>
              <a:off x="4376345" y="3736450"/>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08" name="Flowchart: Manual Operation 207"/>
            <p:cNvSpPr/>
            <p:nvPr/>
          </p:nvSpPr>
          <p:spPr>
            <a:xfrm>
              <a:off x="52575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09" name="Flowchart: Manual Operation 208"/>
            <p:cNvSpPr/>
            <p:nvPr/>
          </p:nvSpPr>
          <p:spPr>
            <a:xfrm>
              <a:off x="7019945" y="3736450"/>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10" name="Flowchart: Manual Operation 209"/>
            <p:cNvSpPr/>
            <p:nvPr/>
          </p:nvSpPr>
          <p:spPr>
            <a:xfrm>
              <a:off x="6138745" y="3736450"/>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11" name="Flowchart: Manual Operation 210"/>
            <p:cNvSpPr/>
            <p:nvPr/>
          </p:nvSpPr>
          <p:spPr>
            <a:xfrm>
              <a:off x="7901145" y="3736450"/>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12" name="Flowchart: Manual Operation 211"/>
            <p:cNvSpPr/>
            <p:nvPr/>
          </p:nvSpPr>
          <p:spPr>
            <a:xfrm>
              <a:off x="8782345" y="3736450"/>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13" name="Flowchart: Manual Operation 212"/>
            <p:cNvSpPr/>
            <p:nvPr/>
          </p:nvSpPr>
          <p:spPr>
            <a:xfrm>
              <a:off x="105447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14" name="Flowchart: Manual Operation 213"/>
            <p:cNvSpPr/>
            <p:nvPr/>
          </p:nvSpPr>
          <p:spPr>
            <a:xfrm>
              <a:off x="9663545" y="3736450"/>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15" name="Flowchart: Manual Operation 214"/>
            <p:cNvSpPr/>
            <p:nvPr/>
          </p:nvSpPr>
          <p:spPr>
            <a:xfrm>
              <a:off x="855768" y="4552478"/>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16" name="Flowchart: Manual Operation 215"/>
            <p:cNvSpPr/>
            <p:nvPr/>
          </p:nvSpPr>
          <p:spPr>
            <a:xfrm>
              <a:off x="1736968" y="4552478"/>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17" name="Flowchart: Manual Operation 216"/>
            <p:cNvSpPr/>
            <p:nvPr/>
          </p:nvSpPr>
          <p:spPr>
            <a:xfrm>
              <a:off x="3499368" y="4552478"/>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18" name="Flowchart: Manual Operation 217"/>
            <p:cNvSpPr/>
            <p:nvPr/>
          </p:nvSpPr>
          <p:spPr>
            <a:xfrm>
              <a:off x="2618168" y="4552478"/>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19" name="Flowchart: Manual Operation 218"/>
            <p:cNvSpPr/>
            <p:nvPr/>
          </p:nvSpPr>
          <p:spPr>
            <a:xfrm>
              <a:off x="4376345" y="4552478"/>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20" name="Flowchart: Manual Operation 219"/>
            <p:cNvSpPr/>
            <p:nvPr/>
          </p:nvSpPr>
          <p:spPr>
            <a:xfrm>
              <a:off x="52575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21" name="Flowchart: Manual Operation 220"/>
            <p:cNvSpPr/>
            <p:nvPr/>
          </p:nvSpPr>
          <p:spPr>
            <a:xfrm>
              <a:off x="7019945" y="4552478"/>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22" name="Flowchart: Manual Operation 221"/>
            <p:cNvSpPr/>
            <p:nvPr/>
          </p:nvSpPr>
          <p:spPr>
            <a:xfrm>
              <a:off x="6138745" y="4552478"/>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23" name="Flowchart: Manual Operation 222"/>
            <p:cNvSpPr/>
            <p:nvPr/>
          </p:nvSpPr>
          <p:spPr>
            <a:xfrm>
              <a:off x="7901145" y="4552478"/>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24" name="Flowchart: Manual Operation 223"/>
            <p:cNvSpPr/>
            <p:nvPr/>
          </p:nvSpPr>
          <p:spPr>
            <a:xfrm>
              <a:off x="8782345" y="4552478"/>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25" name="Flowchart: Manual Operation 224"/>
            <p:cNvSpPr/>
            <p:nvPr/>
          </p:nvSpPr>
          <p:spPr>
            <a:xfrm>
              <a:off x="105447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26" name="Flowchart: Manual Operation 225"/>
            <p:cNvSpPr/>
            <p:nvPr/>
          </p:nvSpPr>
          <p:spPr>
            <a:xfrm>
              <a:off x="9663545" y="4552478"/>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27" name="Flowchart: Manual Operation 226"/>
            <p:cNvSpPr/>
            <p:nvPr/>
          </p:nvSpPr>
          <p:spPr>
            <a:xfrm>
              <a:off x="855768" y="5368506"/>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28" name="Flowchart: Manual Operation 227"/>
            <p:cNvSpPr/>
            <p:nvPr/>
          </p:nvSpPr>
          <p:spPr>
            <a:xfrm>
              <a:off x="1736968" y="5368506"/>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29" name="Flowchart: Manual Operation 228"/>
            <p:cNvSpPr/>
            <p:nvPr/>
          </p:nvSpPr>
          <p:spPr>
            <a:xfrm>
              <a:off x="3499368" y="5368506"/>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30" name="Flowchart: Manual Operation 229"/>
            <p:cNvSpPr/>
            <p:nvPr/>
          </p:nvSpPr>
          <p:spPr>
            <a:xfrm>
              <a:off x="2618168" y="5368506"/>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31" name="Flowchart: Manual Operation 230"/>
            <p:cNvSpPr/>
            <p:nvPr/>
          </p:nvSpPr>
          <p:spPr>
            <a:xfrm>
              <a:off x="4376345" y="5368506"/>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32" name="Flowchart: Manual Operation 231"/>
            <p:cNvSpPr/>
            <p:nvPr/>
          </p:nvSpPr>
          <p:spPr>
            <a:xfrm>
              <a:off x="52575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33" name="Flowchart: Manual Operation 232"/>
            <p:cNvSpPr/>
            <p:nvPr/>
          </p:nvSpPr>
          <p:spPr>
            <a:xfrm>
              <a:off x="7019945" y="5368506"/>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34" name="Flowchart: Manual Operation 233"/>
            <p:cNvSpPr/>
            <p:nvPr/>
          </p:nvSpPr>
          <p:spPr>
            <a:xfrm>
              <a:off x="6138745" y="5368506"/>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35" name="Flowchart: Manual Operation 234"/>
            <p:cNvSpPr/>
            <p:nvPr/>
          </p:nvSpPr>
          <p:spPr>
            <a:xfrm>
              <a:off x="7901145" y="5368506"/>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36" name="Flowchart: Manual Operation 235"/>
            <p:cNvSpPr/>
            <p:nvPr/>
          </p:nvSpPr>
          <p:spPr>
            <a:xfrm>
              <a:off x="8782345" y="5368506"/>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37" name="Flowchart: Manual Operation 236"/>
            <p:cNvSpPr/>
            <p:nvPr/>
          </p:nvSpPr>
          <p:spPr>
            <a:xfrm>
              <a:off x="105447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38" name="Flowchart: Manual Operation 237"/>
            <p:cNvSpPr/>
            <p:nvPr/>
          </p:nvSpPr>
          <p:spPr>
            <a:xfrm>
              <a:off x="9663545" y="5368506"/>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39" name="Flowchart: Manual Operation 238"/>
            <p:cNvSpPr/>
            <p:nvPr/>
          </p:nvSpPr>
          <p:spPr>
            <a:xfrm>
              <a:off x="855768" y="2104394"/>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40" name="Flowchart: Manual Operation 239"/>
            <p:cNvSpPr/>
            <p:nvPr/>
          </p:nvSpPr>
          <p:spPr>
            <a:xfrm>
              <a:off x="1736968" y="2104394"/>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41" name="Flowchart: Manual Operation 240"/>
            <p:cNvSpPr/>
            <p:nvPr/>
          </p:nvSpPr>
          <p:spPr>
            <a:xfrm>
              <a:off x="3499368" y="2104394"/>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42" name="Flowchart: Manual Operation 241"/>
            <p:cNvSpPr/>
            <p:nvPr/>
          </p:nvSpPr>
          <p:spPr>
            <a:xfrm>
              <a:off x="2618168" y="2104394"/>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43" name="Flowchart: Manual Operation 242"/>
            <p:cNvSpPr/>
            <p:nvPr/>
          </p:nvSpPr>
          <p:spPr>
            <a:xfrm>
              <a:off x="4376345" y="2104394"/>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44" name="Flowchart: Manual Operation 243"/>
            <p:cNvSpPr/>
            <p:nvPr/>
          </p:nvSpPr>
          <p:spPr>
            <a:xfrm>
              <a:off x="52575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45" name="Flowchart: Manual Operation 244"/>
            <p:cNvSpPr/>
            <p:nvPr/>
          </p:nvSpPr>
          <p:spPr>
            <a:xfrm>
              <a:off x="7019945" y="2104394"/>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46" name="Flowchart: Manual Operation 245"/>
            <p:cNvSpPr/>
            <p:nvPr/>
          </p:nvSpPr>
          <p:spPr>
            <a:xfrm>
              <a:off x="6138745" y="2104394"/>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47" name="Flowchart: Manual Operation 246"/>
            <p:cNvSpPr/>
            <p:nvPr/>
          </p:nvSpPr>
          <p:spPr>
            <a:xfrm>
              <a:off x="7901145" y="2104394"/>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48" name="Flowchart: Manual Operation 247"/>
            <p:cNvSpPr/>
            <p:nvPr/>
          </p:nvSpPr>
          <p:spPr>
            <a:xfrm>
              <a:off x="8782345" y="2104394"/>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49" name="Flowchart: Manual Operation 248"/>
            <p:cNvSpPr/>
            <p:nvPr/>
          </p:nvSpPr>
          <p:spPr>
            <a:xfrm>
              <a:off x="105447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50" name="Flowchart: Manual Operation 249"/>
            <p:cNvSpPr/>
            <p:nvPr/>
          </p:nvSpPr>
          <p:spPr>
            <a:xfrm>
              <a:off x="9663545" y="2104394"/>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grpSp>
      <p:sp>
        <p:nvSpPr>
          <p:cNvPr id="252" name="Freeform 33"/>
          <p:cNvSpPr>
            <a:spLocks noEditPoints="1"/>
          </p:cNvSpPr>
          <p:nvPr/>
        </p:nvSpPr>
        <p:spPr bwMode="auto">
          <a:xfrm>
            <a:off x="5566616" y="5476182"/>
            <a:ext cx="1058769" cy="776431"/>
          </a:xfrm>
          <a:custGeom>
            <a:avLst/>
            <a:gdLst>
              <a:gd name="T0" fmla="*/ 90 w 197"/>
              <a:gd name="T1" fmla="*/ 10 h 124"/>
              <a:gd name="T2" fmla="*/ 33 w 197"/>
              <a:gd name="T3" fmla="*/ 4 h 124"/>
              <a:gd name="T4" fmla="*/ 34 w 197"/>
              <a:gd name="T5" fmla="*/ 90 h 124"/>
              <a:gd name="T6" fmla="*/ 50 w 197"/>
              <a:gd name="T7" fmla="*/ 100 h 124"/>
              <a:gd name="T8" fmla="*/ 60 w 197"/>
              <a:gd name="T9" fmla="*/ 108 h 124"/>
              <a:gd name="T10" fmla="*/ 75 w 197"/>
              <a:gd name="T11" fmla="*/ 116 h 124"/>
              <a:gd name="T12" fmla="*/ 94 w 197"/>
              <a:gd name="T13" fmla="*/ 121 h 124"/>
              <a:gd name="T14" fmla="*/ 100 w 197"/>
              <a:gd name="T15" fmla="*/ 115 h 124"/>
              <a:gd name="T16" fmla="*/ 119 w 197"/>
              <a:gd name="T17" fmla="*/ 117 h 124"/>
              <a:gd name="T18" fmla="*/ 132 w 197"/>
              <a:gd name="T19" fmla="*/ 109 h 124"/>
              <a:gd name="T20" fmla="*/ 144 w 197"/>
              <a:gd name="T21" fmla="*/ 100 h 124"/>
              <a:gd name="T22" fmla="*/ 159 w 197"/>
              <a:gd name="T23" fmla="*/ 94 h 124"/>
              <a:gd name="T24" fmla="*/ 176 w 197"/>
              <a:gd name="T25" fmla="*/ 9 h 124"/>
              <a:gd name="T26" fmla="*/ 53 w 197"/>
              <a:gd name="T27" fmla="*/ 87 h 124"/>
              <a:gd name="T28" fmla="*/ 43 w 197"/>
              <a:gd name="T29" fmla="*/ 92 h 124"/>
              <a:gd name="T30" fmla="*/ 55 w 197"/>
              <a:gd name="T31" fmla="*/ 76 h 124"/>
              <a:gd name="T32" fmla="*/ 59 w 197"/>
              <a:gd name="T33" fmla="*/ 81 h 124"/>
              <a:gd name="T34" fmla="*/ 63 w 197"/>
              <a:gd name="T35" fmla="*/ 99 h 124"/>
              <a:gd name="T36" fmla="*/ 58 w 197"/>
              <a:gd name="T37" fmla="*/ 99 h 124"/>
              <a:gd name="T38" fmla="*/ 71 w 197"/>
              <a:gd name="T39" fmla="*/ 83 h 124"/>
              <a:gd name="T40" fmla="*/ 64 w 197"/>
              <a:gd name="T41" fmla="*/ 97 h 124"/>
              <a:gd name="T42" fmla="*/ 77 w 197"/>
              <a:gd name="T43" fmla="*/ 105 h 124"/>
              <a:gd name="T44" fmla="*/ 70 w 197"/>
              <a:gd name="T45" fmla="*/ 103 h 124"/>
              <a:gd name="T46" fmla="*/ 80 w 197"/>
              <a:gd name="T47" fmla="*/ 93 h 124"/>
              <a:gd name="T48" fmla="*/ 85 w 197"/>
              <a:gd name="T49" fmla="*/ 97 h 124"/>
              <a:gd name="T50" fmla="*/ 88 w 197"/>
              <a:gd name="T51" fmla="*/ 115 h 124"/>
              <a:gd name="T52" fmla="*/ 83 w 197"/>
              <a:gd name="T53" fmla="*/ 111 h 124"/>
              <a:gd name="T54" fmla="*/ 90 w 197"/>
              <a:gd name="T55" fmla="*/ 104 h 124"/>
              <a:gd name="T56" fmla="*/ 96 w 197"/>
              <a:gd name="T57" fmla="*/ 103 h 124"/>
              <a:gd name="T58" fmla="*/ 153 w 197"/>
              <a:gd name="T59" fmla="*/ 88 h 124"/>
              <a:gd name="T60" fmla="*/ 127 w 197"/>
              <a:gd name="T61" fmla="*/ 67 h 124"/>
              <a:gd name="T62" fmla="*/ 137 w 197"/>
              <a:gd name="T63" fmla="*/ 89 h 124"/>
              <a:gd name="T64" fmla="*/ 134 w 197"/>
              <a:gd name="T65" fmla="*/ 95 h 124"/>
              <a:gd name="T66" fmla="*/ 117 w 197"/>
              <a:gd name="T67" fmla="*/ 78 h 124"/>
              <a:gd name="T68" fmla="*/ 125 w 197"/>
              <a:gd name="T69" fmla="*/ 98 h 124"/>
              <a:gd name="T70" fmla="*/ 126 w 197"/>
              <a:gd name="T71" fmla="*/ 104 h 124"/>
              <a:gd name="T72" fmla="*/ 119 w 197"/>
              <a:gd name="T73" fmla="*/ 101 h 124"/>
              <a:gd name="T74" fmla="*/ 101 w 197"/>
              <a:gd name="T75" fmla="*/ 94 h 124"/>
              <a:gd name="T76" fmla="*/ 108 w 197"/>
              <a:gd name="T77" fmla="*/ 111 h 124"/>
              <a:gd name="T78" fmla="*/ 102 w 197"/>
              <a:gd name="T79" fmla="*/ 97 h 124"/>
              <a:gd name="T80" fmla="*/ 82 w 197"/>
              <a:gd name="T81" fmla="*/ 84 h 124"/>
              <a:gd name="T82" fmla="*/ 68 w 197"/>
              <a:gd name="T83" fmla="*/ 75 h 124"/>
              <a:gd name="T84" fmla="*/ 43 w 197"/>
              <a:gd name="T85" fmla="*/ 76 h 124"/>
              <a:gd name="T86" fmla="*/ 57 w 197"/>
              <a:gd name="T87" fmla="*/ 27 h 124"/>
              <a:gd name="T88" fmla="*/ 77 w 197"/>
              <a:gd name="T89" fmla="*/ 23 h 124"/>
              <a:gd name="T90" fmla="*/ 94 w 197"/>
              <a:gd name="T91" fmla="*/ 39 h 124"/>
              <a:gd name="T92" fmla="*/ 110 w 197"/>
              <a:gd name="T93" fmla="*/ 52 h 124"/>
              <a:gd name="T94" fmla="*/ 154 w 197"/>
              <a:gd name="T95" fmla="*/ 86 h 124"/>
              <a:gd name="T96" fmla="*/ 135 w 197"/>
              <a:gd name="T97" fmla="*/ 54 h 124"/>
              <a:gd name="T98" fmla="*/ 112 w 197"/>
              <a:gd name="T99" fmla="*/ 30 h 124"/>
              <a:gd name="T100" fmla="*/ 88 w 197"/>
              <a:gd name="T101" fmla="*/ 34 h 124"/>
              <a:gd name="T102" fmla="*/ 83 w 197"/>
              <a:gd name="T103" fmla="*/ 28 h 124"/>
              <a:gd name="T104" fmla="*/ 141 w 197"/>
              <a:gd name="T105" fmla="*/ 32 h 124"/>
              <a:gd name="T106" fmla="*/ 158 w 197"/>
              <a:gd name="T107" fmla="*/ 7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24">
                <a:moveTo>
                  <a:pt x="141" y="23"/>
                </a:moveTo>
                <a:cubicBezTo>
                  <a:pt x="114" y="9"/>
                  <a:pt x="114" y="9"/>
                  <a:pt x="114" y="9"/>
                </a:cubicBezTo>
                <a:cubicBezTo>
                  <a:pt x="113" y="9"/>
                  <a:pt x="99" y="0"/>
                  <a:pt x="90" y="10"/>
                </a:cubicBezTo>
                <a:cubicBezTo>
                  <a:pt x="87" y="12"/>
                  <a:pt x="87" y="12"/>
                  <a:pt x="87" y="12"/>
                </a:cubicBezTo>
                <a:cubicBezTo>
                  <a:pt x="80" y="9"/>
                  <a:pt x="68" y="7"/>
                  <a:pt x="56" y="17"/>
                </a:cubicBezTo>
                <a:cubicBezTo>
                  <a:pt x="33" y="4"/>
                  <a:pt x="33" y="4"/>
                  <a:pt x="33" y="4"/>
                </a:cubicBezTo>
                <a:cubicBezTo>
                  <a:pt x="0" y="55"/>
                  <a:pt x="0" y="55"/>
                  <a:pt x="0" y="55"/>
                </a:cubicBezTo>
                <a:cubicBezTo>
                  <a:pt x="37" y="82"/>
                  <a:pt x="37" y="82"/>
                  <a:pt x="37" y="82"/>
                </a:cubicBezTo>
                <a:cubicBezTo>
                  <a:pt x="35" y="84"/>
                  <a:pt x="34" y="87"/>
                  <a:pt x="34" y="90"/>
                </a:cubicBezTo>
                <a:cubicBezTo>
                  <a:pt x="34" y="93"/>
                  <a:pt x="36" y="95"/>
                  <a:pt x="38" y="98"/>
                </a:cubicBezTo>
                <a:cubicBezTo>
                  <a:pt x="40" y="100"/>
                  <a:pt x="43" y="101"/>
                  <a:pt x="46" y="101"/>
                </a:cubicBezTo>
                <a:cubicBezTo>
                  <a:pt x="47" y="101"/>
                  <a:pt x="49" y="101"/>
                  <a:pt x="50" y="100"/>
                </a:cubicBezTo>
                <a:cubicBezTo>
                  <a:pt x="50" y="102"/>
                  <a:pt x="51" y="103"/>
                  <a:pt x="52" y="104"/>
                </a:cubicBezTo>
                <a:cubicBezTo>
                  <a:pt x="54" y="106"/>
                  <a:pt x="57" y="108"/>
                  <a:pt x="60" y="108"/>
                </a:cubicBezTo>
                <a:cubicBezTo>
                  <a:pt x="60" y="108"/>
                  <a:pt x="60" y="108"/>
                  <a:pt x="60" y="108"/>
                </a:cubicBezTo>
                <a:cubicBezTo>
                  <a:pt x="61" y="108"/>
                  <a:pt x="61" y="108"/>
                  <a:pt x="61" y="108"/>
                </a:cubicBezTo>
                <a:cubicBezTo>
                  <a:pt x="62" y="110"/>
                  <a:pt x="63" y="112"/>
                  <a:pt x="64" y="113"/>
                </a:cubicBezTo>
                <a:cubicBezTo>
                  <a:pt x="67" y="116"/>
                  <a:pt x="71" y="117"/>
                  <a:pt x="75" y="116"/>
                </a:cubicBezTo>
                <a:cubicBezTo>
                  <a:pt x="75" y="118"/>
                  <a:pt x="76" y="120"/>
                  <a:pt x="78" y="121"/>
                </a:cubicBezTo>
                <a:cubicBezTo>
                  <a:pt x="80" y="123"/>
                  <a:pt x="83" y="124"/>
                  <a:pt x="86" y="124"/>
                </a:cubicBezTo>
                <a:cubicBezTo>
                  <a:pt x="89" y="124"/>
                  <a:pt x="92" y="123"/>
                  <a:pt x="94" y="121"/>
                </a:cubicBezTo>
                <a:cubicBezTo>
                  <a:pt x="97" y="118"/>
                  <a:pt x="97" y="118"/>
                  <a:pt x="97" y="118"/>
                </a:cubicBezTo>
                <a:cubicBezTo>
                  <a:pt x="97" y="118"/>
                  <a:pt x="97" y="118"/>
                  <a:pt x="97" y="118"/>
                </a:cubicBezTo>
                <a:cubicBezTo>
                  <a:pt x="100" y="115"/>
                  <a:pt x="100" y="115"/>
                  <a:pt x="100" y="115"/>
                </a:cubicBezTo>
                <a:cubicBezTo>
                  <a:pt x="103" y="117"/>
                  <a:pt x="103" y="117"/>
                  <a:pt x="103" y="117"/>
                </a:cubicBezTo>
                <a:cubicBezTo>
                  <a:pt x="105" y="119"/>
                  <a:pt x="108" y="120"/>
                  <a:pt x="111" y="120"/>
                </a:cubicBezTo>
                <a:cubicBezTo>
                  <a:pt x="114" y="120"/>
                  <a:pt x="117" y="119"/>
                  <a:pt x="119" y="117"/>
                </a:cubicBezTo>
                <a:cubicBezTo>
                  <a:pt x="120" y="116"/>
                  <a:pt x="121" y="114"/>
                  <a:pt x="122" y="113"/>
                </a:cubicBezTo>
                <a:cubicBezTo>
                  <a:pt x="122" y="113"/>
                  <a:pt x="123" y="113"/>
                  <a:pt x="124" y="113"/>
                </a:cubicBezTo>
                <a:cubicBezTo>
                  <a:pt x="127" y="113"/>
                  <a:pt x="130" y="112"/>
                  <a:pt x="132" y="109"/>
                </a:cubicBezTo>
                <a:cubicBezTo>
                  <a:pt x="134" y="108"/>
                  <a:pt x="135" y="106"/>
                  <a:pt x="135" y="104"/>
                </a:cubicBezTo>
                <a:cubicBezTo>
                  <a:pt x="135" y="104"/>
                  <a:pt x="136" y="104"/>
                  <a:pt x="136" y="104"/>
                </a:cubicBezTo>
                <a:cubicBezTo>
                  <a:pt x="139" y="104"/>
                  <a:pt x="142" y="103"/>
                  <a:pt x="144" y="100"/>
                </a:cubicBezTo>
                <a:cubicBezTo>
                  <a:pt x="145" y="99"/>
                  <a:pt x="146" y="98"/>
                  <a:pt x="146" y="96"/>
                </a:cubicBezTo>
                <a:cubicBezTo>
                  <a:pt x="148" y="97"/>
                  <a:pt x="149" y="97"/>
                  <a:pt x="151" y="97"/>
                </a:cubicBezTo>
                <a:cubicBezTo>
                  <a:pt x="154" y="97"/>
                  <a:pt x="156" y="96"/>
                  <a:pt x="159" y="94"/>
                </a:cubicBezTo>
                <a:cubicBezTo>
                  <a:pt x="161" y="91"/>
                  <a:pt x="162" y="87"/>
                  <a:pt x="162" y="84"/>
                </a:cubicBezTo>
                <a:cubicBezTo>
                  <a:pt x="197" y="66"/>
                  <a:pt x="197" y="66"/>
                  <a:pt x="197" y="66"/>
                </a:cubicBezTo>
                <a:cubicBezTo>
                  <a:pt x="176" y="9"/>
                  <a:pt x="176" y="9"/>
                  <a:pt x="176" y="9"/>
                </a:cubicBezTo>
                <a:lnTo>
                  <a:pt x="141" y="23"/>
                </a:lnTo>
                <a:close/>
                <a:moveTo>
                  <a:pt x="53" y="87"/>
                </a:moveTo>
                <a:cubicBezTo>
                  <a:pt x="53" y="87"/>
                  <a:pt x="53" y="87"/>
                  <a:pt x="53" y="87"/>
                </a:cubicBezTo>
                <a:cubicBezTo>
                  <a:pt x="53" y="87"/>
                  <a:pt x="53" y="87"/>
                  <a:pt x="53" y="87"/>
                </a:cubicBezTo>
                <a:cubicBezTo>
                  <a:pt x="48" y="92"/>
                  <a:pt x="48" y="92"/>
                  <a:pt x="48" y="92"/>
                </a:cubicBezTo>
                <a:cubicBezTo>
                  <a:pt x="47" y="93"/>
                  <a:pt x="45" y="93"/>
                  <a:pt x="43" y="92"/>
                </a:cubicBezTo>
                <a:cubicBezTo>
                  <a:pt x="43" y="91"/>
                  <a:pt x="42" y="90"/>
                  <a:pt x="42" y="90"/>
                </a:cubicBezTo>
                <a:cubicBezTo>
                  <a:pt x="42" y="89"/>
                  <a:pt x="43" y="88"/>
                  <a:pt x="43" y="87"/>
                </a:cubicBezTo>
                <a:cubicBezTo>
                  <a:pt x="55" y="76"/>
                  <a:pt x="55" y="76"/>
                  <a:pt x="55" y="76"/>
                </a:cubicBezTo>
                <a:cubicBezTo>
                  <a:pt x="56" y="75"/>
                  <a:pt x="58" y="75"/>
                  <a:pt x="59" y="76"/>
                </a:cubicBezTo>
                <a:cubicBezTo>
                  <a:pt x="61" y="77"/>
                  <a:pt x="61" y="79"/>
                  <a:pt x="59" y="81"/>
                </a:cubicBezTo>
                <a:cubicBezTo>
                  <a:pt x="59" y="81"/>
                  <a:pt x="59" y="81"/>
                  <a:pt x="59" y="81"/>
                </a:cubicBezTo>
                <a:cubicBezTo>
                  <a:pt x="53" y="87"/>
                  <a:pt x="53" y="87"/>
                  <a:pt x="53" y="87"/>
                </a:cubicBezTo>
                <a:close/>
                <a:moveTo>
                  <a:pt x="64" y="97"/>
                </a:moveTo>
                <a:cubicBezTo>
                  <a:pt x="63" y="99"/>
                  <a:pt x="63" y="99"/>
                  <a:pt x="63" y="99"/>
                </a:cubicBezTo>
                <a:cubicBezTo>
                  <a:pt x="62" y="99"/>
                  <a:pt x="61" y="100"/>
                  <a:pt x="60" y="100"/>
                </a:cubicBezTo>
                <a:cubicBezTo>
                  <a:pt x="60" y="100"/>
                  <a:pt x="60" y="100"/>
                  <a:pt x="60" y="100"/>
                </a:cubicBezTo>
                <a:cubicBezTo>
                  <a:pt x="59" y="100"/>
                  <a:pt x="59" y="99"/>
                  <a:pt x="58" y="99"/>
                </a:cubicBezTo>
                <a:cubicBezTo>
                  <a:pt x="57" y="98"/>
                  <a:pt x="57" y="94"/>
                  <a:pt x="59" y="93"/>
                </a:cubicBezTo>
                <a:cubicBezTo>
                  <a:pt x="67" y="85"/>
                  <a:pt x="67" y="85"/>
                  <a:pt x="67" y="85"/>
                </a:cubicBezTo>
                <a:cubicBezTo>
                  <a:pt x="68" y="84"/>
                  <a:pt x="69" y="83"/>
                  <a:pt x="71" y="83"/>
                </a:cubicBezTo>
                <a:cubicBezTo>
                  <a:pt x="72" y="83"/>
                  <a:pt x="73" y="83"/>
                  <a:pt x="73" y="83"/>
                </a:cubicBezTo>
                <a:cubicBezTo>
                  <a:pt x="74" y="85"/>
                  <a:pt x="74" y="87"/>
                  <a:pt x="73" y="88"/>
                </a:cubicBezTo>
                <a:cubicBezTo>
                  <a:pt x="64" y="97"/>
                  <a:pt x="64" y="97"/>
                  <a:pt x="64" y="97"/>
                </a:cubicBezTo>
                <a:cubicBezTo>
                  <a:pt x="64" y="97"/>
                  <a:pt x="64" y="97"/>
                  <a:pt x="64" y="97"/>
                </a:cubicBezTo>
                <a:close/>
                <a:moveTo>
                  <a:pt x="78" y="105"/>
                </a:moveTo>
                <a:cubicBezTo>
                  <a:pt x="78" y="105"/>
                  <a:pt x="77" y="105"/>
                  <a:pt x="77" y="105"/>
                </a:cubicBezTo>
                <a:cubicBezTo>
                  <a:pt x="75" y="108"/>
                  <a:pt x="75" y="108"/>
                  <a:pt x="75" y="108"/>
                </a:cubicBezTo>
                <a:cubicBezTo>
                  <a:pt x="74" y="109"/>
                  <a:pt x="71" y="109"/>
                  <a:pt x="70" y="108"/>
                </a:cubicBezTo>
                <a:cubicBezTo>
                  <a:pt x="69" y="106"/>
                  <a:pt x="69" y="104"/>
                  <a:pt x="70" y="103"/>
                </a:cubicBezTo>
                <a:cubicBezTo>
                  <a:pt x="79" y="94"/>
                  <a:pt x="79" y="94"/>
                  <a:pt x="79" y="94"/>
                </a:cubicBezTo>
                <a:cubicBezTo>
                  <a:pt x="79" y="94"/>
                  <a:pt x="79" y="94"/>
                  <a:pt x="79" y="94"/>
                </a:cubicBezTo>
                <a:cubicBezTo>
                  <a:pt x="80" y="93"/>
                  <a:pt x="80" y="93"/>
                  <a:pt x="80" y="93"/>
                </a:cubicBezTo>
                <a:cubicBezTo>
                  <a:pt x="80" y="92"/>
                  <a:pt x="81" y="92"/>
                  <a:pt x="82" y="92"/>
                </a:cubicBezTo>
                <a:cubicBezTo>
                  <a:pt x="83" y="92"/>
                  <a:pt x="84" y="92"/>
                  <a:pt x="85" y="93"/>
                </a:cubicBezTo>
                <a:cubicBezTo>
                  <a:pt x="86" y="94"/>
                  <a:pt x="86" y="96"/>
                  <a:pt x="85" y="97"/>
                </a:cubicBezTo>
                <a:cubicBezTo>
                  <a:pt x="78" y="105"/>
                  <a:pt x="78" y="105"/>
                  <a:pt x="78" y="105"/>
                </a:cubicBezTo>
                <a:close/>
                <a:moveTo>
                  <a:pt x="96" y="107"/>
                </a:moveTo>
                <a:cubicBezTo>
                  <a:pt x="88" y="115"/>
                  <a:pt x="88" y="115"/>
                  <a:pt x="88" y="115"/>
                </a:cubicBezTo>
                <a:cubicBezTo>
                  <a:pt x="87" y="117"/>
                  <a:pt x="85" y="117"/>
                  <a:pt x="83" y="115"/>
                </a:cubicBezTo>
                <a:cubicBezTo>
                  <a:pt x="83" y="115"/>
                  <a:pt x="82" y="114"/>
                  <a:pt x="82" y="113"/>
                </a:cubicBezTo>
                <a:cubicBezTo>
                  <a:pt x="82" y="112"/>
                  <a:pt x="83" y="111"/>
                  <a:pt x="83" y="111"/>
                </a:cubicBezTo>
                <a:cubicBezTo>
                  <a:pt x="86" y="108"/>
                  <a:pt x="86" y="108"/>
                  <a:pt x="86" y="108"/>
                </a:cubicBezTo>
                <a:cubicBezTo>
                  <a:pt x="86" y="108"/>
                  <a:pt x="86" y="108"/>
                  <a:pt x="86" y="108"/>
                </a:cubicBezTo>
                <a:cubicBezTo>
                  <a:pt x="90" y="104"/>
                  <a:pt x="90" y="104"/>
                  <a:pt x="90" y="104"/>
                </a:cubicBezTo>
                <a:cubicBezTo>
                  <a:pt x="91" y="103"/>
                  <a:pt x="91" y="103"/>
                  <a:pt x="91" y="103"/>
                </a:cubicBezTo>
                <a:cubicBezTo>
                  <a:pt x="91" y="103"/>
                  <a:pt x="91" y="103"/>
                  <a:pt x="91" y="103"/>
                </a:cubicBezTo>
                <a:cubicBezTo>
                  <a:pt x="92" y="101"/>
                  <a:pt x="95" y="101"/>
                  <a:pt x="96" y="103"/>
                </a:cubicBezTo>
                <a:cubicBezTo>
                  <a:pt x="97" y="103"/>
                  <a:pt x="97" y="104"/>
                  <a:pt x="97" y="105"/>
                </a:cubicBezTo>
                <a:cubicBezTo>
                  <a:pt x="97" y="106"/>
                  <a:pt x="97" y="107"/>
                  <a:pt x="96" y="107"/>
                </a:cubicBezTo>
                <a:close/>
                <a:moveTo>
                  <a:pt x="153" y="88"/>
                </a:moveTo>
                <a:cubicBezTo>
                  <a:pt x="152" y="89"/>
                  <a:pt x="149" y="89"/>
                  <a:pt x="148" y="88"/>
                </a:cubicBezTo>
                <a:cubicBezTo>
                  <a:pt x="127" y="67"/>
                  <a:pt x="127" y="67"/>
                  <a:pt x="127" y="67"/>
                </a:cubicBezTo>
                <a:cubicBezTo>
                  <a:pt x="127" y="67"/>
                  <a:pt x="127" y="67"/>
                  <a:pt x="127" y="67"/>
                </a:cubicBezTo>
                <a:cubicBezTo>
                  <a:pt x="127" y="67"/>
                  <a:pt x="127" y="67"/>
                  <a:pt x="127" y="67"/>
                </a:cubicBezTo>
                <a:cubicBezTo>
                  <a:pt x="122" y="73"/>
                  <a:pt x="122" y="73"/>
                  <a:pt x="122" y="73"/>
                </a:cubicBezTo>
                <a:cubicBezTo>
                  <a:pt x="137" y="89"/>
                  <a:pt x="137" y="89"/>
                  <a:pt x="137" y="89"/>
                </a:cubicBezTo>
                <a:cubicBezTo>
                  <a:pt x="138" y="90"/>
                  <a:pt x="139" y="91"/>
                  <a:pt x="139" y="93"/>
                </a:cubicBezTo>
                <a:cubicBezTo>
                  <a:pt x="139" y="94"/>
                  <a:pt x="139" y="94"/>
                  <a:pt x="138" y="95"/>
                </a:cubicBezTo>
                <a:cubicBezTo>
                  <a:pt x="137" y="96"/>
                  <a:pt x="135" y="96"/>
                  <a:pt x="134" y="95"/>
                </a:cubicBezTo>
                <a:cubicBezTo>
                  <a:pt x="132" y="93"/>
                  <a:pt x="132" y="93"/>
                  <a:pt x="132" y="93"/>
                </a:cubicBezTo>
                <a:cubicBezTo>
                  <a:pt x="132" y="93"/>
                  <a:pt x="132" y="93"/>
                  <a:pt x="132" y="93"/>
                </a:cubicBezTo>
                <a:cubicBezTo>
                  <a:pt x="117" y="78"/>
                  <a:pt x="117" y="78"/>
                  <a:pt x="117" y="78"/>
                </a:cubicBezTo>
                <a:cubicBezTo>
                  <a:pt x="111" y="84"/>
                  <a:pt x="111" y="84"/>
                  <a:pt x="111" y="84"/>
                </a:cubicBezTo>
                <a:cubicBezTo>
                  <a:pt x="125" y="98"/>
                  <a:pt x="125" y="98"/>
                  <a:pt x="125" y="98"/>
                </a:cubicBezTo>
                <a:cubicBezTo>
                  <a:pt x="125" y="98"/>
                  <a:pt x="125" y="98"/>
                  <a:pt x="125" y="98"/>
                </a:cubicBezTo>
                <a:cubicBezTo>
                  <a:pt x="126" y="99"/>
                  <a:pt x="126" y="99"/>
                  <a:pt x="126" y="99"/>
                </a:cubicBezTo>
                <a:cubicBezTo>
                  <a:pt x="127" y="100"/>
                  <a:pt x="127" y="100"/>
                  <a:pt x="127" y="101"/>
                </a:cubicBezTo>
                <a:cubicBezTo>
                  <a:pt x="127" y="102"/>
                  <a:pt x="127" y="103"/>
                  <a:pt x="126" y="104"/>
                </a:cubicBezTo>
                <a:cubicBezTo>
                  <a:pt x="125" y="105"/>
                  <a:pt x="123" y="105"/>
                  <a:pt x="122" y="104"/>
                </a:cubicBezTo>
                <a:cubicBezTo>
                  <a:pt x="119" y="101"/>
                  <a:pt x="119" y="101"/>
                  <a:pt x="119" y="101"/>
                </a:cubicBezTo>
                <a:cubicBezTo>
                  <a:pt x="119" y="101"/>
                  <a:pt x="119" y="101"/>
                  <a:pt x="119" y="101"/>
                </a:cubicBezTo>
                <a:cubicBezTo>
                  <a:pt x="119" y="101"/>
                  <a:pt x="119" y="101"/>
                  <a:pt x="119" y="101"/>
                </a:cubicBezTo>
                <a:cubicBezTo>
                  <a:pt x="106" y="89"/>
                  <a:pt x="106" y="89"/>
                  <a:pt x="106" y="89"/>
                </a:cubicBezTo>
                <a:cubicBezTo>
                  <a:pt x="101" y="94"/>
                  <a:pt x="101" y="94"/>
                  <a:pt x="101" y="94"/>
                </a:cubicBezTo>
                <a:cubicBezTo>
                  <a:pt x="113" y="107"/>
                  <a:pt x="113" y="107"/>
                  <a:pt x="113" y="107"/>
                </a:cubicBezTo>
                <a:cubicBezTo>
                  <a:pt x="114" y="108"/>
                  <a:pt x="114" y="110"/>
                  <a:pt x="113" y="111"/>
                </a:cubicBezTo>
                <a:cubicBezTo>
                  <a:pt x="112" y="113"/>
                  <a:pt x="110" y="113"/>
                  <a:pt x="108" y="111"/>
                </a:cubicBezTo>
                <a:cubicBezTo>
                  <a:pt x="105" y="108"/>
                  <a:pt x="105" y="108"/>
                  <a:pt x="105" y="108"/>
                </a:cubicBezTo>
                <a:cubicBezTo>
                  <a:pt x="105" y="107"/>
                  <a:pt x="105" y="106"/>
                  <a:pt x="105" y="105"/>
                </a:cubicBezTo>
                <a:cubicBezTo>
                  <a:pt x="105" y="102"/>
                  <a:pt x="104" y="99"/>
                  <a:pt x="102" y="97"/>
                </a:cubicBezTo>
                <a:cubicBezTo>
                  <a:pt x="99" y="95"/>
                  <a:pt x="97" y="94"/>
                  <a:pt x="93" y="94"/>
                </a:cubicBezTo>
                <a:cubicBezTo>
                  <a:pt x="93" y="91"/>
                  <a:pt x="92" y="89"/>
                  <a:pt x="90" y="87"/>
                </a:cubicBezTo>
                <a:cubicBezTo>
                  <a:pt x="88" y="85"/>
                  <a:pt x="85" y="84"/>
                  <a:pt x="82" y="84"/>
                </a:cubicBezTo>
                <a:cubicBezTo>
                  <a:pt x="82" y="82"/>
                  <a:pt x="80" y="80"/>
                  <a:pt x="79" y="78"/>
                </a:cubicBezTo>
                <a:cubicBezTo>
                  <a:pt x="77" y="76"/>
                  <a:pt x="73" y="75"/>
                  <a:pt x="70" y="75"/>
                </a:cubicBezTo>
                <a:cubicBezTo>
                  <a:pt x="69" y="75"/>
                  <a:pt x="69" y="75"/>
                  <a:pt x="68" y="75"/>
                </a:cubicBezTo>
                <a:cubicBezTo>
                  <a:pt x="67" y="73"/>
                  <a:pt x="67" y="72"/>
                  <a:pt x="65" y="70"/>
                </a:cubicBezTo>
                <a:cubicBezTo>
                  <a:pt x="61" y="66"/>
                  <a:pt x="53" y="66"/>
                  <a:pt x="49" y="70"/>
                </a:cubicBezTo>
                <a:cubicBezTo>
                  <a:pt x="43" y="76"/>
                  <a:pt x="43" y="76"/>
                  <a:pt x="43" y="76"/>
                </a:cubicBezTo>
                <a:cubicBezTo>
                  <a:pt x="11" y="53"/>
                  <a:pt x="11" y="53"/>
                  <a:pt x="11" y="53"/>
                </a:cubicBezTo>
                <a:cubicBezTo>
                  <a:pt x="36" y="14"/>
                  <a:pt x="36" y="14"/>
                  <a:pt x="36" y="14"/>
                </a:cubicBezTo>
                <a:cubicBezTo>
                  <a:pt x="57" y="27"/>
                  <a:pt x="57" y="27"/>
                  <a:pt x="57" y="27"/>
                </a:cubicBezTo>
                <a:cubicBezTo>
                  <a:pt x="59" y="25"/>
                  <a:pt x="59" y="25"/>
                  <a:pt x="59" y="25"/>
                </a:cubicBezTo>
                <a:cubicBezTo>
                  <a:pt x="67" y="17"/>
                  <a:pt x="76" y="17"/>
                  <a:pt x="81" y="18"/>
                </a:cubicBezTo>
                <a:cubicBezTo>
                  <a:pt x="77" y="23"/>
                  <a:pt x="77" y="23"/>
                  <a:pt x="77" y="23"/>
                </a:cubicBezTo>
                <a:cubicBezTo>
                  <a:pt x="75" y="25"/>
                  <a:pt x="73" y="28"/>
                  <a:pt x="73" y="31"/>
                </a:cubicBezTo>
                <a:cubicBezTo>
                  <a:pt x="73" y="34"/>
                  <a:pt x="75" y="37"/>
                  <a:pt x="77" y="39"/>
                </a:cubicBezTo>
                <a:cubicBezTo>
                  <a:pt x="81" y="44"/>
                  <a:pt x="89" y="44"/>
                  <a:pt x="94" y="39"/>
                </a:cubicBezTo>
                <a:cubicBezTo>
                  <a:pt x="100" y="33"/>
                  <a:pt x="100" y="33"/>
                  <a:pt x="100" y="33"/>
                </a:cubicBezTo>
                <a:cubicBezTo>
                  <a:pt x="104" y="33"/>
                  <a:pt x="104" y="33"/>
                  <a:pt x="104" y="33"/>
                </a:cubicBezTo>
                <a:cubicBezTo>
                  <a:pt x="104" y="38"/>
                  <a:pt x="105" y="46"/>
                  <a:pt x="110" y="52"/>
                </a:cubicBezTo>
                <a:cubicBezTo>
                  <a:pt x="115" y="58"/>
                  <a:pt x="122" y="61"/>
                  <a:pt x="132" y="62"/>
                </a:cubicBezTo>
                <a:cubicBezTo>
                  <a:pt x="153" y="83"/>
                  <a:pt x="153" y="83"/>
                  <a:pt x="153" y="83"/>
                </a:cubicBezTo>
                <a:cubicBezTo>
                  <a:pt x="154" y="84"/>
                  <a:pt x="154" y="85"/>
                  <a:pt x="154" y="86"/>
                </a:cubicBezTo>
                <a:cubicBezTo>
                  <a:pt x="154" y="87"/>
                  <a:pt x="154" y="87"/>
                  <a:pt x="153" y="88"/>
                </a:cubicBezTo>
                <a:close/>
                <a:moveTo>
                  <a:pt x="158" y="77"/>
                </a:moveTo>
                <a:cubicBezTo>
                  <a:pt x="135" y="54"/>
                  <a:pt x="135" y="54"/>
                  <a:pt x="135" y="54"/>
                </a:cubicBezTo>
                <a:cubicBezTo>
                  <a:pt x="133" y="54"/>
                  <a:pt x="133" y="54"/>
                  <a:pt x="133" y="54"/>
                </a:cubicBezTo>
                <a:cubicBezTo>
                  <a:pt x="125" y="54"/>
                  <a:pt x="119" y="52"/>
                  <a:pt x="116" y="47"/>
                </a:cubicBezTo>
                <a:cubicBezTo>
                  <a:pt x="110" y="41"/>
                  <a:pt x="112" y="30"/>
                  <a:pt x="112" y="30"/>
                </a:cubicBezTo>
                <a:cubicBezTo>
                  <a:pt x="113" y="25"/>
                  <a:pt x="113" y="25"/>
                  <a:pt x="113" y="25"/>
                </a:cubicBezTo>
                <a:cubicBezTo>
                  <a:pt x="96" y="25"/>
                  <a:pt x="96" y="25"/>
                  <a:pt x="96" y="25"/>
                </a:cubicBezTo>
                <a:cubicBezTo>
                  <a:pt x="88" y="34"/>
                  <a:pt x="88" y="34"/>
                  <a:pt x="88" y="34"/>
                </a:cubicBezTo>
                <a:cubicBezTo>
                  <a:pt x="87" y="35"/>
                  <a:pt x="84" y="35"/>
                  <a:pt x="83" y="34"/>
                </a:cubicBezTo>
                <a:cubicBezTo>
                  <a:pt x="82" y="33"/>
                  <a:pt x="81" y="32"/>
                  <a:pt x="81" y="31"/>
                </a:cubicBezTo>
                <a:cubicBezTo>
                  <a:pt x="81" y="30"/>
                  <a:pt x="82" y="29"/>
                  <a:pt x="83" y="28"/>
                </a:cubicBezTo>
                <a:cubicBezTo>
                  <a:pt x="95" y="15"/>
                  <a:pt x="95" y="15"/>
                  <a:pt x="95" y="15"/>
                </a:cubicBezTo>
                <a:cubicBezTo>
                  <a:pt x="100" y="10"/>
                  <a:pt x="109" y="16"/>
                  <a:pt x="110" y="16"/>
                </a:cubicBezTo>
                <a:cubicBezTo>
                  <a:pt x="141" y="32"/>
                  <a:pt x="141" y="32"/>
                  <a:pt x="141" y="32"/>
                </a:cubicBezTo>
                <a:cubicBezTo>
                  <a:pt x="171" y="19"/>
                  <a:pt x="171" y="19"/>
                  <a:pt x="171" y="19"/>
                </a:cubicBezTo>
                <a:cubicBezTo>
                  <a:pt x="187" y="62"/>
                  <a:pt x="187" y="62"/>
                  <a:pt x="187" y="62"/>
                </a:cubicBezTo>
                <a:lnTo>
                  <a:pt x="158" y="77"/>
                </a:lnTo>
                <a:close/>
              </a:path>
            </a:pathLst>
          </a:custGeom>
          <a:solidFill>
            <a:schemeClr val="tx1"/>
          </a:solidFill>
          <a:ln>
            <a:noFill/>
          </a:ln>
        </p:spPr>
        <p:txBody>
          <a:bodyPr vert="horz" wrap="square" lIns="87880" tIns="43940" rIns="87880" bIns="43940" numCol="1" anchor="t" anchorCtr="0" compatLnSpc="1">
            <a:prstTxWarp prst="textNoShape">
              <a:avLst/>
            </a:prstTxWarp>
          </a:bodyPr>
          <a:lstStyle/>
          <a:p>
            <a:pPr defTabSz="896386"/>
            <a:endParaRPr lang="en-US" sz="1730" kern="0">
              <a:solidFill>
                <a:sysClr val="windowText" lastClr="000000"/>
              </a:solidFill>
            </a:endParaRPr>
          </a:p>
        </p:txBody>
      </p:sp>
    </p:spTree>
    <p:extLst>
      <p:ext uri="{BB962C8B-B14F-4D97-AF65-F5344CB8AC3E}">
        <p14:creationId xmlns:p14="http://schemas.microsoft.com/office/powerpoint/2010/main" val="37946180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Joining HASH tables</a:t>
            </a:r>
          </a:p>
        </p:txBody>
      </p:sp>
      <p:grpSp>
        <p:nvGrpSpPr>
          <p:cNvPr id="63" name="Group 62"/>
          <p:cNvGrpSpPr/>
          <p:nvPr/>
        </p:nvGrpSpPr>
        <p:grpSpPr>
          <a:xfrm>
            <a:off x="660380" y="2581890"/>
            <a:ext cx="5293847" cy="2470462"/>
            <a:chOff x="855768" y="2104394"/>
            <a:chExt cx="10570177" cy="3998445"/>
          </a:xfrm>
        </p:grpSpPr>
        <p:sp>
          <p:nvSpPr>
            <p:cNvPr id="3" name="Flowchart: Manual Operation 2"/>
            <p:cNvSpPr/>
            <p:nvPr/>
          </p:nvSpPr>
          <p:spPr>
            <a:xfrm>
              <a:off x="855768" y="2920422"/>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 name="Flowchart: Manual Operation 3"/>
            <p:cNvSpPr/>
            <p:nvPr/>
          </p:nvSpPr>
          <p:spPr>
            <a:xfrm>
              <a:off x="1736968" y="2920422"/>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 name="Flowchart: Manual Operation 4"/>
            <p:cNvSpPr/>
            <p:nvPr/>
          </p:nvSpPr>
          <p:spPr>
            <a:xfrm>
              <a:off x="3499368" y="2920422"/>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6" name="Flowchart: Manual Operation 5"/>
            <p:cNvSpPr/>
            <p:nvPr/>
          </p:nvSpPr>
          <p:spPr>
            <a:xfrm>
              <a:off x="2618168" y="2920422"/>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7" name="Flowchart: Manual Operation 6"/>
            <p:cNvSpPr/>
            <p:nvPr/>
          </p:nvSpPr>
          <p:spPr>
            <a:xfrm>
              <a:off x="4376345" y="2920422"/>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8" name="Flowchart: Manual Operation 7"/>
            <p:cNvSpPr/>
            <p:nvPr/>
          </p:nvSpPr>
          <p:spPr>
            <a:xfrm>
              <a:off x="52575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9" name="Flowchart: Manual Operation 8"/>
            <p:cNvSpPr/>
            <p:nvPr/>
          </p:nvSpPr>
          <p:spPr>
            <a:xfrm>
              <a:off x="7019945" y="2920422"/>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0" name="Flowchart: Manual Operation 9"/>
            <p:cNvSpPr/>
            <p:nvPr/>
          </p:nvSpPr>
          <p:spPr>
            <a:xfrm>
              <a:off x="6138745" y="2920422"/>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1" name="Flowchart: Manual Operation 10"/>
            <p:cNvSpPr/>
            <p:nvPr/>
          </p:nvSpPr>
          <p:spPr>
            <a:xfrm>
              <a:off x="7901145" y="2920422"/>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2" name="Flowchart: Manual Operation 11"/>
            <p:cNvSpPr/>
            <p:nvPr/>
          </p:nvSpPr>
          <p:spPr>
            <a:xfrm>
              <a:off x="8782345" y="2920422"/>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3" name="Flowchart: Manual Operation 12"/>
            <p:cNvSpPr/>
            <p:nvPr/>
          </p:nvSpPr>
          <p:spPr>
            <a:xfrm>
              <a:off x="105447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4" name="Flowchart: Manual Operation 13"/>
            <p:cNvSpPr/>
            <p:nvPr/>
          </p:nvSpPr>
          <p:spPr>
            <a:xfrm>
              <a:off x="9663545" y="2920422"/>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5" name="Flowchart: Manual Operation 14"/>
            <p:cNvSpPr/>
            <p:nvPr/>
          </p:nvSpPr>
          <p:spPr>
            <a:xfrm>
              <a:off x="855768" y="3736450"/>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6" name="Flowchart: Manual Operation 15"/>
            <p:cNvSpPr/>
            <p:nvPr/>
          </p:nvSpPr>
          <p:spPr>
            <a:xfrm>
              <a:off x="1736968" y="3736450"/>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7" name="Flowchart: Manual Operation 16"/>
            <p:cNvSpPr/>
            <p:nvPr/>
          </p:nvSpPr>
          <p:spPr>
            <a:xfrm>
              <a:off x="3499368" y="3736450"/>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8" name="Flowchart: Manual Operation 17"/>
            <p:cNvSpPr/>
            <p:nvPr/>
          </p:nvSpPr>
          <p:spPr>
            <a:xfrm>
              <a:off x="2618168" y="3736450"/>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9" name="Flowchart: Manual Operation 18"/>
            <p:cNvSpPr/>
            <p:nvPr/>
          </p:nvSpPr>
          <p:spPr>
            <a:xfrm>
              <a:off x="4376345" y="3736450"/>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0" name="Flowchart: Manual Operation 19"/>
            <p:cNvSpPr/>
            <p:nvPr/>
          </p:nvSpPr>
          <p:spPr>
            <a:xfrm>
              <a:off x="52575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1" name="Flowchart: Manual Operation 20"/>
            <p:cNvSpPr/>
            <p:nvPr/>
          </p:nvSpPr>
          <p:spPr>
            <a:xfrm>
              <a:off x="7019945" y="3736450"/>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2" name="Flowchart: Manual Operation 21"/>
            <p:cNvSpPr/>
            <p:nvPr/>
          </p:nvSpPr>
          <p:spPr>
            <a:xfrm>
              <a:off x="6138745" y="3736450"/>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3" name="Flowchart: Manual Operation 22"/>
            <p:cNvSpPr/>
            <p:nvPr/>
          </p:nvSpPr>
          <p:spPr>
            <a:xfrm>
              <a:off x="7901145" y="3736450"/>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4" name="Flowchart: Manual Operation 23"/>
            <p:cNvSpPr/>
            <p:nvPr/>
          </p:nvSpPr>
          <p:spPr>
            <a:xfrm>
              <a:off x="8782345" y="3736450"/>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5" name="Flowchart: Manual Operation 24"/>
            <p:cNvSpPr/>
            <p:nvPr/>
          </p:nvSpPr>
          <p:spPr>
            <a:xfrm>
              <a:off x="105447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6" name="Flowchart: Manual Operation 25"/>
            <p:cNvSpPr/>
            <p:nvPr/>
          </p:nvSpPr>
          <p:spPr>
            <a:xfrm>
              <a:off x="9663545" y="3736450"/>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7" name="Flowchart: Manual Operation 26"/>
            <p:cNvSpPr/>
            <p:nvPr/>
          </p:nvSpPr>
          <p:spPr>
            <a:xfrm>
              <a:off x="855768" y="4552478"/>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8" name="Flowchart: Manual Operation 27"/>
            <p:cNvSpPr/>
            <p:nvPr/>
          </p:nvSpPr>
          <p:spPr>
            <a:xfrm>
              <a:off x="1736968" y="4552478"/>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9" name="Flowchart: Manual Operation 28"/>
            <p:cNvSpPr/>
            <p:nvPr/>
          </p:nvSpPr>
          <p:spPr>
            <a:xfrm>
              <a:off x="3499368" y="4552478"/>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0" name="Flowchart: Manual Operation 29"/>
            <p:cNvSpPr/>
            <p:nvPr/>
          </p:nvSpPr>
          <p:spPr>
            <a:xfrm>
              <a:off x="2618168" y="4552478"/>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1" name="Flowchart: Manual Operation 30"/>
            <p:cNvSpPr/>
            <p:nvPr/>
          </p:nvSpPr>
          <p:spPr>
            <a:xfrm>
              <a:off x="4376345" y="4552478"/>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2" name="Flowchart: Manual Operation 31"/>
            <p:cNvSpPr/>
            <p:nvPr/>
          </p:nvSpPr>
          <p:spPr>
            <a:xfrm>
              <a:off x="52575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3" name="Flowchart: Manual Operation 32"/>
            <p:cNvSpPr/>
            <p:nvPr/>
          </p:nvSpPr>
          <p:spPr>
            <a:xfrm>
              <a:off x="7019945" y="4552478"/>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4" name="Flowchart: Manual Operation 33"/>
            <p:cNvSpPr/>
            <p:nvPr/>
          </p:nvSpPr>
          <p:spPr>
            <a:xfrm>
              <a:off x="6138745" y="4552478"/>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5" name="Flowchart: Manual Operation 34"/>
            <p:cNvSpPr/>
            <p:nvPr/>
          </p:nvSpPr>
          <p:spPr>
            <a:xfrm>
              <a:off x="7901145" y="4552478"/>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6" name="Flowchart: Manual Operation 35"/>
            <p:cNvSpPr/>
            <p:nvPr/>
          </p:nvSpPr>
          <p:spPr>
            <a:xfrm>
              <a:off x="8782345" y="4552478"/>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7" name="Flowchart: Manual Operation 36"/>
            <p:cNvSpPr/>
            <p:nvPr/>
          </p:nvSpPr>
          <p:spPr>
            <a:xfrm>
              <a:off x="105447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8" name="Flowchart: Manual Operation 37"/>
            <p:cNvSpPr/>
            <p:nvPr/>
          </p:nvSpPr>
          <p:spPr>
            <a:xfrm>
              <a:off x="9663545" y="4552478"/>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39" name="Flowchart: Manual Operation 38"/>
            <p:cNvSpPr/>
            <p:nvPr/>
          </p:nvSpPr>
          <p:spPr>
            <a:xfrm>
              <a:off x="855768" y="5368506"/>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0" name="Flowchart: Manual Operation 39"/>
            <p:cNvSpPr/>
            <p:nvPr/>
          </p:nvSpPr>
          <p:spPr>
            <a:xfrm>
              <a:off x="1736968" y="5368506"/>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1" name="Flowchart: Manual Operation 40"/>
            <p:cNvSpPr/>
            <p:nvPr/>
          </p:nvSpPr>
          <p:spPr>
            <a:xfrm>
              <a:off x="3499368" y="5368506"/>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2" name="Flowchart: Manual Operation 41"/>
            <p:cNvSpPr/>
            <p:nvPr/>
          </p:nvSpPr>
          <p:spPr>
            <a:xfrm>
              <a:off x="2618168" y="5368506"/>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3" name="Flowchart: Manual Operation 42"/>
            <p:cNvSpPr/>
            <p:nvPr/>
          </p:nvSpPr>
          <p:spPr>
            <a:xfrm>
              <a:off x="4376345" y="5368506"/>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4" name="Flowchart: Manual Operation 43"/>
            <p:cNvSpPr/>
            <p:nvPr/>
          </p:nvSpPr>
          <p:spPr>
            <a:xfrm>
              <a:off x="52575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5" name="Flowchart: Manual Operation 44"/>
            <p:cNvSpPr/>
            <p:nvPr/>
          </p:nvSpPr>
          <p:spPr>
            <a:xfrm>
              <a:off x="7019945" y="5368506"/>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6" name="Flowchart: Manual Operation 45"/>
            <p:cNvSpPr/>
            <p:nvPr/>
          </p:nvSpPr>
          <p:spPr>
            <a:xfrm>
              <a:off x="6138745" y="5368506"/>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7" name="Flowchart: Manual Operation 46"/>
            <p:cNvSpPr/>
            <p:nvPr/>
          </p:nvSpPr>
          <p:spPr>
            <a:xfrm>
              <a:off x="7901145" y="5368506"/>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8" name="Flowchart: Manual Operation 47"/>
            <p:cNvSpPr/>
            <p:nvPr/>
          </p:nvSpPr>
          <p:spPr>
            <a:xfrm>
              <a:off x="8782345" y="5368506"/>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49" name="Flowchart: Manual Operation 48"/>
            <p:cNvSpPr/>
            <p:nvPr/>
          </p:nvSpPr>
          <p:spPr>
            <a:xfrm>
              <a:off x="105447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0" name="Flowchart: Manual Operation 49"/>
            <p:cNvSpPr/>
            <p:nvPr/>
          </p:nvSpPr>
          <p:spPr>
            <a:xfrm>
              <a:off x="9663545" y="5368506"/>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1" name="Flowchart: Manual Operation 50"/>
            <p:cNvSpPr/>
            <p:nvPr/>
          </p:nvSpPr>
          <p:spPr>
            <a:xfrm>
              <a:off x="855768" y="2104394"/>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2" name="Flowchart: Manual Operation 51"/>
            <p:cNvSpPr/>
            <p:nvPr/>
          </p:nvSpPr>
          <p:spPr>
            <a:xfrm>
              <a:off x="1736968" y="2104394"/>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3" name="Flowchart: Manual Operation 52"/>
            <p:cNvSpPr/>
            <p:nvPr/>
          </p:nvSpPr>
          <p:spPr>
            <a:xfrm>
              <a:off x="3499368" y="2104394"/>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4" name="Flowchart: Manual Operation 53"/>
            <p:cNvSpPr/>
            <p:nvPr/>
          </p:nvSpPr>
          <p:spPr>
            <a:xfrm>
              <a:off x="2618168" y="2104394"/>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5" name="Flowchart: Manual Operation 54"/>
            <p:cNvSpPr/>
            <p:nvPr/>
          </p:nvSpPr>
          <p:spPr>
            <a:xfrm>
              <a:off x="4376345" y="2104394"/>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6" name="Flowchart: Manual Operation 55"/>
            <p:cNvSpPr/>
            <p:nvPr/>
          </p:nvSpPr>
          <p:spPr>
            <a:xfrm>
              <a:off x="52575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7" name="Flowchart: Manual Operation 56"/>
            <p:cNvSpPr/>
            <p:nvPr/>
          </p:nvSpPr>
          <p:spPr>
            <a:xfrm>
              <a:off x="7019945" y="2104394"/>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8" name="Flowchart: Manual Operation 57"/>
            <p:cNvSpPr/>
            <p:nvPr/>
          </p:nvSpPr>
          <p:spPr>
            <a:xfrm>
              <a:off x="6138745" y="2104394"/>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59" name="Flowchart: Manual Operation 58"/>
            <p:cNvSpPr/>
            <p:nvPr/>
          </p:nvSpPr>
          <p:spPr>
            <a:xfrm>
              <a:off x="7901145" y="2104394"/>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60" name="Flowchart: Manual Operation 59"/>
            <p:cNvSpPr/>
            <p:nvPr/>
          </p:nvSpPr>
          <p:spPr>
            <a:xfrm>
              <a:off x="8782345" y="2104394"/>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61" name="Flowchart: Manual Operation 60"/>
            <p:cNvSpPr/>
            <p:nvPr/>
          </p:nvSpPr>
          <p:spPr>
            <a:xfrm>
              <a:off x="105447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62" name="Flowchart: Manual Operation 61"/>
            <p:cNvSpPr/>
            <p:nvPr/>
          </p:nvSpPr>
          <p:spPr>
            <a:xfrm>
              <a:off x="9663545" y="2104394"/>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grpSp>
      <p:sp>
        <p:nvSpPr>
          <p:cNvPr id="186" name="Left Brace 185"/>
          <p:cNvSpPr/>
          <p:nvPr/>
        </p:nvSpPr>
        <p:spPr>
          <a:xfrm rot="5400000">
            <a:off x="3095526" y="-417996"/>
            <a:ext cx="423555" cy="5293847"/>
          </a:xfrm>
          <a:prstGeom prst="leftBrace">
            <a:avLst/>
          </a:prstGeom>
          <a:no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GB" sz="1765" kern="0">
              <a:solidFill>
                <a:sysClr val="windowText" lastClr="000000"/>
              </a:solidFill>
            </a:endParaRPr>
          </a:p>
        </p:txBody>
      </p:sp>
      <p:sp>
        <p:nvSpPr>
          <p:cNvPr id="187" name="Left Brace 186"/>
          <p:cNvSpPr/>
          <p:nvPr/>
        </p:nvSpPr>
        <p:spPr>
          <a:xfrm rot="5400000">
            <a:off x="8671273" y="-428505"/>
            <a:ext cx="423555" cy="5293847"/>
          </a:xfrm>
          <a:prstGeom prst="leftBrace">
            <a:avLst/>
          </a:prstGeom>
          <a:no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GB" sz="1765" kern="0">
              <a:solidFill>
                <a:sysClr val="windowText" lastClr="000000"/>
              </a:solidFill>
            </a:endParaRPr>
          </a:p>
        </p:txBody>
      </p:sp>
      <p:sp>
        <p:nvSpPr>
          <p:cNvPr id="188" name="TextBox 187"/>
          <p:cNvSpPr txBox="1"/>
          <p:nvPr/>
        </p:nvSpPr>
        <p:spPr>
          <a:xfrm>
            <a:off x="1032203" y="1044889"/>
            <a:ext cx="4611633" cy="1018318"/>
          </a:xfrm>
          <a:prstGeom prst="rect">
            <a:avLst/>
          </a:prstGeom>
          <a:noFill/>
        </p:spPr>
        <p:txBody>
          <a:bodyPr wrap="none" lIns="179285" tIns="143428" rIns="179285" bIns="143428" rtlCol="0">
            <a:spAutoFit/>
          </a:bodyPr>
          <a:lstStyle/>
          <a:p>
            <a:pPr defTabSz="896386">
              <a:lnSpc>
                <a:spcPct val="90000"/>
              </a:lnSpc>
              <a:spcAft>
                <a:spcPts val="588"/>
              </a:spcAft>
            </a:pPr>
            <a:r>
              <a:rPr lang="en-GB" sz="2353" kern="0" dirty="0" err="1">
                <a:gradFill>
                  <a:gsLst>
                    <a:gs pos="2917">
                      <a:schemeClr val="tx1"/>
                    </a:gs>
                    <a:gs pos="30000">
                      <a:schemeClr val="tx1"/>
                    </a:gs>
                  </a:gsLst>
                  <a:lin ang="5400000" scaled="0"/>
                </a:gradFill>
              </a:rPr>
              <a:t>Store_Sales</a:t>
            </a:r>
            <a:r>
              <a:rPr lang="en-GB" sz="2353" kern="0" dirty="0">
                <a:gradFill>
                  <a:gsLst>
                    <a:gs pos="2917">
                      <a:schemeClr val="tx1"/>
                    </a:gs>
                    <a:gs pos="30000">
                      <a:schemeClr val="tx1"/>
                    </a:gs>
                  </a:gsLst>
                  <a:lin ang="5400000" scaled="0"/>
                </a:gradFill>
              </a:rPr>
              <a:t> HASH([</a:t>
            </a:r>
            <a:r>
              <a:rPr lang="en-GB" sz="2353" kern="0" dirty="0" err="1">
                <a:gradFill>
                  <a:gsLst>
                    <a:gs pos="2917">
                      <a:schemeClr val="tx1"/>
                    </a:gs>
                    <a:gs pos="30000">
                      <a:schemeClr val="tx1"/>
                    </a:gs>
                  </a:gsLst>
                  <a:lin ang="5400000" scaled="0"/>
                </a:gradFill>
              </a:rPr>
              <a:t>ProductKey</a:t>
            </a:r>
            <a:r>
              <a:rPr lang="en-GB" sz="2353" kern="0" dirty="0">
                <a:gradFill>
                  <a:gsLst>
                    <a:gs pos="2917">
                      <a:schemeClr val="tx1"/>
                    </a:gs>
                    <a:gs pos="30000">
                      <a:schemeClr val="tx1"/>
                    </a:gs>
                  </a:gsLst>
                  <a:lin ang="5400000" scaled="0"/>
                </a:gradFill>
              </a:rPr>
              <a:t>])</a:t>
            </a:r>
          </a:p>
          <a:p>
            <a:pPr defTabSz="896386">
              <a:lnSpc>
                <a:spcPct val="90000"/>
              </a:lnSpc>
              <a:spcAft>
                <a:spcPts val="588"/>
              </a:spcAft>
            </a:pPr>
            <a:r>
              <a:rPr lang="en-GB" sz="2353" kern="0" dirty="0">
                <a:gradFill>
                  <a:gsLst>
                    <a:gs pos="2917">
                      <a:schemeClr val="tx1"/>
                    </a:gs>
                    <a:gs pos="30000">
                      <a:schemeClr val="tx1"/>
                    </a:gs>
                  </a:gsLst>
                  <a:lin ang="5400000" scaled="0"/>
                </a:gradFill>
              </a:rPr>
              <a:t>[</a:t>
            </a:r>
            <a:r>
              <a:rPr lang="en-GB" sz="2353" kern="0" dirty="0" err="1">
                <a:gradFill>
                  <a:gsLst>
                    <a:gs pos="2917">
                      <a:schemeClr val="tx1"/>
                    </a:gs>
                    <a:gs pos="30000">
                      <a:schemeClr val="tx1"/>
                    </a:gs>
                  </a:gsLst>
                  <a:lin ang="5400000" scaled="0"/>
                </a:gradFill>
              </a:rPr>
              <a:t>ProductKey</a:t>
            </a:r>
            <a:r>
              <a:rPr lang="en-GB" sz="2353" kern="0" dirty="0">
                <a:gradFill>
                  <a:gsLst>
                    <a:gs pos="2917">
                      <a:schemeClr val="tx1"/>
                    </a:gs>
                    <a:gs pos="30000">
                      <a:schemeClr val="tx1"/>
                    </a:gs>
                  </a:gsLst>
                  <a:lin ang="5400000" scaled="0"/>
                </a:gradFill>
              </a:rPr>
              <a:t>] </a:t>
            </a:r>
            <a:r>
              <a:rPr lang="en-GB" sz="2353" b="1" kern="0" dirty="0">
                <a:gradFill>
                  <a:gsLst>
                    <a:gs pos="2917">
                      <a:schemeClr val="tx1"/>
                    </a:gs>
                    <a:gs pos="30000">
                      <a:schemeClr val="tx1"/>
                    </a:gs>
                  </a:gsLst>
                  <a:lin ang="5400000" scaled="0"/>
                </a:gradFill>
              </a:rPr>
              <a:t>INT</a:t>
            </a:r>
            <a:r>
              <a:rPr lang="en-GB" sz="2353" kern="0" dirty="0">
                <a:gradFill>
                  <a:gsLst>
                    <a:gs pos="2917">
                      <a:schemeClr val="tx1"/>
                    </a:gs>
                    <a:gs pos="30000">
                      <a:schemeClr val="tx1"/>
                    </a:gs>
                  </a:gsLst>
                  <a:lin ang="5400000" scaled="0"/>
                </a:gradFill>
              </a:rPr>
              <a:t> NULL</a:t>
            </a:r>
          </a:p>
        </p:txBody>
      </p:sp>
      <p:sp>
        <p:nvSpPr>
          <p:cNvPr id="189" name="TextBox 188"/>
          <p:cNvSpPr txBox="1"/>
          <p:nvPr/>
        </p:nvSpPr>
        <p:spPr>
          <a:xfrm>
            <a:off x="6609009" y="1004805"/>
            <a:ext cx="4596235" cy="1016818"/>
          </a:xfrm>
          <a:prstGeom prst="rect">
            <a:avLst/>
          </a:prstGeom>
          <a:noFill/>
        </p:spPr>
        <p:txBody>
          <a:bodyPr wrap="none" lIns="179285" tIns="143428" rIns="179285" bIns="143428" rtlCol="0">
            <a:spAutoFit/>
          </a:bodyPr>
          <a:lstStyle/>
          <a:p>
            <a:pPr defTabSz="896386">
              <a:lnSpc>
                <a:spcPct val="90000"/>
              </a:lnSpc>
              <a:spcAft>
                <a:spcPts val="588"/>
              </a:spcAft>
            </a:pPr>
            <a:r>
              <a:rPr lang="en-GB" sz="2353" kern="0" dirty="0" err="1">
                <a:gradFill>
                  <a:gsLst>
                    <a:gs pos="2917">
                      <a:schemeClr val="tx1"/>
                    </a:gs>
                    <a:gs pos="30000">
                      <a:schemeClr val="tx1"/>
                    </a:gs>
                  </a:gsLst>
                  <a:lin ang="5400000" scaled="0"/>
                </a:gradFill>
              </a:rPr>
              <a:t>Web_Sales</a:t>
            </a:r>
            <a:r>
              <a:rPr lang="en-GB" sz="2353" kern="0" dirty="0">
                <a:gradFill>
                  <a:gsLst>
                    <a:gs pos="2917">
                      <a:schemeClr val="tx1"/>
                    </a:gs>
                    <a:gs pos="30000">
                      <a:schemeClr val="tx1"/>
                    </a:gs>
                  </a:gsLst>
                  <a:lin ang="5400000" scaled="0"/>
                </a:gradFill>
              </a:rPr>
              <a:t> HASH([</a:t>
            </a:r>
            <a:r>
              <a:rPr lang="en-GB" sz="2353" kern="0" dirty="0" err="1">
                <a:gradFill>
                  <a:gsLst>
                    <a:gs pos="2917">
                      <a:schemeClr val="tx1"/>
                    </a:gs>
                    <a:gs pos="30000">
                      <a:schemeClr val="tx1"/>
                    </a:gs>
                  </a:gsLst>
                  <a:lin ang="5400000" scaled="0"/>
                </a:gradFill>
              </a:rPr>
              <a:t>ProductKey</a:t>
            </a:r>
            <a:r>
              <a:rPr lang="en-GB" sz="2353" kern="0" dirty="0">
                <a:gradFill>
                  <a:gsLst>
                    <a:gs pos="2917">
                      <a:schemeClr val="tx1"/>
                    </a:gs>
                    <a:gs pos="30000">
                      <a:schemeClr val="tx1"/>
                    </a:gs>
                  </a:gsLst>
                  <a:lin ang="5400000" scaled="0"/>
                </a:gradFill>
              </a:rPr>
              <a:t>])</a:t>
            </a:r>
          </a:p>
          <a:p>
            <a:pPr defTabSz="896386">
              <a:lnSpc>
                <a:spcPct val="90000"/>
              </a:lnSpc>
              <a:spcAft>
                <a:spcPts val="588"/>
              </a:spcAft>
            </a:pPr>
            <a:r>
              <a:rPr lang="en-GB" sz="2353" kern="0" dirty="0">
                <a:gradFill>
                  <a:gsLst>
                    <a:gs pos="2917">
                      <a:schemeClr val="tx1"/>
                    </a:gs>
                    <a:gs pos="30000">
                      <a:schemeClr val="tx1"/>
                    </a:gs>
                  </a:gsLst>
                  <a:lin ang="5400000" scaled="0"/>
                </a:gradFill>
              </a:rPr>
              <a:t>[</a:t>
            </a:r>
            <a:r>
              <a:rPr lang="en-GB" sz="2353" kern="0" dirty="0" err="1">
                <a:gradFill>
                  <a:gsLst>
                    <a:gs pos="2917">
                      <a:schemeClr val="tx1"/>
                    </a:gs>
                    <a:gs pos="30000">
                      <a:schemeClr val="tx1"/>
                    </a:gs>
                  </a:gsLst>
                  <a:lin ang="5400000" scaled="0"/>
                </a:gradFill>
              </a:rPr>
              <a:t>ProductKey</a:t>
            </a:r>
            <a:r>
              <a:rPr lang="en-GB" sz="2353" kern="0" dirty="0">
                <a:gradFill>
                  <a:gsLst>
                    <a:gs pos="2917">
                      <a:schemeClr val="tx1"/>
                    </a:gs>
                    <a:gs pos="30000">
                      <a:schemeClr val="tx1"/>
                    </a:gs>
                  </a:gsLst>
                  <a:lin ang="5400000" scaled="0"/>
                </a:gradFill>
              </a:rPr>
              <a:t>] </a:t>
            </a:r>
            <a:r>
              <a:rPr lang="en-GB" sz="2353" b="1" kern="0" dirty="0">
                <a:solidFill>
                  <a:srgbClr val="FF0000"/>
                </a:solidFill>
              </a:rPr>
              <a:t>BIGINT</a:t>
            </a:r>
            <a:r>
              <a:rPr lang="en-GB" sz="2353" kern="0" dirty="0">
                <a:gradFill>
                  <a:gsLst>
                    <a:gs pos="2917">
                      <a:schemeClr val="tx1"/>
                    </a:gs>
                    <a:gs pos="30000">
                      <a:schemeClr val="tx1"/>
                    </a:gs>
                  </a:gsLst>
                  <a:lin ang="5400000" scaled="0"/>
                </a:gradFill>
              </a:rPr>
              <a:t> NULL</a:t>
            </a:r>
          </a:p>
        </p:txBody>
      </p:sp>
      <p:grpSp>
        <p:nvGrpSpPr>
          <p:cNvPr id="190" name="Group 189"/>
          <p:cNvGrpSpPr/>
          <p:nvPr/>
        </p:nvGrpSpPr>
        <p:grpSpPr>
          <a:xfrm>
            <a:off x="6260202" y="2581890"/>
            <a:ext cx="5293847" cy="2470462"/>
            <a:chOff x="855768" y="2104394"/>
            <a:chExt cx="10570177" cy="3998445"/>
          </a:xfrm>
        </p:grpSpPr>
        <p:sp>
          <p:nvSpPr>
            <p:cNvPr id="191" name="Flowchart: Manual Operation 190"/>
            <p:cNvSpPr/>
            <p:nvPr/>
          </p:nvSpPr>
          <p:spPr>
            <a:xfrm>
              <a:off x="855768" y="2920422"/>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92" name="Flowchart: Manual Operation 191"/>
            <p:cNvSpPr/>
            <p:nvPr/>
          </p:nvSpPr>
          <p:spPr>
            <a:xfrm>
              <a:off x="1736968" y="2920422"/>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93" name="Flowchart: Manual Operation 192"/>
            <p:cNvSpPr/>
            <p:nvPr/>
          </p:nvSpPr>
          <p:spPr>
            <a:xfrm>
              <a:off x="3499368" y="2920422"/>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94" name="Flowchart: Manual Operation 193"/>
            <p:cNvSpPr/>
            <p:nvPr/>
          </p:nvSpPr>
          <p:spPr>
            <a:xfrm>
              <a:off x="2618168"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95" name="Flowchart: Manual Operation 194"/>
            <p:cNvSpPr/>
            <p:nvPr/>
          </p:nvSpPr>
          <p:spPr>
            <a:xfrm>
              <a:off x="4376345" y="2920422"/>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96" name="Flowchart: Manual Operation 195"/>
            <p:cNvSpPr/>
            <p:nvPr/>
          </p:nvSpPr>
          <p:spPr>
            <a:xfrm>
              <a:off x="5257545" y="2920422"/>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97" name="Flowchart: Manual Operation 196"/>
            <p:cNvSpPr/>
            <p:nvPr/>
          </p:nvSpPr>
          <p:spPr>
            <a:xfrm>
              <a:off x="7019945" y="2920422"/>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98" name="Flowchart: Manual Operation 197"/>
            <p:cNvSpPr/>
            <p:nvPr/>
          </p:nvSpPr>
          <p:spPr>
            <a:xfrm>
              <a:off x="6138745" y="2920422"/>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199" name="Flowchart: Manual Operation 198"/>
            <p:cNvSpPr/>
            <p:nvPr/>
          </p:nvSpPr>
          <p:spPr>
            <a:xfrm>
              <a:off x="79011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00" name="Flowchart: Manual Operation 199"/>
            <p:cNvSpPr/>
            <p:nvPr/>
          </p:nvSpPr>
          <p:spPr>
            <a:xfrm>
              <a:off x="8782345" y="2920422"/>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01" name="Flowchart: Manual Operation 200"/>
            <p:cNvSpPr/>
            <p:nvPr/>
          </p:nvSpPr>
          <p:spPr>
            <a:xfrm>
              <a:off x="10544745" y="2920422"/>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02" name="Flowchart: Manual Operation 201"/>
            <p:cNvSpPr/>
            <p:nvPr/>
          </p:nvSpPr>
          <p:spPr>
            <a:xfrm>
              <a:off x="9663545" y="2920422"/>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03" name="Flowchart: Manual Operation 202"/>
            <p:cNvSpPr/>
            <p:nvPr/>
          </p:nvSpPr>
          <p:spPr>
            <a:xfrm>
              <a:off x="855768" y="3736450"/>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04" name="Flowchart: Manual Operation 203"/>
            <p:cNvSpPr/>
            <p:nvPr/>
          </p:nvSpPr>
          <p:spPr>
            <a:xfrm>
              <a:off x="1736968" y="3736450"/>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05" name="Flowchart: Manual Operation 204"/>
            <p:cNvSpPr/>
            <p:nvPr/>
          </p:nvSpPr>
          <p:spPr>
            <a:xfrm>
              <a:off x="3499368"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06" name="Flowchart: Manual Operation 205"/>
            <p:cNvSpPr/>
            <p:nvPr/>
          </p:nvSpPr>
          <p:spPr>
            <a:xfrm>
              <a:off x="2618168" y="3736450"/>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07" name="Flowchart: Manual Operation 206"/>
            <p:cNvSpPr/>
            <p:nvPr/>
          </p:nvSpPr>
          <p:spPr>
            <a:xfrm>
              <a:off x="4376345" y="3736450"/>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08" name="Flowchart: Manual Operation 207"/>
            <p:cNvSpPr/>
            <p:nvPr/>
          </p:nvSpPr>
          <p:spPr>
            <a:xfrm>
              <a:off x="5257545" y="3736450"/>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09" name="Flowchart: Manual Operation 208"/>
            <p:cNvSpPr/>
            <p:nvPr/>
          </p:nvSpPr>
          <p:spPr>
            <a:xfrm>
              <a:off x="7019945" y="3736450"/>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10" name="Flowchart: Manual Operation 209"/>
            <p:cNvSpPr/>
            <p:nvPr/>
          </p:nvSpPr>
          <p:spPr>
            <a:xfrm>
              <a:off x="6138745" y="3736450"/>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11" name="Flowchart: Manual Operation 210"/>
            <p:cNvSpPr/>
            <p:nvPr/>
          </p:nvSpPr>
          <p:spPr>
            <a:xfrm>
              <a:off x="7901145" y="3736450"/>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12" name="Flowchart: Manual Operation 211"/>
            <p:cNvSpPr/>
            <p:nvPr/>
          </p:nvSpPr>
          <p:spPr>
            <a:xfrm>
              <a:off x="87823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13" name="Flowchart: Manual Operation 212"/>
            <p:cNvSpPr/>
            <p:nvPr/>
          </p:nvSpPr>
          <p:spPr>
            <a:xfrm>
              <a:off x="10544745" y="3736450"/>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14" name="Flowchart: Manual Operation 213"/>
            <p:cNvSpPr/>
            <p:nvPr/>
          </p:nvSpPr>
          <p:spPr>
            <a:xfrm>
              <a:off x="9663545" y="3736450"/>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15" name="Flowchart: Manual Operation 214"/>
            <p:cNvSpPr/>
            <p:nvPr/>
          </p:nvSpPr>
          <p:spPr>
            <a:xfrm>
              <a:off x="855768" y="4552478"/>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16" name="Flowchart: Manual Operation 215"/>
            <p:cNvSpPr/>
            <p:nvPr/>
          </p:nvSpPr>
          <p:spPr>
            <a:xfrm>
              <a:off x="1736968" y="4552478"/>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17" name="Flowchart: Manual Operation 216"/>
            <p:cNvSpPr/>
            <p:nvPr/>
          </p:nvSpPr>
          <p:spPr>
            <a:xfrm>
              <a:off x="3499368" y="4552478"/>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18" name="Flowchart: Manual Operation 217"/>
            <p:cNvSpPr/>
            <p:nvPr/>
          </p:nvSpPr>
          <p:spPr>
            <a:xfrm>
              <a:off x="2618168" y="4552478"/>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19" name="Flowchart: Manual Operation 218"/>
            <p:cNvSpPr/>
            <p:nvPr/>
          </p:nvSpPr>
          <p:spPr>
            <a:xfrm>
              <a:off x="43763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20" name="Flowchart: Manual Operation 219"/>
            <p:cNvSpPr/>
            <p:nvPr/>
          </p:nvSpPr>
          <p:spPr>
            <a:xfrm>
              <a:off x="5257545" y="4552478"/>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21" name="Flowchart: Manual Operation 220"/>
            <p:cNvSpPr/>
            <p:nvPr/>
          </p:nvSpPr>
          <p:spPr>
            <a:xfrm>
              <a:off x="7019945" y="4552478"/>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22" name="Flowchart: Manual Operation 221"/>
            <p:cNvSpPr/>
            <p:nvPr/>
          </p:nvSpPr>
          <p:spPr>
            <a:xfrm>
              <a:off x="6138745" y="4552478"/>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23" name="Flowchart: Manual Operation 222"/>
            <p:cNvSpPr/>
            <p:nvPr/>
          </p:nvSpPr>
          <p:spPr>
            <a:xfrm>
              <a:off x="7901145" y="4552478"/>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24" name="Flowchart: Manual Operation 223"/>
            <p:cNvSpPr/>
            <p:nvPr/>
          </p:nvSpPr>
          <p:spPr>
            <a:xfrm>
              <a:off x="8782345" y="4552478"/>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25" name="Flowchart: Manual Operation 224"/>
            <p:cNvSpPr/>
            <p:nvPr/>
          </p:nvSpPr>
          <p:spPr>
            <a:xfrm>
              <a:off x="10544745" y="4552478"/>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26" name="Flowchart: Manual Operation 225"/>
            <p:cNvSpPr/>
            <p:nvPr/>
          </p:nvSpPr>
          <p:spPr>
            <a:xfrm>
              <a:off x="96635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27" name="Flowchart: Manual Operation 226"/>
            <p:cNvSpPr/>
            <p:nvPr/>
          </p:nvSpPr>
          <p:spPr>
            <a:xfrm>
              <a:off x="855768" y="5368506"/>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28" name="Flowchart: Manual Operation 227"/>
            <p:cNvSpPr/>
            <p:nvPr/>
          </p:nvSpPr>
          <p:spPr>
            <a:xfrm>
              <a:off x="1736968" y="5368506"/>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29" name="Flowchart: Manual Operation 228"/>
            <p:cNvSpPr/>
            <p:nvPr/>
          </p:nvSpPr>
          <p:spPr>
            <a:xfrm>
              <a:off x="3499368" y="5368506"/>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30" name="Flowchart: Manual Operation 229"/>
            <p:cNvSpPr/>
            <p:nvPr/>
          </p:nvSpPr>
          <p:spPr>
            <a:xfrm>
              <a:off x="2618168" y="5368506"/>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31" name="Flowchart: Manual Operation 230"/>
            <p:cNvSpPr/>
            <p:nvPr/>
          </p:nvSpPr>
          <p:spPr>
            <a:xfrm>
              <a:off x="4376345" y="5368506"/>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32" name="Flowchart: Manual Operation 231"/>
            <p:cNvSpPr/>
            <p:nvPr/>
          </p:nvSpPr>
          <p:spPr>
            <a:xfrm>
              <a:off x="52575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33" name="Flowchart: Manual Operation 232"/>
            <p:cNvSpPr/>
            <p:nvPr/>
          </p:nvSpPr>
          <p:spPr>
            <a:xfrm>
              <a:off x="7019945" y="5368506"/>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34" name="Flowchart: Manual Operation 233"/>
            <p:cNvSpPr/>
            <p:nvPr/>
          </p:nvSpPr>
          <p:spPr>
            <a:xfrm>
              <a:off x="6138745" y="5368506"/>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35" name="Flowchart: Manual Operation 234"/>
            <p:cNvSpPr/>
            <p:nvPr/>
          </p:nvSpPr>
          <p:spPr>
            <a:xfrm>
              <a:off x="7901145" y="5368506"/>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36" name="Flowchart: Manual Operation 235"/>
            <p:cNvSpPr/>
            <p:nvPr/>
          </p:nvSpPr>
          <p:spPr>
            <a:xfrm>
              <a:off x="8782345" y="5368506"/>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37" name="Flowchart: Manual Operation 236"/>
            <p:cNvSpPr/>
            <p:nvPr/>
          </p:nvSpPr>
          <p:spPr>
            <a:xfrm>
              <a:off x="105447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38" name="Flowchart: Manual Operation 237"/>
            <p:cNvSpPr/>
            <p:nvPr/>
          </p:nvSpPr>
          <p:spPr>
            <a:xfrm>
              <a:off x="9663545" y="5368506"/>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39" name="Flowchart: Manual Operation 238"/>
            <p:cNvSpPr/>
            <p:nvPr/>
          </p:nvSpPr>
          <p:spPr>
            <a:xfrm>
              <a:off x="855768" y="2104394"/>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40" name="Flowchart: Manual Operation 239"/>
            <p:cNvSpPr/>
            <p:nvPr/>
          </p:nvSpPr>
          <p:spPr>
            <a:xfrm>
              <a:off x="1736968"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41" name="Flowchart: Manual Operation 240"/>
            <p:cNvSpPr/>
            <p:nvPr/>
          </p:nvSpPr>
          <p:spPr>
            <a:xfrm>
              <a:off x="3499368" y="2104394"/>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42" name="Flowchart: Manual Operation 241"/>
            <p:cNvSpPr/>
            <p:nvPr/>
          </p:nvSpPr>
          <p:spPr>
            <a:xfrm>
              <a:off x="2618168" y="2104394"/>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43" name="Flowchart: Manual Operation 242"/>
            <p:cNvSpPr/>
            <p:nvPr/>
          </p:nvSpPr>
          <p:spPr>
            <a:xfrm>
              <a:off x="4376345" y="2104394"/>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44" name="Flowchart: Manual Operation 243"/>
            <p:cNvSpPr/>
            <p:nvPr/>
          </p:nvSpPr>
          <p:spPr>
            <a:xfrm>
              <a:off x="5257545" y="2104394"/>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45" name="Flowchart: Manual Operation 244"/>
            <p:cNvSpPr/>
            <p:nvPr/>
          </p:nvSpPr>
          <p:spPr>
            <a:xfrm>
              <a:off x="70199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46" name="Flowchart: Manual Operation 245"/>
            <p:cNvSpPr/>
            <p:nvPr/>
          </p:nvSpPr>
          <p:spPr>
            <a:xfrm>
              <a:off x="6138745" y="2104394"/>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47" name="Flowchart: Manual Operation 246"/>
            <p:cNvSpPr/>
            <p:nvPr/>
          </p:nvSpPr>
          <p:spPr>
            <a:xfrm>
              <a:off x="7901145" y="2104394"/>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48" name="Flowchart: Manual Operation 247"/>
            <p:cNvSpPr/>
            <p:nvPr/>
          </p:nvSpPr>
          <p:spPr>
            <a:xfrm>
              <a:off x="8782345" y="2104394"/>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49" name="Flowchart: Manual Operation 248"/>
            <p:cNvSpPr/>
            <p:nvPr/>
          </p:nvSpPr>
          <p:spPr>
            <a:xfrm>
              <a:off x="10544745" y="2104394"/>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sp>
          <p:nvSpPr>
            <p:cNvPr id="250" name="Flowchart: Manual Operation 249"/>
            <p:cNvSpPr/>
            <p:nvPr/>
          </p:nvSpPr>
          <p:spPr>
            <a:xfrm>
              <a:off x="9663545" y="2104394"/>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588" kern="0" dirty="0">
                <a:solidFill>
                  <a:sysClr val="windowText" lastClr="000000"/>
                </a:solidFill>
                <a:latin typeface="+mj-lt"/>
              </a:endParaRPr>
            </a:p>
          </p:txBody>
        </p:sp>
      </p:grpSp>
      <p:sp>
        <p:nvSpPr>
          <p:cNvPr id="129" name="Freeform 73"/>
          <p:cNvSpPr>
            <a:spLocks noChangeAspect="1" noEditPoints="1"/>
          </p:cNvSpPr>
          <p:nvPr/>
        </p:nvSpPr>
        <p:spPr bwMode="auto">
          <a:xfrm>
            <a:off x="5566616" y="5264406"/>
            <a:ext cx="1058769" cy="970171"/>
          </a:xfrm>
          <a:custGeom>
            <a:avLst/>
            <a:gdLst>
              <a:gd name="T0" fmla="*/ 352 w 352"/>
              <a:gd name="T1" fmla="*/ 291 h 291"/>
              <a:gd name="T2" fmla="*/ 0 w 352"/>
              <a:gd name="T3" fmla="*/ 291 h 291"/>
              <a:gd name="T4" fmla="*/ 177 w 352"/>
              <a:gd name="T5" fmla="*/ 0 h 291"/>
              <a:gd name="T6" fmla="*/ 352 w 352"/>
              <a:gd name="T7" fmla="*/ 291 h 291"/>
              <a:gd name="T8" fmla="*/ 35 w 352"/>
              <a:gd name="T9" fmla="*/ 272 h 291"/>
              <a:gd name="T10" fmla="*/ 319 w 352"/>
              <a:gd name="T11" fmla="*/ 272 h 291"/>
              <a:gd name="T12" fmla="*/ 177 w 352"/>
              <a:gd name="T13" fmla="*/ 38 h 291"/>
              <a:gd name="T14" fmla="*/ 35 w 352"/>
              <a:gd name="T15" fmla="*/ 272 h 291"/>
              <a:gd name="T16" fmla="*/ 187 w 352"/>
              <a:gd name="T17" fmla="*/ 95 h 291"/>
              <a:gd name="T18" fmla="*/ 168 w 352"/>
              <a:gd name="T19" fmla="*/ 95 h 291"/>
              <a:gd name="T20" fmla="*/ 168 w 352"/>
              <a:gd name="T21" fmla="*/ 211 h 291"/>
              <a:gd name="T22" fmla="*/ 187 w 352"/>
              <a:gd name="T23" fmla="*/ 211 h 291"/>
              <a:gd name="T24" fmla="*/ 187 w 352"/>
              <a:gd name="T25" fmla="*/ 95 h 291"/>
              <a:gd name="T26" fmla="*/ 187 w 352"/>
              <a:gd name="T27" fmla="*/ 234 h 291"/>
              <a:gd name="T28" fmla="*/ 168 w 352"/>
              <a:gd name="T29" fmla="*/ 234 h 291"/>
              <a:gd name="T30" fmla="*/ 168 w 352"/>
              <a:gd name="T31" fmla="*/ 251 h 291"/>
              <a:gd name="T32" fmla="*/ 187 w 352"/>
              <a:gd name="T33" fmla="*/ 251 h 291"/>
              <a:gd name="T34" fmla="*/ 187 w 352"/>
              <a:gd name="T35" fmla="*/ 23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291">
                <a:moveTo>
                  <a:pt x="352" y="291"/>
                </a:moveTo>
                <a:lnTo>
                  <a:pt x="0" y="291"/>
                </a:lnTo>
                <a:lnTo>
                  <a:pt x="177" y="0"/>
                </a:lnTo>
                <a:lnTo>
                  <a:pt x="352" y="291"/>
                </a:lnTo>
                <a:close/>
                <a:moveTo>
                  <a:pt x="35" y="272"/>
                </a:moveTo>
                <a:lnTo>
                  <a:pt x="319" y="272"/>
                </a:lnTo>
                <a:lnTo>
                  <a:pt x="177" y="38"/>
                </a:lnTo>
                <a:lnTo>
                  <a:pt x="35" y="272"/>
                </a:lnTo>
                <a:close/>
                <a:moveTo>
                  <a:pt x="187" y="95"/>
                </a:moveTo>
                <a:lnTo>
                  <a:pt x="168" y="95"/>
                </a:lnTo>
                <a:lnTo>
                  <a:pt x="168" y="211"/>
                </a:lnTo>
                <a:lnTo>
                  <a:pt x="187" y="211"/>
                </a:lnTo>
                <a:lnTo>
                  <a:pt x="187" y="95"/>
                </a:lnTo>
                <a:close/>
                <a:moveTo>
                  <a:pt x="187" y="234"/>
                </a:moveTo>
                <a:lnTo>
                  <a:pt x="168" y="234"/>
                </a:lnTo>
                <a:lnTo>
                  <a:pt x="168" y="251"/>
                </a:lnTo>
                <a:lnTo>
                  <a:pt x="187" y="251"/>
                </a:lnTo>
                <a:lnTo>
                  <a:pt x="187" y="234"/>
                </a:lnTo>
                <a:close/>
              </a:path>
            </a:pathLst>
          </a:custGeom>
          <a:solidFill>
            <a:schemeClr val="tx1"/>
          </a:solidFill>
          <a:ln>
            <a:noFill/>
          </a:ln>
        </p:spPr>
        <p:txBody>
          <a:bodyPr vert="horz" wrap="square" lIns="87880" tIns="43940" rIns="87880" bIns="43940" numCol="1" anchor="t" anchorCtr="0" compatLnSpc="1">
            <a:prstTxWarp prst="textNoShape">
              <a:avLst/>
            </a:prstTxWarp>
          </a:bodyPr>
          <a:lstStyle/>
          <a:p>
            <a:pPr defTabSz="896386"/>
            <a:endParaRPr lang="en-US" sz="1730" kern="0">
              <a:solidFill>
                <a:sysClr val="windowText" lastClr="000000"/>
              </a:solidFill>
            </a:endParaRPr>
          </a:p>
        </p:txBody>
      </p:sp>
    </p:spTree>
    <p:extLst>
      <p:ext uri="{BB962C8B-B14F-4D97-AF65-F5344CB8AC3E}">
        <p14:creationId xmlns:p14="http://schemas.microsoft.com/office/powerpoint/2010/main" val="41090624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Client connectivity</a:t>
            </a:r>
          </a:p>
        </p:txBody>
      </p:sp>
    </p:spTree>
    <p:extLst>
      <p:ext uri="{BB962C8B-B14F-4D97-AF65-F5344CB8AC3E}">
        <p14:creationId xmlns:p14="http://schemas.microsoft.com/office/powerpoint/2010/main" val="380746631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Single Gated Client</a:t>
            </a:r>
          </a:p>
        </p:txBody>
      </p:sp>
      <p:sp>
        <p:nvSpPr>
          <p:cNvPr id="6" name="Rectangle 5"/>
          <p:cNvSpPr/>
          <p:nvPr/>
        </p:nvSpPr>
        <p:spPr bwMode="auto">
          <a:xfrm>
            <a:off x="1292483" y="3301795"/>
            <a:ext cx="1411693" cy="70584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2353" kern="0" dirty="0">
                <a:gradFill>
                  <a:gsLst>
                    <a:gs pos="0">
                      <a:srgbClr val="FFFFFF"/>
                    </a:gs>
                    <a:gs pos="100000">
                      <a:srgbClr val="FFFFFF"/>
                    </a:gs>
                  </a:gsLst>
                  <a:lin ang="5400000" scaled="0"/>
                </a:gradFill>
                <a:ea typeface="Segoe UI" pitchFamily="34" charset="0"/>
                <a:cs typeface="Segoe UI" pitchFamily="34" charset="0"/>
              </a:rPr>
              <a:t>Client</a:t>
            </a:r>
          </a:p>
        </p:txBody>
      </p:sp>
      <p:cxnSp>
        <p:nvCxnSpPr>
          <p:cNvPr id="8" name="Straight Connector 7"/>
          <p:cNvCxnSpPr/>
          <p:nvPr/>
        </p:nvCxnSpPr>
        <p:spPr>
          <a:xfrm>
            <a:off x="3131116" y="1189494"/>
            <a:ext cx="0" cy="4941473"/>
          </a:xfrm>
          <a:prstGeom prst="line">
            <a:avLst/>
          </a:prstGeom>
          <a:ln w="38100">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6660740" y="1189494"/>
            <a:ext cx="2823385" cy="1552862"/>
            <a:chOff x="6794301" y="1212849"/>
            <a:chExt cx="2880000" cy="1584000"/>
          </a:xfrm>
        </p:grpSpPr>
        <p:sp>
          <p:nvSpPr>
            <p:cNvPr id="10" name="Rectangle 9"/>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2353" kern="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14" name="Rectangle 13"/>
            <p:cNvSpPr/>
            <p:nvPr/>
          </p:nvSpPr>
          <p:spPr bwMode="auto">
            <a:xfrm>
              <a:off x="6794301" y="1752849"/>
              <a:ext cx="2880000" cy="540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GB" sz="2353" kern="0" dirty="0">
                  <a:solidFill>
                    <a:schemeClr val="bg1"/>
                  </a:solidFill>
                  <a:ea typeface="Segoe UI" pitchFamily="34" charset="0"/>
                  <a:cs typeface="Segoe UI" pitchFamily="34" charset="0"/>
                </a:rPr>
                <a:t>DMS</a:t>
              </a:r>
            </a:p>
          </p:txBody>
        </p:sp>
        <p:sp>
          <p:nvSpPr>
            <p:cNvPr id="16" name="Rectangle 15"/>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2353" kern="0" dirty="0">
                  <a:gradFill>
                    <a:gsLst>
                      <a:gs pos="0">
                        <a:srgbClr val="FFFFFF"/>
                      </a:gs>
                      <a:gs pos="100000">
                        <a:srgbClr val="FFFFFF"/>
                      </a:gs>
                    </a:gsLst>
                    <a:lin ang="5400000" scaled="0"/>
                  </a:gradFill>
                  <a:ea typeface="Segoe UI" pitchFamily="34" charset="0"/>
                  <a:cs typeface="Segoe UI" pitchFamily="34" charset="0"/>
                </a:rPr>
                <a:t>Bridge</a:t>
              </a:r>
            </a:p>
          </p:txBody>
        </p:sp>
      </p:grpSp>
      <p:grpSp>
        <p:nvGrpSpPr>
          <p:cNvPr id="21" name="Group 20"/>
          <p:cNvGrpSpPr/>
          <p:nvPr/>
        </p:nvGrpSpPr>
        <p:grpSpPr>
          <a:xfrm>
            <a:off x="6660740" y="2865462"/>
            <a:ext cx="2823385" cy="1552862"/>
            <a:chOff x="6794301" y="1212849"/>
            <a:chExt cx="2880000" cy="1584000"/>
          </a:xfrm>
        </p:grpSpPr>
        <p:sp>
          <p:nvSpPr>
            <p:cNvPr id="22" name="Rectangle 21"/>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2353" kern="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23" name="Rectangle 22"/>
            <p:cNvSpPr/>
            <p:nvPr/>
          </p:nvSpPr>
          <p:spPr bwMode="auto">
            <a:xfrm>
              <a:off x="6794301" y="1752849"/>
              <a:ext cx="2880000" cy="540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GB" sz="2353" kern="0" dirty="0">
                  <a:solidFill>
                    <a:schemeClr val="bg1"/>
                  </a:solidFill>
                  <a:ea typeface="Segoe UI" pitchFamily="34" charset="0"/>
                  <a:cs typeface="Segoe UI" pitchFamily="34" charset="0"/>
                </a:rPr>
                <a:t>DMS</a:t>
              </a:r>
            </a:p>
          </p:txBody>
        </p:sp>
        <p:sp>
          <p:nvSpPr>
            <p:cNvPr id="24" name="Rectangle 23"/>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2353" kern="0" dirty="0">
                  <a:gradFill>
                    <a:gsLst>
                      <a:gs pos="0">
                        <a:srgbClr val="FFFFFF"/>
                      </a:gs>
                      <a:gs pos="100000">
                        <a:srgbClr val="FFFFFF"/>
                      </a:gs>
                    </a:gsLst>
                    <a:lin ang="5400000" scaled="0"/>
                  </a:gradFill>
                  <a:ea typeface="Segoe UI" pitchFamily="34" charset="0"/>
                  <a:cs typeface="Segoe UI" pitchFamily="34" charset="0"/>
                </a:rPr>
                <a:t>Bridge</a:t>
              </a:r>
            </a:p>
          </p:txBody>
        </p:sp>
      </p:grpSp>
      <p:grpSp>
        <p:nvGrpSpPr>
          <p:cNvPr id="29" name="Group 28"/>
          <p:cNvGrpSpPr/>
          <p:nvPr/>
        </p:nvGrpSpPr>
        <p:grpSpPr>
          <a:xfrm>
            <a:off x="6660740" y="4541430"/>
            <a:ext cx="2823385" cy="1552862"/>
            <a:chOff x="6794301" y="1212849"/>
            <a:chExt cx="2880000" cy="1584000"/>
          </a:xfrm>
        </p:grpSpPr>
        <p:sp>
          <p:nvSpPr>
            <p:cNvPr id="30" name="Rectangle 29"/>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2353" kern="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31" name="Rectangle 30"/>
            <p:cNvSpPr/>
            <p:nvPr/>
          </p:nvSpPr>
          <p:spPr bwMode="auto">
            <a:xfrm>
              <a:off x="6794301" y="1752849"/>
              <a:ext cx="2880000" cy="540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GB" sz="2353" kern="0" dirty="0">
                  <a:solidFill>
                    <a:schemeClr val="bg1"/>
                  </a:solidFill>
                  <a:ea typeface="Segoe UI" pitchFamily="34" charset="0"/>
                  <a:cs typeface="Segoe UI" pitchFamily="34" charset="0"/>
                </a:rPr>
                <a:t>DMS</a:t>
              </a:r>
            </a:p>
          </p:txBody>
        </p:sp>
        <p:sp>
          <p:nvSpPr>
            <p:cNvPr id="32" name="Rectangle 31"/>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2353" kern="0" dirty="0">
                  <a:gradFill>
                    <a:gsLst>
                      <a:gs pos="0">
                        <a:srgbClr val="FFFFFF"/>
                      </a:gs>
                      <a:gs pos="100000">
                        <a:srgbClr val="FFFFFF"/>
                      </a:gs>
                    </a:gsLst>
                    <a:lin ang="5400000" scaled="0"/>
                  </a:gradFill>
                  <a:ea typeface="Segoe UI" pitchFamily="34" charset="0"/>
                  <a:cs typeface="Segoe UI" pitchFamily="34" charset="0"/>
                </a:rPr>
                <a:t>Bridge</a:t>
              </a:r>
            </a:p>
          </p:txBody>
        </p:sp>
      </p:grpSp>
      <p:sp>
        <p:nvSpPr>
          <p:cNvPr id="9" name="Rectangle 8"/>
          <p:cNvSpPr/>
          <p:nvPr/>
        </p:nvSpPr>
        <p:spPr bwMode="auto">
          <a:xfrm>
            <a:off x="3671449" y="2860641"/>
            <a:ext cx="2329293" cy="15528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2353" kern="0" dirty="0">
                <a:gradFill>
                  <a:gsLst>
                    <a:gs pos="0">
                      <a:srgbClr val="FFFFFF"/>
                    </a:gs>
                    <a:gs pos="100000">
                      <a:srgbClr val="FFFFFF"/>
                    </a:gs>
                  </a:gsLst>
                  <a:lin ang="5400000" scaled="0"/>
                </a:gradFill>
                <a:ea typeface="Segoe UI" pitchFamily="34" charset="0"/>
                <a:cs typeface="Segoe UI" pitchFamily="34" charset="0"/>
              </a:rPr>
              <a:t>Control Node</a:t>
            </a:r>
          </a:p>
        </p:txBody>
      </p:sp>
      <p:sp>
        <p:nvSpPr>
          <p:cNvPr id="33" name="Rectangle 32"/>
          <p:cNvSpPr/>
          <p:nvPr/>
        </p:nvSpPr>
        <p:spPr bwMode="auto">
          <a:xfrm>
            <a:off x="3671449" y="3390025"/>
            <a:ext cx="2329293" cy="52938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GB" sz="2353" kern="0" dirty="0">
                <a:solidFill>
                  <a:schemeClr val="bg1"/>
                </a:solidFill>
                <a:ea typeface="Segoe UI" pitchFamily="34" charset="0"/>
                <a:cs typeface="Segoe UI" pitchFamily="34" charset="0"/>
              </a:rPr>
              <a:t>DMS</a:t>
            </a:r>
          </a:p>
        </p:txBody>
      </p:sp>
      <p:cxnSp>
        <p:nvCxnSpPr>
          <p:cNvPr id="40" name="Elbow Connector 39"/>
          <p:cNvCxnSpPr>
            <a:stCxn id="33" idx="3"/>
            <a:endCxn id="14" idx="1"/>
          </p:cNvCxnSpPr>
          <p:nvPr/>
        </p:nvCxnSpPr>
        <p:spPr>
          <a:xfrm flipV="1">
            <a:off x="6000742" y="1983571"/>
            <a:ext cx="659998" cy="1671147"/>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3" idx="3"/>
            <a:endCxn id="23" idx="1"/>
          </p:cNvCxnSpPr>
          <p:nvPr/>
        </p:nvCxnSpPr>
        <p:spPr>
          <a:xfrm>
            <a:off x="6000742" y="3654718"/>
            <a:ext cx="659998" cy="4821"/>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33" idx="3"/>
            <a:endCxn id="31" idx="1"/>
          </p:cNvCxnSpPr>
          <p:nvPr/>
        </p:nvCxnSpPr>
        <p:spPr>
          <a:xfrm>
            <a:off x="6000742" y="3654718"/>
            <a:ext cx="659998" cy="1680790"/>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6" idx="3"/>
            <a:endCxn id="33" idx="1"/>
          </p:cNvCxnSpPr>
          <p:nvPr/>
        </p:nvCxnSpPr>
        <p:spPr>
          <a:xfrm>
            <a:off x="2704177" y="3654718"/>
            <a:ext cx="967273" cy="0"/>
          </a:xfrm>
          <a:prstGeom prst="straightConnector1">
            <a:avLst/>
          </a:prstGeom>
          <a:ln w="38100" cap="flat">
            <a:solidFill>
              <a:schemeClr val="accent1"/>
            </a:solidFill>
            <a:headEnd type="ova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9848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Single Gated Client Parallelised</a:t>
            </a:r>
          </a:p>
        </p:txBody>
      </p:sp>
      <p:sp>
        <p:nvSpPr>
          <p:cNvPr id="6" name="Rectangle 5"/>
          <p:cNvSpPr/>
          <p:nvPr/>
        </p:nvSpPr>
        <p:spPr bwMode="auto">
          <a:xfrm>
            <a:off x="1292483" y="3301795"/>
            <a:ext cx="1411693" cy="70584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2353" kern="0" dirty="0">
                <a:gradFill>
                  <a:gsLst>
                    <a:gs pos="0">
                      <a:srgbClr val="FFFFFF"/>
                    </a:gs>
                    <a:gs pos="100000">
                      <a:srgbClr val="FFFFFF"/>
                    </a:gs>
                  </a:gsLst>
                  <a:lin ang="5400000" scaled="0"/>
                </a:gradFill>
                <a:ea typeface="Segoe UI" pitchFamily="34" charset="0"/>
                <a:cs typeface="Segoe UI" pitchFamily="34" charset="0"/>
              </a:rPr>
              <a:t>Client</a:t>
            </a:r>
          </a:p>
        </p:txBody>
      </p:sp>
      <p:grpSp>
        <p:nvGrpSpPr>
          <p:cNvPr id="20" name="Group 19"/>
          <p:cNvGrpSpPr/>
          <p:nvPr/>
        </p:nvGrpSpPr>
        <p:grpSpPr>
          <a:xfrm>
            <a:off x="6660740" y="1189494"/>
            <a:ext cx="2823385" cy="1552862"/>
            <a:chOff x="6794301" y="1212849"/>
            <a:chExt cx="2880000" cy="1584000"/>
          </a:xfrm>
        </p:grpSpPr>
        <p:sp>
          <p:nvSpPr>
            <p:cNvPr id="10" name="Rectangle 9"/>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2353" kern="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14" name="Rectangle 13"/>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GB" sz="2353" kern="0" dirty="0">
                  <a:solidFill>
                    <a:schemeClr val="bg1"/>
                  </a:solidFill>
                  <a:ea typeface="Segoe UI" pitchFamily="34" charset="0"/>
                  <a:cs typeface="Segoe UI" pitchFamily="34" charset="0"/>
                </a:rPr>
                <a:t>DMS</a:t>
              </a:r>
            </a:p>
          </p:txBody>
        </p:sp>
        <p:sp>
          <p:nvSpPr>
            <p:cNvPr id="16" name="Rectangle 15"/>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2353" kern="0" dirty="0">
                  <a:gradFill>
                    <a:gsLst>
                      <a:gs pos="0">
                        <a:srgbClr val="FFFFFF"/>
                      </a:gs>
                      <a:gs pos="100000">
                        <a:srgbClr val="FFFFFF"/>
                      </a:gs>
                    </a:gsLst>
                    <a:lin ang="5400000" scaled="0"/>
                  </a:gradFill>
                  <a:ea typeface="Segoe UI" pitchFamily="34" charset="0"/>
                  <a:cs typeface="Segoe UI" pitchFamily="34" charset="0"/>
                </a:rPr>
                <a:t>Bridge</a:t>
              </a:r>
            </a:p>
          </p:txBody>
        </p:sp>
      </p:grpSp>
      <p:grpSp>
        <p:nvGrpSpPr>
          <p:cNvPr id="21" name="Group 20"/>
          <p:cNvGrpSpPr/>
          <p:nvPr/>
        </p:nvGrpSpPr>
        <p:grpSpPr>
          <a:xfrm>
            <a:off x="6660740" y="2865462"/>
            <a:ext cx="2823385" cy="1552862"/>
            <a:chOff x="6794301" y="1212849"/>
            <a:chExt cx="2880000" cy="1584000"/>
          </a:xfrm>
        </p:grpSpPr>
        <p:sp>
          <p:nvSpPr>
            <p:cNvPr id="22" name="Rectangle 21"/>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2353" kern="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23" name="Rectangle 22"/>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GB" sz="2353" kern="0" dirty="0">
                  <a:solidFill>
                    <a:schemeClr val="bg1"/>
                  </a:solidFill>
                  <a:ea typeface="Segoe UI" pitchFamily="34" charset="0"/>
                  <a:cs typeface="Segoe UI" pitchFamily="34" charset="0"/>
                </a:rPr>
                <a:t>DMS</a:t>
              </a:r>
            </a:p>
          </p:txBody>
        </p:sp>
        <p:sp>
          <p:nvSpPr>
            <p:cNvPr id="24" name="Rectangle 23"/>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2353" kern="0" dirty="0">
                  <a:gradFill>
                    <a:gsLst>
                      <a:gs pos="0">
                        <a:srgbClr val="FFFFFF"/>
                      </a:gs>
                      <a:gs pos="100000">
                        <a:srgbClr val="FFFFFF"/>
                      </a:gs>
                    </a:gsLst>
                    <a:lin ang="5400000" scaled="0"/>
                  </a:gradFill>
                  <a:ea typeface="Segoe UI" pitchFamily="34" charset="0"/>
                  <a:cs typeface="Segoe UI" pitchFamily="34" charset="0"/>
                </a:rPr>
                <a:t>Bridge</a:t>
              </a:r>
            </a:p>
          </p:txBody>
        </p:sp>
      </p:grpSp>
      <p:grpSp>
        <p:nvGrpSpPr>
          <p:cNvPr id="29" name="Group 28"/>
          <p:cNvGrpSpPr/>
          <p:nvPr/>
        </p:nvGrpSpPr>
        <p:grpSpPr>
          <a:xfrm>
            <a:off x="6660740" y="4541430"/>
            <a:ext cx="2823385" cy="1552862"/>
            <a:chOff x="6794301" y="1212849"/>
            <a:chExt cx="2880000" cy="1584000"/>
          </a:xfrm>
        </p:grpSpPr>
        <p:sp>
          <p:nvSpPr>
            <p:cNvPr id="30" name="Rectangle 29"/>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2353" kern="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31" name="Rectangle 30"/>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GB" sz="2353" kern="0" dirty="0">
                  <a:solidFill>
                    <a:schemeClr val="bg1"/>
                  </a:solidFill>
                  <a:ea typeface="Segoe UI" pitchFamily="34" charset="0"/>
                  <a:cs typeface="Segoe UI" pitchFamily="34" charset="0"/>
                </a:rPr>
                <a:t>DMS</a:t>
              </a:r>
            </a:p>
          </p:txBody>
        </p:sp>
        <p:sp>
          <p:nvSpPr>
            <p:cNvPr id="32" name="Rectangle 31"/>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2353" kern="0" dirty="0">
                  <a:gradFill>
                    <a:gsLst>
                      <a:gs pos="0">
                        <a:srgbClr val="FFFFFF"/>
                      </a:gs>
                      <a:gs pos="100000">
                        <a:srgbClr val="FFFFFF"/>
                      </a:gs>
                    </a:gsLst>
                    <a:lin ang="5400000" scaled="0"/>
                  </a:gradFill>
                  <a:ea typeface="Segoe UI" pitchFamily="34" charset="0"/>
                  <a:cs typeface="Segoe UI" pitchFamily="34" charset="0"/>
                </a:rPr>
                <a:t>Bridge</a:t>
              </a:r>
            </a:p>
          </p:txBody>
        </p:sp>
      </p:grpSp>
      <p:sp>
        <p:nvSpPr>
          <p:cNvPr id="9" name="Rectangle 8"/>
          <p:cNvSpPr/>
          <p:nvPr/>
        </p:nvSpPr>
        <p:spPr bwMode="auto">
          <a:xfrm>
            <a:off x="3671449" y="2860641"/>
            <a:ext cx="2329293" cy="15528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2353" kern="0" dirty="0">
                <a:gradFill>
                  <a:gsLst>
                    <a:gs pos="0">
                      <a:srgbClr val="FFFFFF"/>
                    </a:gs>
                    <a:gs pos="100000">
                      <a:srgbClr val="FFFFFF"/>
                    </a:gs>
                  </a:gsLst>
                  <a:lin ang="5400000" scaled="0"/>
                </a:gradFill>
                <a:ea typeface="Segoe UI" pitchFamily="34" charset="0"/>
                <a:cs typeface="Segoe UI" pitchFamily="34" charset="0"/>
              </a:rPr>
              <a:t>Control Node</a:t>
            </a:r>
          </a:p>
        </p:txBody>
      </p:sp>
      <p:sp>
        <p:nvSpPr>
          <p:cNvPr id="33" name="Rectangle 32"/>
          <p:cNvSpPr/>
          <p:nvPr/>
        </p:nvSpPr>
        <p:spPr bwMode="auto">
          <a:xfrm>
            <a:off x="3671449" y="3390025"/>
            <a:ext cx="2329293" cy="52938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GB" sz="2353" kern="0" dirty="0">
                <a:solidFill>
                  <a:schemeClr val="bg1"/>
                </a:solidFill>
                <a:ea typeface="Segoe UI" pitchFamily="34" charset="0"/>
                <a:cs typeface="Segoe UI" pitchFamily="34" charset="0"/>
              </a:rPr>
              <a:t>DMS</a:t>
            </a:r>
          </a:p>
        </p:txBody>
      </p:sp>
      <p:cxnSp>
        <p:nvCxnSpPr>
          <p:cNvPr id="40" name="Elbow Connector 39"/>
          <p:cNvCxnSpPr>
            <a:stCxn id="33" idx="3"/>
            <a:endCxn id="14" idx="1"/>
          </p:cNvCxnSpPr>
          <p:nvPr/>
        </p:nvCxnSpPr>
        <p:spPr>
          <a:xfrm flipV="1">
            <a:off x="6000742" y="1983571"/>
            <a:ext cx="659998" cy="1671147"/>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3" idx="3"/>
            <a:endCxn id="23" idx="1"/>
          </p:cNvCxnSpPr>
          <p:nvPr/>
        </p:nvCxnSpPr>
        <p:spPr>
          <a:xfrm>
            <a:off x="6000742" y="3654718"/>
            <a:ext cx="659998" cy="4821"/>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33" idx="3"/>
            <a:endCxn id="31" idx="1"/>
          </p:cNvCxnSpPr>
          <p:nvPr/>
        </p:nvCxnSpPr>
        <p:spPr>
          <a:xfrm>
            <a:off x="6000742" y="3654718"/>
            <a:ext cx="659998" cy="1680790"/>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bwMode="auto">
          <a:xfrm>
            <a:off x="1291936" y="4142189"/>
            <a:ext cx="1411693" cy="70584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2353" kern="0" dirty="0">
                <a:gradFill>
                  <a:gsLst>
                    <a:gs pos="0">
                      <a:srgbClr val="FFFFFF"/>
                    </a:gs>
                    <a:gs pos="100000">
                      <a:srgbClr val="FFFFFF"/>
                    </a:gs>
                  </a:gsLst>
                  <a:lin ang="5400000" scaled="0"/>
                </a:gradFill>
                <a:ea typeface="Segoe UI" pitchFamily="34" charset="0"/>
                <a:cs typeface="Segoe UI" pitchFamily="34" charset="0"/>
              </a:rPr>
              <a:t>Client</a:t>
            </a:r>
          </a:p>
        </p:txBody>
      </p:sp>
      <p:sp>
        <p:nvSpPr>
          <p:cNvPr id="26" name="Rectangle 25"/>
          <p:cNvSpPr/>
          <p:nvPr/>
        </p:nvSpPr>
        <p:spPr bwMode="auto">
          <a:xfrm>
            <a:off x="1291936" y="2461401"/>
            <a:ext cx="1411693" cy="70584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2353" kern="0" dirty="0">
                <a:gradFill>
                  <a:gsLst>
                    <a:gs pos="0">
                      <a:srgbClr val="FFFFFF"/>
                    </a:gs>
                    <a:gs pos="100000">
                      <a:srgbClr val="FFFFFF"/>
                    </a:gs>
                  </a:gsLst>
                  <a:lin ang="5400000" scaled="0"/>
                </a:gradFill>
                <a:ea typeface="Segoe UI" pitchFamily="34" charset="0"/>
                <a:cs typeface="Segoe UI" pitchFamily="34" charset="0"/>
              </a:rPr>
              <a:t>Client</a:t>
            </a:r>
          </a:p>
        </p:txBody>
      </p:sp>
      <p:cxnSp>
        <p:nvCxnSpPr>
          <p:cNvPr id="3" name="Straight Arrow Connector 2"/>
          <p:cNvCxnSpPr>
            <a:stCxn id="26" idx="3"/>
            <a:endCxn id="33" idx="1"/>
          </p:cNvCxnSpPr>
          <p:nvPr/>
        </p:nvCxnSpPr>
        <p:spPr>
          <a:xfrm>
            <a:off x="2703630" y="2814324"/>
            <a:ext cx="967820" cy="840394"/>
          </a:xfrm>
          <a:prstGeom prst="straightConnector1">
            <a:avLst/>
          </a:prstGeom>
          <a:ln w="28575">
            <a:solidFill>
              <a:schemeClr val="accent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6" idx="3"/>
            <a:endCxn id="33" idx="1"/>
          </p:cNvCxnSpPr>
          <p:nvPr/>
        </p:nvCxnSpPr>
        <p:spPr>
          <a:xfrm>
            <a:off x="2704177" y="3654718"/>
            <a:ext cx="967273" cy="0"/>
          </a:xfrm>
          <a:prstGeom prst="straightConnector1">
            <a:avLst/>
          </a:prstGeom>
          <a:ln w="28575">
            <a:solidFill>
              <a:schemeClr val="accent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5" idx="3"/>
            <a:endCxn id="33" idx="1"/>
          </p:cNvCxnSpPr>
          <p:nvPr/>
        </p:nvCxnSpPr>
        <p:spPr>
          <a:xfrm flipV="1">
            <a:off x="2703630" y="3654718"/>
            <a:ext cx="967820" cy="840394"/>
          </a:xfrm>
          <a:prstGeom prst="straightConnector1">
            <a:avLst/>
          </a:prstGeom>
          <a:ln w="28575">
            <a:solidFill>
              <a:schemeClr val="accent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131116" y="1189494"/>
            <a:ext cx="0" cy="4941473"/>
          </a:xfrm>
          <a:prstGeom prst="line">
            <a:avLst/>
          </a:prstGeom>
          <a:ln w="38100">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84518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8"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Changes in Enterprise Data Warehouse space</a:t>
            </a:r>
            <a:br>
              <a:rPr lang="en-GB" dirty="0"/>
            </a:br>
            <a:endParaRPr lang="en-US" dirty="0"/>
          </a:p>
        </p:txBody>
      </p:sp>
      <p:sp>
        <p:nvSpPr>
          <p:cNvPr id="2" name="Text Placeholder 1"/>
          <p:cNvSpPr>
            <a:spLocks noGrp="1"/>
          </p:cNvSpPr>
          <p:nvPr>
            <p:ph type="body" sz="quarter" idx="10"/>
          </p:nvPr>
        </p:nvSpPr>
        <p:spPr>
          <a:xfrm>
            <a:off x="269239" y="1195998"/>
            <a:ext cx="11411131" cy="4961358"/>
          </a:xfrm>
        </p:spPr>
        <p:txBody>
          <a:bodyPr/>
          <a:lstStyle/>
          <a:p>
            <a:r>
              <a:rPr lang="en-GB" sz="3200" dirty="0"/>
              <a:t>Organizations are changing with increasing demand to:</a:t>
            </a:r>
          </a:p>
          <a:p>
            <a:endParaRPr lang="en-GB" sz="3200" dirty="0"/>
          </a:p>
          <a:p>
            <a:pPr marL="457200" indent="-457200">
              <a:buFont typeface="Arial" panose="020B0604020202020204" pitchFamily="34" charset="0"/>
              <a:buChar char="•"/>
            </a:pPr>
            <a:r>
              <a:rPr lang="en-GB" sz="3200" dirty="0"/>
              <a:t>Integrate with new or unstructured data</a:t>
            </a:r>
          </a:p>
          <a:p>
            <a:pPr marL="457200" indent="-457200">
              <a:buFont typeface="Arial" panose="020B0604020202020204" pitchFamily="34" charset="0"/>
              <a:buChar char="•"/>
            </a:pPr>
            <a:endParaRPr lang="en-GB" sz="3200" dirty="0"/>
          </a:p>
          <a:p>
            <a:pPr marL="457200" indent="-457200">
              <a:buFont typeface="Arial" panose="020B0604020202020204" pitchFamily="34" charset="0"/>
              <a:buChar char="•"/>
            </a:pPr>
            <a:r>
              <a:rPr lang="en-GB" sz="3200" dirty="0"/>
              <a:t>Drive to the cloud</a:t>
            </a:r>
          </a:p>
          <a:p>
            <a:pPr marL="457200" indent="-457200">
              <a:buFont typeface="Arial" panose="020B0604020202020204" pitchFamily="34" charset="0"/>
              <a:buChar char="•"/>
            </a:pPr>
            <a:endParaRPr lang="en-GB" sz="3200" dirty="0"/>
          </a:p>
          <a:p>
            <a:pPr marL="457200" indent="-457200">
              <a:buFont typeface="Arial" panose="020B0604020202020204" pitchFamily="34" charset="0"/>
              <a:buChar char="•"/>
            </a:pPr>
            <a:r>
              <a:rPr lang="en-GB" sz="3200" dirty="0"/>
              <a:t>Reduce or remove hardware renewal</a:t>
            </a:r>
          </a:p>
          <a:p>
            <a:pPr marL="457200" indent="-457200">
              <a:buFont typeface="Arial" panose="020B0604020202020204" pitchFamily="34" charset="0"/>
              <a:buChar char="•"/>
            </a:pPr>
            <a:endParaRPr lang="en-GB" sz="3200" dirty="0"/>
          </a:p>
          <a:p>
            <a:pPr marL="457200" indent="-457200">
              <a:buFont typeface="Arial" panose="020B0604020202020204" pitchFamily="34" charset="0"/>
              <a:buChar char="•"/>
            </a:pPr>
            <a:r>
              <a:rPr lang="en-GB" sz="3200" dirty="0"/>
              <a:t>Reduction in support costs</a:t>
            </a:r>
          </a:p>
        </p:txBody>
      </p:sp>
      <p:grpSp>
        <p:nvGrpSpPr>
          <p:cNvPr id="49" name="Group 48"/>
          <p:cNvGrpSpPr>
            <a:grpSpLocks noChangeAspect="1"/>
          </p:cNvGrpSpPr>
          <p:nvPr/>
        </p:nvGrpSpPr>
        <p:grpSpPr>
          <a:xfrm>
            <a:off x="8276800" y="3140240"/>
            <a:ext cx="2847880" cy="2763537"/>
            <a:chOff x="7961114" y="2149640"/>
            <a:chExt cx="2847880" cy="2763537"/>
          </a:xfrm>
        </p:grpSpPr>
        <p:grpSp>
          <p:nvGrpSpPr>
            <p:cNvPr id="10" name="Group 9"/>
            <p:cNvGrpSpPr/>
            <p:nvPr/>
          </p:nvGrpSpPr>
          <p:grpSpPr>
            <a:xfrm>
              <a:off x="9583553" y="3290523"/>
              <a:ext cx="1225441" cy="1622654"/>
              <a:chOff x="5933635" y="4575515"/>
              <a:chExt cx="304757" cy="403541"/>
            </a:xfrm>
          </p:grpSpPr>
          <p:grpSp>
            <p:nvGrpSpPr>
              <p:cNvPr id="11" name="Group 10"/>
              <p:cNvGrpSpPr>
                <a:grpSpLocks noChangeAspect="1"/>
              </p:cNvGrpSpPr>
              <p:nvPr/>
            </p:nvGrpSpPr>
            <p:grpSpPr>
              <a:xfrm>
                <a:off x="5933635" y="4575515"/>
                <a:ext cx="304757" cy="403541"/>
                <a:chOff x="784223" y="4300538"/>
                <a:chExt cx="460378" cy="609600"/>
              </a:xfrm>
            </p:grpSpPr>
            <p:sp>
              <p:nvSpPr>
                <p:cNvPr id="13" name="Freeform 6"/>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6600" b="0" i="0" u="none" strike="noStrike" kern="0" cap="none" spc="0" normalizeH="0" baseline="0" noProof="0" dirty="0">
                    <a:ln>
                      <a:noFill/>
                    </a:ln>
                    <a:solidFill>
                      <a:prstClr val="black"/>
                    </a:solidFill>
                    <a:effectLst/>
                    <a:uLnTx/>
                    <a:uFillTx/>
                  </a:endParaRPr>
                </a:p>
              </p:txBody>
            </p:sp>
            <p:sp>
              <p:nvSpPr>
                <p:cNvPr id="14" name="Freeform 7"/>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6600" b="0" i="0" u="none" strike="noStrike" kern="0" cap="none" spc="0" normalizeH="0" baseline="0" noProof="0">
                    <a:ln>
                      <a:noFill/>
                    </a:ln>
                    <a:solidFill>
                      <a:prstClr val="black"/>
                    </a:solidFill>
                    <a:effectLst/>
                    <a:uLnTx/>
                    <a:uFillTx/>
                  </a:endParaRPr>
                </a:p>
              </p:txBody>
            </p:sp>
            <p:sp>
              <p:nvSpPr>
                <p:cNvPr id="15" name="Freeform 8"/>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6600" b="0" i="0" u="none" strike="noStrike" kern="0" cap="none" spc="0" normalizeH="0" baseline="0" noProof="0">
                    <a:ln>
                      <a:noFill/>
                    </a:ln>
                    <a:solidFill>
                      <a:prstClr val="black"/>
                    </a:solidFill>
                    <a:effectLst/>
                    <a:uLnTx/>
                    <a:uFillTx/>
                  </a:endParaRPr>
                </a:p>
              </p:txBody>
            </p:sp>
            <p:sp>
              <p:nvSpPr>
                <p:cNvPr id="16" name="Freeform 9"/>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6600" b="0" i="0" u="none" strike="noStrike" kern="0" cap="none" spc="0" normalizeH="0" baseline="0" noProof="0">
                    <a:ln>
                      <a:noFill/>
                    </a:ln>
                    <a:solidFill>
                      <a:prstClr val="black"/>
                    </a:solidFill>
                    <a:effectLst/>
                    <a:uLnTx/>
                    <a:uFillTx/>
                  </a:endParaRPr>
                </a:p>
              </p:txBody>
            </p:sp>
            <p:sp>
              <p:nvSpPr>
                <p:cNvPr id="17" name="Freeform 10"/>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6600" b="0" i="0" u="none" strike="noStrike" kern="0" cap="none" spc="0" normalizeH="0" baseline="0" noProof="0">
                    <a:ln>
                      <a:noFill/>
                    </a:ln>
                    <a:solidFill>
                      <a:prstClr val="black"/>
                    </a:solidFill>
                    <a:effectLst/>
                    <a:uLnTx/>
                    <a:uFillTx/>
                  </a:endParaRPr>
                </a:p>
              </p:txBody>
            </p:sp>
          </p:grpSp>
          <p:sp>
            <p:nvSpPr>
              <p:cNvPr id="12" name="Rectangle 11"/>
              <p:cNvSpPr/>
              <p:nvPr/>
            </p:nvSpPr>
            <p:spPr>
              <a:xfrm>
                <a:off x="5998859" y="4730575"/>
                <a:ext cx="182185" cy="122467"/>
              </a:xfrm>
              <a:prstGeom prst="rect">
                <a:avLst/>
              </a:prstGeom>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50" normalizeH="0" baseline="0" noProof="0" dirty="0">
                    <a:ln>
                      <a:noFill/>
                    </a:ln>
                    <a:solidFill>
                      <a:prstClr val="white"/>
                    </a:solidFill>
                    <a:effectLst/>
                    <a:uLnTx/>
                    <a:uFillTx/>
                  </a:rPr>
                  <a:t>SQL</a:t>
                </a:r>
                <a:endParaRPr kumimoji="0" lang="en-US" sz="4000" b="1" i="0" u="none" strike="noStrike" kern="0" cap="none" spc="-50" normalizeH="0" baseline="0" noProof="0" dirty="0">
                  <a:ln>
                    <a:noFill/>
                  </a:ln>
                  <a:solidFill>
                    <a:prstClr val="white"/>
                  </a:solidFill>
                  <a:effectLst/>
                  <a:uLnTx/>
                  <a:uFillTx/>
                </a:endParaRPr>
              </a:p>
            </p:txBody>
          </p:sp>
        </p:grpSp>
        <p:sp>
          <p:nvSpPr>
            <p:cNvPr id="48" name="Freeform: Shape 47"/>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7" name="Group 26"/>
            <p:cNvGrpSpPr/>
            <p:nvPr/>
          </p:nvGrpSpPr>
          <p:grpSpPr>
            <a:xfrm>
              <a:off x="8621630" y="3025541"/>
              <a:ext cx="294478" cy="295175"/>
              <a:chOff x="8642442" y="3025541"/>
              <a:chExt cx="294478" cy="295175"/>
            </a:xfrm>
          </p:grpSpPr>
          <p:sp>
            <p:nvSpPr>
              <p:cNvPr id="23" name="Rectangle 22"/>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5" name="Right Triangle 24"/>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 name="Right Triangle 25"/>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8" name="Group 27"/>
            <p:cNvGrpSpPr/>
            <p:nvPr/>
          </p:nvGrpSpPr>
          <p:grpSpPr>
            <a:xfrm>
              <a:off x="8426775" y="3393792"/>
              <a:ext cx="294478" cy="295175"/>
              <a:chOff x="8642442" y="3025541"/>
              <a:chExt cx="294478" cy="295175"/>
            </a:xfrm>
          </p:grpSpPr>
          <p:sp>
            <p:nvSpPr>
              <p:cNvPr id="29" name="Rectangle 28"/>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 name="Right Triangle 29"/>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1" name="Right Triangle 30"/>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32" name="Group 31"/>
            <p:cNvGrpSpPr/>
            <p:nvPr/>
          </p:nvGrpSpPr>
          <p:grpSpPr>
            <a:xfrm>
              <a:off x="8816486" y="3393792"/>
              <a:ext cx="294478" cy="295175"/>
              <a:chOff x="8642442" y="3025541"/>
              <a:chExt cx="294478" cy="295175"/>
            </a:xfrm>
          </p:grpSpPr>
          <p:sp>
            <p:nvSpPr>
              <p:cNvPr id="33" name="Rectangle 32"/>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4" name="Right Triangle 33"/>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5" name="Right Triangle 34"/>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36" name="Group 35"/>
            <p:cNvGrpSpPr/>
            <p:nvPr/>
          </p:nvGrpSpPr>
          <p:grpSpPr>
            <a:xfrm>
              <a:off x="8426775" y="3766437"/>
              <a:ext cx="294478" cy="295175"/>
              <a:chOff x="8642442" y="3025541"/>
              <a:chExt cx="294478" cy="295175"/>
            </a:xfrm>
          </p:grpSpPr>
          <p:sp>
            <p:nvSpPr>
              <p:cNvPr id="37" name="Rectangle 36"/>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8" name="Right Triangle 37"/>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9" name="Right Triangle 38"/>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40" name="Group 39"/>
            <p:cNvGrpSpPr/>
            <p:nvPr/>
          </p:nvGrpSpPr>
          <p:grpSpPr>
            <a:xfrm>
              <a:off x="9206198" y="3766437"/>
              <a:ext cx="294478" cy="295175"/>
              <a:chOff x="8642442" y="3025541"/>
              <a:chExt cx="294478" cy="295175"/>
            </a:xfrm>
          </p:grpSpPr>
          <p:sp>
            <p:nvSpPr>
              <p:cNvPr id="41" name="Rectangle 40"/>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2" name="Right Triangle 41"/>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 name="Right Triangle 42"/>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44" name="Group 43"/>
            <p:cNvGrpSpPr/>
            <p:nvPr/>
          </p:nvGrpSpPr>
          <p:grpSpPr>
            <a:xfrm>
              <a:off x="8816486" y="3766436"/>
              <a:ext cx="294478" cy="295175"/>
              <a:chOff x="8642442" y="3025541"/>
              <a:chExt cx="294478" cy="295175"/>
            </a:xfrm>
          </p:grpSpPr>
          <p:sp>
            <p:nvSpPr>
              <p:cNvPr id="45" name="Rectangle 44"/>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6" name="Right Triangle 45"/>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7" name="Right Triangle 46"/>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345030113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Parallel Loading with </a:t>
            </a:r>
            <a:r>
              <a:rPr lang="en-GB" dirty="0" err="1"/>
              <a:t>PolyBase</a:t>
            </a:r>
            <a:endParaRPr lang="en-GB" dirty="0"/>
          </a:p>
        </p:txBody>
      </p:sp>
      <p:grpSp>
        <p:nvGrpSpPr>
          <p:cNvPr id="3" name="Group 2"/>
          <p:cNvGrpSpPr/>
          <p:nvPr/>
        </p:nvGrpSpPr>
        <p:grpSpPr>
          <a:xfrm>
            <a:off x="4613872" y="1189494"/>
            <a:ext cx="2823385" cy="1552862"/>
            <a:chOff x="6794301" y="1212849"/>
            <a:chExt cx="2880000" cy="1584000"/>
          </a:xfrm>
        </p:grpSpPr>
        <p:sp>
          <p:nvSpPr>
            <p:cNvPr id="4" name="Rectangle 3"/>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2353" kern="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5" name="Rectangle 4"/>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GB" sz="2353" kern="0" dirty="0">
                  <a:solidFill>
                    <a:schemeClr val="bg1"/>
                  </a:solidFill>
                  <a:ea typeface="Segoe UI" pitchFamily="34" charset="0"/>
                  <a:cs typeface="Segoe UI" pitchFamily="34" charset="0"/>
                </a:rPr>
                <a:t>DMS</a:t>
              </a:r>
            </a:p>
          </p:txBody>
        </p:sp>
        <p:sp>
          <p:nvSpPr>
            <p:cNvPr id="6" name="Rectangle 5"/>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2353" kern="0" dirty="0">
                  <a:gradFill>
                    <a:gsLst>
                      <a:gs pos="0">
                        <a:srgbClr val="FFFFFF"/>
                      </a:gs>
                      <a:gs pos="100000">
                        <a:srgbClr val="FFFFFF"/>
                      </a:gs>
                    </a:gsLst>
                    <a:lin ang="5400000" scaled="0"/>
                  </a:gradFill>
                  <a:ea typeface="Segoe UI" pitchFamily="34" charset="0"/>
                  <a:cs typeface="Segoe UI" pitchFamily="34" charset="0"/>
                </a:rPr>
                <a:t>Bridge</a:t>
              </a:r>
            </a:p>
          </p:txBody>
        </p:sp>
      </p:grpSp>
      <p:grpSp>
        <p:nvGrpSpPr>
          <p:cNvPr id="7" name="Group 6"/>
          <p:cNvGrpSpPr/>
          <p:nvPr/>
        </p:nvGrpSpPr>
        <p:grpSpPr>
          <a:xfrm>
            <a:off x="4613872" y="2865462"/>
            <a:ext cx="2823385" cy="1552862"/>
            <a:chOff x="6794301" y="1212849"/>
            <a:chExt cx="2880000" cy="1584000"/>
          </a:xfrm>
        </p:grpSpPr>
        <p:sp>
          <p:nvSpPr>
            <p:cNvPr id="8" name="Rectangle 7"/>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2353" kern="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9" name="Rectangle 8"/>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GB" sz="2353" kern="0" dirty="0">
                  <a:solidFill>
                    <a:schemeClr val="bg1"/>
                  </a:solidFill>
                  <a:ea typeface="Segoe UI" pitchFamily="34" charset="0"/>
                  <a:cs typeface="Segoe UI" pitchFamily="34" charset="0"/>
                </a:rPr>
                <a:t>DMS</a:t>
              </a:r>
            </a:p>
          </p:txBody>
        </p:sp>
        <p:sp>
          <p:nvSpPr>
            <p:cNvPr id="10" name="Rectangle 9"/>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2353" kern="0" dirty="0">
                  <a:gradFill>
                    <a:gsLst>
                      <a:gs pos="0">
                        <a:srgbClr val="FFFFFF"/>
                      </a:gs>
                      <a:gs pos="100000">
                        <a:srgbClr val="FFFFFF"/>
                      </a:gs>
                    </a:gsLst>
                    <a:lin ang="5400000" scaled="0"/>
                  </a:gradFill>
                  <a:ea typeface="Segoe UI" pitchFamily="34" charset="0"/>
                  <a:cs typeface="Segoe UI" pitchFamily="34" charset="0"/>
                </a:rPr>
                <a:t>Bridge</a:t>
              </a:r>
            </a:p>
          </p:txBody>
        </p:sp>
      </p:grpSp>
      <p:grpSp>
        <p:nvGrpSpPr>
          <p:cNvPr id="11" name="Group 10"/>
          <p:cNvGrpSpPr/>
          <p:nvPr/>
        </p:nvGrpSpPr>
        <p:grpSpPr>
          <a:xfrm>
            <a:off x="4613872" y="4541430"/>
            <a:ext cx="2823385" cy="1552862"/>
            <a:chOff x="6794301" y="1212849"/>
            <a:chExt cx="2880000" cy="1584000"/>
          </a:xfrm>
        </p:grpSpPr>
        <p:sp>
          <p:nvSpPr>
            <p:cNvPr id="12" name="Rectangle 11"/>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2353" kern="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13" name="Rectangle 12"/>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GB" sz="2353" kern="0" dirty="0">
                  <a:solidFill>
                    <a:schemeClr val="bg1"/>
                  </a:solidFill>
                  <a:ea typeface="Segoe UI" pitchFamily="34" charset="0"/>
                  <a:cs typeface="Segoe UI" pitchFamily="34" charset="0"/>
                </a:rPr>
                <a:t>DMS</a:t>
              </a:r>
            </a:p>
          </p:txBody>
        </p:sp>
        <p:sp>
          <p:nvSpPr>
            <p:cNvPr id="14" name="Rectangle 13"/>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2353" kern="0" dirty="0">
                  <a:gradFill>
                    <a:gsLst>
                      <a:gs pos="0">
                        <a:srgbClr val="FFFFFF"/>
                      </a:gs>
                      <a:gs pos="100000">
                        <a:srgbClr val="FFFFFF"/>
                      </a:gs>
                    </a:gsLst>
                    <a:lin ang="5400000" scaled="0"/>
                  </a:gradFill>
                  <a:ea typeface="Segoe UI" pitchFamily="34" charset="0"/>
                  <a:cs typeface="Segoe UI" pitchFamily="34" charset="0"/>
                </a:rPr>
                <a:t>Bridge</a:t>
              </a:r>
            </a:p>
          </p:txBody>
        </p:sp>
      </p:grpSp>
      <p:sp>
        <p:nvSpPr>
          <p:cNvPr id="15" name="Rectangle 14"/>
          <p:cNvSpPr/>
          <p:nvPr/>
        </p:nvSpPr>
        <p:spPr bwMode="auto">
          <a:xfrm>
            <a:off x="1624581" y="2860641"/>
            <a:ext cx="2329293" cy="15528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2353" kern="0" dirty="0">
                <a:gradFill>
                  <a:gsLst>
                    <a:gs pos="0">
                      <a:srgbClr val="FFFFFF"/>
                    </a:gs>
                    <a:gs pos="100000">
                      <a:srgbClr val="FFFFFF"/>
                    </a:gs>
                  </a:gsLst>
                  <a:lin ang="5400000" scaled="0"/>
                </a:gradFill>
                <a:ea typeface="Segoe UI" pitchFamily="34" charset="0"/>
                <a:cs typeface="Segoe UI" pitchFamily="34" charset="0"/>
              </a:rPr>
              <a:t>Control Node</a:t>
            </a:r>
          </a:p>
        </p:txBody>
      </p:sp>
      <p:sp>
        <p:nvSpPr>
          <p:cNvPr id="16" name="Rectangle 15"/>
          <p:cNvSpPr/>
          <p:nvPr/>
        </p:nvSpPr>
        <p:spPr bwMode="auto">
          <a:xfrm>
            <a:off x="1624581" y="3390025"/>
            <a:ext cx="2329293" cy="52938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GB" sz="2353" kern="0" dirty="0">
                <a:solidFill>
                  <a:schemeClr val="bg1"/>
                </a:solidFill>
                <a:ea typeface="Segoe UI" pitchFamily="34" charset="0"/>
                <a:cs typeface="Segoe UI" pitchFamily="34" charset="0"/>
              </a:rPr>
              <a:t>DMS</a:t>
            </a:r>
          </a:p>
        </p:txBody>
      </p:sp>
      <p:cxnSp>
        <p:nvCxnSpPr>
          <p:cNvPr id="17" name="Elbow Connector 16"/>
          <p:cNvCxnSpPr>
            <a:stCxn id="16" idx="3"/>
            <a:endCxn id="5" idx="1"/>
          </p:cNvCxnSpPr>
          <p:nvPr/>
        </p:nvCxnSpPr>
        <p:spPr>
          <a:xfrm flipV="1">
            <a:off x="3953874" y="1983571"/>
            <a:ext cx="659998" cy="1671147"/>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16" idx="3"/>
            <a:endCxn id="9" idx="1"/>
          </p:cNvCxnSpPr>
          <p:nvPr/>
        </p:nvCxnSpPr>
        <p:spPr>
          <a:xfrm>
            <a:off x="3953874" y="3654718"/>
            <a:ext cx="659998" cy="4821"/>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6" idx="3"/>
            <a:endCxn id="13" idx="1"/>
          </p:cNvCxnSpPr>
          <p:nvPr/>
        </p:nvCxnSpPr>
        <p:spPr>
          <a:xfrm>
            <a:off x="3953874" y="3654718"/>
            <a:ext cx="659998" cy="1680790"/>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bwMode="auto">
          <a:xfrm>
            <a:off x="8827091" y="1189494"/>
            <a:ext cx="1764616" cy="490563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GB" sz="2353" kern="0" dirty="0">
                <a:gradFill>
                  <a:gsLst>
                    <a:gs pos="0">
                      <a:srgbClr val="FFFFFF"/>
                    </a:gs>
                    <a:gs pos="100000">
                      <a:srgbClr val="FFFFFF"/>
                    </a:gs>
                  </a:gsLst>
                  <a:lin ang="5400000" scaled="0"/>
                </a:gradFill>
                <a:ea typeface="Segoe UI" pitchFamily="34" charset="0"/>
                <a:cs typeface="Segoe UI" pitchFamily="34" charset="0"/>
              </a:rPr>
              <a:t>Azure Storage Blob (ASB)</a:t>
            </a:r>
          </a:p>
        </p:txBody>
      </p:sp>
      <p:grpSp>
        <p:nvGrpSpPr>
          <p:cNvPr id="49" name="Group 48"/>
          <p:cNvGrpSpPr/>
          <p:nvPr/>
        </p:nvGrpSpPr>
        <p:grpSpPr>
          <a:xfrm>
            <a:off x="9047416" y="1293290"/>
            <a:ext cx="639828" cy="4697208"/>
            <a:chOff x="8000778" y="1302849"/>
            <a:chExt cx="652658" cy="4791397"/>
          </a:xfrm>
          <a:solidFill>
            <a:schemeClr val="tx1"/>
          </a:solidFill>
        </p:grpSpPr>
        <p:sp>
          <p:nvSpPr>
            <p:cNvPr id="24" name="Freeform 23"/>
            <p:cNvSpPr>
              <a:spLocks noEditPoints="1"/>
            </p:cNvSpPr>
            <p:nvPr/>
          </p:nvSpPr>
          <p:spPr bwMode="auto">
            <a:xfrm>
              <a:off x="8000778" y="4559965"/>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89642" tIns="44821" rIns="89642" bIns="44821" numCol="1" anchor="t" anchorCtr="0" compatLnSpc="1">
              <a:prstTxWarp prst="textNoShape">
                <a:avLst/>
              </a:prstTxWarp>
            </a:bodyPr>
            <a:lstStyle/>
            <a:p>
              <a:pPr defTabSz="896175"/>
              <a:endParaRPr lang="en-US" sz="1667" kern="0" dirty="0">
                <a:solidFill>
                  <a:srgbClr val="000000"/>
                </a:solidFill>
              </a:endParaRPr>
            </a:p>
          </p:txBody>
        </p:sp>
        <p:sp>
          <p:nvSpPr>
            <p:cNvPr id="30" name="Freeform 29"/>
            <p:cNvSpPr>
              <a:spLocks noEditPoints="1"/>
            </p:cNvSpPr>
            <p:nvPr/>
          </p:nvSpPr>
          <p:spPr bwMode="auto">
            <a:xfrm>
              <a:off x="8000778" y="3745686"/>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89642" tIns="44821" rIns="89642" bIns="44821" numCol="1" anchor="t" anchorCtr="0" compatLnSpc="1">
              <a:prstTxWarp prst="textNoShape">
                <a:avLst/>
              </a:prstTxWarp>
            </a:bodyPr>
            <a:lstStyle/>
            <a:p>
              <a:pPr defTabSz="896175"/>
              <a:endParaRPr lang="en-US" sz="1667" kern="0" dirty="0">
                <a:solidFill>
                  <a:srgbClr val="000000"/>
                </a:solidFill>
              </a:endParaRPr>
            </a:p>
          </p:txBody>
        </p:sp>
        <p:sp>
          <p:nvSpPr>
            <p:cNvPr id="36" name="Freeform 35"/>
            <p:cNvSpPr>
              <a:spLocks noEditPoints="1"/>
            </p:cNvSpPr>
            <p:nvPr/>
          </p:nvSpPr>
          <p:spPr bwMode="auto">
            <a:xfrm>
              <a:off x="8005436" y="2931407"/>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89642" tIns="44821" rIns="89642" bIns="44821" numCol="1" anchor="t" anchorCtr="0" compatLnSpc="1">
              <a:prstTxWarp prst="textNoShape">
                <a:avLst/>
              </a:prstTxWarp>
            </a:bodyPr>
            <a:lstStyle/>
            <a:p>
              <a:pPr defTabSz="896175"/>
              <a:endParaRPr lang="en-US" sz="1667" kern="0" dirty="0">
                <a:solidFill>
                  <a:srgbClr val="000000"/>
                </a:solidFill>
              </a:endParaRPr>
            </a:p>
          </p:txBody>
        </p:sp>
        <p:sp>
          <p:nvSpPr>
            <p:cNvPr id="42" name="Freeform 41"/>
            <p:cNvSpPr>
              <a:spLocks noEditPoints="1"/>
            </p:cNvSpPr>
            <p:nvPr/>
          </p:nvSpPr>
          <p:spPr bwMode="auto">
            <a:xfrm>
              <a:off x="8000778" y="2117128"/>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89642" tIns="44821" rIns="89642" bIns="44821" numCol="1" anchor="t" anchorCtr="0" compatLnSpc="1">
              <a:prstTxWarp prst="textNoShape">
                <a:avLst/>
              </a:prstTxWarp>
            </a:bodyPr>
            <a:lstStyle/>
            <a:p>
              <a:pPr defTabSz="896175"/>
              <a:endParaRPr lang="en-US" sz="1667" kern="0" dirty="0">
                <a:solidFill>
                  <a:srgbClr val="000000"/>
                </a:solidFill>
              </a:endParaRPr>
            </a:p>
          </p:txBody>
        </p:sp>
        <p:sp>
          <p:nvSpPr>
            <p:cNvPr id="47" name="Freeform 46"/>
            <p:cNvSpPr>
              <a:spLocks noEditPoints="1"/>
            </p:cNvSpPr>
            <p:nvPr/>
          </p:nvSpPr>
          <p:spPr bwMode="auto">
            <a:xfrm>
              <a:off x="8000778" y="1302849"/>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89642" tIns="44821" rIns="89642" bIns="44821" numCol="1" anchor="t" anchorCtr="0" compatLnSpc="1">
              <a:prstTxWarp prst="textNoShape">
                <a:avLst/>
              </a:prstTxWarp>
            </a:bodyPr>
            <a:lstStyle/>
            <a:p>
              <a:pPr defTabSz="896175"/>
              <a:endParaRPr lang="en-US" sz="1667" kern="0" dirty="0">
                <a:solidFill>
                  <a:srgbClr val="000000"/>
                </a:solidFill>
              </a:endParaRPr>
            </a:p>
          </p:txBody>
        </p:sp>
        <p:sp>
          <p:nvSpPr>
            <p:cNvPr id="48" name="Freeform 47"/>
            <p:cNvSpPr>
              <a:spLocks noEditPoints="1"/>
            </p:cNvSpPr>
            <p:nvPr/>
          </p:nvSpPr>
          <p:spPr bwMode="auto">
            <a:xfrm>
              <a:off x="8000778" y="5374246"/>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89642" tIns="44821" rIns="89642" bIns="44821" numCol="1" anchor="t" anchorCtr="0" compatLnSpc="1">
              <a:prstTxWarp prst="textNoShape">
                <a:avLst/>
              </a:prstTxWarp>
            </a:bodyPr>
            <a:lstStyle/>
            <a:p>
              <a:pPr defTabSz="896175"/>
              <a:endParaRPr lang="en-US" sz="1667" kern="0" dirty="0">
                <a:solidFill>
                  <a:srgbClr val="000000"/>
                </a:solidFill>
              </a:endParaRPr>
            </a:p>
          </p:txBody>
        </p:sp>
      </p:grpSp>
      <p:cxnSp>
        <p:nvCxnSpPr>
          <p:cNvPr id="52" name="Straight Connector 51"/>
          <p:cNvCxnSpPr>
            <a:stCxn id="6" idx="3"/>
            <a:endCxn id="48" idx="0"/>
          </p:cNvCxnSpPr>
          <p:nvPr/>
        </p:nvCxnSpPr>
        <p:spPr>
          <a:xfrm>
            <a:off x="7437257" y="1983571"/>
            <a:ext cx="1735021" cy="3482803"/>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3"/>
            <a:endCxn id="24" idx="3"/>
          </p:cNvCxnSpPr>
          <p:nvPr/>
        </p:nvCxnSpPr>
        <p:spPr>
          <a:xfrm>
            <a:off x="7437257" y="1983571"/>
            <a:ext cx="1735021" cy="2709396"/>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6" idx="3"/>
            <a:endCxn id="30" idx="0"/>
          </p:cNvCxnSpPr>
          <p:nvPr/>
        </p:nvCxnSpPr>
        <p:spPr>
          <a:xfrm>
            <a:off x="7437257" y="1983571"/>
            <a:ext cx="1735021" cy="1886257"/>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6" idx="3"/>
            <a:endCxn id="36" idx="0"/>
          </p:cNvCxnSpPr>
          <p:nvPr/>
        </p:nvCxnSpPr>
        <p:spPr>
          <a:xfrm>
            <a:off x="7437257" y="1983571"/>
            <a:ext cx="1739588" cy="1087985"/>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6" idx="3"/>
            <a:endCxn id="42" idx="0"/>
          </p:cNvCxnSpPr>
          <p:nvPr/>
        </p:nvCxnSpPr>
        <p:spPr>
          <a:xfrm>
            <a:off x="7437257" y="1983571"/>
            <a:ext cx="1735021" cy="289713"/>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 idx="3"/>
            <a:endCxn id="47" idx="0"/>
          </p:cNvCxnSpPr>
          <p:nvPr/>
        </p:nvCxnSpPr>
        <p:spPr>
          <a:xfrm flipV="1">
            <a:off x="7437257" y="1475012"/>
            <a:ext cx="1735021" cy="508559"/>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10" idx="3"/>
            <a:endCxn id="47" idx="13"/>
          </p:cNvCxnSpPr>
          <p:nvPr/>
        </p:nvCxnSpPr>
        <p:spPr>
          <a:xfrm flipV="1">
            <a:off x="7437257" y="1639519"/>
            <a:ext cx="1735021" cy="2020021"/>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10" idx="3"/>
          </p:cNvCxnSpPr>
          <p:nvPr/>
        </p:nvCxnSpPr>
        <p:spPr>
          <a:xfrm flipV="1">
            <a:off x="7437257" y="2456787"/>
            <a:ext cx="1735021" cy="1202752"/>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10" idx="3"/>
            <a:endCxn id="36" idx="13"/>
          </p:cNvCxnSpPr>
          <p:nvPr/>
        </p:nvCxnSpPr>
        <p:spPr>
          <a:xfrm flipV="1">
            <a:off x="7437257" y="3236063"/>
            <a:ext cx="1739588" cy="423477"/>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10" idx="3"/>
            <a:endCxn id="30" idx="13"/>
          </p:cNvCxnSpPr>
          <p:nvPr/>
        </p:nvCxnSpPr>
        <p:spPr>
          <a:xfrm>
            <a:off x="7437257" y="3659539"/>
            <a:ext cx="1735021" cy="374795"/>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10" idx="3"/>
            <a:endCxn id="24" idx="13"/>
          </p:cNvCxnSpPr>
          <p:nvPr/>
        </p:nvCxnSpPr>
        <p:spPr>
          <a:xfrm>
            <a:off x="7437257" y="3659539"/>
            <a:ext cx="1735021" cy="1173067"/>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10" idx="3"/>
            <a:endCxn id="48" idx="13"/>
          </p:cNvCxnSpPr>
          <p:nvPr/>
        </p:nvCxnSpPr>
        <p:spPr>
          <a:xfrm>
            <a:off x="7437257" y="3659539"/>
            <a:ext cx="1735021" cy="1971341"/>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14" idx="3"/>
            <a:endCxn id="48" idx="15"/>
          </p:cNvCxnSpPr>
          <p:nvPr/>
        </p:nvCxnSpPr>
        <p:spPr>
          <a:xfrm>
            <a:off x="7437257" y="5335507"/>
            <a:ext cx="1735021" cy="400580"/>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14" idx="3"/>
            <a:endCxn id="24" idx="15"/>
          </p:cNvCxnSpPr>
          <p:nvPr/>
        </p:nvCxnSpPr>
        <p:spPr>
          <a:xfrm flipV="1">
            <a:off x="7437257" y="4937814"/>
            <a:ext cx="1735021" cy="397694"/>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14" idx="3"/>
            <a:endCxn id="30" idx="18"/>
          </p:cNvCxnSpPr>
          <p:nvPr/>
        </p:nvCxnSpPr>
        <p:spPr>
          <a:xfrm flipV="1">
            <a:off x="7437257" y="4114674"/>
            <a:ext cx="1735021" cy="1220834"/>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14" idx="3"/>
            <a:endCxn id="36" idx="18"/>
          </p:cNvCxnSpPr>
          <p:nvPr/>
        </p:nvCxnSpPr>
        <p:spPr>
          <a:xfrm flipV="1">
            <a:off x="7437257" y="3316402"/>
            <a:ext cx="1739588" cy="2019106"/>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14" idx="3"/>
            <a:endCxn id="42" idx="18"/>
          </p:cNvCxnSpPr>
          <p:nvPr/>
        </p:nvCxnSpPr>
        <p:spPr>
          <a:xfrm flipV="1">
            <a:off x="7437257" y="2518130"/>
            <a:ext cx="1735021" cy="2817378"/>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14" idx="3"/>
            <a:endCxn id="47" idx="18"/>
          </p:cNvCxnSpPr>
          <p:nvPr/>
        </p:nvCxnSpPr>
        <p:spPr>
          <a:xfrm flipV="1">
            <a:off x="7437257" y="1719858"/>
            <a:ext cx="1735021" cy="3615650"/>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2266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down)">
                                      <p:cBhvr>
                                        <p:cTn id="7" dur="500"/>
                                        <p:tgtEl>
                                          <p:spTgt spid="52"/>
                                        </p:tgtEl>
                                      </p:cBhvr>
                                    </p:animEffect>
                                  </p:childTnLst>
                                </p:cTn>
                              </p:par>
                              <p:par>
                                <p:cTn id="8" presetID="22" presetClass="entr" presetSubtype="4"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wipe(down)">
                                      <p:cBhvr>
                                        <p:cTn id="10" dur="500"/>
                                        <p:tgtEl>
                                          <p:spTgt spid="53"/>
                                        </p:tgtEl>
                                      </p:cBhvr>
                                    </p:animEffect>
                                  </p:childTnLst>
                                </p:cTn>
                              </p:par>
                              <p:par>
                                <p:cTn id="11" presetID="22" presetClass="entr" presetSubtype="4"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wipe(down)">
                                      <p:cBhvr>
                                        <p:cTn id="13" dur="500"/>
                                        <p:tgtEl>
                                          <p:spTgt spid="58"/>
                                        </p:tgtEl>
                                      </p:cBhvr>
                                    </p:animEffect>
                                  </p:childTnLst>
                                </p:cTn>
                              </p:par>
                              <p:par>
                                <p:cTn id="14" presetID="22" presetClass="entr" presetSubtype="4" fill="hold"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wipe(down)">
                                      <p:cBhvr>
                                        <p:cTn id="16" dur="500"/>
                                        <p:tgtEl>
                                          <p:spTgt spid="61"/>
                                        </p:tgtEl>
                                      </p:cBhvr>
                                    </p:animEffect>
                                  </p:childTnLst>
                                </p:cTn>
                              </p:par>
                              <p:par>
                                <p:cTn id="17" presetID="22" presetClass="entr" presetSubtype="4"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wipe(down)">
                                      <p:cBhvr>
                                        <p:cTn id="19" dur="500"/>
                                        <p:tgtEl>
                                          <p:spTgt spid="64"/>
                                        </p:tgtEl>
                                      </p:cBhvr>
                                    </p:animEffect>
                                  </p:childTnLst>
                                </p:cTn>
                              </p:par>
                              <p:par>
                                <p:cTn id="20" presetID="22" presetClass="entr" presetSubtype="4" fill="hold"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wipe(down)">
                                      <p:cBhvr>
                                        <p:cTn id="22" dur="500"/>
                                        <p:tgtEl>
                                          <p:spTgt spid="67"/>
                                        </p:tgtEl>
                                      </p:cBhvr>
                                    </p:animEffect>
                                  </p:childTnLst>
                                </p:cTn>
                              </p:par>
                              <p:par>
                                <p:cTn id="23" presetID="22" presetClass="entr" presetSubtype="4"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wipe(down)">
                                      <p:cBhvr>
                                        <p:cTn id="25" dur="500"/>
                                        <p:tgtEl>
                                          <p:spTgt spid="70"/>
                                        </p:tgtEl>
                                      </p:cBhvr>
                                    </p:animEffect>
                                  </p:childTnLst>
                                </p:cTn>
                              </p:par>
                              <p:par>
                                <p:cTn id="26" presetID="22" presetClass="entr" presetSubtype="4" fill="hold" nodeType="with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down)">
                                      <p:cBhvr>
                                        <p:cTn id="28" dur="500"/>
                                        <p:tgtEl>
                                          <p:spTgt spid="73"/>
                                        </p:tgtEl>
                                      </p:cBhvr>
                                    </p:animEffect>
                                  </p:childTnLst>
                                </p:cTn>
                              </p:par>
                              <p:par>
                                <p:cTn id="29" presetID="22" presetClass="entr" presetSubtype="4" fill="hold" nodeType="with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wipe(down)">
                                      <p:cBhvr>
                                        <p:cTn id="31" dur="500"/>
                                        <p:tgtEl>
                                          <p:spTgt spid="76"/>
                                        </p:tgtEl>
                                      </p:cBhvr>
                                    </p:animEffect>
                                  </p:childTnLst>
                                </p:cTn>
                              </p:par>
                              <p:par>
                                <p:cTn id="32" presetID="22" presetClass="entr" presetSubtype="4" fill="hold" nodeType="with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wipe(down)">
                                      <p:cBhvr>
                                        <p:cTn id="34" dur="500"/>
                                        <p:tgtEl>
                                          <p:spTgt spid="79"/>
                                        </p:tgtEl>
                                      </p:cBhvr>
                                    </p:animEffect>
                                  </p:childTnLst>
                                </p:cTn>
                              </p:par>
                              <p:par>
                                <p:cTn id="35" presetID="22" presetClass="entr" presetSubtype="4" fill="hold" nodeType="withEffect">
                                  <p:stCondLst>
                                    <p:cond delay="0"/>
                                  </p:stCondLst>
                                  <p:childTnLst>
                                    <p:set>
                                      <p:cBhvr>
                                        <p:cTn id="36" dur="1" fill="hold">
                                          <p:stCondLst>
                                            <p:cond delay="0"/>
                                          </p:stCondLst>
                                        </p:cTn>
                                        <p:tgtEl>
                                          <p:spTgt spid="86"/>
                                        </p:tgtEl>
                                        <p:attrNameLst>
                                          <p:attrName>style.visibility</p:attrName>
                                        </p:attrNameLst>
                                      </p:cBhvr>
                                      <p:to>
                                        <p:strVal val="visible"/>
                                      </p:to>
                                    </p:set>
                                    <p:animEffect transition="in" filter="wipe(down)">
                                      <p:cBhvr>
                                        <p:cTn id="37" dur="500"/>
                                        <p:tgtEl>
                                          <p:spTgt spid="86"/>
                                        </p:tgtEl>
                                      </p:cBhvr>
                                    </p:animEffect>
                                  </p:childTnLst>
                                </p:cTn>
                              </p:par>
                              <p:par>
                                <p:cTn id="38" presetID="22" presetClass="entr" presetSubtype="4" fill="hold" nodeType="withEffect">
                                  <p:stCondLst>
                                    <p:cond delay="0"/>
                                  </p:stCondLst>
                                  <p:childTnLst>
                                    <p:set>
                                      <p:cBhvr>
                                        <p:cTn id="39" dur="1" fill="hold">
                                          <p:stCondLst>
                                            <p:cond delay="0"/>
                                          </p:stCondLst>
                                        </p:cTn>
                                        <p:tgtEl>
                                          <p:spTgt spid="89"/>
                                        </p:tgtEl>
                                        <p:attrNameLst>
                                          <p:attrName>style.visibility</p:attrName>
                                        </p:attrNameLst>
                                      </p:cBhvr>
                                      <p:to>
                                        <p:strVal val="visible"/>
                                      </p:to>
                                    </p:set>
                                    <p:animEffect transition="in" filter="wipe(down)">
                                      <p:cBhvr>
                                        <p:cTn id="40" dur="500"/>
                                        <p:tgtEl>
                                          <p:spTgt spid="89"/>
                                        </p:tgtEl>
                                      </p:cBhvr>
                                    </p:animEffect>
                                  </p:childTnLst>
                                </p:cTn>
                              </p:par>
                              <p:par>
                                <p:cTn id="41" presetID="22" presetClass="entr" presetSubtype="4" fill="hold" nodeType="withEffect">
                                  <p:stCondLst>
                                    <p:cond delay="0"/>
                                  </p:stCondLst>
                                  <p:childTnLst>
                                    <p:set>
                                      <p:cBhvr>
                                        <p:cTn id="42" dur="1" fill="hold">
                                          <p:stCondLst>
                                            <p:cond delay="0"/>
                                          </p:stCondLst>
                                        </p:cTn>
                                        <p:tgtEl>
                                          <p:spTgt spid="92"/>
                                        </p:tgtEl>
                                        <p:attrNameLst>
                                          <p:attrName>style.visibility</p:attrName>
                                        </p:attrNameLst>
                                      </p:cBhvr>
                                      <p:to>
                                        <p:strVal val="visible"/>
                                      </p:to>
                                    </p:set>
                                    <p:animEffect transition="in" filter="wipe(down)">
                                      <p:cBhvr>
                                        <p:cTn id="43" dur="500"/>
                                        <p:tgtEl>
                                          <p:spTgt spid="92"/>
                                        </p:tgtEl>
                                      </p:cBhvr>
                                    </p:animEffect>
                                  </p:childTnLst>
                                </p:cTn>
                              </p:par>
                              <p:par>
                                <p:cTn id="44" presetID="22" presetClass="entr" presetSubtype="4" fill="hold" nodeType="withEffect">
                                  <p:stCondLst>
                                    <p:cond delay="0"/>
                                  </p:stCondLst>
                                  <p:childTnLst>
                                    <p:set>
                                      <p:cBhvr>
                                        <p:cTn id="45" dur="1" fill="hold">
                                          <p:stCondLst>
                                            <p:cond delay="0"/>
                                          </p:stCondLst>
                                        </p:cTn>
                                        <p:tgtEl>
                                          <p:spTgt spid="95"/>
                                        </p:tgtEl>
                                        <p:attrNameLst>
                                          <p:attrName>style.visibility</p:attrName>
                                        </p:attrNameLst>
                                      </p:cBhvr>
                                      <p:to>
                                        <p:strVal val="visible"/>
                                      </p:to>
                                    </p:set>
                                    <p:animEffect transition="in" filter="wipe(down)">
                                      <p:cBhvr>
                                        <p:cTn id="46" dur="500"/>
                                        <p:tgtEl>
                                          <p:spTgt spid="95"/>
                                        </p:tgtEl>
                                      </p:cBhvr>
                                    </p:animEffect>
                                  </p:childTnLst>
                                </p:cTn>
                              </p:par>
                              <p:par>
                                <p:cTn id="47" presetID="22" presetClass="entr" presetSubtype="4" fill="hold" nodeType="withEffect">
                                  <p:stCondLst>
                                    <p:cond delay="0"/>
                                  </p:stCondLst>
                                  <p:childTnLst>
                                    <p:set>
                                      <p:cBhvr>
                                        <p:cTn id="48" dur="1" fill="hold">
                                          <p:stCondLst>
                                            <p:cond delay="0"/>
                                          </p:stCondLst>
                                        </p:cTn>
                                        <p:tgtEl>
                                          <p:spTgt spid="107"/>
                                        </p:tgtEl>
                                        <p:attrNameLst>
                                          <p:attrName>style.visibility</p:attrName>
                                        </p:attrNameLst>
                                      </p:cBhvr>
                                      <p:to>
                                        <p:strVal val="visible"/>
                                      </p:to>
                                    </p:set>
                                    <p:animEffect transition="in" filter="wipe(down)">
                                      <p:cBhvr>
                                        <p:cTn id="49" dur="500"/>
                                        <p:tgtEl>
                                          <p:spTgt spid="107"/>
                                        </p:tgtEl>
                                      </p:cBhvr>
                                    </p:animEffect>
                                  </p:childTnLst>
                                </p:cTn>
                              </p:par>
                              <p:par>
                                <p:cTn id="50" presetID="22" presetClass="entr" presetSubtype="4" fill="hold" nodeType="withEffect">
                                  <p:stCondLst>
                                    <p:cond delay="0"/>
                                  </p:stCondLst>
                                  <p:childTnLst>
                                    <p:set>
                                      <p:cBhvr>
                                        <p:cTn id="51" dur="1" fill="hold">
                                          <p:stCondLst>
                                            <p:cond delay="0"/>
                                          </p:stCondLst>
                                        </p:cTn>
                                        <p:tgtEl>
                                          <p:spTgt spid="110"/>
                                        </p:tgtEl>
                                        <p:attrNameLst>
                                          <p:attrName>style.visibility</p:attrName>
                                        </p:attrNameLst>
                                      </p:cBhvr>
                                      <p:to>
                                        <p:strVal val="visible"/>
                                      </p:to>
                                    </p:set>
                                    <p:animEffect transition="in" filter="wipe(down)">
                                      <p:cBhvr>
                                        <p:cTn id="52" dur="500"/>
                                        <p:tgtEl>
                                          <p:spTgt spid="110"/>
                                        </p:tgtEl>
                                      </p:cBhvr>
                                    </p:animEffect>
                                  </p:childTnLst>
                                </p:cTn>
                              </p:par>
                              <p:par>
                                <p:cTn id="53" presetID="22" presetClass="entr" presetSubtype="4" fill="hold" nodeType="withEffect">
                                  <p:stCondLst>
                                    <p:cond delay="0"/>
                                  </p:stCondLst>
                                  <p:childTnLst>
                                    <p:set>
                                      <p:cBhvr>
                                        <p:cTn id="54" dur="1" fill="hold">
                                          <p:stCondLst>
                                            <p:cond delay="0"/>
                                          </p:stCondLst>
                                        </p:cTn>
                                        <p:tgtEl>
                                          <p:spTgt spid="113"/>
                                        </p:tgtEl>
                                        <p:attrNameLst>
                                          <p:attrName>style.visibility</p:attrName>
                                        </p:attrNameLst>
                                      </p:cBhvr>
                                      <p:to>
                                        <p:strVal val="visible"/>
                                      </p:to>
                                    </p:set>
                                    <p:animEffect transition="in" filter="wipe(down)">
                                      <p:cBhvr>
                                        <p:cTn id="55" dur="500"/>
                                        <p:tgtEl>
                                          <p:spTgt spid="113"/>
                                        </p:tgtEl>
                                      </p:cBhvr>
                                    </p:animEffect>
                                  </p:childTnLst>
                                </p:cTn>
                              </p:par>
                              <p:par>
                                <p:cTn id="56" presetID="22" presetClass="entr" presetSubtype="4" fill="hold" nodeType="withEffect">
                                  <p:stCondLst>
                                    <p:cond delay="0"/>
                                  </p:stCondLst>
                                  <p:childTnLst>
                                    <p:set>
                                      <p:cBhvr>
                                        <p:cTn id="57" dur="1" fill="hold">
                                          <p:stCondLst>
                                            <p:cond delay="0"/>
                                          </p:stCondLst>
                                        </p:cTn>
                                        <p:tgtEl>
                                          <p:spTgt spid="116"/>
                                        </p:tgtEl>
                                        <p:attrNameLst>
                                          <p:attrName>style.visibility</p:attrName>
                                        </p:attrNameLst>
                                      </p:cBhvr>
                                      <p:to>
                                        <p:strVal val="visible"/>
                                      </p:to>
                                    </p:set>
                                    <p:animEffect transition="in" filter="wipe(down)">
                                      <p:cBhvr>
                                        <p:cTn id="58"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390" y="347242"/>
            <a:ext cx="9155575" cy="1000460"/>
          </a:xfrm>
        </p:spPr>
        <p:txBody>
          <a:bodyPr/>
          <a:lstStyle/>
          <a:p>
            <a:r>
              <a:rPr lang="en-GB" dirty="0"/>
              <a:t>Connectivity options</a:t>
            </a:r>
          </a:p>
        </p:txBody>
      </p:sp>
      <p:sp>
        <p:nvSpPr>
          <p:cNvPr id="3" name="Text Placeholder 2"/>
          <p:cNvSpPr>
            <a:spLocks noGrp="1"/>
          </p:cNvSpPr>
          <p:nvPr>
            <p:ph type="body" sz="quarter" idx="4294967295"/>
          </p:nvPr>
        </p:nvSpPr>
        <p:spPr>
          <a:xfrm>
            <a:off x="1921398" y="1802954"/>
            <a:ext cx="8252750" cy="4043249"/>
          </a:xfrm>
        </p:spPr>
        <p:txBody>
          <a:bodyPr>
            <a:normAutofit/>
          </a:bodyPr>
          <a:lstStyle/>
          <a:p>
            <a:r>
              <a:rPr lang="en-GB" sz="4000" dirty="0">
                <a:solidFill>
                  <a:schemeClr val="bg1"/>
                </a:solidFill>
              </a:rPr>
              <a:t>Windows or Linux</a:t>
            </a:r>
          </a:p>
          <a:p>
            <a:pPr marL="560241" indent="-560241">
              <a:buFont typeface="Arial" panose="020B0604020202020204" pitchFamily="34" charset="0"/>
              <a:buChar char="•"/>
            </a:pPr>
            <a:r>
              <a:rPr lang="en-GB" sz="4000" dirty="0">
                <a:solidFill>
                  <a:schemeClr val="bg1"/>
                </a:solidFill>
              </a:rPr>
              <a:t>ODBC </a:t>
            </a:r>
          </a:p>
          <a:p>
            <a:pPr marL="560241" indent="-560241">
              <a:buFont typeface="Arial" panose="020B0604020202020204" pitchFamily="34" charset="0"/>
              <a:buChar char="•"/>
            </a:pPr>
            <a:r>
              <a:rPr lang="en-GB" sz="4000" dirty="0">
                <a:solidFill>
                  <a:schemeClr val="bg1"/>
                </a:solidFill>
              </a:rPr>
              <a:t>OLEDB</a:t>
            </a:r>
          </a:p>
          <a:p>
            <a:pPr marL="560241" indent="-560241">
              <a:buFont typeface="Arial" panose="020B0604020202020204" pitchFamily="34" charset="0"/>
              <a:buChar char="•"/>
            </a:pPr>
            <a:r>
              <a:rPr lang="en-GB" sz="4000" dirty="0">
                <a:solidFill>
                  <a:schemeClr val="bg1"/>
                </a:solidFill>
              </a:rPr>
              <a:t>JDBC</a:t>
            </a:r>
          </a:p>
          <a:p>
            <a:pPr marL="560241" indent="-560241">
              <a:buFont typeface="Arial" panose="020B0604020202020204" pitchFamily="34" charset="0"/>
              <a:buChar char="•"/>
            </a:pPr>
            <a:r>
              <a:rPr lang="en-GB" sz="4000" dirty="0">
                <a:solidFill>
                  <a:schemeClr val="bg1"/>
                </a:solidFill>
              </a:rPr>
              <a:t>ADO.NET</a:t>
            </a:r>
          </a:p>
          <a:p>
            <a:pPr marL="560241" indent="-560241">
              <a:buFont typeface="Arial" panose="020B0604020202020204" pitchFamily="34" charset="0"/>
              <a:buChar char="•"/>
            </a:pPr>
            <a:r>
              <a:rPr lang="en-GB" sz="4000" dirty="0">
                <a:solidFill>
                  <a:schemeClr val="bg1"/>
                </a:solidFill>
              </a:rPr>
              <a:t>PHP</a:t>
            </a:r>
          </a:p>
        </p:txBody>
      </p:sp>
    </p:spTree>
    <p:extLst>
      <p:ext uri="{BB962C8B-B14F-4D97-AF65-F5344CB8AC3E}">
        <p14:creationId xmlns:p14="http://schemas.microsoft.com/office/powerpoint/2010/main" val="6986747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Sizing &amp; Storage tiers</a:t>
            </a:r>
          </a:p>
        </p:txBody>
      </p:sp>
    </p:spTree>
    <p:extLst>
      <p:ext uri="{BB962C8B-B14F-4D97-AF65-F5344CB8AC3E}">
        <p14:creationId xmlns:p14="http://schemas.microsoft.com/office/powerpoint/2010/main" val="27010202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274119" y="287457"/>
            <a:ext cx="11319167" cy="1000460"/>
          </a:xfrm>
        </p:spPr>
        <p:txBody>
          <a:bodyPr>
            <a:normAutofit/>
          </a:bodyPr>
          <a:lstStyle/>
          <a:p>
            <a:r>
              <a:rPr lang="en-GB" sz="4400" dirty="0"/>
              <a:t>Sizing factors</a:t>
            </a:r>
          </a:p>
        </p:txBody>
      </p:sp>
      <p:sp>
        <p:nvSpPr>
          <p:cNvPr id="6" name="Text Placeholder 5"/>
          <p:cNvSpPr>
            <a:spLocks noGrp="1"/>
          </p:cNvSpPr>
          <p:nvPr>
            <p:ph type="body" sz="quarter" idx="4294967295"/>
          </p:nvPr>
        </p:nvSpPr>
        <p:spPr>
          <a:xfrm>
            <a:off x="1121229" y="2060352"/>
            <a:ext cx="8980714" cy="3378713"/>
          </a:xfrm>
        </p:spPr>
        <p:txBody>
          <a:bodyPr>
            <a:normAutofit/>
          </a:bodyPr>
          <a:lstStyle/>
          <a:p>
            <a:r>
              <a:rPr lang="en-GB" sz="3137" dirty="0">
                <a:solidFill>
                  <a:schemeClr val="bg1"/>
                </a:solidFill>
              </a:rPr>
              <a:t>Database capacity</a:t>
            </a:r>
          </a:p>
          <a:p>
            <a:r>
              <a:rPr lang="en-GB" sz="3137" dirty="0" err="1">
                <a:solidFill>
                  <a:schemeClr val="bg1"/>
                </a:solidFill>
              </a:rPr>
              <a:t>Tempdb</a:t>
            </a:r>
            <a:r>
              <a:rPr lang="en-GB" sz="3137" dirty="0">
                <a:solidFill>
                  <a:schemeClr val="bg1"/>
                </a:solidFill>
              </a:rPr>
              <a:t> </a:t>
            </a:r>
          </a:p>
          <a:p>
            <a:r>
              <a:rPr lang="en-GB" sz="3137" dirty="0">
                <a:solidFill>
                  <a:schemeClr val="bg1"/>
                </a:solidFill>
              </a:rPr>
              <a:t>Concurrency &amp; Memory</a:t>
            </a:r>
          </a:p>
          <a:p>
            <a:r>
              <a:rPr lang="en-GB" sz="3137" dirty="0">
                <a:solidFill>
                  <a:schemeClr val="bg1"/>
                </a:solidFill>
              </a:rPr>
              <a:t>Load</a:t>
            </a:r>
          </a:p>
          <a:p>
            <a:r>
              <a:rPr lang="en-GB" sz="3137" dirty="0">
                <a:solidFill>
                  <a:schemeClr val="bg1"/>
                </a:solidFill>
              </a:rPr>
              <a:t>Transaction size</a:t>
            </a:r>
          </a:p>
          <a:p>
            <a:r>
              <a:rPr lang="en-GB" sz="3137" dirty="0">
                <a:solidFill>
                  <a:schemeClr val="bg1"/>
                </a:solidFill>
              </a:rPr>
              <a:t>Memory management</a:t>
            </a:r>
          </a:p>
        </p:txBody>
      </p:sp>
      <p:sp>
        <p:nvSpPr>
          <p:cNvPr id="2" name="Right Brace 1"/>
          <p:cNvSpPr/>
          <p:nvPr/>
        </p:nvSpPr>
        <p:spPr>
          <a:xfrm>
            <a:off x="6370119" y="2060352"/>
            <a:ext cx="928909" cy="3379336"/>
          </a:xfrm>
          <a:prstGeom prst="rightBrace">
            <a:avLst>
              <a:gd name="adj1" fmla="val 69082"/>
              <a:gd name="adj2" fmla="val 50000"/>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GB" sz="1765" kern="0">
              <a:solidFill>
                <a:sysClr val="windowText" lastClr="000000"/>
              </a:solidFill>
            </a:endParaRPr>
          </a:p>
        </p:txBody>
      </p:sp>
      <p:sp>
        <p:nvSpPr>
          <p:cNvPr id="3" name="TextBox 2"/>
          <p:cNvSpPr txBox="1"/>
          <p:nvPr/>
        </p:nvSpPr>
        <p:spPr>
          <a:xfrm>
            <a:off x="7781968" y="3333636"/>
            <a:ext cx="1476259" cy="832764"/>
          </a:xfrm>
          <a:prstGeom prst="rect">
            <a:avLst/>
          </a:prstGeom>
          <a:noFill/>
        </p:spPr>
        <p:txBody>
          <a:bodyPr wrap="none" lIns="179285" tIns="143428" rIns="179285" bIns="143428" rtlCol="0">
            <a:spAutoFit/>
          </a:bodyPr>
          <a:lstStyle/>
          <a:p>
            <a:pPr defTabSz="896386">
              <a:lnSpc>
                <a:spcPct val="90000"/>
              </a:lnSpc>
              <a:spcAft>
                <a:spcPts val="588"/>
              </a:spcAft>
            </a:pPr>
            <a:r>
              <a:rPr lang="en-GB" sz="3921" kern="0" dirty="0">
                <a:solidFill>
                  <a:schemeClr val="bg1"/>
                </a:solidFill>
                <a:latin typeface="+mj-lt"/>
              </a:rPr>
              <a:t>DWU</a:t>
            </a:r>
          </a:p>
        </p:txBody>
      </p:sp>
    </p:spTree>
    <p:extLst>
      <p:ext uri="{BB962C8B-B14F-4D97-AF65-F5344CB8AC3E}">
        <p14:creationId xmlns:p14="http://schemas.microsoft.com/office/powerpoint/2010/main" val="37723216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11117943" cy="969340"/>
          </a:xfrm>
        </p:spPr>
        <p:txBody>
          <a:bodyPr/>
          <a:lstStyle/>
          <a:p>
            <a:r>
              <a:rPr lang="en-GB" dirty="0">
                <a:solidFill>
                  <a:schemeClr val="bg1"/>
                </a:solidFill>
              </a:rPr>
              <a:t>Starting point: Sizing by capacity</a:t>
            </a:r>
          </a:p>
        </p:txBody>
      </p:sp>
      <p:sp>
        <p:nvSpPr>
          <p:cNvPr id="2" name="Rectangle 1"/>
          <p:cNvSpPr/>
          <p:nvPr/>
        </p:nvSpPr>
        <p:spPr>
          <a:xfrm>
            <a:off x="1439383" y="1059543"/>
            <a:ext cx="9838217" cy="560251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1439383" y="1194543"/>
            <a:ext cx="9480176" cy="5171049"/>
            <a:chOff x="2771396" y="2126180"/>
            <a:chExt cx="7910906" cy="4263285"/>
          </a:xfrm>
        </p:grpSpPr>
        <p:grpSp>
          <p:nvGrpSpPr>
            <p:cNvPr id="6" name="Group 5"/>
            <p:cNvGrpSpPr/>
            <p:nvPr/>
          </p:nvGrpSpPr>
          <p:grpSpPr>
            <a:xfrm>
              <a:off x="2796746" y="2891373"/>
              <a:ext cx="1180749" cy="3263954"/>
              <a:chOff x="6239661" y="2915227"/>
              <a:chExt cx="1180749" cy="3263954"/>
            </a:xfrm>
          </p:grpSpPr>
          <p:sp>
            <p:nvSpPr>
              <p:cNvPr id="68" name="TextBox 67"/>
              <p:cNvSpPr txBox="1"/>
              <p:nvPr/>
            </p:nvSpPr>
            <p:spPr>
              <a:xfrm>
                <a:off x="6528898" y="5761266"/>
                <a:ext cx="889626" cy="417915"/>
              </a:xfrm>
              <a:prstGeom prst="rect">
                <a:avLst/>
              </a:prstGeom>
              <a:noFill/>
            </p:spPr>
            <p:txBody>
              <a:bodyPr wrap="none" lIns="179285" tIns="143428" rIns="179285" bIns="143428" rtlCol="0">
                <a:spAutoFit/>
              </a:bodyPr>
              <a:lstStyle/>
              <a:p>
                <a:pPr defTabSz="896386">
                  <a:lnSpc>
                    <a:spcPct val="90000"/>
                  </a:lnSpc>
                  <a:spcAft>
                    <a:spcPts val="2353"/>
                  </a:spcAft>
                  <a:buClr>
                    <a:srgbClr val="A80000"/>
                  </a:buClr>
                </a:pPr>
                <a:r>
                  <a:rPr lang="en-US" sz="1568" b="1" kern="0" dirty="0">
                    <a:solidFill>
                      <a:schemeClr val="accent2">
                        <a:lumMod val="75000"/>
                      </a:schemeClr>
                    </a:solidFill>
                    <a:latin typeface="Segoe UI" panose="020B0502040204020203" pitchFamily="34" charset="0"/>
                    <a:ea typeface="Segoe UI Black" panose="020B0A02040204020203" pitchFamily="34" charset="0"/>
                    <a:cs typeface="Segoe UI" panose="020B0502040204020203" pitchFamily="34" charset="0"/>
                  </a:rPr>
                  <a:t>0-4 TBs</a:t>
                </a:r>
              </a:p>
            </p:txBody>
          </p:sp>
          <p:sp>
            <p:nvSpPr>
              <p:cNvPr id="69" name="TextBox 68"/>
              <p:cNvSpPr txBox="1"/>
              <p:nvPr/>
            </p:nvSpPr>
            <p:spPr>
              <a:xfrm>
                <a:off x="6530783" y="5458329"/>
                <a:ext cx="889626" cy="417915"/>
              </a:xfrm>
              <a:prstGeom prst="rect">
                <a:avLst/>
              </a:prstGeom>
              <a:noFill/>
            </p:spPr>
            <p:txBody>
              <a:bodyPr wrap="none" lIns="179285" tIns="143428" rIns="179285" bIns="143428" rtlCol="0">
                <a:spAutoFit/>
              </a:bodyPr>
              <a:lstStyle/>
              <a:p>
                <a:pPr algn="r" defTabSz="896386">
                  <a:lnSpc>
                    <a:spcPct val="90000"/>
                  </a:lnSpc>
                  <a:spcAft>
                    <a:spcPts val="2353"/>
                  </a:spcAft>
                  <a:buClr>
                    <a:srgbClr val="A80000"/>
                  </a:buClr>
                </a:pPr>
                <a:r>
                  <a:rPr lang="en-US" sz="1568" b="1" kern="0" dirty="0">
                    <a:solidFill>
                      <a:schemeClr val="accent2">
                        <a:lumMod val="75000"/>
                      </a:schemeClr>
                    </a:solidFill>
                    <a:latin typeface="Segoe UI" panose="020B0502040204020203" pitchFamily="34" charset="0"/>
                    <a:ea typeface="Segoe UI Black" panose="020B0A02040204020203" pitchFamily="34" charset="0"/>
                    <a:cs typeface="Segoe UI" panose="020B0502040204020203" pitchFamily="34" charset="0"/>
                  </a:rPr>
                  <a:t>4-8 TBs</a:t>
                </a:r>
              </a:p>
            </p:txBody>
          </p:sp>
          <p:sp>
            <p:nvSpPr>
              <p:cNvPr id="70" name="TextBox 69"/>
              <p:cNvSpPr txBox="1"/>
              <p:nvPr/>
            </p:nvSpPr>
            <p:spPr>
              <a:xfrm>
                <a:off x="6433743" y="5177595"/>
                <a:ext cx="986667" cy="417915"/>
              </a:xfrm>
              <a:prstGeom prst="rect">
                <a:avLst/>
              </a:prstGeom>
              <a:noFill/>
            </p:spPr>
            <p:txBody>
              <a:bodyPr wrap="none" lIns="179285" tIns="143428" rIns="179285" bIns="143428" rtlCol="0">
                <a:spAutoFit/>
              </a:bodyPr>
              <a:lstStyle/>
              <a:p>
                <a:pPr algn="r" defTabSz="896386">
                  <a:lnSpc>
                    <a:spcPct val="90000"/>
                  </a:lnSpc>
                  <a:spcAft>
                    <a:spcPts val="2353"/>
                  </a:spcAft>
                  <a:buClr>
                    <a:srgbClr val="A80000"/>
                  </a:buClr>
                </a:pPr>
                <a:r>
                  <a:rPr lang="en-US" sz="1568" b="1" kern="0" dirty="0">
                    <a:solidFill>
                      <a:schemeClr val="accent2">
                        <a:lumMod val="75000"/>
                      </a:schemeClr>
                    </a:solidFill>
                    <a:latin typeface="Segoe UI" panose="020B0502040204020203" pitchFamily="34" charset="0"/>
                    <a:ea typeface="Segoe UI Black" panose="020B0A02040204020203" pitchFamily="34" charset="0"/>
                    <a:cs typeface="Segoe UI" panose="020B0502040204020203" pitchFamily="34" charset="0"/>
                  </a:rPr>
                  <a:t>8-12 TBs</a:t>
                </a:r>
              </a:p>
            </p:txBody>
          </p:sp>
          <p:sp>
            <p:nvSpPr>
              <p:cNvPr id="71" name="TextBox 70"/>
              <p:cNvSpPr txBox="1"/>
              <p:nvPr/>
            </p:nvSpPr>
            <p:spPr>
              <a:xfrm>
                <a:off x="6336702" y="4896861"/>
                <a:ext cx="1083708" cy="417915"/>
              </a:xfrm>
              <a:prstGeom prst="rect">
                <a:avLst/>
              </a:prstGeom>
              <a:noFill/>
            </p:spPr>
            <p:txBody>
              <a:bodyPr wrap="none" lIns="179285" tIns="143428" rIns="179285" bIns="143428" rtlCol="0">
                <a:spAutoFit/>
              </a:bodyPr>
              <a:lstStyle/>
              <a:p>
                <a:pPr algn="r" defTabSz="896386">
                  <a:lnSpc>
                    <a:spcPct val="90000"/>
                  </a:lnSpc>
                  <a:spcAft>
                    <a:spcPts val="2353"/>
                  </a:spcAft>
                  <a:buClr>
                    <a:srgbClr val="A80000"/>
                  </a:buClr>
                </a:pPr>
                <a:r>
                  <a:rPr lang="en-US" sz="1568" b="1" kern="0" dirty="0">
                    <a:solidFill>
                      <a:schemeClr val="accent2">
                        <a:lumMod val="75000"/>
                      </a:schemeClr>
                    </a:solidFill>
                    <a:latin typeface="Segoe UI" panose="020B0502040204020203" pitchFamily="34" charset="0"/>
                    <a:ea typeface="Segoe UI Black" panose="020B0A02040204020203" pitchFamily="34" charset="0"/>
                    <a:cs typeface="Segoe UI" panose="020B0502040204020203" pitchFamily="34" charset="0"/>
                  </a:rPr>
                  <a:t>12-16 TBs</a:t>
                </a:r>
              </a:p>
            </p:txBody>
          </p:sp>
          <p:sp>
            <p:nvSpPr>
              <p:cNvPr id="72" name="TextBox 71"/>
              <p:cNvSpPr txBox="1"/>
              <p:nvPr/>
            </p:nvSpPr>
            <p:spPr>
              <a:xfrm>
                <a:off x="6336702" y="4593925"/>
                <a:ext cx="1083708" cy="417915"/>
              </a:xfrm>
              <a:prstGeom prst="rect">
                <a:avLst/>
              </a:prstGeom>
              <a:noFill/>
            </p:spPr>
            <p:txBody>
              <a:bodyPr wrap="none" lIns="179285" tIns="143428" rIns="179285" bIns="143428" rtlCol="0">
                <a:spAutoFit/>
              </a:bodyPr>
              <a:lstStyle/>
              <a:p>
                <a:pPr algn="r" defTabSz="896386">
                  <a:lnSpc>
                    <a:spcPct val="90000"/>
                  </a:lnSpc>
                  <a:spcAft>
                    <a:spcPts val="2353"/>
                  </a:spcAft>
                  <a:buClr>
                    <a:srgbClr val="A80000"/>
                  </a:buClr>
                </a:pPr>
                <a:r>
                  <a:rPr lang="en-US" sz="1568" b="1" kern="0" dirty="0">
                    <a:solidFill>
                      <a:schemeClr val="accent2">
                        <a:lumMod val="75000"/>
                      </a:schemeClr>
                    </a:solidFill>
                    <a:latin typeface="Segoe UI" panose="020B0502040204020203" pitchFamily="34" charset="0"/>
                    <a:ea typeface="Segoe UI Black" panose="020B0A02040204020203" pitchFamily="34" charset="0"/>
                    <a:cs typeface="Segoe UI" panose="020B0502040204020203" pitchFamily="34" charset="0"/>
                  </a:rPr>
                  <a:t>16-20 TBs</a:t>
                </a:r>
              </a:p>
            </p:txBody>
          </p:sp>
          <p:sp>
            <p:nvSpPr>
              <p:cNvPr id="73" name="TextBox 72"/>
              <p:cNvSpPr txBox="1"/>
              <p:nvPr/>
            </p:nvSpPr>
            <p:spPr>
              <a:xfrm>
                <a:off x="6336702" y="4313191"/>
                <a:ext cx="1083708" cy="417915"/>
              </a:xfrm>
              <a:prstGeom prst="rect">
                <a:avLst/>
              </a:prstGeom>
              <a:noFill/>
            </p:spPr>
            <p:txBody>
              <a:bodyPr wrap="none" lIns="179285" tIns="143428" rIns="179285" bIns="143428" rtlCol="0">
                <a:spAutoFit/>
              </a:bodyPr>
              <a:lstStyle/>
              <a:p>
                <a:pPr algn="r" defTabSz="896386">
                  <a:lnSpc>
                    <a:spcPct val="90000"/>
                  </a:lnSpc>
                  <a:spcAft>
                    <a:spcPts val="2353"/>
                  </a:spcAft>
                  <a:buClr>
                    <a:srgbClr val="A80000"/>
                  </a:buClr>
                </a:pPr>
                <a:r>
                  <a:rPr lang="en-US" sz="1568" b="1" kern="0" dirty="0">
                    <a:solidFill>
                      <a:schemeClr val="accent2">
                        <a:lumMod val="75000"/>
                      </a:schemeClr>
                    </a:solidFill>
                    <a:latin typeface="Segoe UI" panose="020B0502040204020203" pitchFamily="34" charset="0"/>
                    <a:ea typeface="Segoe UI Black" panose="020B0A02040204020203" pitchFamily="34" charset="0"/>
                    <a:cs typeface="Segoe UI" panose="020B0502040204020203" pitchFamily="34" charset="0"/>
                  </a:rPr>
                  <a:t>20-36 TBs</a:t>
                </a:r>
              </a:p>
            </p:txBody>
          </p:sp>
          <p:sp>
            <p:nvSpPr>
              <p:cNvPr id="74" name="TextBox 73"/>
              <p:cNvSpPr txBox="1"/>
              <p:nvPr/>
            </p:nvSpPr>
            <p:spPr>
              <a:xfrm>
                <a:off x="6336702" y="4032457"/>
                <a:ext cx="1083708" cy="417915"/>
              </a:xfrm>
              <a:prstGeom prst="rect">
                <a:avLst/>
              </a:prstGeom>
              <a:noFill/>
            </p:spPr>
            <p:txBody>
              <a:bodyPr wrap="none" lIns="179285" tIns="143428" rIns="179285" bIns="143428" rtlCol="0">
                <a:spAutoFit/>
              </a:bodyPr>
              <a:lstStyle/>
              <a:p>
                <a:pPr algn="r" defTabSz="896386">
                  <a:lnSpc>
                    <a:spcPct val="90000"/>
                  </a:lnSpc>
                  <a:spcAft>
                    <a:spcPts val="2353"/>
                  </a:spcAft>
                  <a:buClr>
                    <a:srgbClr val="A80000"/>
                  </a:buClr>
                </a:pPr>
                <a:r>
                  <a:rPr lang="en-US" sz="1568" b="1" kern="0" dirty="0">
                    <a:solidFill>
                      <a:schemeClr val="accent2">
                        <a:lumMod val="75000"/>
                      </a:schemeClr>
                    </a:solidFill>
                    <a:latin typeface="Segoe UI" panose="020B0502040204020203" pitchFamily="34" charset="0"/>
                    <a:ea typeface="Segoe UI Black" panose="020B0A02040204020203" pitchFamily="34" charset="0"/>
                    <a:cs typeface="Segoe UI" panose="020B0502040204020203" pitchFamily="34" charset="0"/>
                  </a:rPr>
                  <a:t>36-48 TBs</a:t>
                </a:r>
              </a:p>
            </p:txBody>
          </p:sp>
          <p:sp>
            <p:nvSpPr>
              <p:cNvPr id="75" name="TextBox 74"/>
              <p:cNvSpPr txBox="1"/>
              <p:nvPr/>
            </p:nvSpPr>
            <p:spPr>
              <a:xfrm>
                <a:off x="6336702" y="3751723"/>
                <a:ext cx="1083708" cy="417915"/>
              </a:xfrm>
              <a:prstGeom prst="rect">
                <a:avLst/>
              </a:prstGeom>
              <a:noFill/>
            </p:spPr>
            <p:txBody>
              <a:bodyPr wrap="none" lIns="179285" tIns="143428" rIns="179285" bIns="143428" rtlCol="0">
                <a:spAutoFit/>
              </a:bodyPr>
              <a:lstStyle/>
              <a:p>
                <a:pPr algn="r" defTabSz="896386">
                  <a:lnSpc>
                    <a:spcPct val="90000"/>
                  </a:lnSpc>
                  <a:spcAft>
                    <a:spcPts val="2353"/>
                  </a:spcAft>
                  <a:buClr>
                    <a:srgbClr val="A80000"/>
                  </a:buClr>
                </a:pPr>
                <a:r>
                  <a:rPr lang="en-US" sz="1568" b="1" kern="0" dirty="0">
                    <a:solidFill>
                      <a:schemeClr val="accent2">
                        <a:lumMod val="75000"/>
                      </a:schemeClr>
                    </a:solidFill>
                    <a:latin typeface="Segoe UI" panose="020B0502040204020203" pitchFamily="34" charset="0"/>
                    <a:ea typeface="Segoe UI Black" panose="020B0A02040204020203" pitchFamily="34" charset="0"/>
                    <a:cs typeface="Segoe UI" panose="020B0502040204020203" pitchFamily="34" charset="0"/>
                  </a:rPr>
                  <a:t>48-60 TBs</a:t>
                </a:r>
              </a:p>
            </p:txBody>
          </p:sp>
          <p:sp>
            <p:nvSpPr>
              <p:cNvPr id="76" name="TextBox 75"/>
              <p:cNvSpPr txBox="1"/>
              <p:nvPr/>
            </p:nvSpPr>
            <p:spPr>
              <a:xfrm>
                <a:off x="6336702" y="3476695"/>
                <a:ext cx="1083708" cy="417915"/>
              </a:xfrm>
              <a:prstGeom prst="rect">
                <a:avLst/>
              </a:prstGeom>
              <a:noFill/>
            </p:spPr>
            <p:txBody>
              <a:bodyPr wrap="none" lIns="179285" tIns="143428" rIns="179285" bIns="143428" rtlCol="0">
                <a:spAutoFit/>
              </a:bodyPr>
              <a:lstStyle/>
              <a:p>
                <a:pPr algn="r" defTabSz="896386">
                  <a:lnSpc>
                    <a:spcPct val="90000"/>
                  </a:lnSpc>
                  <a:spcAft>
                    <a:spcPts val="2353"/>
                  </a:spcAft>
                  <a:buClr>
                    <a:srgbClr val="A80000"/>
                  </a:buClr>
                </a:pPr>
                <a:r>
                  <a:rPr lang="en-US" sz="1568" b="1" kern="0" dirty="0">
                    <a:solidFill>
                      <a:schemeClr val="accent2">
                        <a:lumMod val="75000"/>
                      </a:schemeClr>
                    </a:solidFill>
                    <a:latin typeface="Segoe UI" panose="020B0502040204020203" pitchFamily="34" charset="0"/>
                    <a:ea typeface="Segoe UI Black" panose="020B0A02040204020203" pitchFamily="34" charset="0"/>
                    <a:cs typeface="Segoe UI" panose="020B0502040204020203" pitchFamily="34" charset="0"/>
                  </a:rPr>
                  <a:t>60-80 TBs</a:t>
                </a:r>
              </a:p>
            </p:txBody>
          </p:sp>
          <p:sp>
            <p:nvSpPr>
              <p:cNvPr id="77" name="TextBox 76"/>
              <p:cNvSpPr txBox="1"/>
              <p:nvPr/>
            </p:nvSpPr>
            <p:spPr>
              <a:xfrm>
                <a:off x="6239661" y="3195961"/>
                <a:ext cx="1180749" cy="417915"/>
              </a:xfrm>
              <a:prstGeom prst="rect">
                <a:avLst/>
              </a:prstGeom>
              <a:noFill/>
            </p:spPr>
            <p:txBody>
              <a:bodyPr wrap="none" lIns="179285" tIns="143428" rIns="179285" bIns="143428" rtlCol="0">
                <a:spAutoFit/>
              </a:bodyPr>
              <a:lstStyle/>
              <a:p>
                <a:pPr algn="r" defTabSz="896386">
                  <a:lnSpc>
                    <a:spcPct val="90000"/>
                  </a:lnSpc>
                  <a:spcAft>
                    <a:spcPts val="2353"/>
                  </a:spcAft>
                  <a:buClr>
                    <a:srgbClr val="A80000"/>
                  </a:buClr>
                </a:pPr>
                <a:r>
                  <a:rPr lang="en-US" sz="1568" b="1" kern="0" dirty="0">
                    <a:solidFill>
                      <a:schemeClr val="accent2">
                        <a:lumMod val="75000"/>
                      </a:schemeClr>
                    </a:solidFill>
                    <a:latin typeface="Segoe UI" panose="020B0502040204020203" pitchFamily="34" charset="0"/>
                    <a:ea typeface="Segoe UI Black" panose="020B0A02040204020203" pitchFamily="34" charset="0"/>
                    <a:cs typeface="Segoe UI" panose="020B0502040204020203" pitchFamily="34" charset="0"/>
                  </a:rPr>
                  <a:t>80-160 TBs</a:t>
                </a:r>
              </a:p>
            </p:txBody>
          </p:sp>
          <p:sp>
            <p:nvSpPr>
              <p:cNvPr id="78" name="TextBox 77"/>
              <p:cNvSpPr txBox="1"/>
              <p:nvPr/>
            </p:nvSpPr>
            <p:spPr>
              <a:xfrm>
                <a:off x="6382600" y="2915227"/>
                <a:ext cx="1037810" cy="417915"/>
              </a:xfrm>
              <a:prstGeom prst="rect">
                <a:avLst/>
              </a:prstGeom>
              <a:noFill/>
            </p:spPr>
            <p:txBody>
              <a:bodyPr wrap="none" lIns="179285" tIns="143428" rIns="179285" bIns="143428" rtlCol="0">
                <a:spAutoFit/>
              </a:bodyPr>
              <a:lstStyle/>
              <a:p>
                <a:pPr algn="r" defTabSz="896386">
                  <a:lnSpc>
                    <a:spcPct val="90000"/>
                  </a:lnSpc>
                  <a:spcAft>
                    <a:spcPts val="2353"/>
                  </a:spcAft>
                  <a:buClr>
                    <a:srgbClr val="A80000"/>
                  </a:buClr>
                </a:pPr>
                <a:r>
                  <a:rPr lang="en-US" sz="1568" b="1" kern="0" dirty="0">
                    <a:solidFill>
                      <a:schemeClr val="accent2">
                        <a:lumMod val="75000"/>
                      </a:schemeClr>
                    </a:solidFill>
                    <a:latin typeface="Segoe UI" panose="020B0502040204020203" pitchFamily="34" charset="0"/>
                    <a:ea typeface="Segoe UI Black" panose="020B0A02040204020203" pitchFamily="34" charset="0"/>
                    <a:cs typeface="Segoe UI" panose="020B0502040204020203" pitchFamily="34" charset="0"/>
                  </a:rPr>
                  <a:t>&gt;160 TBs</a:t>
                </a:r>
              </a:p>
            </p:txBody>
          </p:sp>
        </p:grpSp>
        <p:sp>
          <p:nvSpPr>
            <p:cNvPr id="7" name="TextBox 6"/>
            <p:cNvSpPr txBox="1"/>
            <p:nvPr/>
          </p:nvSpPr>
          <p:spPr>
            <a:xfrm>
              <a:off x="3837548" y="5969478"/>
              <a:ext cx="593259" cy="417916"/>
            </a:xfrm>
            <a:prstGeom prst="rect">
              <a:avLst/>
            </a:prstGeom>
            <a:noFill/>
          </p:spPr>
          <p:txBody>
            <a:bodyPr wrap="none" lIns="179285" tIns="143428" rIns="179285" bIns="143428" rtlCol="0">
              <a:spAutoFit/>
            </a:bodyPr>
            <a:lstStyle/>
            <a:p>
              <a:pPr defTabSz="896386">
                <a:lnSpc>
                  <a:spcPct val="90000"/>
                </a:lnSpc>
                <a:spcAft>
                  <a:spcPts val="2353"/>
                </a:spcAft>
                <a:buClr>
                  <a:srgbClr val="A80000"/>
                </a:buClr>
              </a:pPr>
              <a:r>
                <a:rPr lang="en-US" sz="1568" b="1" kern="0" dirty="0">
                  <a:solidFill>
                    <a:schemeClr val="accent2">
                      <a:lumMod val="75000"/>
                    </a:schemeClr>
                  </a:solidFill>
                  <a:latin typeface="Segoe UI" panose="020B0502040204020203" pitchFamily="34" charset="0"/>
                  <a:ea typeface="Segoe UI Black" panose="020B0A02040204020203" pitchFamily="34" charset="0"/>
                  <a:cs typeface="Segoe UI" panose="020B0502040204020203" pitchFamily="34" charset="0"/>
                </a:rPr>
                <a:t>100</a:t>
              </a:r>
            </a:p>
          </p:txBody>
        </p:sp>
        <p:cxnSp>
          <p:nvCxnSpPr>
            <p:cNvPr id="8" name="Straight Connector 7"/>
            <p:cNvCxnSpPr/>
            <p:nvPr/>
          </p:nvCxnSpPr>
          <p:spPr>
            <a:xfrm flipH="1">
              <a:off x="4444779" y="6066556"/>
              <a:ext cx="1" cy="32290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347757" y="5969478"/>
              <a:ext cx="593259" cy="417916"/>
            </a:xfrm>
            <a:prstGeom prst="rect">
              <a:avLst/>
            </a:prstGeom>
            <a:noFill/>
          </p:spPr>
          <p:txBody>
            <a:bodyPr wrap="none" lIns="179285" tIns="143428" rIns="179285" bIns="143428" rtlCol="0">
              <a:spAutoFit/>
            </a:bodyPr>
            <a:lstStyle/>
            <a:p>
              <a:pPr defTabSz="896386">
                <a:lnSpc>
                  <a:spcPct val="90000"/>
                </a:lnSpc>
                <a:spcAft>
                  <a:spcPts val="2353"/>
                </a:spcAft>
                <a:buClr>
                  <a:srgbClr val="A80000"/>
                </a:buClr>
              </a:pPr>
              <a:r>
                <a:rPr lang="en-US" sz="1568" b="1" kern="0" dirty="0">
                  <a:solidFill>
                    <a:schemeClr val="accent2">
                      <a:lumMod val="75000"/>
                    </a:schemeClr>
                  </a:solidFill>
                  <a:latin typeface="Segoe UI" panose="020B0502040204020203" pitchFamily="34" charset="0"/>
                  <a:ea typeface="Segoe UI Black" panose="020B0A02040204020203" pitchFamily="34" charset="0"/>
                  <a:cs typeface="Segoe UI" panose="020B0502040204020203" pitchFamily="34" charset="0"/>
                </a:rPr>
                <a:t>200</a:t>
              </a:r>
            </a:p>
          </p:txBody>
        </p:sp>
        <p:cxnSp>
          <p:nvCxnSpPr>
            <p:cNvPr id="10" name="Straight Connector 9"/>
            <p:cNvCxnSpPr/>
            <p:nvPr/>
          </p:nvCxnSpPr>
          <p:spPr>
            <a:xfrm flipH="1">
              <a:off x="4954988" y="6066556"/>
              <a:ext cx="1" cy="32290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834113" y="5969478"/>
              <a:ext cx="593259" cy="417916"/>
            </a:xfrm>
            <a:prstGeom prst="rect">
              <a:avLst/>
            </a:prstGeom>
            <a:noFill/>
          </p:spPr>
          <p:txBody>
            <a:bodyPr wrap="none" lIns="179285" tIns="143428" rIns="179285" bIns="143428" rtlCol="0">
              <a:spAutoFit/>
            </a:bodyPr>
            <a:lstStyle/>
            <a:p>
              <a:pPr defTabSz="896386">
                <a:lnSpc>
                  <a:spcPct val="90000"/>
                </a:lnSpc>
                <a:spcAft>
                  <a:spcPts val="2353"/>
                </a:spcAft>
                <a:buClr>
                  <a:srgbClr val="A80000"/>
                </a:buClr>
              </a:pPr>
              <a:r>
                <a:rPr lang="en-US" sz="1568" b="1" kern="0" dirty="0">
                  <a:solidFill>
                    <a:schemeClr val="accent2">
                      <a:lumMod val="75000"/>
                    </a:schemeClr>
                  </a:solidFill>
                  <a:latin typeface="Segoe UI" panose="020B0502040204020203" pitchFamily="34" charset="0"/>
                  <a:ea typeface="Segoe UI Black" panose="020B0A02040204020203" pitchFamily="34" charset="0"/>
                  <a:cs typeface="Segoe UI" panose="020B0502040204020203" pitchFamily="34" charset="0"/>
                </a:rPr>
                <a:t>300</a:t>
              </a:r>
            </a:p>
          </p:txBody>
        </p:sp>
        <p:cxnSp>
          <p:nvCxnSpPr>
            <p:cNvPr id="12" name="Straight Connector 11"/>
            <p:cNvCxnSpPr/>
            <p:nvPr/>
          </p:nvCxnSpPr>
          <p:spPr>
            <a:xfrm flipH="1">
              <a:off x="5441344" y="6066556"/>
              <a:ext cx="1" cy="32290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344322" y="5969478"/>
              <a:ext cx="593259" cy="417916"/>
            </a:xfrm>
            <a:prstGeom prst="rect">
              <a:avLst/>
            </a:prstGeom>
            <a:noFill/>
          </p:spPr>
          <p:txBody>
            <a:bodyPr wrap="none" lIns="179285" tIns="143428" rIns="179285" bIns="143428" rtlCol="0">
              <a:spAutoFit/>
            </a:bodyPr>
            <a:lstStyle/>
            <a:p>
              <a:pPr defTabSz="896386">
                <a:lnSpc>
                  <a:spcPct val="90000"/>
                </a:lnSpc>
                <a:spcAft>
                  <a:spcPts val="2353"/>
                </a:spcAft>
                <a:buClr>
                  <a:srgbClr val="A80000"/>
                </a:buClr>
              </a:pPr>
              <a:r>
                <a:rPr lang="en-US" sz="1568" b="1" kern="0" dirty="0">
                  <a:solidFill>
                    <a:schemeClr val="accent2">
                      <a:lumMod val="75000"/>
                    </a:schemeClr>
                  </a:solidFill>
                  <a:latin typeface="Segoe UI" panose="020B0502040204020203" pitchFamily="34" charset="0"/>
                  <a:ea typeface="Segoe UI Black" panose="020B0A02040204020203" pitchFamily="34" charset="0"/>
                  <a:cs typeface="Segoe UI" panose="020B0502040204020203" pitchFamily="34" charset="0"/>
                </a:rPr>
                <a:t>400</a:t>
              </a:r>
            </a:p>
          </p:txBody>
        </p:sp>
        <p:cxnSp>
          <p:nvCxnSpPr>
            <p:cNvPr id="14" name="Straight Connector 13"/>
            <p:cNvCxnSpPr/>
            <p:nvPr/>
          </p:nvCxnSpPr>
          <p:spPr>
            <a:xfrm flipH="1">
              <a:off x="5951553" y="6066556"/>
              <a:ext cx="1" cy="32290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854531" y="5969478"/>
              <a:ext cx="593259" cy="417916"/>
            </a:xfrm>
            <a:prstGeom prst="rect">
              <a:avLst/>
            </a:prstGeom>
            <a:noFill/>
          </p:spPr>
          <p:txBody>
            <a:bodyPr wrap="none" lIns="179285" tIns="143428" rIns="179285" bIns="143428" rtlCol="0">
              <a:spAutoFit/>
            </a:bodyPr>
            <a:lstStyle/>
            <a:p>
              <a:pPr defTabSz="896386">
                <a:lnSpc>
                  <a:spcPct val="90000"/>
                </a:lnSpc>
                <a:spcAft>
                  <a:spcPts val="2353"/>
                </a:spcAft>
                <a:buClr>
                  <a:srgbClr val="A80000"/>
                </a:buClr>
              </a:pPr>
              <a:r>
                <a:rPr lang="en-US" sz="1568" b="1" kern="0" dirty="0">
                  <a:solidFill>
                    <a:schemeClr val="accent2">
                      <a:lumMod val="75000"/>
                    </a:schemeClr>
                  </a:solidFill>
                  <a:latin typeface="Segoe UI" panose="020B0502040204020203" pitchFamily="34" charset="0"/>
                  <a:ea typeface="Segoe UI Black" panose="020B0A02040204020203" pitchFamily="34" charset="0"/>
                  <a:cs typeface="Segoe UI" panose="020B0502040204020203" pitchFamily="34" charset="0"/>
                </a:rPr>
                <a:t>500</a:t>
              </a:r>
            </a:p>
          </p:txBody>
        </p:sp>
        <p:cxnSp>
          <p:nvCxnSpPr>
            <p:cNvPr id="16" name="Straight Connector 15"/>
            <p:cNvCxnSpPr/>
            <p:nvPr/>
          </p:nvCxnSpPr>
          <p:spPr>
            <a:xfrm flipH="1">
              <a:off x="6461762" y="6066556"/>
              <a:ext cx="1" cy="32290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364740" y="5969478"/>
              <a:ext cx="593259" cy="417916"/>
            </a:xfrm>
            <a:prstGeom prst="rect">
              <a:avLst/>
            </a:prstGeom>
            <a:noFill/>
          </p:spPr>
          <p:txBody>
            <a:bodyPr wrap="none" lIns="179285" tIns="143428" rIns="179285" bIns="143428" rtlCol="0">
              <a:spAutoFit/>
            </a:bodyPr>
            <a:lstStyle/>
            <a:p>
              <a:pPr defTabSz="896386">
                <a:lnSpc>
                  <a:spcPct val="90000"/>
                </a:lnSpc>
                <a:spcAft>
                  <a:spcPts val="2353"/>
                </a:spcAft>
                <a:buClr>
                  <a:srgbClr val="A80000"/>
                </a:buClr>
              </a:pPr>
              <a:r>
                <a:rPr lang="en-US" sz="1568" b="1" kern="0" dirty="0">
                  <a:solidFill>
                    <a:schemeClr val="accent2">
                      <a:lumMod val="75000"/>
                    </a:schemeClr>
                  </a:solidFill>
                  <a:latin typeface="Segoe UI" panose="020B0502040204020203" pitchFamily="34" charset="0"/>
                  <a:ea typeface="Segoe UI Black" panose="020B0A02040204020203" pitchFamily="34" charset="0"/>
                  <a:cs typeface="Segoe UI" panose="020B0502040204020203" pitchFamily="34" charset="0"/>
                </a:rPr>
                <a:t>600</a:t>
              </a:r>
            </a:p>
          </p:txBody>
        </p:sp>
        <p:cxnSp>
          <p:nvCxnSpPr>
            <p:cNvPr id="18" name="Straight Connector 17"/>
            <p:cNvCxnSpPr/>
            <p:nvPr/>
          </p:nvCxnSpPr>
          <p:spPr>
            <a:xfrm flipH="1">
              <a:off x="6971971" y="6066556"/>
              <a:ext cx="1" cy="32290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851096" y="5969478"/>
              <a:ext cx="690300" cy="417916"/>
            </a:xfrm>
            <a:prstGeom prst="rect">
              <a:avLst/>
            </a:prstGeom>
            <a:noFill/>
          </p:spPr>
          <p:txBody>
            <a:bodyPr wrap="none" lIns="179285" tIns="143428" rIns="179285" bIns="143428" rtlCol="0">
              <a:spAutoFit/>
            </a:bodyPr>
            <a:lstStyle/>
            <a:p>
              <a:pPr defTabSz="896386">
                <a:lnSpc>
                  <a:spcPct val="90000"/>
                </a:lnSpc>
                <a:spcAft>
                  <a:spcPts val="2353"/>
                </a:spcAft>
                <a:buClr>
                  <a:srgbClr val="A80000"/>
                </a:buClr>
              </a:pPr>
              <a:r>
                <a:rPr lang="en-US" sz="1568" b="1" kern="0" dirty="0">
                  <a:solidFill>
                    <a:schemeClr val="accent2">
                      <a:lumMod val="75000"/>
                    </a:schemeClr>
                  </a:solidFill>
                  <a:latin typeface="Segoe UI" panose="020B0502040204020203" pitchFamily="34" charset="0"/>
                  <a:ea typeface="Segoe UI Black" panose="020B0A02040204020203" pitchFamily="34" charset="0"/>
                  <a:cs typeface="Segoe UI" panose="020B0502040204020203" pitchFamily="34" charset="0"/>
                </a:rPr>
                <a:t>1000</a:t>
              </a:r>
            </a:p>
          </p:txBody>
        </p:sp>
        <p:cxnSp>
          <p:nvCxnSpPr>
            <p:cNvPr id="20" name="Straight Connector 19"/>
            <p:cNvCxnSpPr/>
            <p:nvPr/>
          </p:nvCxnSpPr>
          <p:spPr>
            <a:xfrm flipH="1">
              <a:off x="7596978" y="6066556"/>
              <a:ext cx="1" cy="32290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449603" y="5969478"/>
              <a:ext cx="690300" cy="417916"/>
            </a:xfrm>
            <a:prstGeom prst="rect">
              <a:avLst/>
            </a:prstGeom>
            <a:noFill/>
          </p:spPr>
          <p:txBody>
            <a:bodyPr wrap="none" lIns="179285" tIns="143428" rIns="179285" bIns="143428" rtlCol="0">
              <a:spAutoFit/>
            </a:bodyPr>
            <a:lstStyle/>
            <a:p>
              <a:pPr defTabSz="896386">
                <a:lnSpc>
                  <a:spcPct val="90000"/>
                </a:lnSpc>
                <a:spcAft>
                  <a:spcPts val="2353"/>
                </a:spcAft>
                <a:buClr>
                  <a:srgbClr val="A80000"/>
                </a:buClr>
              </a:pPr>
              <a:r>
                <a:rPr lang="en-US" sz="1568" b="1" kern="0" dirty="0">
                  <a:solidFill>
                    <a:schemeClr val="accent2">
                      <a:lumMod val="75000"/>
                    </a:schemeClr>
                  </a:solidFill>
                  <a:latin typeface="Segoe UI" panose="020B0502040204020203" pitchFamily="34" charset="0"/>
                  <a:ea typeface="Segoe UI Black" panose="020B0A02040204020203" pitchFamily="34" charset="0"/>
                  <a:cs typeface="Segoe UI" panose="020B0502040204020203" pitchFamily="34" charset="0"/>
                </a:rPr>
                <a:t>1200</a:t>
              </a:r>
            </a:p>
          </p:txBody>
        </p:sp>
        <p:cxnSp>
          <p:nvCxnSpPr>
            <p:cNvPr id="22" name="Straight Connector 21"/>
            <p:cNvCxnSpPr/>
            <p:nvPr/>
          </p:nvCxnSpPr>
          <p:spPr>
            <a:xfrm flipH="1">
              <a:off x="8195485" y="6066556"/>
              <a:ext cx="1" cy="32290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066997" y="5969478"/>
              <a:ext cx="690300" cy="417916"/>
            </a:xfrm>
            <a:prstGeom prst="rect">
              <a:avLst/>
            </a:prstGeom>
            <a:noFill/>
          </p:spPr>
          <p:txBody>
            <a:bodyPr wrap="none" lIns="179285" tIns="143428" rIns="179285" bIns="143428" rtlCol="0">
              <a:spAutoFit/>
            </a:bodyPr>
            <a:lstStyle/>
            <a:p>
              <a:pPr defTabSz="896386">
                <a:lnSpc>
                  <a:spcPct val="90000"/>
                </a:lnSpc>
                <a:spcAft>
                  <a:spcPts val="2353"/>
                </a:spcAft>
                <a:buClr>
                  <a:srgbClr val="A80000"/>
                </a:buClr>
              </a:pPr>
              <a:r>
                <a:rPr lang="en-US" sz="1568" b="1" kern="0" dirty="0">
                  <a:solidFill>
                    <a:schemeClr val="accent2">
                      <a:lumMod val="75000"/>
                    </a:schemeClr>
                  </a:solidFill>
                  <a:latin typeface="Segoe UI" panose="020B0502040204020203" pitchFamily="34" charset="0"/>
                  <a:ea typeface="Segoe UI Black" panose="020B0A02040204020203" pitchFamily="34" charset="0"/>
                  <a:cs typeface="Segoe UI" panose="020B0502040204020203" pitchFamily="34" charset="0"/>
                </a:rPr>
                <a:t>1500</a:t>
              </a:r>
            </a:p>
          </p:txBody>
        </p:sp>
        <p:cxnSp>
          <p:nvCxnSpPr>
            <p:cNvPr id="24" name="Straight Connector 23"/>
            <p:cNvCxnSpPr/>
            <p:nvPr/>
          </p:nvCxnSpPr>
          <p:spPr>
            <a:xfrm flipH="1">
              <a:off x="8812879" y="6066556"/>
              <a:ext cx="1" cy="32290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665504" y="5969478"/>
              <a:ext cx="690300" cy="417916"/>
            </a:xfrm>
            <a:prstGeom prst="rect">
              <a:avLst/>
            </a:prstGeom>
            <a:noFill/>
          </p:spPr>
          <p:txBody>
            <a:bodyPr wrap="none" lIns="179285" tIns="143428" rIns="179285" bIns="143428" rtlCol="0">
              <a:spAutoFit/>
            </a:bodyPr>
            <a:lstStyle/>
            <a:p>
              <a:pPr defTabSz="896386">
                <a:lnSpc>
                  <a:spcPct val="90000"/>
                </a:lnSpc>
                <a:spcAft>
                  <a:spcPts val="2353"/>
                </a:spcAft>
                <a:buClr>
                  <a:srgbClr val="A80000"/>
                </a:buClr>
              </a:pPr>
              <a:r>
                <a:rPr lang="en-US" sz="1568" b="1" kern="0" dirty="0">
                  <a:solidFill>
                    <a:schemeClr val="accent2">
                      <a:lumMod val="75000"/>
                    </a:schemeClr>
                  </a:solidFill>
                  <a:latin typeface="Segoe UI" panose="020B0502040204020203" pitchFamily="34" charset="0"/>
                  <a:ea typeface="Segoe UI Black" panose="020B0A02040204020203" pitchFamily="34" charset="0"/>
                  <a:cs typeface="Segoe UI" panose="020B0502040204020203" pitchFamily="34" charset="0"/>
                </a:rPr>
                <a:t>2000</a:t>
              </a:r>
            </a:p>
          </p:txBody>
        </p:sp>
        <p:cxnSp>
          <p:nvCxnSpPr>
            <p:cNvPr id="26" name="Straight Connector 25"/>
            <p:cNvCxnSpPr/>
            <p:nvPr/>
          </p:nvCxnSpPr>
          <p:spPr>
            <a:xfrm flipH="1">
              <a:off x="9411386" y="6066556"/>
              <a:ext cx="1" cy="32290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95842" y="5969478"/>
              <a:ext cx="690300" cy="417916"/>
            </a:xfrm>
            <a:prstGeom prst="rect">
              <a:avLst/>
            </a:prstGeom>
            <a:noFill/>
          </p:spPr>
          <p:txBody>
            <a:bodyPr wrap="none" lIns="179285" tIns="143428" rIns="179285" bIns="143428" rtlCol="0">
              <a:spAutoFit/>
            </a:bodyPr>
            <a:lstStyle/>
            <a:p>
              <a:pPr defTabSz="896386">
                <a:lnSpc>
                  <a:spcPct val="90000"/>
                </a:lnSpc>
                <a:spcAft>
                  <a:spcPts val="2353"/>
                </a:spcAft>
                <a:buClr>
                  <a:srgbClr val="A80000"/>
                </a:buClr>
              </a:pPr>
              <a:r>
                <a:rPr lang="en-US" sz="1568" b="1" kern="0" dirty="0">
                  <a:solidFill>
                    <a:schemeClr val="accent2">
                      <a:lumMod val="75000"/>
                    </a:schemeClr>
                  </a:solidFill>
                  <a:latin typeface="Segoe UI" panose="020B0502040204020203" pitchFamily="34" charset="0"/>
                  <a:ea typeface="Segoe UI Black" panose="020B0A02040204020203" pitchFamily="34" charset="0"/>
                  <a:cs typeface="Segoe UI" panose="020B0502040204020203" pitchFamily="34" charset="0"/>
                </a:rPr>
                <a:t>3000</a:t>
              </a:r>
            </a:p>
          </p:txBody>
        </p:sp>
        <p:cxnSp>
          <p:nvCxnSpPr>
            <p:cNvPr id="28" name="Straight Connector 27"/>
            <p:cNvCxnSpPr/>
            <p:nvPr/>
          </p:nvCxnSpPr>
          <p:spPr>
            <a:xfrm flipH="1">
              <a:off x="10041724" y="6066556"/>
              <a:ext cx="1" cy="32290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9936419" y="5969478"/>
              <a:ext cx="690300" cy="417916"/>
            </a:xfrm>
            <a:prstGeom prst="rect">
              <a:avLst/>
            </a:prstGeom>
            <a:noFill/>
          </p:spPr>
          <p:txBody>
            <a:bodyPr wrap="none" lIns="179285" tIns="143428" rIns="179285" bIns="143428" rtlCol="0">
              <a:spAutoFit/>
            </a:bodyPr>
            <a:lstStyle/>
            <a:p>
              <a:pPr defTabSz="896386">
                <a:lnSpc>
                  <a:spcPct val="90000"/>
                </a:lnSpc>
                <a:spcAft>
                  <a:spcPts val="2353"/>
                </a:spcAft>
                <a:buClr>
                  <a:srgbClr val="A80000"/>
                </a:buClr>
              </a:pPr>
              <a:r>
                <a:rPr lang="en-US" sz="1568" b="1" kern="0" dirty="0">
                  <a:solidFill>
                    <a:schemeClr val="accent2">
                      <a:lumMod val="75000"/>
                    </a:schemeClr>
                  </a:solidFill>
                  <a:latin typeface="Segoe UI" panose="020B0502040204020203" pitchFamily="34" charset="0"/>
                  <a:ea typeface="Segoe UI Black" panose="020B0A02040204020203" pitchFamily="34" charset="0"/>
                  <a:cs typeface="Segoe UI" panose="020B0502040204020203" pitchFamily="34" charset="0"/>
                </a:rPr>
                <a:t>6000</a:t>
              </a:r>
            </a:p>
          </p:txBody>
        </p:sp>
        <p:cxnSp>
          <p:nvCxnSpPr>
            <p:cNvPr id="30" name="Straight Connector 29"/>
            <p:cNvCxnSpPr/>
            <p:nvPr/>
          </p:nvCxnSpPr>
          <p:spPr>
            <a:xfrm flipH="1">
              <a:off x="10682301" y="6066556"/>
              <a:ext cx="1" cy="32290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3977495" y="3134941"/>
              <a:ext cx="6704806" cy="17939"/>
              <a:chOff x="3977495" y="3151417"/>
              <a:chExt cx="6704806" cy="17939"/>
            </a:xfrm>
          </p:grpSpPr>
          <p:cxnSp>
            <p:nvCxnSpPr>
              <p:cNvPr id="66" name="Straight Arrow Connector 65"/>
              <p:cNvCxnSpPr/>
              <p:nvPr/>
            </p:nvCxnSpPr>
            <p:spPr>
              <a:xfrm flipV="1">
                <a:off x="3977495" y="3151417"/>
                <a:ext cx="6704806" cy="17939"/>
              </a:xfrm>
              <a:prstGeom prst="straightConnector1">
                <a:avLst/>
              </a:prstGeom>
              <a:ln w="28575">
                <a:solidFill>
                  <a:schemeClr val="accent3"/>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V="1">
                <a:off x="9164715" y="3152637"/>
                <a:ext cx="1517586" cy="730"/>
              </a:xfrm>
              <a:prstGeom prst="straightConnector1">
                <a:avLst/>
              </a:prstGeom>
              <a:ln w="38100">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3963397" y="5951540"/>
              <a:ext cx="6718904" cy="18117"/>
              <a:chOff x="3963397" y="5951540"/>
              <a:chExt cx="6718904" cy="18117"/>
            </a:xfrm>
          </p:grpSpPr>
          <p:cxnSp>
            <p:nvCxnSpPr>
              <p:cNvPr id="64" name="Straight Arrow Connector 63"/>
              <p:cNvCxnSpPr/>
              <p:nvPr/>
            </p:nvCxnSpPr>
            <p:spPr>
              <a:xfrm flipV="1">
                <a:off x="3977495" y="5951540"/>
                <a:ext cx="6704806" cy="17939"/>
              </a:xfrm>
              <a:prstGeom prst="straightConnector1">
                <a:avLst/>
              </a:prstGeom>
              <a:ln w="28575">
                <a:solidFill>
                  <a:schemeClr val="accent3"/>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3963397" y="5964862"/>
                <a:ext cx="1679091" cy="4795"/>
              </a:xfrm>
              <a:prstGeom prst="straightConnector1">
                <a:avLst/>
              </a:prstGeom>
              <a:ln w="38100">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3977495" y="5671637"/>
              <a:ext cx="6704806" cy="19199"/>
              <a:chOff x="3977495" y="5667594"/>
              <a:chExt cx="6704806" cy="19199"/>
            </a:xfrm>
          </p:grpSpPr>
          <p:cxnSp>
            <p:nvCxnSpPr>
              <p:cNvPr id="62" name="Straight Arrow Connector 61"/>
              <p:cNvCxnSpPr/>
              <p:nvPr/>
            </p:nvCxnSpPr>
            <p:spPr>
              <a:xfrm flipV="1">
                <a:off x="3977495" y="5667594"/>
                <a:ext cx="6704806" cy="17939"/>
              </a:xfrm>
              <a:prstGeom prst="straightConnector1">
                <a:avLst/>
              </a:prstGeom>
              <a:ln w="28575">
                <a:solidFill>
                  <a:schemeClr val="accent3"/>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4410758" y="5681519"/>
                <a:ext cx="1706889" cy="5274"/>
              </a:xfrm>
              <a:prstGeom prst="straightConnector1">
                <a:avLst/>
              </a:prstGeom>
              <a:ln w="38100">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3977495" y="5387855"/>
              <a:ext cx="6704806" cy="17939"/>
              <a:chOff x="3977495" y="5414055"/>
              <a:chExt cx="6704806" cy="17939"/>
            </a:xfrm>
          </p:grpSpPr>
          <p:cxnSp>
            <p:nvCxnSpPr>
              <p:cNvPr id="60" name="Straight Arrow Connector 59"/>
              <p:cNvCxnSpPr/>
              <p:nvPr/>
            </p:nvCxnSpPr>
            <p:spPr>
              <a:xfrm flipV="1">
                <a:off x="3977495" y="5414055"/>
                <a:ext cx="6704806" cy="17939"/>
              </a:xfrm>
              <a:prstGeom prst="straightConnector1">
                <a:avLst/>
              </a:prstGeom>
              <a:ln w="28575">
                <a:solidFill>
                  <a:schemeClr val="accent3"/>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4907305" y="5422647"/>
                <a:ext cx="1706889" cy="5274"/>
              </a:xfrm>
              <a:prstGeom prst="straightConnector1">
                <a:avLst/>
              </a:prstGeom>
              <a:ln w="38100">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3977495" y="5107951"/>
              <a:ext cx="6704806" cy="17939"/>
              <a:chOff x="3977495" y="5121871"/>
              <a:chExt cx="6704806" cy="17939"/>
            </a:xfrm>
          </p:grpSpPr>
          <p:cxnSp>
            <p:nvCxnSpPr>
              <p:cNvPr id="58" name="Straight Arrow Connector 57"/>
              <p:cNvCxnSpPr/>
              <p:nvPr/>
            </p:nvCxnSpPr>
            <p:spPr>
              <a:xfrm flipV="1">
                <a:off x="3977495" y="5121871"/>
                <a:ext cx="6704806" cy="17939"/>
              </a:xfrm>
              <a:prstGeom prst="straightConnector1">
                <a:avLst/>
              </a:prstGeom>
              <a:ln w="28575">
                <a:solidFill>
                  <a:schemeClr val="accent3"/>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5455937" y="5134438"/>
                <a:ext cx="1706889" cy="5274"/>
              </a:xfrm>
              <a:prstGeom prst="straightConnector1">
                <a:avLst/>
              </a:prstGeom>
              <a:ln w="38100">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3977495" y="4826806"/>
              <a:ext cx="6704806" cy="17939"/>
              <a:chOff x="3977495" y="4817513"/>
              <a:chExt cx="6704806" cy="17939"/>
            </a:xfrm>
          </p:grpSpPr>
          <p:cxnSp>
            <p:nvCxnSpPr>
              <p:cNvPr id="56" name="Straight Arrow Connector 55"/>
              <p:cNvCxnSpPr/>
              <p:nvPr/>
            </p:nvCxnSpPr>
            <p:spPr>
              <a:xfrm flipV="1">
                <a:off x="3977495" y="4817513"/>
                <a:ext cx="6704806" cy="17939"/>
              </a:xfrm>
              <a:prstGeom prst="straightConnector1">
                <a:avLst/>
              </a:prstGeom>
              <a:ln w="28575">
                <a:solidFill>
                  <a:schemeClr val="accent3"/>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V="1">
                <a:off x="6028694" y="4828601"/>
                <a:ext cx="1706889" cy="5274"/>
              </a:xfrm>
              <a:prstGeom prst="straightConnector1">
                <a:avLst/>
              </a:prstGeom>
              <a:ln w="38100">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3977495" y="4546902"/>
              <a:ext cx="6704806" cy="17939"/>
              <a:chOff x="3977495" y="4525329"/>
              <a:chExt cx="6704806" cy="17939"/>
            </a:xfrm>
          </p:grpSpPr>
          <p:cxnSp>
            <p:nvCxnSpPr>
              <p:cNvPr id="54" name="Straight Arrow Connector 53"/>
              <p:cNvCxnSpPr/>
              <p:nvPr/>
            </p:nvCxnSpPr>
            <p:spPr>
              <a:xfrm flipV="1">
                <a:off x="3977495" y="4525329"/>
                <a:ext cx="6704806" cy="17939"/>
              </a:xfrm>
              <a:prstGeom prst="straightConnector1">
                <a:avLst/>
              </a:prstGeom>
              <a:ln w="28575">
                <a:solidFill>
                  <a:schemeClr val="accent3"/>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6719288" y="4530844"/>
                <a:ext cx="1706889" cy="5274"/>
              </a:xfrm>
              <a:prstGeom prst="straightConnector1">
                <a:avLst/>
              </a:prstGeom>
              <a:ln w="38100">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3977495" y="4266998"/>
              <a:ext cx="6704806" cy="17939"/>
              <a:chOff x="3977495" y="4272077"/>
              <a:chExt cx="6704806" cy="17939"/>
            </a:xfrm>
          </p:grpSpPr>
          <p:cxnSp>
            <p:nvCxnSpPr>
              <p:cNvPr id="52" name="Straight Arrow Connector 51"/>
              <p:cNvCxnSpPr/>
              <p:nvPr/>
            </p:nvCxnSpPr>
            <p:spPr>
              <a:xfrm flipV="1">
                <a:off x="3977495" y="4272077"/>
                <a:ext cx="6704806" cy="17939"/>
              </a:xfrm>
              <a:prstGeom prst="straightConnector1">
                <a:avLst/>
              </a:prstGeom>
              <a:ln w="28575">
                <a:solidFill>
                  <a:schemeClr val="accent3"/>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7333594" y="4276617"/>
                <a:ext cx="1706889" cy="5274"/>
              </a:xfrm>
              <a:prstGeom prst="straightConnector1">
                <a:avLst/>
              </a:prstGeom>
              <a:ln w="38100">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3977495" y="3986502"/>
              <a:ext cx="6704806" cy="17939"/>
              <a:chOff x="3977495" y="3979893"/>
              <a:chExt cx="6704806" cy="17939"/>
            </a:xfrm>
          </p:grpSpPr>
          <p:cxnSp>
            <p:nvCxnSpPr>
              <p:cNvPr id="50" name="Straight Arrow Connector 49"/>
              <p:cNvCxnSpPr/>
              <p:nvPr/>
            </p:nvCxnSpPr>
            <p:spPr>
              <a:xfrm flipV="1">
                <a:off x="3977495" y="3979893"/>
                <a:ext cx="6704806" cy="17939"/>
              </a:xfrm>
              <a:prstGeom prst="straightConnector1">
                <a:avLst/>
              </a:prstGeom>
              <a:ln w="28575">
                <a:solidFill>
                  <a:schemeClr val="accent3"/>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V="1">
                <a:off x="7775354" y="3985328"/>
                <a:ext cx="1706889" cy="5274"/>
              </a:xfrm>
              <a:prstGeom prst="straightConnector1">
                <a:avLst/>
              </a:prstGeom>
              <a:ln w="38100">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3977495" y="3696636"/>
              <a:ext cx="6704806" cy="17939"/>
              <a:chOff x="3977495" y="3696853"/>
              <a:chExt cx="6704806" cy="17939"/>
            </a:xfrm>
          </p:grpSpPr>
          <p:cxnSp>
            <p:nvCxnSpPr>
              <p:cNvPr id="48" name="Straight Arrow Connector 47"/>
              <p:cNvCxnSpPr/>
              <p:nvPr/>
            </p:nvCxnSpPr>
            <p:spPr>
              <a:xfrm flipV="1">
                <a:off x="3977495" y="3696853"/>
                <a:ext cx="6704806" cy="17939"/>
              </a:xfrm>
              <a:prstGeom prst="straightConnector1">
                <a:avLst/>
              </a:prstGeom>
              <a:ln w="28575">
                <a:solidFill>
                  <a:schemeClr val="accent3"/>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8311271" y="3701287"/>
                <a:ext cx="1706889" cy="5274"/>
              </a:xfrm>
              <a:prstGeom prst="straightConnector1">
                <a:avLst/>
              </a:prstGeom>
              <a:ln w="38100">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3977495" y="3416732"/>
              <a:ext cx="6704806" cy="17939"/>
              <a:chOff x="3977495" y="3443601"/>
              <a:chExt cx="6704806" cy="17939"/>
            </a:xfrm>
          </p:grpSpPr>
          <p:cxnSp>
            <p:nvCxnSpPr>
              <p:cNvPr id="46" name="Straight Arrow Connector 45"/>
              <p:cNvCxnSpPr/>
              <p:nvPr/>
            </p:nvCxnSpPr>
            <p:spPr>
              <a:xfrm flipV="1">
                <a:off x="3977495" y="3443601"/>
                <a:ext cx="6704806" cy="17939"/>
              </a:xfrm>
              <a:prstGeom prst="straightConnector1">
                <a:avLst/>
              </a:prstGeom>
              <a:ln w="28575">
                <a:solidFill>
                  <a:schemeClr val="accent3"/>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8651440" y="3446845"/>
                <a:ext cx="1706889" cy="5274"/>
              </a:xfrm>
              <a:prstGeom prst="straightConnector1">
                <a:avLst/>
              </a:prstGeom>
              <a:ln w="38100">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42" name="Straight Arrow Connector 41"/>
            <p:cNvCxnSpPr/>
            <p:nvPr/>
          </p:nvCxnSpPr>
          <p:spPr>
            <a:xfrm flipV="1">
              <a:off x="6986740" y="2675878"/>
              <a:ext cx="1472516" cy="12078"/>
            </a:xfrm>
            <a:prstGeom prst="straightConnector1">
              <a:avLst/>
            </a:prstGeom>
            <a:ln w="28575">
              <a:solidFill>
                <a:schemeClr val="accent3"/>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6986740" y="2312729"/>
              <a:ext cx="1472516" cy="16048"/>
            </a:xfrm>
            <a:prstGeom prst="straightConnector1">
              <a:avLst/>
            </a:prstGeom>
            <a:ln w="38100">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771396" y="2126180"/>
              <a:ext cx="3014238" cy="462692"/>
            </a:xfrm>
            <a:prstGeom prst="rect">
              <a:avLst/>
            </a:prstGeom>
            <a:noFill/>
          </p:spPr>
          <p:txBody>
            <a:bodyPr wrap="none" lIns="179285" tIns="143428" rIns="179285" bIns="143428" rtlCol="0">
              <a:spAutoFit/>
            </a:bodyPr>
            <a:lstStyle/>
            <a:p>
              <a:pPr defTabSz="896386">
                <a:lnSpc>
                  <a:spcPct val="90000"/>
                </a:lnSpc>
                <a:spcAft>
                  <a:spcPts val="2353"/>
                </a:spcAft>
                <a:buClr>
                  <a:srgbClr val="A80000"/>
                </a:buClr>
              </a:pPr>
              <a:r>
                <a:rPr lang="en-US" sz="1961" kern="0" dirty="0">
                  <a:solidFill>
                    <a:sysClr val="windowText" lastClr="000000"/>
                  </a:solidFill>
                  <a:latin typeface="Segoe UI" panose="020B0502040204020203" pitchFamily="34" charset="0"/>
                  <a:ea typeface="Segoe UI Black" panose="020B0A02040204020203" pitchFamily="34" charset="0"/>
                  <a:cs typeface="Segoe UI" panose="020B0502040204020203" pitchFamily="34" charset="0"/>
                </a:rPr>
                <a:t>Recommended starting point</a:t>
              </a:r>
            </a:p>
          </p:txBody>
        </p:sp>
        <p:sp>
          <p:nvSpPr>
            <p:cNvPr id="45" name="TextBox 44"/>
            <p:cNvSpPr txBox="1"/>
            <p:nvPr/>
          </p:nvSpPr>
          <p:spPr>
            <a:xfrm>
              <a:off x="2771396" y="2456609"/>
              <a:ext cx="3847897" cy="462692"/>
            </a:xfrm>
            <a:prstGeom prst="rect">
              <a:avLst/>
            </a:prstGeom>
            <a:noFill/>
          </p:spPr>
          <p:txBody>
            <a:bodyPr wrap="none" lIns="179285" tIns="143428" rIns="179285" bIns="143428" rtlCol="0">
              <a:spAutoFit/>
            </a:bodyPr>
            <a:lstStyle/>
            <a:p>
              <a:pPr defTabSz="896386">
                <a:lnSpc>
                  <a:spcPct val="90000"/>
                </a:lnSpc>
                <a:spcAft>
                  <a:spcPts val="2353"/>
                </a:spcAft>
                <a:buClr>
                  <a:srgbClr val="A80000"/>
                </a:buClr>
              </a:pPr>
              <a:r>
                <a:rPr lang="en-US" sz="1961" kern="0" dirty="0">
                  <a:solidFill>
                    <a:sysClr val="windowText" lastClr="000000"/>
                  </a:solidFill>
                  <a:latin typeface="Segoe UI" panose="020B0502040204020203" pitchFamily="34" charset="0"/>
                  <a:ea typeface="Segoe UI Black" panose="020B0A02040204020203" pitchFamily="34" charset="0"/>
                  <a:cs typeface="Segoe UI" panose="020B0502040204020203" pitchFamily="34" charset="0"/>
                </a:rPr>
                <a:t>Flexibility to select any range of DWUs</a:t>
              </a:r>
            </a:p>
          </p:txBody>
        </p:sp>
      </p:grpSp>
    </p:spTree>
    <p:extLst>
      <p:ext uri="{BB962C8B-B14F-4D97-AF65-F5344CB8AC3E}">
        <p14:creationId xmlns:p14="http://schemas.microsoft.com/office/powerpoint/2010/main" val="188881091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Pentagon 15"/>
          <p:cNvSpPr/>
          <p:nvPr/>
        </p:nvSpPr>
        <p:spPr>
          <a:xfrm>
            <a:off x="9004308" y="1575136"/>
            <a:ext cx="3035292" cy="5126770"/>
          </a:xfrm>
          <a:prstGeom prst="homePlate">
            <a:avLst>
              <a:gd name="adj" fmla="val 135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Azure Blob Storage</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Azure Data Factory</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kern="0" dirty="0">
              <a:solidFill>
                <a:schemeClr val="bg1"/>
              </a:solidFill>
              <a:latin typeface="Segoe UI Light" panose="020B0502040204020203" pitchFamily="34" charset="0"/>
              <a:cs typeface="Segoe UI Light" panose="020B0502040204020203"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dirty="0">
                <a:solidFill>
                  <a:schemeClr val="bg1"/>
                </a:solidFill>
                <a:latin typeface="Segoe UI Light" panose="020B0502040204020203" pitchFamily="34" charset="0"/>
                <a:cs typeface="Segoe UI Light" panose="020B0502040204020203" pitchFamily="34" charset="0"/>
              </a:rPr>
              <a:t>Azure Data Catalog</a:t>
            </a:r>
            <a:endParaRPr kumimoji="0" lang="en-US" sz="14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Azure Analysis Services</a:t>
            </a:r>
          </a:p>
          <a:p>
            <a:pPr marL="285750" lvl="0" indent="-285750">
              <a:buFont typeface="Arial" panose="020B0604020202020204" pitchFamily="34" charset="0"/>
              <a:buChar char="•"/>
              <a:defRPr/>
            </a:pPr>
            <a:endParaRPr lang="en-US" sz="1400" kern="0" dirty="0">
              <a:solidFill>
                <a:schemeClr val="bg1"/>
              </a:solidFill>
              <a:latin typeface="Segoe UI Light" panose="020B0502040204020203" pitchFamily="34" charset="0"/>
              <a:cs typeface="Segoe UI Light" panose="020B0502040204020203" pitchFamily="34" charset="0"/>
            </a:endParaRPr>
          </a:p>
          <a:p>
            <a:pPr marL="285750" lvl="0" indent="-285750">
              <a:buFont typeface="Arial" panose="020B0604020202020204" pitchFamily="34" charset="0"/>
              <a:buChar char="•"/>
              <a:defRPr/>
            </a:pPr>
            <a:r>
              <a:rPr lang="en-US" sz="1400" kern="0" dirty="0">
                <a:solidFill>
                  <a:schemeClr val="bg1"/>
                </a:solidFill>
                <a:latin typeface="Segoe UI Light" panose="020B0502040204020203" pitchFamily="34" charset="0"/>
                <a:cs typeface="Segoe UI Light" panose="020B0502040204020203" pitchFamily="34" charset="0"/>
              </a:rPr>
              <a:t>Azure Machine Learning</a:t>
            </a:r>
          </a:p>
          <a:p>
            <a:pPr marL="285750" lvl="0" indent="-285750">
              <a:buFont typeface="Arial" panose="020B0604020202020204" pitchFamily="34" charset="0"/>
              <a:buChar char="•"/>
              <a:defRPr/>
            </a:pPr>
            <a:endParaRPr lang="en-US" sz="1400" kern="0" dirty="0">
              <a:solidFill>
                <a:schemeClr val="bg1"/>
              </a:solidFill>
              <a:latin typeface="Segoe UI Light" panose="020B0502040204020203" pitchFamily="34" charset="0"/>
              <a:cs typeface="Segoe UI Light" panose="020B0502040204020203" pitchFamily="34" charset="0"/>
            </a:endParaRPr>
          </a:p>
          <a:p>
            <a:pPr marL="285750" lvl="0" indent="-285750">
              <a:buFont typeface="Arial" panose="020B0604020202020204" pitchFamily="34" charset="0"/>
              <a:buChar char="•"/>
              <a:defRPr/>
            </a:pPr>
            <a:r>
              <a:rPr lang="en-US" sz="1400" kern="0" dirty="0">
                <a:solidFill>
                  <a:schemeClr val="bg1"/>
                </a:solidFill>
                <a:latin typeface="Segoe UI Light" panose="020B0502040204020203" pitchFamily="34" charset="0"/>
                <a:cs typeface="Segoe UI Light" panose="020B0502040204020203" pitchFamily="34" charset="0"/>
              </a:rPr>
              <a:t>Azure Stream Analytics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Power BI</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SQL Server Integration Services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SQL Server Analysis Services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kern="0" dirty="0">
              <a:solidFill>
                <a:schemeClr val="bg1"/>
              </a:solidFill>
              <a:latin typeface="Segoe UI Light" panose="020B0502040204020203" pitchFamily="34" charset="0"/>
              <a:cs typeface="Segoe UI Light" panose="020B0502040204020203"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dirty="0">
                <a:solidFill>
                  <a:schemeClr val="bg1"/>
                </a:solidFill>
                <a:latin typeface="Segoe UI Light" panose="020B0502040204020203" pitchFamily="34" charset="0"/>
                <a:cs typeface="Segoe UI Light" panose="020B0502040204020203" pitchFamily="34" charset="0"/>
              </a:rPr>
              <a:t>SQL Server Reporting Services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kern="0" dirty="0">
              <a:solidFill>
                <a:schemeClr val="bg1"/>
              </a:solidFill>
              <a:latin typeface="Segoe UI Light" panose="020B0502040204020203" pitchFamily="34" charset="0"/>
              <a:cs typeface="Segoe UI Light" panose="020B0502040204020203"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dirty="0">
                <a:solidFill>
                  <a:schemeClr val="bg1"/>
                </a:solidFill>
                <a:latin typeface="Segoe UI Light" panose="020B0502040204020203" pitchFamily="34" charset="0"/>
                <a:cs typeface="Segoe UI Light" panose="020B0502040204020203" pitchFamily="34" charset="0"/>
              </a:rPr>
              <a:t>Third-party \ Partner</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kern="0" dirty="0">
              <a:solidFill>
                <a:schemeClr val="bg1"/>
              </a:solidFill>
              <a:latin typeface="Segoe UI Light" panose="020B0502040204020203" pitchFamily="34" charset="0"/>
              <a:cs typeface="Segoe UI Light" panose="020B0502040204020203"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dirty="0">
                <a:solidFill>
                  <a:schemeClr val="bg1"/>
                </a:solidFill>
                <a:latin typeface="Segoe UI Light" panose="020B0502040204020203" pitchFamily="34" charset="0"/>
                <a:cs typeface="Segoe UI Light" panose="020B0502040204020203" pitchFamily="34" charset="0"/>
              </a:rPr>
              <a:t>. . .</a:t>
            </a:r>
          </a:p>
        </p:txBody>
      </p:sp>
      <p:sp>
        <p:nvSpPr>
          <p:cNvPr id="9" name="Rounded Rectangle 8"/>
          <p:cNvSpPr/>
          <p:nvPr/>
        </p:nvSpPr>
        <p:spPr>
          <a:xfrm>
            <a:off x="5986133" y="5497910"/>
            <a:ext cx="3018176" cy="1203995"/>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Heavy or Critical queries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including significant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data transformation and high priority data loads</a:t>
            </a:r>
          </a:p>
        </p:txBody>
      </p:sp>
      <p:sp>
        <p:nvSpPr>
          <p:cNvPr id="8" name="Rounded Rectangle 7"/>
          <p:cNvSpPr/>
          <p:nvPr/>
        </p:nvSpPr>
        <p:spPr>
          <a:xfrm>
            <a:off x="5986133" y="4192526"/>
            <a:ext cx="3018176" cy="120399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Medium query workloads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Medium data transformation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Medium to high data loading</a:t>
            </a:r>
          </a:p>
        </p:txBody>
      </p:sp>
      <p:sp>
        <p:nvSpPr>
          <p:cNvPr id="7" name="Rounded Rectangle 6"/>
          <p:cNvSpPr/>
          <p:nvPr/>
        </p:nvSpPr>
        <p:spPr>
          <a:xfrm>
            <a:off x="5986133" y="2880077"/>
            <a:ext cx="3018176" cy="1203995"/>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Light-Medium query workloads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minor data transformation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Medium data loading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Low priority analytics</a:t>
            </a:r>
          </a:p>
        </p:txBody>
      </p:sp>
      <p:sp>
        <p:nvSpPr>
          <p:cNvPr id="6" name="Rounded Rectangle 5"/>
          <p:cNvSpPr/>
          <p:nvPr/>
        </p:nvSpPr>
        <p:spPr>
          <a:xfrm>
            <a:off x="5986133" y="1566493"/>
            <a:ext cx="3018176" cy="120399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Basic reporting &amp;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low priority data loading</a:t>
            </a:r>
          </a:p>
        </p:txBody>
      </p:sp>
      <p:graphicFrame>
        <p:nvGraphicFramePr>
          <p:cNvPr id="5" name="Table 4"/>
          <p:cNvGraphicFramePr>
            <a:graphicFrameLocks noGrp="1"/>
          </p:cNvGraphicFramePr>
          <p:nvPr>
            <p:extLst>
              <p:ext uri="{D42A27DB-BD31-4B8C-83A1-F6EECF244321}">
                <p14:modId xmlns:p14="http://schemas.microsoft.com/office/powerpoint/2010/main" val="861023352"/>
              </p:ext>
            </p:extLst>
          </p:nvPr>
        </p:nvGraphicFramePr>
        <p:xfrm>
          <a:off x="426379" y="832629"/>
          <a:ext cx="5559753" cy="5900948"/>
        </p:xfrm>
        <a:graphic>
          <a:graphicData uri="http://schemas.openxmlformats.org/drawingml/2006/table">
            <a:tbl>
              <a:tblPr>
                <a:effectLst/>
                <a:tableStyleId>{327F97BB-C833-4FB7-BDE5-3F7075034690}</a:tableStyleId>
              </a:tblPr>
              <a:tblGrid>
                <a:gridCol w="1414430">
                  <a:extLst>
                    <a:ext uri="{9D8B030D-6E8A-4147-A177-3AD203B41FA5}">
                      <a16:colId xmlns:a16="http://schemas.microsoft.com/office/drawing/2014/main" val="2804593776"/>
                    </a:ext>
                  </a:extLst>
                </a:gridCol>
                <a:gridCol w="1414430">
                  <a:extLst>
                    <a:ext uri="{9D8B030D-6E8A-4147-A177-3AD203B41FA5}">
                      <a16:colId xmlns:a16="http://schemas.microsoft.com/office/drawing/2014/main" val="2151995750"/>
                    </a:ext>
                  </a:extLst>
                </a:gridCol>
                <a:gridCol w="1130331">
                  <a:extLst>
                    <a:ext uri="{9D8B030D-6E8A-4147-A177-3AD203B41FA5}">
                      <a16:colId xmlns:a16="http://schemas.microsoft.com/office/drawing/2014/main" val="1775422084"/>
                    </a:ext>
                  </a:extLst>
                </a:gridCol>
                <a:gridCol w="1600562">
                  <a:extLst>
                    <a:ext uri="{9D8B030D-6E8A-4147-A177-3AD203B41FA5}">
                      <a16:colId xmlns:a16="http://schemas.microsoft.com/office/drawing/2014/main" val="2770425499"/>
                    </a:ext>
                  </a:extLst>
                </a:gridCol>
              </a:tblGrid>
              <a:tr h="653177">
                <a:tc>
                  <a:txBody>
                    <a:bodyPr/>
                    <a:lstStyle/>
                    <a:p>
                      <a:pPr marL="0" marR="0" algn="ctr" fontAlgn="t">
                        <a:spcBef>
                          <a:spcPts val="0"/>
                        </a:spcBef>
                        <a:spcAft>
                          <a:spcPts val="0"/>
                        </a:spcAft>
                      </a:pPr>
                      <a:r>
                        <a:rPr lang="en-US" sz="1400" dirty="0">
                          <a:effectLst/>
                          <a:latin typeface="Segoe UI Light" panose="020B0502040204020203" pitchFamily="34" charset="0"/>
                          <a:cs typeface="Segoe UI Light" panose="020B0502040204020203" pitchFamily="34" charset="0"/>
                        </a:rPr>
                        <a:t>Workload</a:t>
                      </a:r>
                      <a:r>
                        <a:rPr lang="en-US" sz="1400" baseline="0" dirty="0">
                          <a:effectLst/>
                          <a:latin typeface="Segoe UI Light" panose="020B0502040204020203" pitchFamily="34" charset="0"/>
                          <a:cs typeface="Segoe UI Light" panose="020B0502040204020203" pitchFamily="34" charset="0"/>
                        </a:rPr>
                        <a:t> Priority</a:t>
                      </a:r>
                      <a:endParaRPr lang="en-US" sz="1400" dirty="0">
                        <a:effectLst/>
                        <a:latin typeface="Segoe UI Light" panose="020B0502040204020203" pitchFamily="34" charset="0"/>
                        <a:cs typeface="Segoe UI Light" panose="020B0502040204020203" pitchFamily="34"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tcPr>
                </a:tc>
                <a:tc>
                  <a:txBody>
                    <a:bodyPr/>
                    <a:lstStyle/>
                    <a:p>
                      <a:pPr marL="0" marR="0" algn="ctr" fontAlgn="t">
                        <a:spcBef>
                          <a:spcPts val="0"/>
                        </a:spcBef>
                        <a:spcAft>
                          <a:spcPts val="0"/>
                        </a:spcAft>
                      </a:pPr>
                      <a:r>
                        <a:rPr lang="en-US" sz="1400" dirty="0">
                          <a:effectLst/>
                          <a:latin typeface="Segoe UI Light" panose="020B0502040204020203" pitchFamily="34" charset="0"/>
                          <a:cs typeface="Segoe UI Light" panose="020B0502040204020203" pitchFamily="34" charset="0"/>
                        </a:rPr>
                        <a:t>Name</a:t>
                      </a: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tcPr>
                </a:tc>
                <a:tc>
                  <a:txBody>
                    <a:bodyPr/>
                    <a:lstStyle/>
                    <a:p>
                      <a:pPr marL="0" marR="0" algn="ctr" fontAlgn="t">
                        <a:spcBef>
                          <a:spcPts val="0"/>
                        </a:spcBef>
                        <a:spcAft>
                          <a:spcPts val="0"/>
                        </a:spcAft>
                      </a:pPr>
                      <a:r>
                        <a:rPr lang="en-US" sz="1400">
                          <a:effectLst/>
                          <a:latin typeface="Segoe UI Light" panose="020B0502040204020203" pitchFamily="34" charset="0"/>
                          <a:cs typeface="Segoe UI Light" panose="020B0502040204020203" pitchFamily="34" charset="0"/>
                        </a:rPr>
                        <a:t>DWU</a:t>
                      </a: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tcPr>
                </a:tc>
                <a:tc>
                  <a:txBody>
                    <a:bodyPr/>
                    <a:lstStyle/>
                    <a:p>
                      <a:pPr marL="0" marR="0" algn="ctr" fontAlgn="t">
                        <a:spcBef>
                          <a:spcPts val="0"/>
                        </a:spcBef>
                        <a:spcAft>
                          <a:spcPts val="0"/>
                        </a:spcAft>
                      </a:pPr>
                      <a:r>
                        <a:rPr lang="en-US" sz="1400" dirty="0">
                          <a:effectLst/>
                          <a:latin typeface="Segoe UI Light" panose="020B0502040204020203" pitchFamily="34" charset="0"/>
                          <a:cs typeface="Segoe UI Light" panose="020B0502040204020203" pitchFamily="34" charset="0"/>
                        </a:rPr>
                        <a:t>Cores / Distributions per Node</a:t>
                      </a: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tcPr>
                </a:tc>
                <a:extLst>
                  <a:ext uri="{0D108BD9-81ED-4DB2-BD59-A6C34878D82A}">
                    <a16:rowId xmlns:a16="http://schemas.microsoft.com/office/drawing/2014/main" val="2380570106"/>
                  </a:ext>
                </a:extLst>
              </a:tr>
              <a:tr h="429939">
                <a:tc>
                  <a:txBody>
                    <a:bodyPr/>
                    <a:lstStyle/>
                    <a:p>
                      <a:pPr marL="0" marR="0" algn="ctr" fontAlgn="t">
                        <a:spcBef>
                          <a:spcPts val="0"/>
                        </a:spcBef>
                        <a:spcAft>
                          <a:spcPts val="0"/>
                        </a:spcAft>
                      </a:pPr>
                      <a:endParaRPr lang="en-US" sz="1400" dirty="0">
                        <a:effectLst/>
                        <a:latin typeface="Segoe UI Light" panose="020B0502040204020203" pitchFamily="34" charset="0"/>
                        <a:cs typeface="Segoe UI Light" panose="020B0502040204020203" pitchFamily="34"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solidFill>
                      <a:schemeClr val="bg1">
                        <a:lumMod val="85000"/>
                      </a:schemeClr>
                    </a:solidFill>
                  </a:tcPr>
                </a:tc>
                <a:tc>
                  <a:txBody>
                    <a:bodyPr/>
                    <a:lstStyle/>
                    <a:p>
                      <a:pPr marL="0" marR="0" algn="ctr" fontAlgn="t">
                        <a:spcBef>
                          <a:spcPts val="0"/>
                        </a:spcBef>
                        <a:spcAft>
                          <a:spcPts val="0"/>
                        </a:spcAft>
                      </a:pPr>
                      <a:r>
                        <a:rPr lang="en-US" sz="1400" dirty="0">
                          <a:effectLst/>
                          <a:latin typeface="Segoe UI Light" panose="020B0502040204020203" pitchFamily="34" charset="0"/>
                          <a:cs typeface="Segoe UI Light" panose="020B0502040204020203" pitchFamily="34" charset="0"/>
                        </a:rPr>
                        <a:t>DW100</a:t>
                      </a: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tcPr>
                </a:tc>
                <a:tc>
                  <a:txBody>
                    <a:bodyPr/>
                    <a:lstStyle/>
                    <a:p>
                      <a:pPr marL="0" marR="0" algn="ctr" fontAlgn="t">
                        <a:spcBef>
                          <a:spcPts val="0"/>
                        </a:spcBef>
                        <a:spcAft>
                          <a:spcPts val="0"/>
                        </a:spcAft>
                      </a:pPr>
                      <a:r>
                        <a:rPr lang="en-US" sz="1400">
                          <a:effectLst/>
                          <a:latin typeface="Segoe UI Light" panose="020B0502040204020203" pitchFamily="34" charset="0"/>
                          <a:cs typeface="Segoe UI Light" panose="020B0502040204020203" pitchFamily="34" charset="0"/>
                        </a:rPr>
                        <a:t>100</a:t>
                      </a: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tcPr>
                </a:tc>
                <a:tc>
                  <a:txBody>
                    <a:bodyPr/>
                    <a:lstStyle/>
                    <a:p>
                      <a:pPr marL="0" marR="0" algn="ctr" fontAlgn="t">
                        <a:spcBef>
                          <a:spcPts val="0"/>
                        </a:spcBef>
                        <a:spcAft>
                          <a:spcPts val="0"/>
                        </a:spcAft>
                      </a:pPr>
                      <a:r>
                        <a:rPr lang="en-US" sz="1400" dirty="0">
                          <a:effectLst/>
                          <a:latin typeface="Segoe UI Light" panose="020B0502040204020203" pitchFamily="34" charset="0"/>
                          <a:cs typeface="Segoe UI Light" panose="020B0502040204020203" pitchFamily="34" charset="0"/>
                        </a:rPr>
                        <a:t>6 / 60</a:t>
                      </a: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tcPr>
                </a:tc>
                <a:extLst>
                  <a:ext uri="{0D108BD9-81ED-4DB2-BD59-A6C34878D82A}">
                    <a16:rowId xmlns:a16="http://schemas.microsoft.com/office/drawing/2014/main" val="2487353415"/>
                  </a:ext>
                </a:extLst>
              </a:tr>
              <a:tr h="429939">
                <a:tc>
                  <a:txBody>
                    <a:bodyPr/>
                    <a:lstStyle/>
                    <a:p>
                      <a:pPr marL="0" marR="0" algn="ctr" fontAlgn="t">
                        <a:spcBef>
                          <a:spcPts val="0"/>
                        </a:spcBef>
                        <a:spcAft>
                          <a:spcPts val="0"/>
                        </a:spcAft>
                      </a:pPr>
                      <a:endParaRPr lang="en-US" sz="1400" dirty="0">
                        <a:effectLst/>
                        <a:latin typeface="Segoe UI Light" panose="020B0502040204020203" pitchFamily="34" charset="0"/>
                        <a:cs typeface="Segoe UI Light" panose="020B0502040204020203" pitchFamily="34"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solidFill>
                      <a:schemeClr val="bg1">
                        <a:lumMod val="85000"/>
                      </a:schemeClr>
                    </a:solidFill>
                  </a:tcPr>
                </a:tc>
                <a:tc>
                  <a:txBody>
                    <a:bodyPr/>
                    <a:lstStyle/>
                    <a:p>
                      <a:pPr marL="0" marR="0" algn="ctr" fontAlgn="t">
                        <a:spcBef>
                          <a:spcPts val="0"/>
                        </a:spcBef>
                        <a:spcAft>
                          <a:spcPts val="0"/>
                        </a:spcAft>
                      </a:pPr>
                      <a:r>
                        <a:rPr lang="en-US" sz="1400" dirty="0">
                          <a:effectLst/>
                          <a:latin typeface="Segoe UI Light" panose="020B0502040204020203" pitchFamily="34" charset="0"/>
                          <a:cs typeface="Segoe UI Light" panose="020B0502040204020203" pitchFamily="34" charset="0"/>
                        </a:rPr>
                        <a:t>DW200</a:t>
                      </a: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tcPr>
                </a:tc>
                <a:tc>
                  <a:txBody>
                    <a:bodyPr/>
                    <a:lstStyle/>
                    <a:p>
                      <a:pPr marL="0" marR="0" algn="ctr" fontAlgn="t">
                        <a:spcBef>
                          <a:spcPts val="0"/>
                        </a:spcBef>
                        <a:spcAft>
                          <a:spcPts val="0"/>
                        </a:spcAft>
                      </a:pPr>
                      <a:r>
                        <a:rPr lang="en-US" sz="1400">
                          <a:effectLst/>
                          <a:latin typeface="Segoe UI Light" panose="020B0502040204020203" pitchFamily="34" charset="0"/>
                          <a:cs typeface="Segoe UI Light" panose="020B0502040204020203" pitchFamily="34" charset="0"/>
                        </a:rPr>
                        <a:t>200</a:t>
                      </a: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tcPr>
                </a:tc>
                <a:tc>
                  <a:txBody>
                    <a:bodyPr/>
                    <a:lstStyle/>
                    <a:p>
                      <a:pPr marL="0" marR="0" algn="ctr" fontAlgn="t">
                        <a:spcBef>
                          <a:spcPts val="0"/>
                        </a:spcBef>
                        <a:spcAft>
                          <a:spcPts val="0"/>
                        </a:spcAft>
                      </a:pPr>
                      <a:r>
                        <a:rPr lang="en-US" sz="1400">
                          <a:effectLst/>
                          <a:latin typeface="Segoe UI Light" panose="020B0502040204020203" pitchFamily="34" charset="0"/>
                          <a:cs typeface="Segoe UI Light" panose="020B0502040204020203" pitchFamily="34" charset="0"/>
                        </a:rPr>
                        <a:t>12 / 30</a:t>
                      </a: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tcPr>
                </a:tc>
                <a:extLst>
                  <a:ext uri="{0D108BD9-81ED-4DB2-BD59-A6C34878D82A}">
                    <a16:rowId xmlns:a16="http://schemas.microsoft.com/office/drawing/2014/main" val="3530580167"/>
                  </a:ext>
                </a:extLst>
              </a:tr>
              <a:tr h="429939">
                <a:tc>
                  <a:txBody>
                    <a:bodyPr/>
                    <a:lstStyle/>
                    <a:p>
                      <a:pPr marL="0" marR="0" algn="ctr" fontAlgn="t">
                        <a:spcBef>
                          <a:spcPts val="0"/>
                        </a:spcBef>
                        <a:spcAft>
                          <a:spcPts val="0"/>
                        </a:spcAft>
                      </a:pPr>
                      <a:endParaRPr lang="en-US" sz="1400" dirty="0">
                        <a:effectLst/>
                        <a:latin typeface="Segoe UI Light" panose="020B0502040204020203" pitchFamily="34" charset="0"/>
                        <a:cs typeface="Segoe UI Light" panose="020B0502040204020203" pitchFamily="34"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solidFill>
                      <a:schemeClr val="bg1">
                        <a:lumMod val="85000"/>
                      </a:schemeClr>
                    </a:solidFill>
                  </a:tcPr>
                </a:tc>
                <a:tc>
                  <a:txBody>
                    <a:bodyPr/>
                    <a:lstStyle/>
                    <a:p>
                      <a:pPr marL="0" marR="0" algn="ctr" fontAlgn="t">
                        <a:spcBef>
                          <a:spcPts val="0"/>
                        </a:spcBef>
                        <a:spcAft>
                          <a:spcPts val="0"/>
                        </a:spcAft>
                      </a:pPr>
                      <a:r>
                        <a:rPr lang="en-US" sz="1400" dirty="0">
                          <a:effectLst/>
                          <a:latin typeface="Segoe UI Light" panose="020B0502040204020203" pitchFamily="34" charset="0"/>
                          <a:cs typeface="Segoe UI Light" panose="020B0502040204020203" pitchFamily="34" charset="0"/>
                        </a:rPr>
                        <a:t>DW300</a:t>
                      </a: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tcPr>
                </a:tc>
                <a:tc>
                  <a:txBody>
                    <a:bodyPr/>
                    <a:lstStyle/>
                    <a:p>
                      <a:pPr marL="0" marR="0" algn="ctr" fontAlgn="t">
                        <a:spcBef>
                          <a:spcPts val="0"/>
                        </a:spcBef>
                        <a:spcAft>
                          <a:spcPts val="0"/>
                        </a:spcAft>
                      </a:pPr>
                      <a:r>
                        <a:rPr lang="en-US" sz="1400">
                          <a:effectLst/>
                          <a:latin typeface="Segoe UI Light" panose="020B0502040204020203" pitchFamily="34" charset="0"/>
                          <a:cs typeface="Segoe UI Light" panose="020B0502040204020203" pitchFamily="34" charset="0"/>
                        </a:rPr>
                        <a:t>300</a:t>
                      </a: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tcPr>
                </a:tc>
                <a:tc>
                  <a:txBody>
                    <a:bodyPr/>
                    <a:lstStyle/>
                    <a:p>
                      <a:pPr marL="0" marR="0" algn="ctr" fontAlgn="t">
                        <a:spcBef>
                          <a:spcPts val="0"/>
                        </a:spcBef>
                        <a:spcAft>
                          <a:spcPts val="0"/>
                        </a:spcAft>
                      </a:pPr>
                      <a:r>
                        <a:rPr lang="en-US" sz="1400">
                          <a:effectLst/>
                          <a:latin typeface="Segoe UI Light" panose="020B0502040204020203" pitchFamily="34" charset="0"/>
                          <a:cs typeface="Segoe UI Light" panose="020B0502040204020203" pitchFamily="34" charset="0"/>
                        </a:rPr>
                        <a:t>18 / 20</a:t>
                      </a: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tcPr>
                </a:tc>
                <a:extLst>
                  <a:ext uri="{0D108BD9-81ED-4DB2-BD59-A6C34878D82A}">
                    <a16:rowId xmlns:a16="http://schemas.microsoft.com/office/drawing/2014/main" val="327246242"/>
                  </a:ext>
                </a:extLst>
              </a:tr>
              <a:tr h="429939">
                <a:tc>
                  <a:txBody>
                    <a:bodyPr/>
                    <a:lstStyle/>
                    <a:p>
                      <a:pPr marL="0" marR="0" algn="ctr" fontAlgn="t">
                        <a:spcBef>
                          <a:spcPts val="0"/>
                        </a:spcBef>
                        <a:spcAft>
                          <a:spcPts val="0"/>
                        </a:spcAft>
                      </a:pPr>
                      <a:endParaRPr lang="en-US" sz="1400" dirty="0">
                        <a:effectLst/>
                        <a:latin typeface="Segoe UI Light" panose="020B0502040204020203" pitchFamily="34" charset="0"/>
                        <a:cs typeface="Segoe UI Light" panose="020B0502040204020203" pitchFamily="34"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solidFill>
                      <a:schemeClr val="bg1">
                        <a:lumMod val="85000"/>
                      </a:schemeClr>
                    </a:solidFill>
                  </a:tcPr>
                </a:tc>
                <a:tc>
                  <a:txBody>
                    <a:bodyPr/>
                    <a:lstStyle/>
                    <a:p>
                      <a:pPr marL="0" marR="0" algn="ctr" fontAlgn="t">
                        <a:spcBef>
                          <a:spcPts val="0"/>
                        </a:spcBef>
                        <a:spcAft>
                          <a:spcPts val="0"/>
                        </a:spcAft>
                      </a:pPr>
                      <a:r>
                        <a:rPr lang="en-US" sz="1400" dirty="0">
                          <a:effectLst/>
                          <a:latin typeface="Segoe UI Light" panose="020B0502040204020203" pitchFamily="34" charset="0"/>
                          <a:cs typeface="Segoe UI Light" panose="020B0502040204020203" pitchFamily="34" charset="0"/>
                        </a:rPr>
                        <a:t>DW400</a:t>
                      </a: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tcPr>
                </a:tc>
                <a:tc>
                  <a:txBody>
                    <a:bodyPr/>
                    <a:lstStyle/>
                    <a:p>
                      <a:pPr marL="0" marR="0" algn="ctr" fontAlgn="t">
                        <a:spcBef>
                          <a:spcPts val="0"/>
                        </a:spcBef>
                        <a:spcAft>
                          <a:spcPts val="0"/>
                        </a:spcAft>
                      </a:pPr>
                      <a:r>
                        <a:rPr lang="en-US" sz="1400">
                          <a:effectLst/>
                          <a:latin typeface="Segoe UI Light" panose="020B0502040204020203" pitchFamily="34" charset="0"/>
                          <a:cs typeface="Segoe UI Light" panose="020B0502040204020203" pitchFamily="34" charset="0"/>
                        </a:rPr>
                        <a:t>400</a:t>
                      </a: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tcPr>
                </a:tc>
                <a:tc>
                  <a:txBody>
                    <a:bodyPr/>
                    <a:lstStyle/>
                    <a:p>
                      <a:pPr marL="0" marR="0" algn="ctr" fontAlgn="t">
                        <a:spcBef>
                          <a:spcPts val="0"/>
                        </a:spcBef>
                        <a:spcAft>
                          <a:spcPts val="0"/>
                        </a:spcAft>
                      </a:pPr>
                      <a:r>
                        <a:rPr lang="en-US" sz="1400">
                          <a:effectLst/>
                          <a:latin typeface="Segoe UI Light" panose="020B0502040204020203" pitchFamily="34" charset="0"/>
                          <a:cs typeface="Segoe UI Light" panose="020B0502040204020203" pitchFamily="34" charset="0"/>
                        </a:rPr>
                        <a:t>24 / 15</a:t>
                      </a: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tcPr>
                </a:tc>
                <a:extLst>
                  <a:ext uri="{0D108BD9-81ED-4DB2-BD59-A6C34878D82A}">
                    <a16:rowId xmlns:a16="http://schemas.microsoft.com/office/drawing/2014/main" val="3364979663"/>
                  </a:ext>
                </a:extLst>
              </a:tr>
              <a:tr h="429939">
                <a:tc>
                  <a:txBody>
                    <a:bodyPr/>
                    <a:lstStyle/>
                    <a:p>
                      <a:pPr marL="0" marR="0" algn="ctr" fontAlgn="t">
                        <a:spcBef>
                          <a:spcPts val="0"/>
                        </a:spcBef>
                        <a:spcAft>
                          <a:spcPts val="0"/>
                        </a:spcAft>
                      </a:pPr>
                      <a:endParaRPr lang="en-US" sz="1400" dirty="0">
                        <a:effectLst/>
                        <a:latin typeface="Segoe UI Light" panose="020B0502040204020203" pitchFamily="34" charset="0"/>
                        <a:cs typeface="Segoe UI Light" panose="020B0502040204020203" pitchFamily="34"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solidFill>
                      <a:schemeClr val="bg1">
                        <a:lumMod val="85000"/>
                      </a:schemeClr>
                    </a:solidFill>
                  </a:tcPr>
                </a:tc>
                <a:tc>
                  <a:txBody>
                    <a:bodyPr/>
                    <a:lstStyle/>
                    <a:p>
                      <a:pPr marL="0" marR="0" algn="ctr" fontAlgn="t">
                        <a:spcBef>
                          <a:spcPts val="0"/>
                        </a:spcBef>
                        <a:spcAft>
                          <a:spcPts val="0"/>
                        </a:spcAft>
                      </a:pPr>
                      <a:r>
                        <a:rPr lang="en-US" sz="1400">
                          <a:effectLst/>
                          <a:latin typeface="Segoe UI Light" panose="020B0502040204020203" pitchFamily="34" charset="0"/>
                          <a:cs typeface="Segoe UI Light" panose="020B0502040204020203" pitchFamily="34" charset="0"/>
                        </a:rPr>
                        <a:t>DW500</a:t>
                      </a:r>
                      <a:endParaRPr lang="en-US" sz="1400" dirty="0">
                        <a:effectLst/>
                        <a:latin typeface="Segoe UI Light" panose="020B0502040204020203" pitchFamily="34" charset="0"/>
                        <a:cs typeface="Segoe UI Light" panose="020B0502040204020203" pitchFamily="34"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tcPr>
                </a:tc>
                <a:tc>
                  <a:txBody>
                    <a:bodyPr/>
                    <a:lstStyle/>
                    <a:p>
                      <a:pPr marL="0" marR="0" algn="ctr" fontAlgn="t">
                        <a:spcBef>
                          <a:spcPts val="0"/>
                        </a:spcBef>
                        <a:spcAft>
                          <a:spcPts val="0"/>
                        </a:spcAft>
                      </a:pPr>
                      <a:r>
                        <a:rPr lang="en-US" sz="1400">
                          <a:effectLst/>
                          <a:latin typeface="Segoe UI Light" panose="020B0502040204020203" pitchFamily="34" charset="0"/>
                          <a:cs typeface="Segoe UI Light" panose="020B0502040204020203" pitchFamily="34" charset="0"/>
                        </a:rPr>
                        <a:t>500</a:t>
                      </a: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tcPr>
                </a:tc>
                <a:tc>
                  <a:txBody>
                    <a:bodyPr/>
                    <a:lstStyle/>
                    <a:p>
                      <a:pPr marL="0" marR="0" algn="ctr" fontAlgn="t">
                        <a:spcBef>
                          <a:spcPts val="0"/>
                        </a:spcBef>
                        <a:spcAft>
                          <a:spcPts val="0"/>
                        </a:spcAft>
                      </a:pPr>
                      <a:r>
                        <a:rPr lang="en-US" sz="1400">
                          <a:effectLst/>
                          <a:latin typeface="Segoe UI Light" panose="020B0502040204020203" pitchFamily="34" charset="0"/>
                          <a:cs typeface="Segoe UI Light" panose="020B0502040204020203" pitchFamily="34" charset="0"/>
                        </a:rPr>
                        <a:t>30 / 12</a:t>
                      </a: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tcPr>
                </a:tc>
                <a:extLst>
                  <a:ext uri="{0D108BD9-81ED-4DB2-BD59-A6C34878D82A}">
                    <a16:rowId xmlns:a16="http://schemas.microsoft.com/office/drawing/2014/main" val="2541085266"/>
                  </a:ext>
                </a:extLst>
              </a:tr>
              <a:tr h="429939">
                <a:tc>
                  <a:txBody>
                    <a:bodyPr/>
                    <a:lstStyle/>
                    <a:p>
                      <a:pPr marL="0" marR="0" algn="ctr" fontAlgn="t">
                        <a:spcBef>
                          <a:spcPts val="0"/>
                        </a:spcBef>
                        <a:spcAft>
                          <a:spcPts val="0"/>
                        </a:spcAft>
                      </a:pPr>
                      <a:endParaRPr lang="en-US" sz="1400">
                        <a:effectLst/>
                        <a:latin typeface="Segoe UI Light" panose="020B0502040204020203" pitchFamily="34" charset="0"/>
                        <a:cs typeface="Segoe UI Light" panose="020B0502040204020203" pitchFamily="34"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solidFill>
                      <a:schemeClr val="bg1">
                        <a:lumMod val="85000"/>
                      </a:schemeClr>
                    </a:solidFill>
                  </a:tcPr>
                </a:tc>
                <a:tc>
                  <a:txBody>
                    <a:bodyPr/>
                    <a:lstStyle/>
                    <a:p>
                      <a:pPr marL="0" marR="0" algn="ctr" fontAlgn="t">
                        <a:spcBef>
                          <a:spcPts val="0"/>
                        </a:spcBef>
                        <a:spcAft>
                          <a:spcPts val="0"/>
                        </a:spcAft>
                      </a:pPr>
                      <a:r>
                        <a:rPr lang="en-US" sz="1400">
                          <a:effectLst/>
                          <a:latin typeface="Segoe UI Light" panose="020B0502040204020203" pitchFamily="34" charset="0"/>
                          <a:cs typeface="Segoe UI Light" panose="020B0502040204020203" pitchFamily="34" charset="0"/>
                        </a:rPr>
                        <a:t>DW600</a:t>
                      </a: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tcPr>
                </a:tc>
                <a:tc>
                  <a:txBody>
                    <a:bodyPr/>
                    <a:lstStyle/>
                    <a:p>
                      <a:pPr marL="0" marR="0" algn="ctr" fontAlgn="t">
                        <a:spcBef>
                          <a:spcPts val="0"/>
                        </a:spcBef>
                        <a:spcAft>
                          <a:spcPts val="0"/>
                        </a:spcAft>
                      </a:pPr>
                      <a:r>
                        <a:rPr lang="en-US" sz="1400">
                          <a:effectLst/>
                          <a:latin typeface="Segoe UI Light" panose="020B0502040204020203" pitchFamily="34" charset="0"/>
                          <a:cs typeface="Segoe UI Light" panose="020B0502040204020203" pitchFamily="34" charset="0"/>
                        </a:rPr>
                        <a:t>600</a:t>
                      </a: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tcPr>
                </a:tc>
                <a:tc>
                  <a:txBody>
                    <a:bodyPr/>
                    <a:lstStyle/>
                    <a:p>
                      <a:pPr marL="0" marR="0" algn="ctr" fontAlgn="t">
                        <a:spcBef>
                          <a:spcPts val="0"/>
                        </a:spcBef>
                        <a:spcAft>
                          <a:spcPts val="0"/>
                        </a:spcAft>
                      </a:pPr>
                      <a:r>
                        <a:rPr lang="en-US" sz="1400">
                          <a:effectLst/>
                          <a:latin typeface="Segoe UI Light" panose="020B0502040204020203" pitchFamily="34" charset="0"/>
                          <a:cs typeface="Segoe UI Light" panose="020B0502040204020203" pitchFamily="34" charset="0"/>
                        </a:rPr>
                        <a:t>36 /10</a:t>
                      </a: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tcPr>
                </a:tc>
                <a:extLst>
                  <a:ext uri="{0D108BD9-81ED-4DB2-BD59-A6C34878D82A}">
                    <a16:rowId xmlns:a16="http://schemas.microsoft.com/office/drawing/2014/main" val="1551206306"/>
                  </a:ext>
                </a:extLst>
              </a:tr>
              <a:tr h="429939">
                <a:tc>
                  <a:txBody>
                    <a:bodyPr/>
                    <a:lstStyle/>
                    <a:p>
                      <a:pPr marL="0" marR="0" algn="ctr" fontAlgn="t">
                        <a:spcBef>
                          <a:spcPts val="0"/>
                        </a:spcBef>
                        <a:spcAft>
                          <a:spcPts val="0"/>
                        </a:spcAft>
                      </a:pPr>
                      <a:endParaRPr lang="en-US" sz="1400">
                        <a:effectLst/>
                        <a:latin typeface="Segoe UI Light" panose="020B0502040204020203" pitchFamily="34" charset="0"/>
                        <a:cs typeface="Segoe UI Light" panose="020B0502040204020203" pitchFamily="34"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solidFill>
                      <a:schemeClr val="bg1">
                        <a:lumMod val="85000"/>
                      </a:schemeClr>
                    </a:solidFill>
                  </a:tcPr>
                </a:tc>
                <a:tc>
                  <a:txBody>
                    <a:bodyPr/>
                    <a:lstStyle/>
                    <a:p>
                      <a:pPr marL="0" marR="0" algn="ctr" fontAlgn="t">
                        <a:spcBef>
                          <a:spcPts val="0"/>
                        </a:spcBef>
                        <a:spcAft>
                          <a:spcPts val="0"/>
                        </a:spcAft>
                      </a:pPr>
                      <a:r>
                        <a:rPr lang="en-US" sz="1400">
                          <a:effectLst/>
                          <a:latin typeface="Segoe UI Light" panose="020B0502040204020203" pitchFamily="34" charset="0"/>
                          <a:cs typeface="Segoe UI Light" panose="020B0502040204020203" pitchFamily="34" charset="0"/>
                        </a:rPr>
                        <a:t>DW1000</a:t>
                      </a: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tcPr>
                </a:tc>
                <a:tc>
                  <a:txBody>
                    <a:bodyPr/>
                    <a:lstStyle/>
                    <a:p>
                      <a:pPr marL="0" marR="0" algn="ctr" fontAlgn="t">
                        <a:spcBef>
                          <a:spcPts val="0"/>
                        </a:spcBef>
                        <a:spcAft>
                          <a:spcPts val="0"/>
                        </a:spcAft>
                      </a:pPr>
                      <a:r>
                        <a:rPr lang="en-US" sz="1400">
                          <a:effectLst/>
                          <a:latin typeface="Segoe UI Light" panose="020B0502040204020203" pitchFamily="34" charset="0"/>
                          <a:cs typeface="Segoe UI Light" panose="020B0502040204020203" pitchFamily="34" charset="0"/>
                        </a:rPr>
                        <a:t>1000</a:t>
                      </a: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tcPr>
                </a:tc>
                <a:tc>
                  <a:txBody>
                    <a:bodyPr/>
                    <a:lstStyle/>
                    <a:p>
                      <a:pPr marL="0" marR="0" algn="ctr" fontAlgn="t">
                        <a:spcBef>
                          <a:spcPts val="0"/>
                        </a:spcBef>
                        <a:spcAft>
                          <a:spcPts val="0"/>
                        </a:spcAft>
                      </a:pPr>
                      <a:r>
                        <a:rPr lang="en-US" sz="1400">
                          <a:effectLst/>
                          <a:latin typeface="Segoe UI Light" panose="020B0502040204020203" pitchFamily="34" charset="0"/>
                          <a:cs typeface="Segoe UI Light" panose="020B0502040204020203" pitchFamily="34" charset="0"/>
                        </a:rPr>
                        <a:t>60 / 6</a:t>
                      </a: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tcPr>
                </a:tc>
                <a:extLst>
                  <a:ext uri="{0D108BD9-81ED-4DB2-BD59-A6C34878D82A}">
                    <a16:rowId xmlns:a16="http://schemas.microsoft.com/office/drawing/2014/main" val="2531103170"/>
                  </a:ext>
                </a:extLst>
              </a:tr>
              <a:tr h="429939">
                <a:tc>
                  <a:txBody>
                    <a:bodyPr/>
                    <a:lstStyle/>
                    <a:p>
                      <a:pPr marL="0" marR="0" algn="ctr" fontAlgn="t">
                        <a:spcBef>
                          <a:spcPts val="0"/>
                        </a:spcBef>
                        <a:spcAft>
                          <a:spcPts val="0"/>
                        </a:spcAft>
                      </a:pPr>
                      <a:endParaRPr lang="en-US" sz="1400">
                        <a:effectLst/>
                        <a:latin typeface="Segoe UI Light" panose="020B0502040204020203" pitchFamily="34" charset="0"/>
                        <a:cs typeface="Segoe UI Light" panose="020B0502040204020203" pitchFamily="34"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solidFill>
                      <a:schemeClr val="bg1">
                        <a:lumMod val="85000"/>
                      </a:schemeClr>
                    </a:solidFill>
                  </a:tcPr>
                </a:tc>
                <a:tc>
                  <a:txBody>
                    <a:bodyPr/>
                    <a:lstStyle/>
                    <a:p>
                      <a:pPr marL="0" marR="0" algn="ctr" fontAlgn="t">
                        <a:spcBef>
                          <a:spcPts val="0"/>
                        </a:spcBef>
                        <a:spcAft>
                          <a:spcPts val="0"/>
                        </a:spcAft>
                      </a:pPr>
                      <a:r>
                        <a:rPr lang="en-US" sz="1400">
                          <a:effectLst/>
                          <a:latin typeface="Segoe UI Light" panose="020B0502040204020203" pitchFamily="34" charset="0"/>
                          <a:cs typeface="Segoe UI Light" panose="020B0502040204020203" pitchFamily="34" charset="0"/>
                        </a:rPr>
                        <a:t>DW1200</a:t>
                      </a: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tcPr>
                </a:tc>
                <a:tc>
                  <a:txBody>
                    <a:bodyPr/>
                    <a:lstStyle/>
                    <a:p>
                      <a:pPr marL="0" marR="0" algn="ctr" fontAlgn="t">
                        <a:spcBef>
                          <a:spcPts val="0"/>
                        </a:spcBef>
                        <a:spcAft>
                          <a:spcPts val="0"/>
                        </a:spcAft>
                      </a:pPr>
                      <a:r>
                        <a:rPr lang="en-US" sz="1400">
                          <a:effectLst/>
                          <a:latin typeface="Segoe UI Light" panose="020B0502040204020203" pitchFamily="34" charset="0"/>
                          <a:cs typeface="Segoe UI Light" panose="020B0502040204020203" pitchFamily="34" charset="0"/>
                        </a:rPr>
                        <a:t>1200</a:t>
                      </a: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tcPr>
                </a:tc>
                <a:tc>
                  <a:txBody>
                    <a:bodyPr/>
                    <a:lstStyle/>
                    <a:p>
                      <a:pPr marL="0" marR="0" algn="ctr" fontAlgn="t">
                        <a:spcBef>
                          <a:spcPts val="0"/>
                        </a:spcBef>
                        <a:spcAft>
                          <a:spcPts val="0"/>
                        </a:spcAft>
                      </a:pPr>
                      <a:r>
                        <a:rPr lang="en-US" sz="1400">
                          <a:effectLst/>
                          <a:latin typeface="Segoe UI Light" panose="020B0502040204020203" pitchFamily="34" charset="0"/>
                          <a:cs typeface="Segoe UI Light" panose="020B0502040204020203" pitchFamily="34" charset="0"/>
                        </a:rPr>
                        <a:t>72 / 5</a:t>
                      </a: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tcPr>
                </a:tc>
                <a:extLst>
                  <a:ext uri="{0D108BD9-81ED-4DB2-BD59-A6C34878D82A}">
                    <a16:rowId xmlns:a16="http://schemas.microsoft.com/office/drawing/2014/main" val="2529159293"/>
                  </a:ext>
                </a:extLst>
              </a:tr>
              <a:tr h="429939">
                <a:tc>
                  <a:txBody>
                    <a:bodyPr/>
                    <a:lstStyle/>
                    <a:p>
                      <a:pPr marL="0" marR="0" algn="ctr" fontAlgn="t">
                        <a:spcBef>
                          <a:spcPts val="0"/>
                        </a:spcBef>
                        <a:spcAft>
                          <a:spcPts val="0"/>
                        </a:spcAft>
                      </a:pPr>
                      <a:endParaRPr lang="en-US" sz="1400">
                        <a:effectLst/>
                        <a:latin typeface="Segoe UI Light" panose="020B0502040204020203" pitchFamily="34" charset="0"/>
                        <a:cs typeface="Segoe UI Light" panose="020B0502040204020203" pitchFamily="34"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solidFill>
                      <a:schemeClr val="bg1">
                        <a:lumMod val="85000"/>
                      </a:schemeClr>
                    </a:solidFill>
                  </a:tcPr>
                </a:tc>
                <a:tc>
                  <a:txBody>
                    <a:bodyPr/>
                    <a:lstStyle/>
                    <a:p>
                      <a:pPr marL="0" marR="0" algn="ctr" fontAlgn="t">
                        <a:spcBef>
                          <a:spcPts val="0"/>
                        </a:spcBef>
                        <a:spcAft>
                          <a:spcPts val="0"/>
                        </a:spcAft>
                      </a:pPr>
                      <a:r>
                        <a:rPr lang="en-US" sz="1400">
                          <a:effectLst/>
                          <a:latin typeface="Segoe UI Light" panose="020B0502040204020203" pitchFamily="34" charset="0"/>
                          <a:cs typeface="Segoe UI Light" panose="020B0502040204020203" pitchFamily="34" charset="0"/>
                        </a:rPr>
                        <a:t>DW1500</a:t>
                      </a: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tcPr>
                </a:tc>
                <a:tc>
                  <a:txBody>
                    <a:bodyPr/>
                    <a:lstStyle/>
                    <a:p>
                      <a:pPr marL="0" marR="0" algn="ctr" fontAlgn="t">
                        <a:spcBef>
                          <a:spcPts val="0"/>
                        </a:spcBef>
                        <a:spcAft>
                          <a:spcPts val="0"/>
                        </a:spcAft>
                      </a:pPr>
                      <a:r>
                        <a:rPr lang="en-US" sz="1400">
                          <a:effectLst/>
                          <a:latin typeface="Segoe UI Light" panose="020B0502040204020203" pitchFamily="34" charset="0"/>
                          <a:cs typeface="Segoe UI Light" panose="020B0502040204020203" pitchFamily="34" charset="0"/>
                        </a:rPr>
                        <a:t>1500</a:t>
                      </a: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tcPr>
                </a:tc>
                <a:tc>
                  <a:txBody>
                    <a:bodyPr/>
                    <a:lstStyle/>
                    <a:p>
                      <a:pPr marL="0" marR="0" algn="ctr" fontAlgn="t">
                        <a:spcBef>
                          <a:spcPts val="0"/>
                        </a:spcBef>
                        <a:spcAft>
                          <a:spcPts val="0"/>
                        </a:spcAft>
                      </a:pPr>
                      <a:r>
                        <a:rPr lang="en-US" sz="1400">
                          <a:effectLst/>
                          <a:latin typeface="Segoe UI Light" panose="020B0502040204020203" pitchFamily="34" charset="0"/>
                          <a:cs typeface="Segoe UI Light" panose="020B0502040204020203" pitchFamily="34" charset="0"/>
                        </a:rPr>
                        <a:t>90 / 4</a:t>
                      </a: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tcPr>
                </a:tc>
                <a:extLst>
                  <a:ext uri="{0D108BD9-81ED-4DB2-BD59-A6C34878D82A}">
                    <a16:rowId xmlns:a16="http://schemas.microsoft.com/office/drawing/2014/main" val="3856619711"/>
                  </a:ext>
                </a:extLst>
              </a:tr>
              <a:tr h="429939">
                <a:tc>
                  <a:txBody>
                    <a:bodyPr/>
                    <a:lstStyle/>
                    <a:p>
                      <a:pPr marL="0" marR="0" algn="ctr" fontAlgn="t">
                        <a:spcBef>
                          <a:spcPts val="0"/>
                        </a:spcBef>
                        <a:spcAft>
                          <a:spcPts val="0"/>
                        </a:spcAft>
                      </a:pPr>
                      <a:endParaRPr lang="en-US" sz="1400">
                        <a:effectLst/>
                        <a:latin typeface="Segoe UI Light" panose="020B0502040204020203" pitchFamily="34" charset="0"/>
                        <a:cs typeface="Segoe UI Light" panose="020B0502040204020203" pitchFamily="34"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solidFill>
                      <a:schemeClr val="bg1">
                        <a:lumMod val="85000"/>
                      </a:schemeClr>
                    </a:solidFill>
                  </a:tcPr>
                </a:tc>
                <a:tc>
                  <a:txBody>
                    <a:bodyPr/>
                    <a:lstStyle/>
                    <a:p>
                      <a:pPr marL="0" marR="0" algn="ctr" fontAlgn="t">
                        <a:spcBef>
                          <a:spcPts val="0"/>
                        </a:spcBef>
                        <a:spcAft>
                          <a:spcPts val="0"/>
                        </a:spcAft>
                      </a:pPr>
                      <a:r>
                        <a:rPr lang="en-US" sz="1400">
                          <a:effectLst/>
                          <a:latin typeface="Segoe UI Light" panose="020B0502040204020203" pitchFamily="34" charset="0"/>
                          <a:cs typeface="Segoe UI Light" panose="020B0502040204020203" pitchFamily="34" charset="0"/>
                        </a:rPr>
                        <a:t>DW2000</a:t>
                      </a: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tcPr>
                </a:tc>
                <a:tc>
                  <a:txBody>
                    <a:bodyPr/>
                    <a:lstStyle/>
                    <a:p>
                      <a:pPr marL="0" marR="0" algn="ctr" fontAlgn="t">
                        <a:spcBef>
                          <a:spcPts val="0"/>
                        </a:spcBef>
                        <a:spcAft>
                          <a:spcPts val="0"/>
                        </a:spcAft>
                      </a:pPr>
                      <a:r>
                        <a:rPr lang="en-US" sz="1400">
                          <a:effectLst/>
                          <a:latin typeface="Segoe UI Light" panose="020B0502040204020203" pitchFamily="34" charset="0"/>
                          <a:cs typeface="Segoe UI Light" panose="020B0502040204020203" pitchFamily="34" charset="0"/>
                        </a:rPr>
                        <a:t>2000</a:t>
                      </a: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tcPr>
                </a:tc>
                <a:tc>
                  <a:txBody>
                    <a:bodyPr/>
                    <a:lstStyle/>
                    <a:p>
                      <a:pPr marL="0" marR="0" algn="ctr" fontAlgn="t">
                        <a:spcBef>
                          <a:spcPts val="0"/>
                        </a:spcBef>
                        <a:spcAft>
                          <a:spcPts val="0"/>
                        </a:spcAft>
                      </a:pPr>
                      <a:r>
                        <a:rPr lang="en-US" sz="1400">
                          <a:effectLst/>
                          <a:latin typeface="Segoe UI Light" panose="020B0502040204020203" pitchFamily="34" charset="0"/>
                          <a:cs typeface="Segoe UI Light" panose="020B0502040204020203" pitchFamily="34" charset="0"/>
                        </a:rPr>
                        <a:t>120 / 3</a:t>
                      </a: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tcPr>
                </a:tc>
                <a:extLst>
                  <a:ext uri="{0D108BD9-81ED-4DB2-BD59-A6C34878D82A}">
                    <a16:rowId xmlns:a16="http://schemas.microsoft.com/office/drawing/2014/main" val="3163207355"/>
                  </a:ext>
                </a:extLst>
              </a:tr>
              <a:tr h="429939">
                <a:tc>
                  <a:txBody>
                    <a:bodyPr/>
                    <a:lstStyle/>
                    <a:p>
                      <a:pPr marL="0" marR="0" algn="ctr" fontAlgn="t">
                        <a:spcBef>
                          <a:spcPts val="0"/>
                        </a:spcBef>
                        <a:spcAft>
                          <a:spcPts val="0"/>
                        </a:spcAft>
                      </a:pPr>
                      <a:endParaRPr lang="en-US" sz="1400">
                        <a:effectLst/>
                        <a:latin typeface="Segoe UI Light" panose="020B0502040204020203" pitchFamily="34" charset="0"/>
                        <a:cs typeface="Segoe UI Light" panose="020B0502040204020203" pitchFamily="34"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solidFill>
                      <a:schemeClr val="bg1">
                        <a:lumMod val="85000"/>
                      </a:schemeClr>
                    </a:solidFill>
                  </a:tcPr>
                </a:tc>
                <a:tc>
                  <a:txBody>
                    <a:bodyPr/>
                    <a:lstStyle/>
                    <a:p>
                      <a:pPr marL="0" marR="0" algn="ctr" fontAlgn="t">
                        <a:spcBef>
                          <a:spcPts val="0"/>
                        </a:spcBef>
                        <a:spcAft>
                          <a:spcPts val="0"/>
                        </a:spcAft>
                      </a:pPr>
                      <a:r>
                        <a:rPr lang="en-US" sz="1400">
                          <a:effectLst/>
                          <a:latin typeface="Segoe UI Light" panose="020B0502040204020203" pitchFamily="34" charset="0"/>
                          <a:cs typeface="Segoe UI Light" panose="020B0502040204020203" pitchFamily="34" charset="0"/>
                        </a:rPr>
                        <a:t>DW3000</a:t>
                      </a: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tcPr>
                </a:tc>
                <a:tc>
                  <a:txBody>
                    <a:bodyPr/>
                    <a:lstStyle/>
                    <a:p>
                      <a:pPr marL="0" marR="0" algn="ctr" fontAlgn="t">
                        <a:spcBef>
                          <a:spcPts val="0"/>
                        </a:spcBef>
                        <a:spcAft>
                          <a:spcPts val="0"/>
                        </a:spcAft>
                      </a:pPr>
                      <a:r>
                        <a:rPr lang="en-US" sz="1400">
                          <a:effectLst/>
                          <a:latin typeface="Segoe UI Light" panose="020B0502040204020203" pitchFamily="34" charset="0"/>
                          <a:cs typeface="Segoe UI Light" panose="020B0502040204020203" pitchFamily="34" charset="0"/>
                        </a:rPr>
                        <a:t>3000</a:t>
                      </a: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tcPr>
                </a:tc>
                <a:tc>
                  <a:txBody>
                    <a:bodyPr/>
                    <a:lstStyle/>
                    <a:p>
                      <a:pPr marL="0" marR="0" algn="ctr" fontAlgn="t">
                        <a:spcBef>
                          <a:spcPts val="0"/>
                        </a:spcBef>
                        <a:spcAft>
                          <a:spcPts val="0"/>
                        </a:spcAft>
                      </a:pPr>
                      <a:r>
                        <a:rPr lang="en-US" sz="1400">
                          <a:effectLst/>
                          <a:latin typeface="Segoe UI Light" panose="020B0502040204020203" pitchFamily="34" charset="0"/>
                          <a:cs typeface="Segoe UI Light" panose="020B0502040204020203" pitchFamily="34" charset="0"/>
                        </a:rPr>
                        <a:t>180 / 2</a:t>
                      </a: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tcPr>
                </a:tc>
                <a:extLst>
                  <a:ext uri="{0D108BD9-81ED-4DB2-BD59-A6C34878D82A}">
                    <a16:rowId xmlns:a16="http://schemas.microsoft.com/office/drawing/2014/main" val="1208640016"/>
                  </a:ext>
                </a:extLst>
              </a:tr>
              <a:tr h="429939">
                <a:tc>
                  <a:txBody>
                    <a:bodyPr/>
                    <a:lstStyle/>
                    <a:p>
                      <a:pPr marL="0" marR="0" algn="ctr" fontAlgn="t">
                        <a:spcBef>
                          <a:spcPts val="0"/>
                        </a:spcBef>
                        <a:spcAft>
                          <a:spcPts val="0"/>
                        </a:spcAft>
                      </a:pPr>
                      <a:endParaRPr lang="en-US" sz="1400" dirty="0">
                        <a:effectLst/>
                        <a:latin typeface="Segoe UI Light" panose="020B0502040204020203" pitchFamily="34" charset="0"/>
                        <a:cs typeface="Segoe UI Light" panose="020B0502040204020203" pitchFamily="34"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solidFill>
                      <a:schemeClr val="bg1">
                        <a:lumMod val="85000"/>
                      </a:schemeClr>
                    </a:solidFill>
                  </a:tcPr>
                </a:tc>
                <a:tc>
                  <a:txBody>
                    <a:bodyPr/>
                    <a:lstStyle/>
                    <a:p>
                      <a:pPr marL="0" marR="0" algn="ctr" fontAlgn="t">
                        <a:spcBef>
                          <a:spcPts val="0"/>
                        </a:spcBef>
                        <a:spcAft>
                          <a:spcPts val="0"/>
                        </a:spcAft>
                      </a:pPr>
                      <a:r>
                        <a:rPr lang="en-US" sz="1400" dirty="0">
                          <a:effectLst/>
                          <a:latin typeface="Segoe UI Light" panose="020B0502040204020203" pitchFamily="34" charset="0"/>
                          <a:cs typeface="Segoe UI Light" panose="020B0502040204020203" pitchFamily="34" charset="0"/>
                        </a:rPr>
                        <a:t>DW6000</a:t>
                      </a: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tcPr>
                </a:tc>
                <a:tc>
                  <a:txBody>
                    <a:bodyPr/>
                    <a:lstStyle/>
                    <a:p>
                      <a:pPr marL="0" marR="0" algn="ctr" fontAlgn="t">
                        <a:spcBef>
                          <a:spcPts val="0"/>
                        </a:spcBef>
                        <a:spcAft>
                          <a:spcPts val="0"/>
                        </a:spcAft>
                      </a:pPr>
                      <a:r>
                        <a:rPr lang="en-US" sz="1400" dirty="0">
                          <a:effectLst/>
                          <a:latin typeface="Segoe UI Light" panose="020B0502040204020203" pitchFamily="34" charset="0"/>
                          <a:cs typeface="Segoe UI Light" panose="020B0502040204020203" pitchFamily="34" charset="0"/>
                        </a:rPr>
                        <a:t>6000</a:t>
                      </a: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tcPr>
                </a:tc>
                <a:tc>
                  <a:txBody>
                    <a:bodyPr/>
                    <a:lstStyle/>
                    <a:p>
                      <a:pPr marL="0" marR="0" algn="ctr" fontAlgn="t">
                        <a:spcBef>
                          <a:spcPts val="0"/>
                        </a:spcBef>
                        <a:spcAft>
                          <a:spcPts val="0"/>
                        </a:spcAft>
                      </a:pPr>
                      <a:r>
                        <a:rPr lang="en-US" sz="1400" dirty="0">
                          <a:effectLst/>
                          <a:latin typeface="Segoe UI Light" panose="020B0502040204020203" pitchFamily="34" charset="0"/>
                          <a:cs typeface="Segoe UI Light" panose="020B0502040204020203" pitchFamily="34" charset="0"/>
                        </a:rPr>
                        <a:t>360 / 1</a:t>
                      </a: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convex"/>
                      <a:lightRig rig="flood" dir="t"/>
                    </a:cell3D>
                  </a:tcPr>
                </a:tc>
                <a:extLst>
                  <a:ext uri="{0D108BD9-81ED-4DB2-BD59-A6C34878D82A}">
                    <a16:rowId xmlns:a16="http://schemas.microsoft.com/office/drawing/2014/main" val="2887892533"/>
                  </a:ext>
                </a:extLst>
              </a:tr>
            </a:tbl>
          </a:graphicData>
        </a:graphic>
      </p:graphicFrame>
      <p:sp>
        <p:nvSpPr>
          <p:cNvPr id="2" name="Rectangle 1"/>
          <p:cNvSpPr/>
          <p:nvPr/>
        </p:nvSpPr>
        <p:spPr>
          <a:xfrm>
            <a:off x="541468" y="1577163"/>
            <a:ext cx="1195892" cy="5124742"/>
          </a:xfrm>
          <a:prstGeom prst="rect">
            <a:avLst/>
          </a:prstGeom>
          <a:gradFill flip="none" rotWithShape="1">
            <a:gsLst>
              <a:gs pos="12000">
                <a:srgbClr val="7030A0">
                  <a:alpha val="76000"/>
                </a:srgbClr>
              </a:gs>
              <a:gs pos="39000">
                <a:srgbClr val="FFFF00">
                  <a:alpha val="62000"/>
                </a:srgbClr>
              </a:gs>
              <a:gs pos="84000">
                <a:srgbClr val="00B050">
                  <a:alpha val="69000"/>
                </a:srgb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endParaRPr>
          </a:p>
        </p:txBody>
      </p:sp>
      <p:sp>
        <p:nvSpPr>
          <p:cNvPr id="3" name="TextBox 2"/>
          <p:cNvSpPr txBox="1"/>
          <p:nvPr/>
        </p:nvSpPr>
        <p:spPr>
          <a:xfrm>
            <a:off x="6329688" y="1087572"/>
            <a:ext cx="2311392"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Workload</a:t>
            </a:r>
          </a:p>
        </p:txBody>
      </p:sp>
      <p:sp>
        <p:nvSpPr>
          <p:cNvPr id="17" name="TextBox 16"/>
          <p:cNvSpPr txBox="1"/>
          <p:nvPr/>
        </p:nvSpPr>
        <p:spPr>
          <a:xfrm>
            <a:off x="9347864" y="930832"/>
            <a:ext cx="2113635"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Example services and applications</a:t>
            </a:r>
          </a:p>
        </p:txBody>
      </p:sp>
      <p:sp>
        <p:nvSpPr>
          <p:cNvPr id="18" name="Title 2"/>
          <p:cNvSpPr>
            <a:spLocks noGrp="1"/>
          </p:cNvSpPr>
          <p:nvPr>
            <p:ph type="title"/>
          </p:nvPr>
        </p:nvSpPr>
        <p:spPr>
          <a:xfrm>
            <a:off x="0" y="1"/>
            <a:ext cx="11117943" cy="969340"/>
          </a:xfrm>
        </p:spPr>
        <p:txBody>
          <a:bodyPr>
            <a:normAutofit/>
          </a:bodyPr>
          <a:lstStyle/>
          <a:p>
            <a:r>
              <a:rPr lang="en-GB" sz="4000" dirty="0">
                <a:latin typeface="Segoe UI Light" panose="020B0502040204020203" pitchFamily="34" charset="0"/>
                <a:cs typeface="Segoe UI Light" panose="020B0502040204020203" pitchFamily="34" charset="0"/>
              </a:rPr>
              <a:t>Starting point: Sizing by workload</a:t>
            </a:r>
          </a:p>
        </p:txBody>
      </p:sp>
    </p:spTree>
    <p:extLst>
      <p:ext uri="{BB962C8B-B14F-4D97-AF65-F5344CB8AC3E}">
        <p14:creationId xmlns:p14="http://schemas.microsoft.com/office/powerpoint/2010/main" val="9476543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Storage tiers</a:t>
            </a:r>
          </a:p>
        </p:txBody>
      </p:sp>
      <p:sp>
        <p:nvSpPr>
          <p:cNvPr id="3" name="Rectangle 2"/>
          <p:cNvSpPr/>
          <p:nvPr/>
        </p:nvSpPr>
        <p:spPr bwMode="auto">
          <a:xfrm>
            <a:off x="1255359" y="2084377"/>
            <a:ext cx="10039848" cy="89642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GB" sz="3529" b="0" i="0" u="none" strike="noStrike" kern="0" cap="none" spc="0" normalizeH="0" baseline="0" noProof="0" dirty="0">
                <a:ln>
                  <a:noFill/>
                </a:ln>
                <a:gradFill>
                  <a:gsLst>
                    <a:gs pos="5439">
                      <a:srgbClr val="F8F8F8"/>
                    </a:gs>
                    <a:gs pos="10000">
                      <a:srgbClr val="F8F8F8"/>
                    </a:gs>
                  </a:gsLst>
                  <a:lin ang="5400000" scaled="0"/>
                </a:gradFill>
                <a:effectLst/>
                <a:uLnTx/>
                <a:uFillTx/>
              </a:rPr>
              <a:t>Local storage</a:t>
            </a:r>
          </a:p>
        </p:txBody>
      </p:sp>
      <p:sp>
        <p:nvSpPr>
          <p:cNvPr id="4" name="Rectangle 3"/>
          <p:cNvSpPr/>
          <p:nvPr/>
        </p:nvSpPr>
        <p:spPr bwMode="auto">
          <a:xfrm>
            <a:off x="1255359" y="3070434"/>
            <a:ext cx="10039848" cy="8964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GB" sz="3529" b="0" i="0" u="none" strike="noStrike" kern="0" cap="none" spc="0" normalizeH="0" baseline="0" noProof="0" dirty="0">
                <a:ln>
                  <a:noFill/>
                </a:ln>
                <a:gradFill>
                  <a:gsLst>
                    <a:gs pos="5439">
                      <a:srgbClr val="F8F8F8"/>
                    </a:gs>
                    <a:gs pos="10000">
                      <a:srgbClr val="F8F8F8"/>
                    </a:gs>
                  </a:gsLst>
                  <a:lin ang="5400000" scaled="0"/>
                </a:gradFill>
                <a:effectLst/>
                <a:uLnTx/>
                <a:uFillTx/>
              </a:rPr>
              <a:t>Premium storage (remote)</a:t>
            </a:r>
          </a:p>
        </p:txBody>
      </p:sp>
      <p:sp>
        <p:nvSpPr>
          <p:cNvPr id="5" name="Rectangle 4"/>
          <p:cNvSpPr/>
          <p:nvPr/>
        </p:nvSpPr>
        <p:spPr bwMode="auto">
          <a:xfrm>
            <a:off x="1255359" y="4078582"/>
            <a:ext cx="10039848" cy="89642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GB" sz="3529" b="0" i="0" u="none" strike="noStrike" kern="0" cap="none" spc="0" normalizeH="0" baseline="0" noProof="0" dirty="0">
                <a:ln>
                  <a:noFill/>
                </a:ln>
                <a:gradFill>
                  <a:gsLst>
                    <a:gs pos="5439">
                      <a:srgbClr val="F8F8F8"/>
                    </a:gs>
                    <a:gs pos="10000">
                      <a:srgbClr val="F8F8F8"/>
                    </a:gs>
                  </a:gsLst>
                  <a:lin ang="5400000" scaled="0"/>
                </a:gradFill>
                <a:effectLst/>
                <a:uLnTx/>
                <a:uFillTx/>
              </a:rPr>
              <a:t>Blob storage (remote and geo redundant)</a:t>
            </a:r>
          </a:p>
        </p:txBody>
      </p:sp>
    </p:spTree>
    <p:extLst>
      <p:ext uri="{BB962C8B-B14F-4D97-AF65-F5344CB8AC3E}">
        <p14:creationId xmlns:p14="http://schemas.microsoft.com/office/powerpoint/2010/main" val="230482959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locations</a:t>
            </a:r>
          </a:p>
        </p:txBody>
      </p:sp>
      <p:sp>
        <p:nvSpPr>
          <p:cNvPr id="3" name="Rectangle 2"/>
          <p:cNvSpPr/>
          <p:nvPr/>
        </p:nvSpPr>
        <p:spPr bwMode="auto">
          <a:xfrm>
            <a:off x="1392465" y="2084378"/>
            <a:ext cx="2823385" cy="70584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GB" sz="3529" b="0" i="0" u="none" strike="noStrike" kern="0" cap="none" spc="0" normalizeH="0" baseline="0" noProof="0" dirty="0">
                <a:ln>
                  <a:noFill/>
                </a:ln>
                <a:gradFill>
                  <a:gsLst>
                    <a:gs pos="5439">
                      <a:srgbClr val="F8F8F8"/>
                    </a:gs>
                    <a:gs pos="10000">
                      <a:srgbClr val="F8F8F8"/>
                    </a:gs>
                  </a:gsLst>
                  <a:lin ang="5400000" scaled="0"/>
                </a:gradFill>
                <a:effectLst/>
                <a:uLnTx/>
                <a:uFillTx/>
              </a:rPr>
              <a:t>Local</a:t>
            </a:r>
          </a:p>
        </p:txBody>
      </p:sp>
      <p:sp>
        <p:nvSpPr>
          <p:cNvPr id="4" name="Rectangle 3"/>
          <p:cNvSpPr/>
          <p:nvPr/>
        </p:nvSpPr>
        <p:spPr bwMode="auto">
          <a:xfrm>
            <a:off x="4685468" y="2104653"/>
            <a:ext cx="2823385" cy="70584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GB" sz="3529" b="0" i="0" u="none" strike="noStrike" kern="0" cap="none" spc="0" normalizeH="0" baseline="0" noProof="0" dirty="0">
                <a:ln>
                  <a:noFill/>
                </a:ln>
                <a:gradFill>
                  <a:gsLst>
                    <a:gs pos="5439">
                      <a:srgbClr val="F8F8F8"/>
                    </a:gs>
                    <a:gs pos="10000">
                      <a:srgbClr val="F8F8F8"/>
                    </a:gs>
                  </a:gsLst>
                  <a:lin ang="5400000" scaled="0"/>
                </a:gradFill>
                <a:effectLst/>
                <a:uLnTx/>
                <a:uFillTx/>
              </a:rPr>
              <a:t>Premium</a:t>
            </a:r>
          </a:p>
        </p:txBody>
      </p:sp>
      <p:sp>
        <p:nvSpPr>
          <p:cNvPr id="5" name="Rectangle 4"/>
          <p:cNvSpPr/>
          <p:nvPr/>
        </p:nvSpPr>
        <p:spPr bwMode="auto">
          <a:xfrm>
            <a:off x="7978472" y="2104653"/>
            <a:ext cx="2823385" cy="70584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GB" sz="3529" b="0" i="0" u="none" strike="noStrike" kern="0" cap="none" spc="0" normalizeH="0" baseline="0" noProof="0" dirty="0">
                <a:ln>
                  <a:noFill/>
                </a:ln>
                <a:gradFill>
                  <a:gsLst>
                    <a:gs pos="5439">
                      <a:srgbClr val="F8F8F8"/>
                    </a:gs>
                    <a:gs pos="10000">
                      <a:srgbClr val="F8F8F8"/>
                    </a:gs>
                  </a:gsLst>
                  <a:lin ang="5400000" scaled="0"/>
                </a:gradFill>
                <a:effectLst/>
                <a:uLnTx/>
                <a:uFillTx/>
              </a:rPr>
              <a:t>Blob</a:t>
            </a:r>
          </a:p>
        </p:txBody>
      </p:sp>
      <p:sp>
        <p:nvSpPr>
          <p:cNvPr id="6" name="Rectangle 5"/>
          <p:cNvSpPr/>
          <p:nvPr/>
        </p:nvSpPr>
        <p:spPr bwMode="auto">
          <a:xfrm>
            <a:off x="1392465" y="3024190"/>
            <a:ext cx="2823385" cy="705846"/>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GB" sz="3529" b="0" i="0" u="none" strike="noStrike" kern="0" cap="none" spc="0" normalizeH="0" baseline="0" noProof="0" dirty="0" err="1">
                <a:ln>
                  <a:noFill/>
                </a:ln>
                <a:gradFill>
                  <a:gsLst>
                    <a:gs pos="5439">
                      <a:srgbClr val="F8F8F8"/>
                    </a:gs>
                    <a:gs pos="10000">
                      <a:srgbClr val="F8F8F8"/>
                    </a:gs>
                  </a:gsLst>
                  <a:lin ang="5400000" scaled="0"/>
                </a:gradFill>
                <a:effectLst/>
                <a:uLnTx/>
                <a:uFillTx/>
              </a:rPr>
              <a:t>Tempdb</a:t>
            </a:r>
            <a:endParaRPr kumimoji="0" lang="en-GB" sz="3529"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 name="Rectangle 6"/>
          <p:cNvSpPr/>
          <p:nvPr/>
        </p:nvSpPr>
        <p:spPr bwMode="auto">
          <a:xfrm>
            <a:off x="4685468" y="3024190"/>
            <a:ext cx="2823385" cy="705846"/>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GB" sz="3529" b="0" i="0" u="none" strike="noStrike" kern="0" cap="none" spc="0" normalizeH="0" baseline="0" noProof="0" dirty="0">
                <a:ln>
                  <a:noFill/>
                </a:ln>
                <a:gradFill>
                  <a:gsLst>
                    <a:gs pos="5439">
                      <a:srgbClr val="F8F8F8"/>
                    </a:gs>
                    <a:gs pos="10000">
                      <a:srgbClr val="F8F8F8"/>
                    </a:gs>
                  </a:gsLst>
                  <a:lin ang="5400000" scaled="0"/>
                </a:gradFill>
                <a:effectLst/>
                <a:uLnTx/>
                <a:uFillTx/>
              </a:rPr>
              <a:t>Data files</a:t>
            </a:r>
          </a:p>
        </p:txBody>
      </p:sp>
      <p:sp>
        <p:nvSpPr>
          <p:cNvPr id="8" name="Rectangle 7"/>
          <p:cNvSpPr/>
          <p:nvPr/>
        </p:nvSpPr>
        <p:spPr bwMode="auto">
          <a:xfrm>
            <a:off x="4685468" y="3943728"/>
            <a:ext cx="2823385" cy="705846"/>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GB" sz="3529" b="0" i="0" u="none" strike="noStrike" kern="0" cap="none" spc="0" normalizeH="0" baseline="0" noProof="0" dirty="0">
                <a:ln>
                  <a:noFill/>
                </a:ln>
                <a:gradFill>
                  <a:gsLst>
                    <a:gs pos="5439">
                      <a:srgbClr val="F8F8F8"/>
                    </a:gs>
                    <a:gs pos="10000">
                      <a:srgbClr val="F8F8F8"/>
                    </a:gs>
                  </a:gsLst>
                  <a:lin ang="5400000" scaled="0"/>
                </a:gradFill>
                <a:effectLst/>
                <a:uLnTx/>
                <a:uFillTx/>
              </a:rPr>
              <a:t>Log files</a:t>
            </a:r>
          </a:p>
        </p:txBody>
      </p:sp>
      <p:sp>
        <p:nvSpPr>
          <p:cNvPr id="9" name="Rectangle 8"/>
          <p:cNvSpPr/>
          <p:nvPr/>
        </p:nvSpPr>
        <p:spPr bwMode="auto">
          <a:xfrm>
            <a:off x="4685468" y="4863264"/>
            <a:ext cx="2823385" cy="705846"/>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GB" sz="3529" b="0" i="0" u="none" strike="noStrike" kern="0" cap="none" spc="0" normalizeH="0" baseline="0" noProof="0" dirty="0">
                <a:ln>
                  <a:noFill/>
                </a:ln>
                <a:gradFill>
                  <a:gsLst>
                    <a:gs pos="5439">
                      <a:srgbClr val="F8F8F8"/>
                    </a:gs>
                    <a:gs pos="10000">
                      <a:srgbClr val="F8F8F8"/>
                    </a:gs>
                  </a:gsLst>
                  <a:lin ang="5400000" scaled="0"/>
                </a:gradFill>
                <a:effectLst/>
                <a:uLnTx/>
                <a:uFillTx/>
              </a:rPr>
              <a:t>Snapshots</a:t>
            </a:r>
          </a:p>
        </p:txBody>
      </p:sp>
      <p:sp>
        <p:nvSpPr>
          <p:cNvPr id="10" name="Rectangle 9"/>
          <p:cNvSpPr/>
          <p:nvPr/>
        </p:nvSpPr>
        <p:spPr bwMode="auto">
          <a:xfrm>
            <a:off x="7978472" y="3024190"/>
            <a:ext cx="2823385" cy="705846"/>
          </a:xfrm>
          <a:prstGeom prst="rect">
            <a:avLst/>
          </a:prstGeom>
          <a:solidFill>
            <a:schemeClr val="accent4">
              <a:lumMod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GB" sz="3529" b="0" i="0" u="none" strike="noStrike" kern="0" cap="none" spc="0" normalizeH="0" baseline="0" noProof="0" dirty="0">
                <a:ln>
                  <a:noFill/>
                </a:ln>
                <a:gradFill>
                  <a:gsLst>
                    <a:gs pos="5439">
                      <a:srgbClr val="F8F8F8"/>
                    </a:gs>
                    <a:gs pos="10000">
                      <a:srgbClr val="F8F8F8"/>
                    </a:gs>
                  </a:gsLst>
                  <a:lin ang="5400000" scaled="0"/>
                </a:gradFill>
                <a:effectLst/>
                <a:uLnTx/>
                <a:uFillTx/>
              </a:rPr>
              <a:t>Geo-backup</a:t>
            </a:r>
          </a:p>
        </p:txBody>
      </p:sp>
      <p:sp>
        <p:nvSpPr>
          <p:cNvPr id="11" name="Right Brace 10"/>
          <p:cNvSpPr/>
          <p:nvPr/>
        </p:nvSpPr>
        <p:spPr>
          <a:xfrm rot="16200000">
            <a:off x="7390739" y="-1422618"/>
            <a:ext cx="705846" cy="6116389"/>
          </a:xfrm>
          <a:prstGeom prst="rightBrace">
            <a:avLst>
              <a:gd name="adj1" fmla="val 104215"/>
              <a:gd name="adj2" fmla="val 5000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sysClr val="windowText" lastClr="000000"/>
              </a:solidFill>
              <a:effectLst/>
              <a:uLnTx/>
              <a:uFillTx/>
            </a:endParaRPr>
          </a:p>
        </p:txBody>
      </p:sp>
      <p:sp>
        <p:nvSpPr>
          <p:cNvPr id="12" name="TextBox 11"/>
          <p:cNvSpPr txBox="1"/>
          <p:nvPr/>
        </p:nvSpPr>
        <p:spPr>
          <a:xfrm>
            <a:off x="6357323" y="746694"/>
            <a:ext cx="2772677" cy="615522"/>
          </a:xfrm>
          <a:prstGeom prst="rect">
            <a:avLst/>
          </a:prstGeom>
          <a:noFill/>
        </p:spPr>
        <p:txBody>
          <a:bodyPr wrap="non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GB" sz="2353" b="0" i="0" u="none" strike="noStrike" kern="0" cap="none" spc="0" normalizeH="0" baseline="0" noProof="0" dirty="0">
                <a:ln>
                  <a:noFill/>
                </a:ln>
                <a:gradFill>
                  <a:gsLst>
                    <a:gs pos="2917">
                      <a:schemeClr val="tx1"/>
                    </a:gs>
                    <a:gs pos="30000">
                      <a:schemeClr val="tx1"/>
                    </a:gs>
                  </a:gsLst>
                  <a:lin ang="5400000" scaled="0"/>
                </a:gradFill>
                <a:effectLst/>
                <a:uLnTx/>
                <a:uFillTx/>
              </a:rPr>
              <a:t>Billed to customer</a:t>
            </a:r>
          </a:p>
        </p:txBody>
      </p:sp>
    </p:spTree>
    <p:extLst>
      <p:ext uri="{BB962C8B-B14F-4D97-AF65-F5344CB8AC3E}">
        <p14:creationId xmlns:p14="http://schemas.microsoft.com/office/powerpoint/2010/main" val="178464667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Local Storage: </a:t>
            </a:r>
            <a:r>
              <a:rPr lang="en-GB" dirty="0" err="1"/>
              <a:t>Tempdb</a:t>
            </a:r>
            <a:r>
              <a:rPr lang="en-GB" dirty="0"/>
              <a:t> sizing</a:t>
            </a:r>
          </a:p>
        </p:txBody>
      </p:sp>
      <p:graphicFrame>
        <p:nvGraphicFramePr>
          <p:cNvPr id="5" name="Chart 4"/>
          <p:cNvGraphicFramePr/>
          <p:nvPr>
            <p:extLst/>
          </p:nvPr>
        </p:nvGraphicFramePr>
        <p:xfrm>
          <a:off x="448586" y="1028856"/>
          <a:ext cx="11476495" cy="5293847"/>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p:cNvSpPr txBox="1"/>
          <p:nvPr/>
        </p:nvSpPr>
        <p:spPr>
          <a:xfrm>
            <a:off x="9412736" y="231316"/>
            <a:ext cx="2366947" cy="1016818"/>
          </a:xfrm>
          <a:prstGeom prst="rect">
            <a:avLst/>
          </a:prstGeom>
          <a:noFill/>
        </p:spPr>
        <p:txBody>
          <a:bodyPr wrap="square" lIns="179285" tIns="143428" rIns="179285" bIns="143428" rtlCol="0">
            <a:spAutoFit/>
          </a:bodyPr>
          <a:lstStyle/>
          <a:p>
            <a:pPr defTabSz="896386">
              <a:lnSpc>
                <a:spcPct val="90000"/>
              </a:lnSpc>
              <a:spcAft>
                <a:spcPts val="588"/>
              </a:spcAft>
            </a:pPr>
            <a:r>
              <a:rPr lang="en-GB" sz="2353" kern="0" dirty="0">
                <a:gradFill>
                  <a:gsLst>
                    <a:gs pos="2917">
                      <a:schemeClr val="tx1"/>
                    </a:gs>
                    <a:gs pos="30000">
                      <a:schemeClr val="tx1"/>
                    </a:gs>
                  </a:gsLst>
                  <a:lin ang="5400000" scaled="0"/>
                </a:gradFill>
              </a:rPr>
              <a:t>~399GB </a:t>
            </a:r>
          </a:p>
          <a:p>
            <a:pPr defTabSz="896386">
              <a:lnSpc>
                <a:spcPct val="90000"/>
              </a:lnSpc>
              <a:spcAft>
                <a:spcPts val="588"/>
              </a:spcAft>
            </a:pPr>
            <a:r>
              <a:rPr lang="en-GB" sz="2353" kern="0" dirty="0">
                <a:gradFill>
                  <a:gsLst>
                    <a:gs pos="2917">
                      <a:schemeClr val="tx1"/>
                    </a:gs>
                    <a:gs pos="30000">
                      <a:schemeClr val="tx1"/>
                    </a:gs>
                  </a:gsLst>
                  <a:lin ang="5400000" scaled="0"/>
                </a:gradFill>
              </a:rPr>
              <a:t>per DW100</a:t>
            </a:r>
          </a:p>
        </p:txBody>
      </p:sp>
    </p:spTree>
    <p:extLst>
      <p:ext uri="{BB962C8B-B14F-4D97-AF65-F5344CB8AC3E}">
        <p14:creationId xmlns:p14="http://schemas.microsoft.com/office/powerpoint/2010/main" val="347573704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Premium Storage</a:t>
            </a:r>
            <a:r>
              <a:rPr lang="en-GB" dirty="0"/>
              <a:t>: Capacity limits</a:t>
            </a:r>
          </a:p>
        </p:txBody>
      </p:sp>
      <p:sp>
        <p:nvSpPr>
          <p:cNvPr id="3" name="Rectangle 2"/>
          <p:cNvSpPr/>
          <p:nvPr/>
        </p:nvSpPr>
        <p:spPr bwMode="auto">
          <a:xfrm>
            <a:off x="1684460" y="1187962"/>
            <a:ext cx="4235078" cy="2117539"/>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GB" sz="7842" b="0" i="0" u="none" strike="noStrike" kern="0" cap="none" spc="0" normalizeH="0" baseline="0" noProof="0" dirty="0">
                <a:ln>
                  <a:noFill/>
                </a:ln>
                <a:gradFill>
                  <a:gsLst>
                    <a:gs pos="5439">
                      <a:srgbClr val="F8F8F8"/>
                    </a:gs>
                    <a:gs pos="10000">
                      <a:srgbClr val="F8F8F8"/>
                    </a:gs>
                  </a:gsLst>
                  <a:lin ang="5400000" scaled="0"/>
                </a:gradFill>
                <a:effectLst/>
                <a:uLnTx/>
                <a:uFillTx/>
              </a:rPr>
              <a:t>240TB</a:t>
            </a:r>
            <a:r>
              <a:rPr kumimoji="0" lang="en-GB" sz="3921" b="0" i="0" u="none" strike="noStrike" kern="0" cap="none" spc="0" normalizeH="0" baseline="0" noProof="0" dirty="0">
                <a:ln>
                  <a:noFill/>
                </a:ln>
                <a:gradFill>
                  <a:gsLst>
                    <a:gs pos="5439">
                      <a:srgbClr val="F8F8F8"/>
                    </a:gs>
                    <a:gs pos="10000">
                      <a:srgbClr val="F8F8F8"/>
                    </a:gs>
                  </a:gsLst>
                  <a:lin ang="5400000" scaled="0"/>
                </a:gradFill>
                <a:effectLst/>
                <a:uLnTx/>
                <a:uFillTx/>
              </a:rPr>
              <a:t> </a:t>
            </a:r>
          </a:p>
          <a:p>
            <a:pPr marL="0" marR="0" lvl="0" indent="0" algn="ctr" defTabSz="914102" eaLnBrk="1" fontAlgn="base" latinLnBrk="0" hangingPunct="1">
              <a:lnSpc>
                <a:spcPct val="100000"/>
              </a:lnSpc>
              <a:spcBef>
                <a:spcPct val="0"/>
              </a:spcBef>
              <a:spcAft>
                <a:spcPct val="0"/>
              </a:spcAft>
              <a:buClrTx/>
              <a:buSzTx/>
              <a:buFontTx/>
              <a:buNone/>
              <a:tabLst/>
              <a:defRPr/>
            </a:pPr>
            <a:r>
              <a:rPr kumimoji="0" lang="en-GB" sz="3921" b="0" i="0" u="none" strike="noStrike" kern="0" cap="none" spc="0" normalizeH="0" baseline="0" noProof="0" dirty="0">
                <a:ln>
                  <a:noFill/>
                </a:ln>
                <a:gradFill>
                  <a:gsLst>
                    <a:gs pos="5439">
                      <a:srgbClr val="F8F8F8"/>
                    </a:gs>
                    <a:gs pos="10000">
                      <a:srgbClr val="F8F8F8"/>
                    </a:gs>
                  </a:gsLst>
                  <a:lin ang="5400000" scaled="0"/>
                </a:gradFill>
                <a:effectLst/>
                <a:uLnTx/>
                <a:uFillTx/>
              </a:rPr>
              <a:t>File capacity</a:t>
            </a:r>
          </a:p>
        </p:txBody>
      </p:sp>
      <p:sp>
        <p:nvSpPr>
          <p:cNvPr id="4" name="Rectangle 3"/>
          <p:cNvSpPr/>
          <p:nvPr/>
        </p:nvSpPr>
        <p:spPr bwMode="auto">
          <a:xfrm>
            <a:off x="6272462" y="1187962"/>
            <a:ext cx="4235078" cy="211753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GB" sz="7842" b="0" i="0" u="none" strike="noStrike" kern="0" cap="none" spc="0" normalizeH="0" baseline="0" noProof="0" dirty="0">
                <a:ln>
                  <a:noFill/>
                </a:ln>
                <a:gradFill>
                  <a:gsLst>
                    <a:gs pos="5439">
                      <a:srgbClr val="F8F8F8"/>
                    </a:gs>
                    <a:gs pos="10000">
                      <a:srgbClr val="F8F8F8"/>
                    </a:gs>
                  </a:gsLst>
                  <a:lin ang="5400000" scaled="0"/>
                </a:gradFill>
                <a:effectLst/>
                <a:uLnTx/>
                <a:uFillTx/>
              </a:rPr>
              <a:t>5x</a:t>
            </a:r>
            <a:r>
              <a:rPr kumimoji="0" lang="en-GB" sz="3921" b="0" i="0" u="none" strike="noStrike" kern="0" cap="none" spc="0" normalizeH="0" baseline="0" noProof="0" dirty="0">
                <a:ln>
                  <a:noFill/>
                </a:ln>
                <a:gradFill>
                  <a:gsLst>
                    <a:gs pos="5439">
                      <a:srgbClr val="F8F8F8"/>
                    </a:gs>
                    <a:gs pos="10000">
                      <a:srgbClr val="F8F8F8"/>
                    </a:gs>
                  </a:gsLst>
                  <a:lin ang="5400000" scaled="0"/>
                </a:gradFill>
                <a:effectLst/>
                <a:uLnTx/>
                <a:uFillTx/>
              </a:rPr>
              <a:t> </a:t>
            </a:r>
          </a:p>
          <a:p>
            <a:pPr marL="0" marR="0" lvl="0" indent="0" algn="ctr" defTabSz="914102" eaLnBrk="1" fontAlgn="base" latinLnBrk="0" hangingPunct="1">
              <a:lnSpc>
                <a:spcPct val="100000"/>
              </a:lnSpc>
              <a:spcBef>
                <a:spcPct val="0"/>
              </a:spcBef>
              <a:spcAft>
                <a:spcPct val="0"/>
              </a:spcAft>
              <a:buClrTx/>
              <a:buSzTx/>
              <a:buFontTx/>
              <a:buNone/>
              <a:tabLst/>
              <a:defRPr/>
            </a:pPr>
            <a:r>
              <a:rPr kumimoji="0" lang="en-GB" sz="3921" b="0" i="0" u="none" strike="noStrike" kern="0" cap="none" spc="0" normalizeH="0" baseline="0" noProof="0" dirty="0">
                <a:ln>
                  <a:noFill/>
                </a:ln>
                <a:gradFill>
                  <a:gsLst>
                    <a:gs pos="5439">
                      <a:srgbClr val="F8F8F8"/>
                    </a:gs>
                    <a:gs pos="10000">
                      <a:srgbClr val="F8F8F8"/>
                    </a:gs>
                  </a:gsLst>
                  <a:lin ang="5400000" scaled="0"/>
                </a:gradFill>
                <a:effectLst/>
                <a:uLnTx/>
                <a:uFillTx/>
              </a:rPr>
              <a:t>CCI compression</a:t>
            </a:r>
          </a:p>
        </p:txBody>
      </p:sp>
      <p:sp>
        <p:nvSpPr>
          <p:cNvPr id="5" name="Right Brace 4"/>
          <p:cNvSpPr/>
          <p:nvPr/>
        </p:nvSpPr>
        <p:spPr>
          <a:xfrm rot="5400000">
            <a:off x="5566616" y="-632435"/>
            <a:ext cx="1058769" cy="8823079"/>
          </a:xfrm>
          <a:prstGeom prst="rightBrace">
            <a:avLst>
              <a:gd name="adj1" fmla="val 101629"/>
              <a:gd name="adj2" fmla="val 5000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sysClr val="windowText" lastClr="000000"/>
              </a:solidFill>
              <a:effectLst/>
              <a:uLnTx/>
              <a:uFillTx/>
            </a:endParaRPr>
          </a:p>
        </p:txBody>
      </p:sp>
      <p:sp>
        <p:nvSpPr>
          <p:cNvPr id="6" name="Rectangle 5"/>
          <p:cNvSpPr/>
          <p:nvPr/>
        </p:nvSpPr>
        <p:spPr bwMode="auto">
          <a:xfrm>
            <a:off x="4684308" y="4308489"/>
            <a:ext cx="2823385" cy="21175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GB" sz="7842" b="0" i="0" u="none" strike="noStrike" kern="0" cap="none" spc="0" normalizeH="0" baseline="0" noProof="0" dirty="0">
                <a:ln>
                  <a:noFill/>
                </a:ln>
                <a:gradFill>
                  <a:gsLst>
                    <a:gs pos="5439">
                      <a:srgbClr val="F8F8F8"/>
                    </a:gs>
                    <a:gs pos="10000">
                      <a:srgbClr val="F8F8F8"/>
                    </a:gs>
                  </a:gsLst>
                  <a:lin ang="5400000" scaled="0"/>
                </a:gradFill>
                <a:effectLst/>
                <a:uLnTx/>
                <a:uFillTx/>
              </a:rPr>
              <a:t>&gt;1PB</a:t>
            </a:r>
          </a:p>
          <a:p>
            <a:pPr marL="0" marR="0" lvl="0" indent="0" algn="ctr" defTabSz="914102" eaLnBrk="1" fontAlgn="base" latinLnBrk="0" hangingPunct="1">
              <a:lnSpc>
                <a:spcPct val="100000"/>
              </a:lnSpc>
              <a:spcBef>
                <a:spcPct val="0"/>
              </a:spcBef>
              <a:spcAft>
                <a:spcPct val="0"/>
              </a:spcAft>
              <a:buClrTx/>
              <a:buSzTx/>
              <a:buFontTx/>
              <a:buNone/>
              <a:tabLst/>
              <a:defRPr/>
            </a:pPr>
            <a:r>
              <a:rPr kumimoji="0" lang="en-GB" sz="3529" b="0" i="0" u="none" strike="noStrike" kern="0" cap="none" spc="0" normalizeH="0" baseline="0" noProof="0" dirty="0">
                <a:ln>
                  <a:noFill/>
                </a:ln>
                <a:gradFill>
                  <a:gsLst>
                    <a:gs pos="5439">
                      <a:srgbClr val="F8F8F8"/>
                    </a:gs>
                    <a:gs pos="10000">
                      <a:srgbClr val="F8F8F8"/>
                    </a:gs>
                  </a:gsLst>
                  <a:lin ang="5400000" scaled="0"/>
                </a:gradFill>
                <a:effectLst/>
                <a:uLnTx/>
                <a:uFillTx/>
              </a:rPr>
              <a:t>Db capacity</a:t>
            </a:r>
          </a:p>
        </p:txBody>
      </p:sp>
    </p:spTree>
    <p:extLst>
      <p:ext uri="{BB962C8B-B14F-4D97-AF65-F5344CB8AC3E}">
        <p14:creationId xmlns:p14="http://schemas.microsoft.com/office/powerpoint/2010/main" val="157079309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21 INE 1"/>
          <p:cNvSpPr/>
          <p:nvPr/>
        </p:nvSpPr>
        <p:spPr bwMode="auto">
          <a:xfrm>
            <a:off x="3285466" y="2743298"/>
            <a:ext cx="1269819" cy="829615"/>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57150" cap="flat" cmpd="sng" algn="ctr">
            <a:solidFill>
              <a:srgbClr val="DD5900"/>
            </a:solidFill>
            <a:prstDash val="soli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a:ea typeface="+mn-ea"/>
              <a:cs typeface="+mn-cs"/>
            </a:endParaRPr>
          </a:p>
        </p:txBody>
      </p:sp>
      <p:sp>
        <p:nvSpPr>
          <p:cNvPr id="4" name="Title 3"/>
          <p:cNvSpPr>
            <a:spLocks noGrp="1"/>
          </p:cNvSpPr>
          <p:nvPr>
            <p:ph type="title"/>
          </p:nvPr>
        </p:nvSpPr>
        <p:spPr/>
        <p:txBody>
          <a:bodyPr/>
          <a:lstStyle/>
          <a:p>
            <a:r>
              <a:rPr lang="en-US" dirty="0"/>
              <a:t>Introducing Azure SQL Data Warehouse</a:t>
            </a:r>
          </a:p>
        </p:txBody>
      </p:sp>
      <p:sp>
        <p:nvSpPr>
          <p:cNvPr id="3" name="Text Placeholder 2"/>
          <p:cNvSpPr>
            <a:spLocks noGrp="1"/>
          </p:cNvSpPr>
          <p:nvPr>
            <p:ph type="body" sz="quarter" idx="11"/>
          </p:nvPr>
        </p:nvSpPr>
        <p:spPr>
          <a:xfrm>
            <a:off x="275465" y="1213166"/>
            <a:ext cx="11887877" cy="1157589"/>
          </a:xfrm>
        </p:spPr>
        <p:txBody>
          <a:bodyPr/>
          <a:lstStyle/>
          <a:p>
            <a:r>
              <a:rPr lang="en-US" sz="2000" dirty="0"/>
              <a:t>A relational </a:t>
            </a:r>
            <a:r>
              <a:rPr lang="en-US" sz="2000" dirty="0">
                <a:latin typeface="+mn-lt"/>
              </a:rPr>
              <a:t>data warehouse-as-a-service</a:t>
            </a:r>
            <a:r>
              <a:rPr lang="en-US" sz="2000" dirty="0"/>
              <a:t>, fully managed by Microsoft. </a:t>
            </a:r>
          </a:p>
          <a:p>
            <a:r>
              <a:rPr lang="en-US" sz="2000" dirty="0"/>
              <a:t>Industries first </a:t>
            </a:r>
            <a:r>
              <a:rPr lang="en-US" sz="2000" dirty="0">
                <a:latin typeface="+mn-lt"/>
              </a:rPr>
              <a:t>elastic</a:t>
            </a:r>
            <a:r>
              <a:rPr lang="en-US" sz="2000" dirty="0"/>
              <a:t> cloud data warehouse with proven SQL Server capabilities.</a:t>
            </a:r>
          </a:p>
          <a:p>
            <a:r>
              <a:rPr lang="en-US" sz="2000" dirty="0"/>
              <a:t>Support your </a:t>
            </a:r>
            <a:r>
              <a:rPr lang="en-US" sz="2000" dirty="0">
                <a:latin typeface="+mn-lt"/>
              </a:rPr>
              <a:t>smallest to your largest</a:t>
            </a:r>
            <a:r>
              <a:rPr lang="en-US" sz="2000" dirty="0"/>
              <a:t> data storage needs.</a:t>
            </a:r>
            <a:endParaRPr lang="en-US" sz="2000" dirty="0">
              <a:latin typeface="+mn-lt"/>
            </a:endParaRPr>
          </a:p>
        </p:txBody>
      </p:sp>
      <p:grpSp>
        <p:nvGrpSpPr>
          <p:cNvPr id="6" name="Group 2"/>
          <p:cNvGrpSpPr/>
          <p:nvPr/>
        </p:nvGrpSpPr>
        <p:grpSpPr>
          <a:xfrm>
            <a:off x="-1178" y="6510635"/>
            <a:ext cx="12192314" cy="353950"/>
            <a:chOff x="2577137" y="4571778"/>
            <a:chExt cx="9101124" cy="1390560"/>
          </a:xfrm>
        </p:grpSpPr>
        <p:sp>
          <p:nvSpPr>
            <p:cNvPr id="7" name="TextBox 6"/>
            <p:cNvSpPr txBox="1"/>
            <p:nvPr/>
          </p:nvSpPr>
          <p:spPr>
            <a:xfrm>
              <a:off x="2577137" y="4571778"/>
              <a:ext cx="3034890" cy="1390458"/>
            </a:xfrm>
            <a:prstGeom prst="rect">
              <a:avLst/>
            </a:prstGeom>
            <a:solidFill>
              <a:srgbClr val="0072C6"/>
            </a:solidFill>
          </p:spPr>
          <p:txBody>
            <a:bodyPr wrap="square" lIns="457135" tIns="137141" rIns="365708" rtlCol="0">
              <a:noAutofit/>
            </a:bodyPr>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 </a:t>
              </a:r>
            </a:p>
          </p:txBody>
        </p:sp>
        <p:sp>
          <p:nvSpPr>
            <p:cNvPr id="8" name="TextBox 6"/>
            <p:cNvSpPr txBox="1"/>
            <p:nvPr/>
          </p:nvSpPr>
          <p:spPr>
            <a:xfrm>
              <a:off x="5612027" y="4572324"/>
              <a:ext cx="6066234" cy="1390014"/>
            </a:xfrm>
            <a:prstGeom prst="rect">
              <a:avLst/>
            </a:prstGeom>
            <a:solidFill>
              <a:srgbClr val="002050"/>
            </a:solidFill>
          </p:spPr>
          <p:txBody>
            <a:bodyPr wrap="square" lIns="457135" tIns="137141" rIns="639989" rtlCol="0">
              <a:noAutofit/>
            </a:bodyPr>
            <a:lstStyle/>
            <a:p>
              <a:pPr marL="0" marR="0" lvl="0" indent="0" algn="l" defTabSz="913774" rtl="0" eaLnBrk="1" fontAlgn="auto" latinLnBrk="0" hangingPunct="1">
                <a:lnSpc>
                  <a:spcPts val="2941"/>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uLnTx/>
                <a:uFillTx/>
                <a:latin typeface="Segoe UI Light"/>
                <a:ea typeface="+mn-ea"/>
                <a:cs typeface="+mn-cs"/>
              </a:endParaRPr>
            </a:p>
          </p:txBody>
        </p:sp>
      </p:grpSp>
      <p:sp>
        <p:nvSpPr>
          <p:cNvPr id="171" name="Freeform 170"/>
          <p:cNvSpPr>
            <a:spLocks/>
          </p:cNvSpPr>
          <p:nvPr/>
        </p:nvSpPr>
        <p:spPr bwMode="auto">
          <a:xfrm flipH="1">
            <a:off x="13185687" y="3830338"/>
            <a:ext cx="831068" cy="547210"/>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rgbClr val="00B0F0">
              <a:alpha val="34118"/>
            </a:srgbClr>
          </a:solidFill>
          <a:ln>
            <a:noFill/>
          </a:ln>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dirty="0">
              <a:ln>
                <a:noFill/>
              </a:ln>
              <a:solidFill>
                <a:prstClr val="black"/>
              </a:solidFill>
              <a:effectLst/>
              <a:uLnTx/>
              <a:uFillTx/>
              <a:latin typeface="Segoe UI"/>
              <a:ea typeface="+mn-ea"/>
              <a:cs typeface="+mn-cs"/>
            </a:endParaRPr>
          </a:p>
        </p:txBody>
      </p:sp>
      <p:pic>
        <p:nvPicPr>
          <p:cNvPr id="244" name="Picture 24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889949" y="4333525"/>
            <a:ext cx="1831046" cy="1314596"/>
          </a:xfrm>
          <a:prstGeom prst="rect">
            <a:avLst/>
          </a:prstGeom>
        </p:spPr>
      </p:pic>
      <p:grpSp>
        <p:nvGrpSpPr>
          <p:cNvPr id="249" name="1 GEAR"/>
          <p:cNvGrpSpPr/>
          <p:nvPr/>
        </p:nvGrpSpPr>
        <p:grpSpPr>
          <a:xfrm>
            <a:off x="3651908" y="2449618"/>
            <a:ext cx="676257" cy="704819"/>
            <a:chOff x="3427632" y="3858620"/>
            <a:chExt cx="676353" cy="704919"/>
          </a:xfrm>
        </p:grpSpPr>
        <p:sp>
          <p:nvSpPr>
            <p:cNvPr id="238" name="Oval 237"/>
            <p:cNvSpPr/>
            <p:nvPr/>
          </p:nvSpPr>
          <p:spPr bwMode="auto">
            <a:xfrm>
              <a:off x="3588513" y="4046252"/>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98"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Segoe UI"/>
                <a:ea typeface="+mn-ea"/>
                <a:cs typeface="Arial" charset="0"/>
              </a:endParaRPr>
            </a:p>
          </p:txBody>
        </p:sp>
        <p:grpSp>
          <p:nvGrpSpPr>
            <p:cNvPr id="221" name="Group 220"/>
            <p:cNvGrpSpPr/>
            <p:nvPr/>
          </p:nvGrpSpPr>
          <p:grpSpPr>
            <a:xfrm>
              <a:off x="3427632" y="3858620"/>
              <a:ext cx="676353" cy="704919"/>
              <a:chOff x="14154282" y="2732561"/>
              <a:chExt cx="1671361" cy="1714515"/>
            </a:xfrm>
          </p:grpSpPr>
          <p:sp>
            <p:nvSpPr>
              <p:cNvPr id="222" name="Freeform 221"/>
              <p:cNvSpPr>
                <a:spLocks noEditPoints="1"/>
              </p:cNvSpPr>
              <p:nvPr/>
            </p:nvSpPr>
            <p:spPr bwMode="black">
              <a:xfrm>
                <a:off x="14154282" y="2732561"/>
                <a:ext cx="1671361" cy="171451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adFill flip="none" rotWithShape="1">
                <a:gsLst>
                  <a:gs pos="57000">
                    <a:schemeClr val="tx1">
                      <a:lumMod val="75000"/>
                    </a:schemeClr>
                  </a:gs>
                  <a:gs pos="58000">
                    <a:schemeClr val="bg1">
                      <a:lumMod val="50000"/>
                    </a:schemeClr>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dirty="0">
                  <a:ln>
                    <a:noFill/>
                  </a:ln>
                  <a:solidFill>
                    <a:srgbClr val="FFFFFF"/>
                  </a:solidFill>
                  <a:effectLst/>
                  <a:uLnTx/>
                  <a:uFillTx/>
                  <a:latin typeface="Segoe Light"/>
                  <a:ea typeface="+mn-ea"/>
                  <a:cs typeface="+mn-cs"/>
                </a:endParaRPr>
              </a:p>
            </p:txBody>
          </p:sp>
          <p:sp>
            <p:nvSpPr>
              <p:cNvPr id="223" name="Oval 222"/>
              <p:cNvSpPr>
                <a:spLocks noChangeArrowheads="1"/>
              </p:cNvSpPr>
              <p:nvPr/>
            </p:nvSpPr>
            <p:spPr bwMode="black">
              <a:xfrm>
                <a:off x="14818730" y="3440877"/>
                <a:ext cx="342468" cy="342377"/>
              </a:xfrm>
              <a:prstGeom prst="ellipse">
                <a:avLst/>
              </a:pr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dirty="0">
                  <a:ln>
                    <a:noFill/>
                  </a:ln>
                  <a:solidFill>
                    <a:srgbClr val="000000"/>
                  </a:solidFill>
                  <a:effectLst/>
                  <a:uLnTx/>
                  <a:uFillTx/>
                  <a:latin typeface="Segoe UI"/>
                  <a:ea typeface="+mn-ea"/>
                  <a:cs typeface="+mn-cs"/>
                </a:endParaRPr>
              </a:p>
            </p:txBody>
          </p:sp>
        </p:grpSp>
      </p:grpSp>
      <p:sp>
        <p:nvSpPr>
          <p:cNvPr id="10" name="Rectangle 9"/>
          <p:cNvSpPr/>
          <p:nvPr/>
        </p:nvSpPr>
        <p:spPr bwMode="auto">
          <a:xfrm>
            <a:off x="176203" y="2456194"/>
            <a:ext cx="3308425" cy="5501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Elastic scale &amp; performance</a:t>
            </a:r>
          </a:p>
        </p:txBody>
      </p:sp>
      <p:sp>
        <p:nvSpPr>
          <p:cNvPr id="13" name="TextBox 12"/>
          <p:cNvSpPr txBox="1"/>
          <p:nvPr/>
        </p:nvSpPr>
        <p:spPr>
          <a:xfrm>
            <a:off x="884401" y="4858230"/>
            <a:ext cx="3404057" cy="1547896"/>
          </a:xfrm>
          <a:prstGeom prst="rect">
            <a:avLst/>
          </a:prstGeom>
          <a:noFill/>
          <a:ln>
            <a:noFill/>
          </a:ln>
        </p:spPr>
        <p:txBody>
          <a:bodyPr wrap="square" lIns="182854" tIns="146284" rIns="182854" bIns="146284" rtlCol="0">
            <a:spAutoFit/>
          </a:bodyPr>
          <a:lstStyle/>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Scales to petabytes of data</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Massively Parallel Processing</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Instant-on compute scales in seconds</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Query Relational / Non-Relational</a:t>
            </a:r>
          </a:p>
        </p:txBody>
      </p:sp>
      <p:grpSp>
        <p:nvGrpSpPr>
          <p:cNvPr id="224" name="Group 223"/>
          <p:cNvGrpSpPr>
            <a:grpSpLocks noChangeAspect="1"/>
          </p:cNvGrpSpPr>
          <p:nvPr/>
        </p:nvGrpSpPr>
        <p:grpSpPr>
          <a:xfrm>
            <a:off x="266832" y="3139581"/>
            <a:ext cx="1160743" cy="1928722"/>
            <a:chOff x="2066845" y="1140049"/>
            <a:chExt cx="550302" cy="914400"/>
          </a:xfrm>
          <a:solidFill>
            <a:schemeClr val="accent4"/>
          </a:solidFill>
        </p:grpSpPr>
        <p:sp>
          <p:nvSpPr>
            <p:cNvPr id="225" name="Freeform 22"/>
            <p:cNvSpPr>
              <a:spLocks/>
            </p:cNvSpPr>
            <p:nvPr/>
          </p:nvSpPr>
          <p:spPr bwMode="auto">
            <a:xfrm>
              <a:off x="2275580" y="1140049"/>
              <a:ext cx="341567" cy="709514"/>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226" name="Freeform 342"/>
            <p:cNvSpPr>
              <a:spLocks/>
            </p:cNvSpPr>
            <p:nvPr/>
          </p:nvSpPr>
          <p:spPr bwMode="auto">
            <a:xfrm>
              <a:off x="2169314" y="1242493"/>
              <a:ext cx="341567" cy="709514"/>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227" name="Freeform 343"/>
            <p:cNvSpPr>
              <a:spLocks noEditPoints="1"/>
            </p:cNvSpPr>
            <p:nvPr/>
          </p:nvSpPr>
          <p:spPr bwMode="auto">
            <a:xfrm>
              <a:off x="2066845" y="1344935"/>
              <a:ext cx="345364" cy="709514"/>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grpSp>
      <p:grpSp>
        <p:nvGrpSpPr>
          <p:cNvPr id="228" name="Group 227"/>
          <p:cNvGrpSpPr>
            <a:grpSpLocks noChangeAspect="1"/>
          </p:cNvGrpSpPr>
          <p:nvPr/>
        </p:nvGrpSpPr>
        <p:grpSpPr>
          <a:xfrm>
            <a:off x="1580737" y="3182459"/>
            <a:ext cx="610571" cy="1014541"/>
            <a:chOff x="2066845" y="1140049"/>
            <a:chExt cx="550302" cy="914400"/>
          </a:xfrm>
          <a:solidFill>
            <a:schemeClr val="accent4"/>
          </a:solidFill>
        </p:grpSpPr>
        <p:sp>
          <p:nvSpPr>
            <p:cNvPr id="229" name="Freeform 22"/>
            <p:cNvSpPr>
              <a:spLocks/>
            </p:cNvSpPr>
            <p:nvPr/>
          </p:nvSpPr>
          <p:spPr bwMode="auto">
            <a:xfrm>
              <a:off x="2275580" y="1140049"/>
              <a:ext cx="341567" cy="709514"/>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230" name="Freeform 342"/>
            <p:cNvSpPr>
              <a:spLocks/>
            </p:cNvSpPr>
            <p:nvPr/>
          </p:nvSpPr>
          <p:spPr bwMode="auto">
            <a:xfrm>
              <a:off x="2169314" y="1242493"/>
              <a:ext cx="341567" cy="709514"/>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231" name="Freeform 343"/>
            <p:cNvSpPr>
              <a:spLocks noEditPoints="1"/>
            </p:cNvSpPr>
            <p:nvPr/>
          </p:nvSpPr>
          <p:spPr bwMode="auto">
            <a:xfrm>
              <a:off x="2066845" y="1344935"/>
              <a:ext cx="345364" cy="709514"/>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grpSp>
      <p:sp>
        <p:nvSpPr>
          <p:cNvPr id="258" name="2 LINE 2"/>
          <p:cNvSpPr/>
          <p:nvPr/>
        </p:nvSpPr>
        <p:spPr bwMode="auto">
          <a:xfrm flipH="1">
            <a:off x="7232405" y="2743298"/>
            <a:ext cx="1269819" cy="829615"/>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57150" cap="flat" cmpd="sng" algn="ctr">
            <a:solidFill>
              <a:srgbClr val="DD5900"/>
            </a:solidFill>
            <a:prstDash val="soli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a:ea typeface="+mn-ea"/>
              <a:cs typeface="+mn-cs"/>
            </a:endParaRPr>
          </a:p>
        </p:txBody>
      </p:sp>
      <p:grpSp>
        <p:nvGrpSpPr>
          <p:cNvPr id="250" name="2 GEAR"/>
          <p:cNvGrpSpPr/>
          <p:nvPr/>
        </p:nvGrpSpPr>
        <p:grpSpPr>
          <a:xfrm>
            <a:off x="7485002" y="2469332"/>
            <a:ext cx="676257" cy="704819"/>
            <a:chOff x="3427632" y="3858620"/>
            <a:chExt cx="676353" cy="704919"/>
          </a:xfrm>
        </p:grpSpPr>
        <p:sp>
          <p:nvSpPr>
            <p:cNvPr id="251" name="Oval 250"/>
            <p:cNvSpPr/>
            <p:nvPr/>
          </p:nvSpPr>
          <p:spPr bwMode="auto">
            <a:xfrm>
              <a:off x="3647037" y="4038061"/>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98"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Segoe UI"/>
                <a:ea typeface="+mn-ea"/>
                <a:cs typeface="Arial" charset="0"/>
              </a:endParaRPr>
            </a:p>
          </p:txBody>
        </p:sp>
        <p:grpSp>
          <p:nvGrpSpPr>
            <p:cNvPr id="252" name="Group 251"/>
            <p:cNvGrpSpPr/>
            <p:nvPr/>
          </p:nvGrpSpPr>
          <p:grpSpPr>
            <a:xfrm>
              <a:off x="3427632" y="3858620"/>
              <a:ext cx="676353" cy="704919"/>
              <a:chOff x="14154282" y="2732561"/>
              <a:chExt cx="1671361" cy="1714515"/>
            </a:xfrm>
          </p:grpSpPr>
          <p:sp>
            <p:nvSpPr>
              <p:cNvPr id="253" name="Freeform 252"/>
              <p:cNvSpPr>
                <a:spLocks noEditPoints="1"/>
              </p:cNvSpPr>
              <p:nvPr/>
            </p:nvSpPr>
            <p:spPr bwMode="black">
              <a:xfrm>
                <a:off x="14154282" y="2732561"/>
                <a:ext cx="1671361" cy="171451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adFill flip="none" rotWithShape="1">
                <a:gsLst>
                  <a:gs pos="57000">
                    <a:schemeClr val="tx1">
                      <a:lumMod val="75000"/>
                    </a:schemeClr>
                  </a:gs>
                  <a:gs pos="58000">
                    <a:schemeClr val="bg1">
                      <a:lumMod val="50000"/>
                    </a:schemeClr>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dirty="0">
                  <a:ln>
                    <a:noFill/>
                  </a:ln>
                  <a:solidFill>
                    <a:srgbClr val="FFFFFF"/>
                  </a:solidFill>
                  <a:effectLst/>
                  <a:uLnTx/>
                  <a:uFillTx/>
                  <a:latin typeface="Segoe Light"/>
                  <a:ea typeface="+mn-ea"/>
                  <a:cs typeface="+mn-cs"/>
                </a:endParaRPr>
              </a:p>
            </p:txBody>
          </p:sp>
          <p:sp>
            <p:nvSpPr>
              <p:cNvPr id="254" name="Oval 253"/>
              <p:cNvSpPr>
                <a:spLocks noChangeArrowheads="1"/>
              </p:cNvSpPr>
              <p:nvPr/>
            </p:nvSpPr>
            <p:spPr bwMode="black">
              <a:xfrm>
                <a:off x="14818730" y="3440877"/>
                <a:ext cx="342468" cy="342377"/>
              </a:xfrm>
              <a:prstGeom prst="ellipse">
                <a:avLst/>
              </a:pr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dirty="0">
                  <a:ln>
                    <a:noFill/>
                  </a:ln>
                  <a:solidFill>
                    <a:srgbClr val="000000"/>
                  </a:solidFill>
                  <a:effectLst/>
                  <a:uLnTx/>
                  <a:uFillTx/>
                  <a:latin typeface="Segoe UI"/>
                  <a:ea typeface="+mn-ea"/>
                  <a:cs typeface="+mn-cs"/>
                </a:endParaRPr>
              </a:p>
            </p:txBody>
          </p:sp>
        </p:grpSp>
      </p:grpSp>
      <p:sp>
        <p:nvSpPr>
          <p:cNvPr id="185" name="Oval 184"/>
          <p:cNvSpPr/>
          <p:nvPr/>
        </p:nvSpPr>
        <p:spPr bwMode="auto">
          <a:xfrm>
            <a:off x="-434712" y="5466922"/>
            <a:ext cx="249677" cy="249677"/>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98"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Segoe UI"/>
              <a:ea typeface="+mn-ea"/>
              <a:cs typeface="Arial" charset="0"/>
            </a:endParaRPr>
          </a:p>
        </p:txBody>
      </p:sp>
      <p:sp>
        <p:nvSpPr>
          <p:cNvPr id="186" name="Freeform 185"/>
          <p:cNvSpPr>
            <a:spLocks noEditPoints="1"/>
          </p:cNvSpPr>
          <p:nvPr/>
        </p:nvSpPr>
        <p:spPr bwMode="black">
          <a:xfrm>
            <a:off x="-1186150" y="5064925"/>
            <a:ext cx="634670" cy="683449"/>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lumMod val="75000"/>
            </a:srgbClr>
          </a:solidFill>
          <a:ln>
            <a:noFill/>
          </a:ln>
          <a:extLst/>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dirty="0">
              <a:ln>
                <a:noFill/>
              </a:ln>
              <a:solidFill>
                <a:srgbClr val="000000"/>
              </a:solidFill>
              <a:effectLst/>
              <a:uLnTx/>
              <a:uFillTx/>
              <a:latin typeface="Segoe UI"/>
              <a:ea typeface="+mn-ea"/>
              <a:cs typeface="+mn-cs"/>
            </a:endParaRPr>
          </a:p>
        </p:txBody>
      </p:sp>
      <p:sp>
        <p:nvSpPr>
          <p:cNvPr id="262" name="Freeform 261"/>
          <p:cNvSpPr/>
          <p:nvPr/>
        </p:nvSpPr>
        <p:spPr bwMode="auto">
          <a:xfrm rot="7010332">
            <a:off x="431103" y="4487510"/>
            <a:ext cx="383616" cy="338552"/>
          </a:xfrm>
          <a:custGeom>
            <a:avLst/>
            <a:gdLst>
              <a:gd name="connsiteX0" fmla="*/ 298980 w 1027246"/>
              <a:gd name="connsiteY0" fmla="*/ 813645 h 906577"/>
              <a:gd name="connsiteX1" fmla="*/ 360057 w 1027246"/>
              <a:gd name="connsiteY1" fmla="*/ 733608 h 906577"/>
              <a:gd name="connsiteX2" fmla="*/ 798175 w 1027246"/>
              <a:gd name="connsiteY2" fmla="*/ 725418 h 906577"/>
              <a:gd name="connsiteX3" fmla="*/ 889970 w 1027246"/>
              <a:gd name="connsiteY3" fmla="*/ 296946 h 906577"/>
              <a:gd name="connsiteX4" fmla="*/ 493660 w 1027246"/>
              <a:gd name="connsiteY4" fmla="*/ 109989 h 906577"/>
              <a:gd name="connsiteX5" fmla="*/ 221366 w 1027246"/>
              <a:gd name="connsiteY5" fmla="*/ 453312 h 906577"/>
              <a:gd name="connsiteX6" fmla="*/ 120686 w 1027246"/>
              <a:gd name="connsiteY6" fmla="*/ 453311 h 906577"/>
              <a:gd name="connsiteX7" fmla="*/ 470733 w 1027246"/>
              <a:gd name="connsiteY7" fmla="*/ 11953 h 906577"/>
              <a:gd name="connsiteX8" fmla="*/ 980209 w 1027246"/>
              <a:gd name="connsiteY8" fmla="*/ 252295 h 906577"/>
              <a:gd name="connsiteX9" fmla="*/ 862202 w 1027246"/>
              <a:gd name="connsiteY9" fmla="*/ 803116 h 906577"/>
              <a:gd name="connsiteX10" fmla="*/ 298980 w 1027246"/>
              <a:gd name="connsiteY10" fmla="*/ 813645 h 906577"/>
              <a:gd name="connsiteX11" fmla="*/ 43476 w 1027246"/>
              <a:gd name="connsiteY11" fmla="*/ 775687 h 906577"/>
              <a:gd name="connsiteX12" fmla="*/ 0 w 1027246"/>
              <a:gd name="connsiteY12" fmla="*/ 689765 h 906577"/>
              <a:gd name="connsiteX13" fmla="*/ 587668 w 1027246"/>
              <a:gd name="connsiteY13" fmla="*/ 392412 h 906577"/>
              <a:gd name="connsiteX14" fmla="*/ 631143 w 1027246"/>
              <a:gd name="connsiteY14" fmla="*/ 478334 h 90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7246" h="906577">
                <a:moveTo>
                  <a:pt x="298980" y="813645"/>
                </a:moveTo>
                <a:lnTo>
                  <a:pt x="360057" y="733608"/>
                </a:lnTo>
                <a:cubicBezTo>
                  <a:pt x="490271" y="832975"/>
                  <a:pt x="671767" y="829582"/>
                  <a:pt x="798175" y="725418"/>
                </a:cubicBezTo>
                <a:cubicBezTo>
                  <a:pt x="924584" y="621254"/>
                  <a:pt x="962611" y="443754"/>
                  <a:pt x="889970" y="296946"/>
                </a:cubicBezTo>
                <a:cubicBezTo>
                  <a:pt x="817329" y="150138"/>
                  <a:pt x="653152" y="72689"/>
                  <a:pt x="493660" y="109989"/>
                </a:cubicBezTo>
                <a:cubicBezTo>
                  <a:pt x="334167" y="147289"/>
                  <a:pt x="221366" y="289515"/>
                  <a:pt x="221366" y="453312"/>
                </a:cubicBezTo>
                <a:lnTo>
                  <a:pt x="120686" y="453311"/>
                </a:lnTo>
                <a:cubicBezTo>
                  <a:pt x="120686" y="242743"/>
                  <a:pt x="265698" y="59905"/>
                  <a:pt x="470733" y="11953"/>
                </a:cubicBezTo>
                <a:cubicBezTo>
                  <a:pt x="675768" y="-35998"/>
                  <a:pt x="886825" y="63566"/>
                  <a:pt x="980209" y="252295"/>
                </a:cubicBezTo>
                <a:cubicBezTo>
                  <a:pt x="1073592" y="441024"/>
                  <a:pt x="1024706" y="669208"/>
                  <a:pt x="862202" y="803116"/>
                </a:cubicBezTo>
                <a:cubicBezTo>
                  <a:pt x="699698" y="937024"/>
                  <a:pt x="466376" y="941385"/>
                  <a:pt x="298980" y="813645"/>
                </a:cubicBezTo>
                <a:close/>
                <a:moveTo>
                  <a:pt x="43476" y="775687"/>
                </a:moveTo>
                <a:lnTo>
                  <a:pt x="0" y="689765"/>
                </a:lnTo>
                <a:lnTo>
                  <a:pt x="587668" y="392412"/>
                </a:lnTo>
                <a:lnTo>
                  <a:pt x="631143" y="4783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3" name="Freeform 262"/>
          <p:cNvSpPr/>
          <p:nvPr/>
        </p:nvSpPr>
        <p:spPr bwMode="auto">
          <a:xfrm rot="7010332">
            <a:off x="1663102" y="3908901"/>
            <a:ext cx="194163" cy="171354"/>
          </a:xfrm>
          <a:custGeom>
            <a:avLst/>
            <a:gdLst>
              <a:gd name="connsiteX0" fmla="*/ 298980 w 1027246"/>
              <a:gd name="connsiteY0" fmla="*/ 813645 h 906577"/>
              <a:gd name="connsiteX1" fmla="*/ 360057 w 1027246"/>
              <a:gd name="connsiteY1" fmla="*/ 733608 h 906577"/>
              <a:gd name="connsiteX2" fmla="*/ 798175 w 1027246"/>
              <a:gd name="connsiteY2" fmla="*/ 725418 h 906577"/>
              <a:gd name="connsiteX3" fmla="*/ 889970 w 1027246"/>
              <a:gd name="connsiteY3" fmla="*/ 296946 h 906577"/>
              <a:gd name="connsiteX4" fmla="*/ 493660 w 1027246"/>
              <a:gd name="connsiteY4" fmla="*/ 109989 h 906577"/>
              <a:gd name="connsiteX5" fmla="*/ 221366 w 1027246"/>
              <a:gd name="connsiteY5" fmla="*/ 453312 h 906577"/>
              <a:gd name="connsiteX6" fmla="*/ 120686 w 1027246"/>
              <a:gd name="connsiteY6" fmla="*/ 453311 h 906577"/>
              <a:gd name="connsiteX7" fmla="*/ 470733 w 1027246"/>
              <a:gd name="connsiteY7" fmla="*/ 11953 h 906577"/>
              <a:gd name="connsiteX8" fmla="*/ 980209 w 1027246"/>
              <a:gd name="connsiteY8" fmla="*/ 252295 h 906577"/>
              <a:gd name="connsiteX9" fmla="*/ 862202 w 1027246"/>
              <a:gd name="connsiteY9" fmla="*/ 803116 h 906577"/>
              <a:gd name="connsiteX10" fmla="*/ 298980 w 1027246"/>
              <a:gd name="connsiteY10" fmla="*/ 813645 h 906577"/>
              <a:gd name="connsiteX11" fmla="*/ 43476 w 1027246"/>
              <a:gd name="connsiteY11" fmla="*/ 775687 h 906577"/>
              <a:gd name="connsiteX12" fmla="*/ 0 w 1027246"/>
              <a:gd name="connsiteY12" fmla="*/ 689765 h 906577"/>
              <a:gd name="connsiteX13" fmla="*/ 587668 w 1027246"/>
              <a:gd name="connsiteY13" fmla="*/ 392412 h 906577"/>
              <a:gd name="connsiteX14" fmla="*/ 631143 w 1027246"/>
              <a:gd name="connsiteY14" fmla="*/ 478334 h 90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7246" h="906577">
                <a:moveTo>
                  <a:pt x="298980" y="813645"/>
                </a:moveTo>
                <a:lnTo>
                  <a:pt x="360057" y="733608"/>
                </a:lnTo>
                <a:cubicBezTo>
                  <a:pt x="490271" y="832975"/>
                  <a:pt x="671767" y="829582"/>
                  <a:pt x="798175" y="725418"/>
                </a:cubicBezTo>
                <a:cubicBezTo>
                  <a:pt x="924584" y="621254"/>
                  <a:pt x="962611" y="443754"/>
                  <a:pt x="889970" y="296946"/>
                </a:cubicBezTo>
                <a:cubicBezTo>
                  <a:pt x="817329" y="150138"/>
                  <a:pt x="653152" y="72689"/>
                  <a:pt x="493660" y="109989"/>
                </a:cubicBezTo>
                <a:cubicBezTo>
                  <a:pt x="334167" y="147289"/>
                  <a:pt x="221366" y="289515"/>
                  <a:pt x="221366" y="453312"/>
                </a:cubicBezTo>
                <a:lnTo>
                  <a:pt x="120686" y="453311"/>
                </a:lnTo>
                <a:cubicBezTo>
                  <a:pt x="120686" y="242743"/>
                  <a:pt x="265698" y="59905"/>
                  <a:pt x="470733" y="11953"/>
                </a:cubicBezTo>
                <a:cubicBezTo>
                  <a:pt x="675768" y="-35998"/>
                  <a:pt x="886825" y="63566"/>
                  <a:pt x="980209" y="252295"/>
                </a:cubicBezTo>
                <a:cubicBezTo>
                  <a:pt x="1073592" y="441024"/>
                  <a:pt x="1024706" y="669208"/>
                  <a:pt x="862202" y="803116"/>
                </a:cubicBezTo>
                <a:cubicBezTo>
                  <a:pt x="699698" y="937024"/>
                  <a:pt x="466376" y="941385"/>
                  <a:pt x="298980" y="813645"/>
                </a:cubicBezTo>
                <a:close/>
                <a:moveTo>
                  <a:pt x="43476" y="775687"/>
                </a:moveTo>
                <a:lnTo>
                  <a:pt x="0" y="689765"/>
                </a:lnTo>
                <a:lnTo>
                  <a:pt x="587668" y="392412"/>
                </a:lnTo>
                <a:lnTo>
                  <a:pt x="631143" y="4783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2" name="Group 201"/>
          <p:cNvGrpSpPr>
            <a:grpSpLocks noChangeAspect="1"/>
          </p:cNvGrpSpPr>
          <p:nvPr/>
        </p:nvGrpSpPr>
        <p:grpSpPr>
          <a:xfrm>
            <a:off x="2370080" y="3361189"/>
            <a:ext cx="395451" cy="369245"/>
            <a:chOff x="-5364163" y="-2738437"/>
            <a:chExt cx="4327525" cy="4054475"/>
          </a:xfrm>
          <a:solidFill>
            <a:schemeClr val="accent4"/>
          </a:solidFill>
        </p:grpSpPr>
        <p:sp>
          <p:nvSpPr>
            <p:cNvPr id="203" name="Freeform 5"/>
            <p:cNvSpPr>
              <a:spLocks/>
            </p:cNvSpPr>
            <p:nvPr/>
          </p:nvSpPr>
          <p:spPr bwMode="auto">
            <a:xfrm>
              <a:off x="-3487738" y="236538"/>
              <a:ext cx="447675" cy="1063625"/>
            </a:xfrm>
            <a:custGeom>
              <a:avLst/>
              <a:gdLst>
                <a:gd name="T0" fmla="*/ 44 w 119"/>
                <a:gd name="T1" fmla="*/ 24 h 283"/>
                <a:gd name="T2" fmla="*/ 0 w 119"/>
                <a:gd name="T3" fmla="*/ 41 h 283"/>
                <a:gd name="T4" fmla="*/ 0 w 119"/>
                <a:gd name="T5" fmla="*/ 93 h 283"/>
                <a:gd name="T6" fmla="*/ 16 w 119"/>
                <a:gd name="T7" fmla="*/ 89 h 283"/>
                <a:gd name="T8" fmla="*/ 32 w 119"/>
                <a:gd name="T9" fmla="*/ 84 h 283"/>
                <a:gd name="T10" fmla="*/ 47 w 119"/>
                <a:gd name="T11" fmla="*/ 77 h 283"/>
                <a:gd name="T12" fmla="*/ 59 w 119"/>
                <a:gd name="T13" fmla="*/ 69 h 283"/>
                <a:gd name="T14" fmla="*/ 59 w 119"/>
                <a:gd name="T15" fmla="*/ 283 h 283"/>
                <a:gd name="T16" fmla="*/ 119 w 119"/>
                <a:gd name="T17" fmla="*/ 283 h 283"/>
                <a:gd name="T18" fmla="*/ 119 w 119"/>
                <a:gd name="T19" fmla="*/ 0 h 283"/>
                <a:gd name="T20" fmla="*/ 83 w 119"/>
                <a:gd name="T21" fmla="*/ 0 h 283"/>
                <a:gd name="T22" fmla="*/ 44 w 119"/>
                <a:gd name="T23" fmla="*/ 2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44" y="24"/>
                  </a:moveTo>
                  <a:cubicBezTo>
                    <a:pt x="31" y="31"/>
                    <a:pt x="16" y="37"/>
                    <a:pt x="0" y="41"/>
                  </a:cubicBezTo>
                  <a:cubicBezTo>
                    <a:pt x="0" y="93"/>
                    <a:pt x="0" y="93"/>
                    <a:pt x="0" y="93"/>
                  </a:cubicBezTo>
                  <a:cubicBezTo>
                    <a:pt x="5" y="92"/>
                    <a:pt x="11" y="91"/>
                    <a:pt x="16" y="89"/>
                  </a:cubicBezTo>
                  <a:cubicBezTo>
                    <a:pt x="22" y="88"/>
                    <a:pt x="27" y="86"/>
                    <a:pt x="32" y="84"/>
                  </a:cubicBezTo>
                  <a:cubicBezTo>
                    <a:pt x="37" y="82"/>
                    <a:pt x="42" y="79"/>
                    <a:pt x="47" y="77"/>
                  </a:cubicBezTo>
                  <a:cubicBezTo>
                    <a:pt x="51" y="74"/>
                    <a:pt x="55" y="71"/>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8"/>
                    <a:pt x="59" y="16"/>
                    <a:pt x="44" y="24"/>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204" name="Freeform 6"/>
            <p:cNvSpPr>
              <a:spLocks noEditPoints="1"/>
            </p:cNvSpPr>
            <p:nvPr/>
          </p:nvSpPr>
          <p:spPr bwMode="auto">
            <a:xfrm>
              <a:off x="-5364163" y="-1246187"/>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8"/>
                    <a:pt x="62" y="146"/>
                  </a:cubicBezTo>
                  <a:cubicBezTo>
                    <a:pt x="62" y="80"/>
                    <a:pt x="75" y="47"/>
                    <a:pt x="101" y="47"/>
                  </a:cubicBezTo>
                  <a:cubicBezTo>
                    <a:pt x="126" y="47"/>
                    <a:pt x="138" y="79"/>
                    <a:pt x="138" y="143"/>
                  </a:cubicBezTo>
                  <a:cubicBezTo>
                    <a:pt x="138" y="207"/>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205" name="Freeform 7"/>
            <p:cNvSpPr>
              <a:spLocks/>
            </p:cNvSpPr>
            <p:nvPr/>
          </p:nvSpPr>
          <p:spPr bwMode="auto">
            <a:xfrm>
              <a:off x="-4344988"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206" name="Freeform 8"/>
            <p:cNvSpPr>
              <a:spLocks noEditPoints="1"/>
            </p:cNvSpPr>
            <p:nvPr/>
          </p:nvSpPr>
          <p:spPr bwMode="auto">
            <a:xfrm>
              <a:off x="-4446588"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1 w 201"/>
                <a:gd name="T15" fmla="*/ 239 h 286"/>
                <a:gd name="T16" fmla="*/ 62 w 201"/>
                <a:gd name="T17" fmla="*/ 146 h 286"/>
                <a:gd name="T18" fmla="*/ 101 w 201"/>
                <a:gd name="T19" fmla="*/ 46 h 286"/>
                <a:gd name="T20" fmla="*/ 138 w 201"/>
                <a:gd name="T21" fmla="*/ 143 h 286"/>
                <a:gd name="T22" fmla="*/ 101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39"/>
                  </a:moveTo>
                  <a:cubicBezTo>
                    <a:pt x="75" y="239"/>
                    <a:pt x="62" y="208"/>
                    <a:pt x="62" y="146"/>
                  </a:cubicBezTo>
                  <a:cubicBezTo>
                    <a:pt x="62" y="80"/>
                    <a:pt x="75" y="46"/>
                    <a:pt x="101" y="46"/>
                  </a:cubicBezTo>
                  <a:cubicBezTo>
                    <a:pt x="126" y="46"/>
                    <a:pt x="138" y="79"/>
                    <a:pt x="138" y="143"/>
                  </a:cubicBezTo>
                  <a:cubicBezTo>
                    <a:pt x="138" y="207"/>
                    <a:pt x="126" y="239"/>
                    <a:pt x="101" y="239"/>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207" name="Freeform 9"/>
            <p:cNvSpPr>
              <a:spLocks/>
            </p:cNvSpPr>
            <p:nvPr/>
          </p:nvSpPr>
          <p:spPr bwMode="auto">
            <a:xfrm>
              <a:off x="-1687513"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2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2" y="0"/>
                    <a:pt x="82" y="0"/>
                    <a:pt x="82" y="0"/>
                  </a:cubicBezTo>
                  <a:cubicBezTo>
                    <a:pt x="71" y="9"/>
                    <a:pt x="58" y="17"/>
                    <a:pt x="44" y="24"/>
                  </a:cubicBezTo>
                  <a:cubicBezTo>
                    <a:pt x="30" y="31"/>
                    <a:pt x="16" y="37"/>
                    <a:pt x="0" y="42"/>
                  </a:cubicBezTo>
                  <a:cubicBezTo>
                    <a:pt x="0" y="93"/>
                    <a:pt x="0" y="93"/>
                    <a:pt x="0" y="93"/>
                  </a:cubicBezTo>
                  <a:cubicBezTo>
                    <a:pt x="5" y="93"/>
                    <a:pt x="11" y="92"/>
                    <a:pt x="16" y="90"/>
                  </a:cubicBezTo>
                  <a:cubicBezTo>
                    <a:pt x="22" y="89"/>
                    <a:pt x="27" y="87"/>
                    <a:pt x="32"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208" name="Freeform 10"/>
            <p:cNvSpPr>
              <a:spLocks noEditPoints="1"/>
            </p:cNvSpPr>
            <p:nvPr/>
          </p:nvSpPr>
          <p:spPr bwMode="auto">
            <a:xfrm>
              <a:off x="-5364163" y="239713"/>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9"/>
                    <a:pt x="62" y="146"/>
                  </a:cubicBezTo>
                  <a:cubicBezTo>
                    <a:pt x="62" y="80"/>
                    <a:pt x="75" y="47"/>
                    <a:pt x="101" y="47"/>
                  </a:cubicBezTo>
                  <a:cubicBezTo>
                    <a:pt x="126" y="47"/>
                    <a:pt x="138" y="79"/>
                    <a:pt x="138" y="143"/>
                  </a:cubicBezTo>
                  <a:cubicBezTo>
                    <a:pt x="138" y="208"/>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209" name="Freeform 11"/>
            <p:cNvSpPr>
              <a:spLocks/>
            </p:cNvSpPr>
            <p:nvPr/>
          </p:nvSpPr>
          <p:spPr bwMode="auto">
            <a:xfrm>
              <a:off x="-3487738"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3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9"/>
                    <a:pt x="59" y="17"/>
                    <a:pt x="44" y="24"/>
                  </a:cubicBezTo>
                  <a:cubicBezTo>
                    <a:pt x="31" y="31"/>
                    <a:pt x="16" y="37"/>
                    <a:pt x="0" y="42"/>
                  </a:cubicBezTo>
                  <a:cubicBezTo>
                    <a:pt x="0" y="93"/>
                    <a:pt x="0" y="93"/>
                    <a:pt x="0" y="93"/>
                  </a:cubicBezTo>
                  <a:cubicBezTo>
                    <a:pt x="5" y="93"/>
                    <a:pt x="11" y="92"/>
                    <a:pt x="16" y="90"/>
                  </a:cubicBezTo>
                  <a:cubicBezTo>
                    <a:pt x="22" y="89"/>
                    <a:pt x="27" y="87"/>
                    <a:pt x="32"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211" name="Freeform 13"/>
            <p:cNvSpPr>
              <a:spLocks/>
            </p:cNvSpPr>
            <p:nvPr/>
          </p:nvSpPr>
          <p:spPr bwMode="auto">
            <a:xfrm>
              <a:off x="-5262563" y="-2738437"/>
              <a:ext cx="450850" cy="1063625"/>
            </a:xfrm>
            <a:custGeom>
              <a:avLst/>
              <a:gdLst>
                <a:gd name="T0" fmla="*/ 33 w 120"/>
                <a:gd name="T1" fmla="*/ 85 h 283"/>
                <a:gd name="T2" fmla="*/ 47 w 120"/>
                <a:gd name="T3" fmla="*/ 77 h 283"/>
                <a:gd name="T4" fmla="*/ 59 w 120"/>
                <a:gd name="T5" fmla="*/ 69 h 283"/>
                <a:gd name="T6" fmla="*/ 59 w 120"/>
                <a:gd name="T7" fmla="*/ 283 h 283"/>
                <a:gd name="T8" fmla="*/ 120 w 120"/>
                <a:gd name="T9" fmla="*/ 283 h 283"/>
                <a:gd name="T10" fmla="*/ 120 w 120"/>
                <a:gd name="T11" fmla="*/ 0 h 283"/>
                <a:gd name="T12" fmla="*/ 83 w 120"/>
                <a:gd name="T13" fmla="*/ 0 h 283"/>
                <a:gd name="T14" fmla="*/ 45 w 120"/>
                <a:gd name="T15" fmla="*/ 24 h 283"/>
                <a:gd name="T16" fmla="*/ 0 w 120"/>
                <a:gd name="T17" fmla="*/ 42 h 283"/>
                <a:gd name="T18" fmla="*/ 0 w 120"/>
                <a:gd name="T19" fmla="*/ 93 h 283"/>
                <a:gd name="T20" fmla="*/ 17 w 120"/>
                <a:gd name="T21" fmla="*/ 90 h 283"/>
                <a:gd name="T22" fmla="*/ 33 w 120"/>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3">
                  <a:moveTo>
                    <a:pt x="33" y="85"/>
                  </a:moveTo>
                  <a:cubicBezTo>
                    <a:pt x="38" y="82"/>
                    <a:pt x="43" y="80"/>
                    <a:pt x="47" y="77"/>
                  </a:cubicBezTo>
                  <a:cubicBezTo>
                    <a:pt x="52" y="75"/>
                    <a:pt x="56" y="72"/>
                    <a:pt x="59" y="69"/>
                  </a:cubicBezTo>
                  <a:cubicBezTo>
                    <a:pt x="59" y="283"/>
                    <a:pt x="59" y="283"/>
                    <a:pt x="59" y="283"/>
                  </a:cubicBezTo>
                  <a:cubicBezTo>
                    <a:pt x="120" y="283"/>
                    <a:pt x="120" y="283"/>
                    <a:pt x="120" y="283"/>
                  </a:cubicBezTo>
                  <a:cubicBezTo>
                    <a:pt x="120" y="0"/>
                    <a:pt x="120" y="0"/>
                    <a:pt x="120" y="0"/>
                  </a:cubicBezTo>
                  <a:cubicBezTo>
                    <a:pt x="83" y="0"/>
                    <a:pt x="83" y="0"/>
                    <a:pt x="83" y="0"/>
                  </a:cubicBezTo>
                  <a:cubicBezTo>
                    <a:pt x="72" y="9"/>
                    <a:pt x="59" y="17"/>
                    <a:pt x="45" y="24"/>
                  </a:cubicBezTo>
                  <a:cubicBezTo>
                    <a:pt x="31" y="31"/>
                    <a:pt x="16" y="37"/>
                    <a:pt x="0" y="42"/>
                  </a:cubicBezTo>
                  <a:cubicBezTo>
                    <a:pt x="0" y="93"/>
                    <a:pt x="0" y="93"/>
                    <a:pt x="0" y="93"/>
                  </a:cubicBezTo>
                  <a:cubicBezTo>
                    <a:pt x="6" y="93"/>
                    <a:pt x="11" y="92"/>
                    <a:pt x="17" y="90"/>
                  </a:cubicBezTo>
                  <a:cubicBezTo>
                    <a:pt x="22" y="89"/>
                    <a:pt x="27" y="87"/>
                    <a:pt x="33"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212" name="Freeform 14"/>
            <p:cNvSpPr>
              <a:spLocks noEditPoints="1"/>
            </p:cNvSpPr>
            <p:nvPr/>
          </p:nvSpPr>
          <p:spPr bwMode="auto">
            <a:xfrm>
              <a:off x="-44465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1 w 201"/>
                <a:gd name="T19" fmla="*/ 47 h 286"/>
                <a:gd name="T20" fmla="*/ 138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40"/>
                  </a:moveTo>
                  <a:cubicBezTo>
                    <a:pt x="75" y="240"/>
                    <a:pt x="62" y="209"/>
                    <a:pt x="62" y="146"/>
                  </a:cubicBezTo>
                  <a:cubicBezTo>
                    <a:pt x="62" y="80"/>
                    <a:pt x="75" y="47"/>
                    <a:pt x="101" y="47"/>
                  </a:cubicBezTo>
                  <a:cubicBezTo>
                    <a:pt x="126" y="47"/>
                    <a:pt x="138" y="79"/>
                    <a:pt x="138" y="143"/>
                  </a:cubicBezTo>
                  <a:cubicBezTo>
                    <a:pt x="138" y="208"/>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213" name="Freeform 15"/>
            <p:cNvSpPr>
              <a:spLocks/>
            </p:cNvSpPr>
            <p:nvPr/>
          </p:nvSpPr>
          <p:spPr bwMode="auto">
            <a:xfrm>
              <a:off x="-2608263"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214" name="Freeform 16"/>
            <p:cNvSpPr>
              <a:spLocks noEditPoints="1"/>
            </p:cNvSpPr>
            <p:nvPr/>
          </p:nvSpPr>
          <p:spPr bwMode="auto">
            <a:xfrm>
              <a:off x="-2709863"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0 w 201"/>
                <a:gd name="T15" fmla="*/ 240 h 286"/>
                <a:gd name="T16" fmla="*/ 62 w 201"/>
                <a:gd name="T17" fmla="*/ 146 h 286"/>
                <a:gd name="T18" fmla="*/ 101 w 201"/>
                <a:gd name="T19" fmla="*/ 47 h 286"/>
                <a:gd name="T20" fmla="*/ 138 w 201"/>
                <a:gd name="T21" fmla="*/ 143 h 286"/>
                <a:gd name="T22" fmla="*/ 100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40"/>
                  </a:moveTo>
                  <a:cubicBezTo>
                    <a:pt x="75" y="240"/>
                    <a:pt x="62" y="209"/>
                    <a:pt x="62" y="146"/>
                  </a:cubicBezTo>
                  <a:cubicBezTo>
                    <a:pt x="62" y="80"/>
                    <a:pt x="75" y="47"/>
                    <a:pt x="101" y="47"/>
                  </a:cubicBezTo>
                  <a:cubicBezTo>
                    <a:pt x="126" y="47"/>
                    <a:pt x="138" y="79"/>
                    <a:pt x="138" y="143"/>
                  </a:cubicBezTo>
                  <a:cubicBezTo>
                    <a:pt x="138" y="208"/>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215" name="Freeform 17"/>
            <p:cNvSpPr>
              <a:spLocks noEditPoints="1"/>
            </p:cNvSpPr>
            <p:nvPr/>
          </p:nvSpPr>
          <p:spPr bwMode="auto">
            <a:xfrm>
              <a:off x="-2709863"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0 w 201"/>
                <a:gd name="T15" fmla="*/ 239 h 286"/>
                <a:gd name="T16" fmla="*/ 62 w 201"/>
                <a:gd name="T17" fmla="*/ 146 h 286"/>
                <a:gd name="T18" fmla="*/ 101 w 201"/>
                <a:gd name="T19" fmla="*/ 46 h 286"/>
                <a:gd name="T20" fmla="*/ 138 w 201"/>
                <a:gd name="T21" fmla="*/ 143 h 286"/>
                <a:gd name="T22" fmla="*/ 100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39"/>
                  </a:moveTo>
                  <a:cubicBezTo>
                    <a:pt x="75" y="239"/>
                    <a:pt x="62" y="208"/>
                    <a:pt x="62" y="146"/>
                  </a:cubicBezTo>
                  <a:cubicBezTo>
                    <a:pt x="62" y="80"/>
                    <a:pt x="75" y="46"/>
                    <a:pt x="101" y="46"/>
                  </a:cubicBezTo>
                  <a:cubicBezTo>
                    <a:pt x="126" y="46"/>
                    <a:pt x="138" y="79"/>
                    <a:pt x="138" y="143"/>
                  </a:cubicBezTo>
                  <a:cubicBezTo>
                    <a:pt x="138" y="207"/>
                    <a:pt x="126" y="239"/>
                    <a:pt x="100" y="239"/>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216" name="Freeform 18"/>
            <p:cNvSpPr>
              <a:spLocks noEditPoints="1"/>
            </p:cNvSpPr>
            <p:nvPr/>
          </p:nvSpPr>
          <p:spPr bwMode="auto">
            <a:xfrm>
              <a:off x="-3592513" y="-1246187"/>
              <a:ext cx="755650" cy="1076325"/>
            </a:xfrm>
            <a:custGeom>
              <a:avLst/>
              <a:gdLst>
                <a:gd name="T0" fmla="*/ 104 w 201"/>
                <a:gd name="T1" fmla="*/ 0 h 286"/>
                <a:gd name="T2" fmla="*/ 27 w 201"/>
                <a:gd name="T3" fmla="*/ 38 h 286"/>
                <a:gd name="T4" fmla="*/ 0 w 201"/>
                <a:gd name="T5" fmla="*/ 148 h 286"/>
                <a:gd name="T6" fmla="*/ 99 w 201"/>
                <a:gd name="T7" fmla="*/ 286 h 286"/>
                <a:gd name="T8" fmla="*/ 175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1" y="0"/>
                    <a:pt x="45" y="13"/>
                    <a:pt x="27" y="38"/>
                  </a:cubicBezTo>
                  <a:cubicBezTo>
                    <a:pt x="9" y="63"/>
                    <a:pt x="0" y="100"/>
                    <a:pt x="0" y="148"/>
                  </a:cubicBezTo>
                  <a:cubicBezTo>
                    <a:pt x="0" y="240"/>
                    <a:pt x="33" y="286"/>
                    <a:pt x="99" y="286"/>
                  </a:cubicBezTo>
                  <a:cubicBezTo>
                    <a:pt x="132" y="286"/>
                    <a:pt x="157" y="274"/>
                    <a:pt x="175" y="249"/>
                  </a:cubicBezTo>
                  <a:cubicBezTo>
                    <a:pt x="192" y="224"/>
                    <a:pt x="201" y="188"/>
                    <a:pt x="201" y="141"/>
                  </a:cubicBezTo>
                  <a:cubicBezTo>
                    <a:pt x="201" y="47"/>
                    <a:pt x="169" y="0"/>
                    <a:pt x="104" y="0"/>
                  </a:cubicBezTo>
                  <a:close/>
                  <a:moveTo>
                    <a:pt x="101" y="240"/>
                  </a:moveTo>
                  <a:cubicBezTo>
                    <a:pt x="75" y="240"/>
                    <a:pt x="62" y="208"/>
                    <a:pt x="62" y="146"/>
                  </a:cubicBezTo>
                  <a:cubicBezTo>
                    <a:pt x="62" y="80"/>
                    <a:pt x="75" y="47"/>
                    <a:pt x="102" y="47"/>
                  </a:cubicBezTo>
                  <a:cubicBezTo>
                    <a:pt x="126" y="47"/>
                    <a:pt x="139" y="79"/>
                    <a:pt x="139" y="143"/>
                  </a:cubicBezTo>
                  <a:cubicBezTo>
                    <a:pt x="139" y="207"/>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217" name="Freeform 19"/>
            <p:cNvSpPr>
              <a:spLocks noEditPoints="1"/>
            </p:cNvSpPr>
            <p:nvPr/>
          </p:nvSpPr>
          <p:spPr bwMode="auto">
            <a:xfrm>
              <a:off x="-17922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5" y="13"/>
                    <a:pt x="27" y="38"/>
                  </a:cubicBezTo>
                  <a:cubicBezTo>
                    <a:pt x="9" y="63"/>
                    <a:pt x="0" y="100"/>
                    <a:pt x="0" y="148"/>
                  </a:cubicBezTo>
                  <a:cubicBezTo>
                    <a:pt x="0" y="240"/>
                    <a:pt x="33" y="286"/>
                    <a:pt x="99" y="286"/>
                  </a:cubicBezTo>
                  <a:cubicBezTo>
                    <a:pt x="132" y="286"/>
                    <a:pt x="157" y="274"/>
                    <a:pt x="174" y="249"/>
                  </a:cubicBezTo>
                  <a:cubicBezTo>
                    <a:pt x="192" y="224"/>
                    <a:pt x="201" y="188"/>
                    <a:pt x="201" y="141"/>
                  </a:cubicBezTo>
                  <a:cubicBezTo>
                    <a:pt x="201" y="47"/>
                    <a:pt x="169" y="0"/>
                    <a:pt x="104" y="0"/>
                  </a:cubicBezTo>
                  <a:close/>
                  <a:moveTo>
                    <a:pt x="101" y="240"/>
                  </a:moveTo>
                  <a:cubicBezTo>
                    <a:pt x="75" y="240"/>
                    <a:pt x="62" y="209"/>
                    <a:pt x="62" y="146"/>
                  </a:cubicBezTo>
                  <a:cubicBezTo>
                    <a:pt x="62" y="80"/>
                    <a:pt x="75" y="47"/>
                    <a:pt x="102" y="47"/>
                  </a:cubicBezTo>
                  <a:cubicBezTo>
                    <a:pt x="126" y="47"/>
                    <a:pt x="139" y="79"/>
                    <a:pt x="139" y="143"/>
                  </a:cubicBezTo>
                  <a:cubicBezTo>
                    <a:pt x="139" y="208"/>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grpSp>
      <p:pic>
        <p:nvPicPr>
          <p:cNvPr id="266" name="Picture 26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84060" y="4134614"/>
            <a:ext cx="633997" cy="633997"/>
          </a:xfrm>
          <a:prstGeom prst="rect">
            <a:avLst/>
          </a:prstGeom>
        </p:spPr>
      </p:pic>
      <p:grpSp>
        <p:nvGrpSpPr>
          <p:cNvPr id="19" name="Group 18"/>
          <p:cNvGrpSpPr/>
          <p:nvPr/>
        </p:nvGrpSpPr>
        <p:grpSpPr>
          <a:xfrm>
            <a:off x="4218833" y="3446571"/>
            <a:ext cx="3976506" cy="2804036"/>
            <a:chOff x="4218567" y="3446573"/>
            <a:chExt cx="3977070" cy="2804434"/>
          </a:xfrm>
        </p:grpSpPr>
        <p:grpSp>
          <p:nvGrpSpPr>
            <p:cNvPr id="5" name="Group 4"/>
            <p:cNvGrpSpPr/>
            <p:nvPr/>
          </p:nvGrpSpPr>
          <p:grpSpPr>
            <a:xfrm>
              <a:off x="5461371" y="4792127"/>
              <a:ext cx="2373722" cy="1458880"/>
              <a:chOff x="2091702" y="1130273"/>
              <a:chExt cx="1816694" cy="1116533"/>
            </a:xfrm>
          </p:grpSpPr>
          <p:sp>
            <p:nvSpPr>
              <p:cNvPr id="65" name="Freeform 64"/>
              <p:cNvSpPr/>
              <p:nvPr/>
            </p:nvSpPr>
            <p:spPr>
              <a:xfrm>
                <a:off x="2925244" y="1130273"/>
                <a:ext cx="768277" cy="509782"/>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6BBC"/>
                  </a:gs>
                  <a:gs pos="57000">
                    <a:srgbClr val="107BCC"/>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dirty="0" err="1">
                    <a:ln>
                      <a:noFill/>
                    </a:ln>
                    <a:solidFill>
                      <a:srgbClr val="FFFFFF"/>
                    </a:solidFill>
                    <a:effectLst/>
                    <a:uLnTx/>
                    <a:uFillTx/>
                    <a:latin typeface="Segoe Light"/>
                    <a:ea typeface="+mn-ea"/>
                    <a:cs typeface="+mn-cs"/>
                  </a:rPr>
                  <a:t>Saas</a:t>
                </a:r>
                <a:endParaRPr kumimoji="0" lang="en-US" sz="998" b="0" i="0" u="none" strike="noStrike" kern="0" cap="none" spc="0" normalizeH="0" baseline="0" noProof="0" dirty="0">
                  <a:ln>
                    <a:noFill/>
                  </a:ln>
                  <a:solidFill>
                    <a:srgbClr val="FFFFFF"/>
                  </a:solidFill>
                  <a:effectLst/>
                  <a:uLnTx/>
                  <a:uFillTx/>
                  <a:latin typeface="Segoe Light"/>
                  <a:ea typeface="+mn-ea"/>
                  <a:cs typeface="+mn-cs"/>
                </a:endParaRPr>
              </a:p>
            </p:txBody>
          </p:sp>
          <p:sp>
            <p:nvSpPr>
              <p:cNvPr id="129" name="Freeform 128"/>
              <p:cNvSpPr/>
              <p:nvPr/>
            </p:nvSpPr>
            <p:spPr>
              <a:xfrm>
                <a:off x="2091702" y="1266766"/>
                <a:ext cx="992702" cy="658696"/>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dirty="0">
                  <a:ln>
                    <a:noFill/>
                  </a:ln>
                  <a:solidFill>
                    <a:srgbClr val="FFFFFF"/>
                  </a:solidFill>
                  <a:effectLst/>
                  <a:uLnTx/>
                  <a:uFillTx/>
                  <a:latin typeface="Segoe Light"/>
                  <a:ea typeface="+mn-ea"/>
                  <a:cs typeface="+mn-cs"/>
                </a:endParaRPr>
              </a:p>
            </p:txBody>
          </p:sp>
          <p:sp>
            <p:nvSpPr>
              <p:cNvPr id="130" name="Freeform 129"/>
              <p:cNvSpPr/>
              <p:nvPr/>
            </p:nvSpPr>
            <p:spPr>
              <a:xfrm>
                <a:off x="2124261" y="1296796"/>
                <a:ext cx="942161" cy="625160"/>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dirty="0">
                    <a:ln>
                      <a:noFill/>
                    </a:ln>
                    <a:solidFill>
                      <a:srgbClr val="FFFFFF"/>
                    </a:solidFill>
                    <a:effectLst/>
                    <a:uLnTx/>
                    <a:uFillTx/>
                    <a:latin typeface="Segoe Light"/>
                    <a:ea typeface="+mn-ea"/>
                    <a:cs typeface="+mn-cs"/>
                  </a:rPr>
                  <a:t>Azure</a:t>
                </a:r>
              </a:p>
            </p:txBody>
          </p:sp>
          <p:sp>
            <p:nvSpPr>
              <p:cNvPr id="131" name="Freeform 130"/>
              <p:cNvSpPr/>
              <p:nvPr/>
            </p:nvSpPr>
            <p:spPr>
              <a:xfrm>
                <a:off x="2178210" y="1724130"/>
                <a:ext cx="780247" cy="51772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dirty="0">
                  <a:ln>
                    <a:noFill/>
                  </a:ln>
                  <a:solidFill>
                    <a:srgbClr val="FFFFFF"/>
                  </a:solidFill>
                  <a:effectLst/>
                  <a:uLnTx/>
                  <a:uFillTx/>
                  <a:latin typeface="Segoe Light"/>
                  <a:ea typeface="+mn-ea"/>
                  <a:cs typeface="+mn-cs"/>
                </a:endParaRPr>
              </a:p>
            </p:txBody>
          </p:sp>
          <p:sp>
            <p:nvSpPr>
              <p:cNvPr id="132" name="Freeform 131"/>
              <p:cNvSpPr/>
              <p:nvPr/>
            </p:nvSpPr>
            <p:spPr>
              <a:xfrm>
                <a:off x="2190537" y="1748344"/>
                <a:ext cx="751218" cy="498462"/>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dirty="0">
                    <a:ln>
                      <a:noFill/>
                    </a:ln>
                    <a:solidFill>
                      <a:srgbClr val="FFFFFF"/>
                    </a:solidFill>
                    <a:effectLst/>
                    <a:uLnTx/>
                    <a:uFillTx/>
                    <a:latin typeface="Segoe Light"/>
                    <a:ea typeface="+mn-ea"/>
                    <a:cs typeface="+mn-cs"/>
                  </a:rPr>
                  <a:t>Public</a:t>
                </a:r>
              </a:p>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dirty="0">
                    <a:ln>
                      <a:noFill/>
                    </a:ln>
                    <a:solidFill>
                      <a:srgbClr val="FFFFFF"/>
                    </a:solidFill>
                    <a:effectLst/>
                    <a:uLnTx/>
                    <a:uFillTx/>
                    <a:latin typeface="Segoe Light"/>
                    <a:ea typeface="+mn-ea"/>
                    <a:cs typeface="+mn-cs"/>
                  </a:rPr>
                  <a:t>Cloud</a:t>
                </a:r>
              </a:p>
            </p:txBody>
          </p:sp>
          <p:sp>
            <p:nvSpPr>
              <p:cNvPr id="133" name="Freeform 132"/>
              <p:cNvSpPr/>
              <p:nvPr/>
            </p:nvSpPr>
            <p:spPr>
              <a:xfrm>
                <a:off x="2849261" y="1491932"/>
                <a:ext cx="1059135" cy="702777"/>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dirty="0">
                    <a:ln>
                      <a:noFill/>
                    </a:ln>
                    <a:solidFill>
                      <a:srgbClr val="FFFFFF"/>
                    </a:solidFill>
                    <a:effectLst/>
                    <a:uLnTx/>
                    <a:uFillTx/>
                    <a:latin typeface="Segoe Light"/>
                    <a:ea typeface="+mn-ea"/>
                    <a:cs typeface="+mn-cs"/>
                  </a:rPr>
                  <a:t>Office 365</a:t>
                </a:r>
              </a:p>
            </p:txBody>
          </p:sp>
          <p:sp>
            <p:nvSpPr>
              <p:cNvPr id="134" name="Freeform 133"/>
              <p:cNvSpPr/>
              <p:nvPr/>
            </p:nvSpPr>
            <p:spPr>
              <a:xfrm>
                <a:off x="2885514" y="1509815"/>
                <a:ext cx="1005232" cy="667010"/>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dirty="0">
                    <a:ln>
                      <a:noFill/>
                    </a:ln>
                    <a:solidFill>
                      <a:srgbClr val="FFFFFF"/>
                    </a:solidFill>
                    <a:effectLst/>
                    <a:uLnTx/>
                    <a:uFillTx/>
                    <a:latin typeface="Segoe Light"/>
                    <a:ea typeface="+mn-ea"/>
                    <a:cs typeface="+mn-cs"/>
                  </a:rPr>
                  <a:t>Office 365</a:t>
                </a:r>
              </a:p>
            </p:txBody>
          </p:sp>
        </p:grpSp>
        <p:sp>
          <p:nvSpPr>
            <p:cNvPr id="14" name="TextBox 13"/>
            <p:cNvSpPr txBox="1"/>
            <p:nvPr/>
          </p:nvSpPr>
          <p:spPr>
            <a:xfrm>
              <a:off x="4218567" y="3979665"/>
              <a:ext cx="3977070" cy="837231"/>
            </a:xfrm>
            <a:prstGeom prst="rect">
              <a:avLst/>
            </a:prstGeom>
            <a:noFill/>
            <a:ln>
              <a:noFill/>
            </a:ln>
          </p:spPr>
          <p:txBody>
            <a:bodyPr wrap="square" lIns="182854" tIns="146284" rIns="182854" bIns="146284" rtlCol="0">
              <a:spAutoFit/>
            </a:bodyPr>
            <a:lstStyle>
              <a:defPPr>
                <a:defRPr lang="en-US"/>
              </a:defPPr>
              <a:lvl1pPr>
                <a:lnSpc>
                  <a:spcPct val="90000"/>
                </a:lnSpc>
                <a:spcAft>
                  <a:spcPts val="1200"/>
                </a:spcAft>
                <a:defRPr sz="1400">
                  <a:gradFill>
                    <a:gsLst>
                      <a:gs pos="2917">
                        <a:srgbClr val="000000"/>
                      </a:gs>
                      <a:gs pos="30000">
                        <a:srgbClr val="000000"/>
                      </a:gs>
                    </a:gsLst>
                    <a:lin ang="5400000" scaled="0"/>
                  </a:gradFill>
                </a:defRPr>
              </a:lvl1pPr>
            </a:lstStyle>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Get started in minutes</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Integrated with Azure ML, PowerBI &amp; ADF</a:t>
              </a:r>
            </a:p>
          </p:txBody>
        </p:sp>
        <p:sp>
          <p:nvSpPr>
            <p:cNvPr id="11" name="Rectangle 10"/>
            <p:cNvSpPr/>
            <p:nvPr/>
          </p:nvSpPr>
          <p:spPr bwMode="auto">
            <a:xfrm>
              <a:off x="4319937" y="3446573"/>
              <a:ext cx="3295128" cy="54118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Powered by the Cloud</a:t>
              </a:r>
            </a:p>
          </p:txBody>
        </p:sp>
        <p:pic>
          <p:nvPicPr>
            <p:cNvPr id="265" name="Picture 26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41272" y="5200826"/>
              <a:ext cx="434609" cy="434609"/>
            </a:xfrm>
            <a:prstGeom prst="rect">
              <a:avLst/>
            </a:prstGeom>
          </p:spPr>
        </p:pic>
        <p:pic>
          <p:nvPicPr>
            <p:cNvPr id="268" name="Picture 267"/>
            <p:cNvPicPr>
              <a:picLocks noChangeAspect="1"/>
            </p:cNvPicPr>
            <p:nvPr/>
          </p:nvPicPr>
          <p:blipFill>
            <a:blip r:embed="rId6" cstate="email">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4926878" y="5680291"/>
              <a:ext cx="541790" cy="541790"/>
            </a:xfrm>
            <a:prstGeom prst="rect">
              <a:avLst/>
            </a:prstGeom>
          </p:spPr>
        </p:pic>
      </p:grpSp>
      <p:grpSp>
        <p:nvGrpSpPr>
          <p:cNvPr id="75" name="Group 74"/>
          <p:cNvGrpSpPr>
            <a:grpSpLocks noChangeAspect="1"/>
          </p:cNvGrpSpPr>
          <p:nvPr/>
        </p:nvGrpSpPr>
        <p:grpSpPr>
          <a:xfrm>
            <a:off x="6008507" y="-357398"/>
            <a:ext cx="428468" cy="264313"/>
            <a:chOff x="1691870" y="-5380374"/>
            <a:chExt cx="5029200" cy="3102395"/>
          </a:xfrm>
        </p:grpSpPr>
        <p:grpSp>
          <p:nvGrpSpPr>
            <p:cNvPr id="76" name="Group 75"/>
            <p:cNvGrpSpPr/>
            <p:nvPr/>
          </p:nvGrpSpPr>
          <p:grpSpPr>
            <a:xfrm>
              <a:off x="1691870" y="-5380374"/>
              <a:ext cx="5029200" cy="3102395"/>
              <a:chOff x="1691870" y="-5380374"/>
              <a:chExt cx="5029200" cy="3102395"/>
            </a:xfrm>
          </p:grpSpPr>
          <p:grpSp>
            <p:nvGrpSpPr>
              <p:cNvPr id="78" name="Group 77"/>
              <p:cNvGrpSpPr/>
              <p:nvPr/>
            </p:nvGrpSpPr>
            <p:grpSpPr>
              <a:xfrm>
                <a:off x="1691870" y="-5380374"/>
                <a:ext cx="5029200" cy="3102395"/>
                <a:chOff x="1691870" y="-5380374"/>
                <a:chExt cx="5029200" cy="3102395"/>
              </a:xfrm>
            </p:grpSpPr>
            <p:sp>
              <p:nvSpPr>
                <p:cNvPr id="82" name="Rounded Rectangle 81"/>
                <p:cNvSpPr/>
                <p:nvPr/>
              </p:nvSpPr>
              <p:spPr>
                <a:xfrm>
                  <a:off x="1691870" y="-5245767"/>
                  <a:ext cx="5029200" cy="2967788"/>
                </a:xfrm>
                <a:prstGeom prst="roundRect">
                  <a:avLst>
                    <a:gd name="adj" fmla="val 9165"/>
                  </a:avLst>
                </a:prstGeom>
                <a:solidFill>
                  <a:srgbClr val="E4E2E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83" name="Round Same Side Corner Rectangle 82"/>
                <p:cNvSpPr/>
                <p:nvPr/>
              </p:nvSpPr>
              <p:spPr>
                <a:xfrm>
                  <a:off x="1691870" y="-5380374"/>
                  <a:ext cx="5029200" cy="352926"/>
                </a:xfrm>
                <a:prstGeom prst="round2SameRect">
                  <a:avLst>
                    <a:gd name="adj1" fmla="val 42938"/>
                    <a:gd name="adj2" fmla="val 0"/>
                  </a:avLst>
                </a:prstGeom>
                <a:solidFill>
                  <a:srgbClr val="B5ADB6"/>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cxnSp>
            <p:nvCxnSpPr>
              <p:cNvPr id="79" name="Straight Connector 78"/>
              <p:cNvCxnSpPr/>
              <p:nvPr/>
            </p:nvCxnSpPr>
            <p:spPr>
              <a:xfrm>
                <a:off x="1783901" y="-5198097"/>
                <a:ext cx="187036" cy="0"/>
              </a:xfrm>
              <a:prstGeom prst="line">
                <a:avLst/>
              </a:prstGeom>
              <a:noFill/>
              <a:ln w="3175" cap="flat" cmpd="sng" algn="ctr">
                <a:solidFill>
                  <a:srgbClr val="024D84"/>
                </a:solidFill>
                <a:prstDash val="solid"/>
                <a:miter lim="800000"/>
              </a:ln>
              <a:effectLst/>
            </p:spPr>
          </p:cxnSp>
          <p:sp>
            <p:nvSpPr>
              <p:cNvPr id="80" name="Frame 79"/>
              <p:cNvSpPr/>
              <p:nvPr/>
            </p:nvSpPr>
            <p:spPr>
              <a:xfrm>
                <a:off x="2099107" y="-5282089"/>
                <a:ext cx="263791" cy="167985"/>
              </a:xfrm>
              <a:prstGeom prst="frame">
                <a:avLst/>
              </a:prstGeom>
              <a:solidFill>
                <a:srgbClr val="024D8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000000"/>
                  </a:solidFill>
                  <a:effectLst/>
                  <a:uLnTx/>
                  <a:uFillTx/>
                  <a:latin typeface="Segoe"/>
                  <a:ea typeface="+mn-ea"/>
                  <a:cs typeface="+mn-cs"/>
                </a:endParaRPr>
              </a:p>
            </p:txBody>
          </p:sp>
          <p:sp>
            <p:nvSpPr>
              <p:cNvPr id="81" name="Multiply 80"/>
              <p:cNvSpPr/>
              <p:nvPr/>
            </p:nvSpPr>
            <p:spPr>
              <a:xfrm>
                <a:off x="2399687" y="-5344597"/>
                <a:ext cx="293001" cy="293001"/>
              </a:xfrm>
              <a:prstGeom prst="mathMultiply">
                <a:avLst>
                  <a:gd name="adj1" fmla="val 16001"/>
                </a:avLst>
              </a:prstGeom>
              <a:solidFill>
                <a:srgbClr val="024D8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sp>
          <p:nvSpPr>
            <p:cNvPr id="77" name="Donut 59"/>
            <p:cNvSpPr>
              <a:spLocks noChangeAspect="1"/>
            </p:cNvSpPr>
            <p:nvPr/>
          </p:nvSpPr>
          <p:spPr bwMode="auto">
            <a:xfrm flipH="1">
              <a:off x="3004488" y="-4604754"/>
              <a:ext cx="2419899" cy="2012541"/>
            </a:xfrm>
            <a:custGeom>
              <a:avLst/>
              <a:gdLst/>
              <a:ahLst/>
              <a:cxnLst/>
              <a:rect l="l" t="t" r="r" b="b"/>
              <a:pathLst>
                <a:path w="1049699" h="873224">
                  <a:moveTo>
                    <a:pt x="694504" y="413534"/>
                  </a:moveTo>
                  <a:cubicBezTo>
                    <a:pt x="732475" y="413534"/>
                    <a:pt x="763257" y="444315"/>
                    <a:pt x="763257" y="482286"/>
                  </a:cubicBezTo>
                  <a:cubicBezTo>
                    <a:pt x="763257" y="520258"/>
                    <a:pt x="732475" y="551039"/>
                    <a:pt x="694504" y="551039"/>
                  </a:cubicBezTo>
                  <a:cubicBezTo>
                    <a:pt x="656533" y="551039"/>
                    <a:pt x="625751" y="520258"/>
                    <a:pt x="625751" y="482286"/>
                  </a:cubicBezTo>
                  <a:cubicBezTo>
                    <a:pt x="625751" y="444315"/>
                    <a:pt x="656533" y="413534"/>
                    <a:pt x="694504" y="413534"/>
                  </a:cubicBezTo>
                  <a:close/>
                  <a:moveTo>
                    <a:pt x="694504" y="344781"/>
                  </a:moveTo>
                  <a:cubicBezTo>
                    <a:pt x="618562" y="344781"/>
                    <a:pt x="556998" y="406344"/>
                    <a:pt x="556998" y="482286"/>
                  </a:cubicBezTo>
                  <a:cubicBezTo>
                    <a:pt x="556998" y="558229"/>
                    <a:pt x="618562" y="619792"/>
                    <a:pt x="694504" y="619792"/>
                  </a:cubicBezTo>
                  <a:cubicBezTo>
                    <a:pt x="770446" y="619792"/>
                    <a:pt x="832010" y="558229"/>
                    <a:pt x="832010" y="482286"/>
                  </a:cubicBezTo>
                  <a:cubicBezTo>
                    <a:pt x="832010" y="406344"/>
                    <a:pt x="770446" y="344781"/>
                    <a:pt x="694504" y="344781"/>
                  </a:cubicBezTo>
                  <a:close/>
                  <a:moveTo>
                    <a:pt x="197661" y="172436"/>
                  </a:moveTo>
                  <a:cubicBezTo>
                    <a:pt x="219463" y="172436"/>
                    <a:pt x="237138" y="190111"/>
                    <a:pt x="237138" y="211913"/>
                  </a:cubicBezTo>
                  <a:cubicBezTo>
                    <a:pt x="237138" y="233716"/>
                    <a:pt x="219463" y="251390"/>
                    <a:pt x="197661" y="251390"/>
                  </a:cubicBezTo>
                  <a:cubicBezTo>
                    <a:pt x="175858" y="251390"/>
                    <a:pt x="158183" y="233716"/>
                    <a:pt x="158183" y="211913"/>
                  </a:cubicBezTo>
                  <a:cubicBezTo>
                    <a:pt x="158183" y="190111"/>
                    <a:pt x="175858" y="172436"/>
                    <a:pt x="197661" y="172436"/>
                  </a:cubicBezTo>
                  <a:close/>
                  <a:moveTo>
                    <a:pt x="197661" y="132959"/>
                  </a:moveTo>
                  <a:cubicBezTo>
                    <a:pt x="154055" y="132959"/>
                    <a:pt x="118706" y="168308"/>
                    <a:pt x="118706" y="211913"/>
                  </a:cubicBezTo>
                  <a:cubicBezTo>
                    <a:pt x="118706" y="255519"/>
                    <a:pt x="154055" y="290868"/>
                    <a:pt x="197661" y="290868"/>
                  </a:cubicBezTo>
                  <a:cubicBezTo>
                    <a:pt x="241266" y="290868"/>
                    <a:pt x="276615" y="255519"/>
                    <a:pt x="276615" y="211913"/>
                  </a:cubicBezTo>
                  <a:cubicBezTo>
                    <a:pt x="276615" y="168308"/>
                    <a:pt x="241266" y="132959"/>
                    <a:pt x="197661" y="132959"/>
                  </a:cubicBezTo>
                  <a:close/>
                  <a:moveTo>
                    <a:pt x="735148" y="113222"/>
                  </a:moveTo>
                  <a:lnTo>
                    <a:pt x="750778" y="185510"/>
                  </a:lnTo>
                  <a:lnTo>
                    <a:pt x="825020" y="210909"/>
                  </a:lnTo>
                  <a:lnTo>
                    <a:pt x="869956" y="162065"/>
                  </a:lnTo>
                  <a:lnTo>
                    <a:pt x="938336" y="208955"/>
                  </a:lnTo>
                  <a:lnTo>
                    <a:pt x="912938" y="277336"/>
                  </a:lnTo>
                  <a:lnTo>
                    <a:pt x="950059" y="332040"/>
                  </a:lnTo>
                  <a:lnTo>
                    <a:pt x="1026254" y="332040"/>
                  </a:lnTo>
                  <a:lnTo>
                    <a:pt x="1049699" y="418004"/>
                  </a:lnTo>
                  <a:lnTo>
                    <a:pt x="996948" y="459033"/>
                  </a:lnTo>
                  <a:lnTo>
                    <a:pt x="996948" y="523506"/>
                  </a:lnTo>
                  <a:lnTo>
                    <a:pt x="1045792" y="568442"/>
                  </a:lnTo>
                  <a:lnTo>
                    <a:pt x="1028208" y="646591"/>
                  </a:lnTo>
                  <a:lnTo>
                    <a:pt x="944197" y="648545"/>
                  </a:lnTo>
                  <a:lnTo>
                    <a:pt x="914891" y="695434"/>
                  </a:lnTo>
                  <a:lnTo>
                    <a:pt x="932475" y="767723"/>
                  </a:lnTo>
                  <a:lnTo>
                    <a:pt x="869956" y="814612"/>
                  </a:lnTo>
                  <a:lnTo>
                    <a:pt x="813297" y="769676"/>
                  </a:lnTo>
                  <a:lnTo>
                    <a:pt x="750778" y="797029"/>
                  </a:lnTo>
                  <a:lnTo>
                    <a:pt x="737102" y="865409"/>
                  </a:lnTo>
                  <a:lnTo>
                    <a:pt x="656998" y="873224"/>
                  </a:lnTo>
                  <a:lnTo>
                    <a:pt x="637461" y="789214"/>
                  </a:lnTo>
                  <a:lnTo>
                    <a:pt x="572988" y="769676"/>
                  </a:lnTo>
                  <a:lnTo>
                    <a:pt x="518283" y="814612"/>
                  </a:lnTo>
                  <a:lnTo>
                    <a:pt x="463579" y="765769"/>
                  </a:lnTo>
                  <a:lnTo>
                    <a:pt x="483116" y="701296"/>
                  </a:lnTo>
                  <a:lnTo>
                    <a:pt x="442088" y="646591"/>
                  </a:lnTo>
                  <a:lnTo>
                    <a:pt x="365892" y="644637"/>
                  </a:lnTo>
                  <a:lnTo>
                    <a:pt x="350262" y="568442"/>
                  </a:lnTo>
                  <a:lnTo>
                    <a:pt x="410828" y="537182"/>
                  </a:lnTo>
                  <a:lnTo>
                    <a:pt x="408874" y="460987"/>
                  </a:lnTo>
                  <a:lnTo>
                    <a:pt x="350262" y="412143"/>
                  </a:lnTo>
                  <a:lnTo>
                    <a:pt x="371753" y="339855"/>
                  </a:lnTo>
                  <a:lnTo>
                    <a:pt x="444041" y="341809"/>
                  </a:lnTo>
                  <a:lnTo>
                    <a:pt x="485070" y="296873"/>
                  </a:lnTo>
                  <a:lnTo>
                    <a:pt x="459671" y="208955"/>
                  </a:lnTo>
                  <a:lnTo>
                    <a:pt x="516330" y="164019"/>
                  </a:lnTo>
                  <a:lnTo>
                    <a:pt x="582757" y="208955"/>
                  </a:lnTo>
                  <a:lnTo>
                    <a:pt x="637461" y="189418"/>
                  </a:lnTo>
                  <a:lnTo>
                    <a:pt x="658952" y="115176"/>
                  </a:lnTo>
                  <a:close/>
                  <a:moveTo>
                    <a:pt x="220998" y="0"/>
                  </a:moveTo>
                  <a:lnTo>
                    <a:pt x="229972" y="41507"/>
                  </a:lnTo>
                  <a:lnTo>
                    <a:pt x="272601" y="56091"/>
                  </a:lnTo>
                  <a:lnTo>
                    <a:pt x="298403" y="28045"/>
                  </a:lnTo>
                  <a:lnTo>
                    <a:pt x="337667" y="54969"/>
                  </a:lnTo>
                  <a:lnTo>
                    <a:pt x="323083" y="94233"/>
                  </a:lnTo>
                  <a:lnTo>
                    <a:pt x="344398" y="125643"/>
                  </a:lnTo>
                  <a:lnTo>
                    <a:pt x="388148" y="125643"/>
                  </a:lnTo>
                  <a:lnTo>
                    <a:pt x="401610" y="175003"/>
                  </a:lnTo>
                  <a:lnTo>
                    <a:pt x="371321" y="198561"/>
                  </a:lnTo>
                  <a:lnTo>
                    <a:pt x="371321" y="235581"/>
                  </a:lnTo>
                  <a:lnTo>
                    <a:pt x="399366" y="261383"/>
                  </a:lnTo>
                  <a:lnTo>
                    <a:pt x="389270" y="306256"/>
                  </a:lnTo>
                  <a:lnTo>
                    <a:pt x="341032" y="307377"/>
                  </a:lnTo>
                  <a:lnTo>
                    <a:pt x="324205" y="334301"/>
                  </a:lnTo>
                  <a:lnTo>
                    <a:pt x="334301" y="375808"/>
                  </a:lnTo>
                  <a:lnTo>
                    <a:pt x="298403" y="402732"/>
                  </a:lnTo>
                  <a:lnTo>
                    <a:pt x="265870" y="376930"/>
                  </a:lnTo>
                  <a:lnTo>
                    <a:pt x="229972" y="392635"/>
                  </a:lnTo>
                  <a:lnTo>
                    <a:pt x="222120" y="431899"/>
                  </a:lnTo>
                  <a:lnTo>
                    <a:pt x="176125" y="436386"/>
                  </a:lnTo>
                  <a:lnTo>
                    <a:pt x="164907" y="388148"/>
                  </a:lnTo>
                  <a:lnTo>
                    <a:pt x="127887" y="376930"/>
                  </a:lnTo>
                  <a:lnTo>
                    <a:pt x="96476" y="402732"/>
                  </a:lnTo>
                  <a:lnTo>
                    <a:pt x="65065" y="374686"/>
                  </a:lnTo>
                  <a:lnTo>
                    <a:pt x="76284" y="337666"/>
                  </a:lnTo>
                  <a:lnTo>
                    <a:pt x="52725" y="306256"/>
                  </a:lnTo>
                  <a:lnTo>
                    <a:pt x="8975" y="305134"/>
                  </a:lnTo>
                  <a:lnTo>
                    <a:pt x="0" y="261383"/>
                  </a:lnTo>
                  <a:lnTo>
                    <a:pt x="34776" y="243434"/>
                  </a:lnTo>
                  <a:lnTo>
                    <a:pt x="33655" y="199683"/>
                  </a:lnTo>
                  <a:lnTo>
                    <a:pt x="0" y="171638"/>
                  </a:lnTo>
                  <a:lnTo>
                    <a:pt x="12340" y="130131"/>
                  </a:lnTo>
                  <a:lnTo>
                    <a:pt x="53847" y="131252"/>
                  </a:lnTo>
                  <a:lnTo>
                    <a:pt x="77405" y="105451"/>
                  </a:lnTo>
                  <a:lnTo>
                    <a:pt x="62822" y="54969"/>
                  </a:lnTo>
                  <a:lnTo>
                    <a:pt x="95354" y="29167"/>
                  </a:lnTo>
                  <a:lnTo>
                    <a:pt x="133496" y="54969"/>
                  </a:lnTo>
                  <a:lnTo>
                    <a:pt x="164907" y="43751"/>
                  </a:lnTo>
                  <a:lnTo>
                    <a:pt x="177247" y="1122"/>
                  </a:lnTo>
                  <a:close/>
                </a:path>
              </a:pathLst>
            </a:custGeom>
            <a:solidFill>
              <a:srgbClr val="00563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998"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a:ea typeface="Segoe UI" pitchFamily="34" charset="0"/>
                <a:cs typeface="Segoe UI" pitchFamily="34" charset="0"/>
              </a:endParaRPr>
            </a:p>
          </p:txBody>
        </p:sp>
      </p:grpSp>
      <p:grpSp>
        <p:nvGrpSpPr>
          <p:cNvPr id="84" name="Group 83"/>
          <p:cNvGrpSpPr>
            <a:grpSpLocks noChangeAspect="1"/>
          </p:cNvGrpSpPr>
          <p:nvPr/>
        </p:nvGrpSpPr>
        <p:grpSpPr>
          <a:xfrm>
            <a:off x="6641747" y="-1003128"/>
            <a:ext cx="423625" cy="423625"/>
            <a:chOff x="4322558" y="-150269"/>
            <a:chExt cx="300538" cy="300538"/>
          </a:xfrm>
          <a:solidFill>
            <a:srgbClr val="FEBE1A"/>
          </a:solidFill>
        </p:grpSpPr>
        <p:sp>
          <p:nvSpPr>
            <p:cNvPr id="85" name="Oval 84"/>
            <p:cNvSpPr/>
            <p:nvPr/>
          </p:nvSpPr>
          <p:spPr>
            <a:xfrm>
              <a:off x="4322558" y="-150269"/>
              <a:ext cx="300538" cy="300538"/>
            </a:xfrm>
            <a:prstGeom prst="ellipse">
              <a:avLst/>
            </a:prstGeom>
            <a:grp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nvGrpSpPr>
            <p:cNvPr id="86" name="Group 85"/>
            <p:cNvGrpSpPr>
              <a:grpSpLocks noChangeAspect="1"/>
            </p:cNvGrpSpPr>
            <p:nvPr/>
          </p:nvGrpSpPr>
          <p:grpSpPr>
            <a:xfrm>
              <a:off x="4384955" y="-98434"/>
              <a:ext cx="175744" cy="196869"/>
              <a:chOff x="-459430" y="-5122871"/>
              <a:chExt cx="1512104" cy="1693868"/>
            </a:xfrm>
            <a:grpFill/>
          </p:grpSpPr>
          <p:sp>
            <p:nvSpPr>
              <p:cNvPr id="87" name="Freeform 86"/>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FFC410"/>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88" name="Freeform 87"/>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FF8E00"/>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89" name="Freeform 88"/>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FD4508"/>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grpSp>
      <p:grpSp>
        <p:nvGrpSpPr>
          <p:cNvPr id="96" name="Group 95"/>
          <p:cNvGrpSpPr>
            <a:grpSpLocks noChangeAspect="1"/>
          </p:cNvGrpSpPr>
          <p:nvPr/>
        </p:nvGrpSpPr>
        <p:grpSpPr>
          <a:xfrm>
            <a:off x="6403987" y="-1047921"/>
            <a:ext cx="246256" cy="246256"/>
            <a:chOff x="4322558" y="-150269"/>
            <a:chExt cx="300538" cy="300538"/>
          </a:xfrm>
        </p:grpSpPr>
        <p:sp>
          <p:nvSpPr>
            <p:cNvPr id="97" name="Oval 96"/>
            <p:cNvSpPr/>
            <p:nvPr/>
          </p:nvSpPr>
          <p:spPr>
            <a:xfrm>
              <a:off x="4322558" y="-150269"/>
              <a:ext cx="300538" cy="300538"/>
            </a:xfrm>
            <a:prstGeom prst="ellipse">
              <a:avLst/>
            </a:prstGeom>
            <a:solidFill>
              <a:srgbClr val="13A8A1"/>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nvGrpSpPr>
            <p:cNvPr id="98" name="Group 97"/>
            <p:cNvGrpSpPr>
              <a:grpSpLocks noChangeAspect="1"/>
            </p:cNvGrpSpPr>
            <p:nvPr/>
          </p:nvGrpSpPr>
          <p:grpSpPr>
            <a:xfrm>
              <a:off x="4384955" y="-98434"/>
              <a:ext cx="175744" cy="196869"/>
              <a:chOff x="-459430" y="-5122871"/>
              <a:chExt cx="1512104" cy="1693868"/>
            </a:xfrm>
          </p:grpSpPr>
          <p:sp>
            <p:nvSpPr>
              <p:cNvPr id="99" name="Freeform 98"/>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48BB4E"/>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00" name="Freeform 99"/>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008641"/>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01" name="Freeform 100"/>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00602E"/>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grpSp>
      <p:grpSp>
        <p:nvGrpSpPr>
          <p:cNvPr id="114" name="Group 113"/>
          <p:cNvGrpSpPr>
            <a:grpSpLocks noChangeAspect="1"/>
          </p:cNvGrpSpPr>
          <p:nvPr/>
        </p:nvGrpSpPr>
        <p:grpSpPr>
          <a:xfrm>
            <a:off x="14133030" y="2982162"/>
            <a:ext cx="312655" cy="312656"/>
            <a:chOff x="4322558" y="-150269"/>
            <a:chExt cx="300538" cy="300538"/>
          </a:xfrm>
        </p:grpSpPr>
        <p:sp>
          <p:nvSpPr>
            <p:cNvPr id="115" name="Oval 114"/>
            <p:cNvSpPr/>
            <p:nvPr/>
          </p:nvSpPr>
          <p:spPr>
            <a:xfrm>
              <a:off x="4322558" y="-150269"/>
              <a:ext cx="300538" cy="300538"/>
            </a:xfrm>
            <a:prstGeom prst="ellipse">
              <a:avLst/>
            </a:prstGeom>
            <a:solidFill>
              <a:srgbClr val="5261D2"/>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nvGrpSpPr>
            <p:cNvPr id="116" name="Group 115"/>
            <p:cNvGrpSpPr>
              <a:grpSpLocks noChangeAspect="1"/>
            </p:cNvGrpSpPr>
            <p:nvPr/>
          </p:nvGrpSpPr>
          <p:grpSpPr>
            <a:xfrm>
              <a:off x="4384955" y="-98434"/>
              <a:ext cx="175744" cy="196869"/>
              <a:chOff x="-459430" y="-5122871"/>
              <a:chExt cx="1512104" cy="1693868"/>
            </a:xfrm>
          </p:grpSpPr>
          <p:sp>
            <p:nvSpPr>
              <p:cNvPr id="117" name="Freeform 116"/>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AC4E8E"/>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18" name="Freeform 117"/>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693178"/>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19" name="Freeform 118"/>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3E2A5D"/>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grpSp>
      <p:grpSp>
        <p:nvGrpSpPr>
          <p:cNvPr id="18" name="Group 17"/>
          <p:cNvGrpSpPr/>
          <p:nvPr/>
        </p:nvGrpSpPr>
        <p:grpSpPr>
          <a:xfrm>
            <a:off x="2325061" y="4169317"/>
            <a:ext cx="380992" cy="560216"/>
            <a:chOff x="2324526" y="4169422"/>
            <a:chExt cx="381046" cy="560295"/>
          </a:xfrm>
        </p:grpSpPr>
        <p:sp>
          <p:nvSpPr>
            <p:cNvPr id="9" name="Flowchart: Magnetic Disk 8"/>
            <p:cNvSpPr/>
            <p:nvPr/>
          </p:nvSpPr>
          <p:spPr bwMode="auto">
            <a:xfrm>
              <a:off x="2324526" y="4169422"/>
              <a:ext cx="381046" cy="560295"/>
            </a:xfrm>
            <a:prstGeom prst="flowChartMagneticDisk">
              <a:avLst/>
            </a:pr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dirty="0" err="1">
                <a:ln>
                  <a:noFill/>
                </a:ln>
                <a:solidFill>
                  <a:srgbClr val="FFFFFF"/>
                </a:solidFill>
                <a:effectLst/>
                <a:uLnTx/>
                <a:uFillTx/>
                <a:latin typeface="Segoe Light"/>
                <a:ea typeface="+mn-ea"/>
                <a:cs typeface="+mn-cs"/>
              </a:endParaRPr>
            </a:p>
          </p:txBody>
        </p:sp>
        <p:sp>
          <p:nvSpPr>
            <p:cNvPr id="16" name="Oval 15"/>
            <p:cNvSpPr/>
            <p:nvPr/>
          </p:nvSpPr>
          <p:spPr bwMode="auto">
            <a:xfrm>
              <a:off x="2366342" y="4197108"/>
              <a:ext cx="312260" cy="1329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7" name="Donut 16"/>
          <p:cNvSpPr/>
          <p:nvPr/>
        </p:nvSpPr>
        <p:spPr bwMode="auto">
          <a:xfrm>
            <a:off x="2751329" y="3966399"/>
            <a:ext cx="375218" cy="160539"/>
          </a:xfrm>
          <a:prstGeom prst="donu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 name="Group 19"/>
          <p:cNvGrpSpPr/>
          <p:nvPr/>
        </p:nvGrpSpPr>
        <p:grpSpPr>
          <a:xfrm>
            <a:off x="8456213" y="2456194"/>
            <a:ext cx="3679806" cy="3488136"/>
            <a:chOff x="8456548" y="2456056"/>
            <a:chExt cx="3680328" cy="3488631"/>
          </a:xfrm>
        </p:grpSpPr>
        <p:sp>
          <p:nvSpPr>
            <p:cNvPr id="140" name="Freeform 139"/>
            <p:cNvSpPr>
              <a:spLocks noChangeAspect="1"/>
            </p:cNvSpPr>
            <p:nvPr/>
          </p:nvSpPr>
          <p:spPr bwMode="gray">
            <a:xfrm>
              <a:off x="9186348" y="3909781"/>
              <a:ext cx="1308837" cy="896818"/>
            </a:xfrm>
            <a:custGeom>
              <a:avLst/>
              <a:gdLst>
                <a:gd name="connsiteX0" fmla="*/ 108198 w 5712852"/>
                <a:gd name="connsiteY0" fmla="*/ 3682402 h 3914458"/>
                <a:gd name="connsiteX1" fmla="*/ 5604654 w 5712852"/>
                <a:gd name="connsiteY1" fmla="*/ 3682402 h 3914458"/>
                <a:gd name="connsiteX2" fmla="*/ 5712852 w 5712852"/>
                <a:gd name="connsiteY2" fmla="*/ 3798430 h 3914458"/>
                <a:gd name="connsiteX3" fmla="*/ 5604654 w 5712852"/>
                <a:gd name="connsiteY3" fmla="*/ 3914458 h 3914458"/>
                <a:gd name="connsiteX4" fmla="*/ 108198 w 5712852"/>
                <a:gd name="connsiteY4" fmla="*/ 3914458 h 3914458"/>
                <a:gd name="connsiteX5" fmla="*/ 0 w 5712852"/>
                <a:gd name="connsiteY5" fmla="*/ 3798430 h 3914458"/>
                <a:gd name="connsiteX6" fmla="*/ 108198 w 5712852"/>
                <a:gd name="connsiteY6" fmla="*/ 3682402 h 3914458"/>
                <a:gd name="connsiteX7" fmla="*/ 845170 w 5712852"/>
                <a:gd name="connsiteY7" fmla="*/ 2908607 h 3914458"/>
                <a:gd name="connsiteX8" fmla="*/ 1954772 w 5712852"/>
                <a:gd name="connsiteY8" fmla="*/ 2908607 h 3914458"/>
                <a:gd name="connsiteX9" fmla="*/ 1990796 w 5712852"/>
                <a:gd name="connsiteY9" fmla="*/ 2944230 h 3914458"/>
                <a:gd name="connsiteX10" fmla="*/ 1990796 w 5712852"/>
                <a:gd name="connsiteY10" fmla="*/ 2958479 h 3914458"/>
                <a:gd name="connsiteX11" fmla="*/ 1954772 w 5712852"/>
                <a:gd name="connsiteY11" fmla="*/ 2994101 h 3914458"/>
                <a:gd name="connsiteX12" fmla="*/ 845170 w 5712852"/>
                <a:gd name="connsiteY12" fmla="*/ 2994101 h 3914458"/>
                <a:gd name="connsiteX13" fmla="*/ 809144 w 5712852"/>
                <a:gd name="connsiteY13" fmla="*/ 2958479 h 3914458"/>
                <a:gd name="connsiteX14" fmla="*/ 809144 w 5712852"/>
                <a:gd name="connsiteY14" fmla="*/ 2944230 h 3914458"/>
                <a:gd name="connsiteX15" fmla="*/ 845170 w 5712852"/>
                <a:gd name="connsiteY15" fmla="*/ 2908607 h 3914458"/>
                <a:gd name="connsiteX16" fmla="*/ 845170 w 5712852"/>
                <a:gd name="connsiteY16" fmla="*/ 2618536 h 3914458"/>
                <a:gd name="connsiteX17" fmla="*/ 1954772 w 5712852"/>
                <a:gd name="connsiteY17" fmla="*/ 2618536 h 3914458"/>
                <a:gd name="connsiteX18" fmla="*/ 1990796 w 5712852"/>
                <a:gd name="connsiteY18" fmla="*/ 2655431 h 3914458"/>
                <a:gd name="connsiteX19" fmla="*/ 1990796 w 5712852"/>
                <a:gd name="connsiteY19" fmla="*/ 2670189 h 3914458"/>
                <a:gd name="connsiteX20" fmla="*/ 1954772 w 5712852"/>
                <a:gd name="connsiteY20" fmla="*/ 2707084 h 3914458"/>
                <a:gd name="connsiteX21" fmla="*/ 845170 w 5712852"/>
                <a:gd name="connsiteY21" fmla="*/ 2707084 h 3914458"/>
                <a:gd name="connsiteX22" fmla="*/ 809144 w 5712852"/>
                <a:gd name="connsiteY22" fmla="*/ 2670189 h 3914458"/>
                <a:gd name="connsiteX23" fmla="*/ 809144 w 5712852"/>
                <a:gd name="connsiteY23" fmla="*/ 2655431 h 3914458"/>
                <a:gd name="connsiteX24" fmla="*/ 845170 w 5712852"/>
                <a:gd name="connsiteY24" fmla="*/ 2618536 h 3914458"/>
                <a:gd name="connsiteX25" fmla="*/ 2446370 w 5712852"/>
                <a:gd name="connsiteY25" fmla="*/ 2560522 h 3914458"/>
                <a:gd name="connsiteX26" fmla="*/ 4659920 w 5712852"/>
                <a:gd name="connsiteY26" fmla="*/ 2560522 h 3914458"/>
                <a:gd name="connsiteX27" fmla="*/ 4876228 w 5712852"/>
                <a:gd name="connsiteY27" fmla="*/ 2762859 h 3914458"/>
                <a:gd name="connsiteX28" fmla="*/ 4876228 w 5712852"/>
                <a:gd name="connsiteY28" fmla="*/ 2791764 h 3914458"/>
                <a:gd name="connsiteX29" fmla="*/ 4659920 w 5712852"/>
                <a:gd name="connsiteY29" fmla="*/ 2994101 h 3914458"/>
                <a:gd name="connsiteX30" fmla="*/ 2446370 w 5712852"/>
                <a:gd name="connsiteY30" fmla="*/ 2994101 h 3914458"/>
                <a:gd name="connsiteX31" fmla="*/ 2222852 w 5712852"/>
                <a:gd name="connsiteY31" fmla="*/ 2791764 h 3914458"/>
                <a:gd name="connsiteX32" fmla="*/ 2222852 w 5712852"/>
                <a:gd name="connsiteY32" fmla="*/ 2762859 h 3914458"/>
                <a:gd name="connsiteX33" fmla="*/ 2446370 w 5712852"/>
                <a:gd name="connsiteY33" fmla="*/ 2560522 h 3914458"/>
                <a:gd name="connsiteX34" fmla="*/ 845170 w 5712852"/>
                <a:gd name="connsiteY34" fmla="*/ 2331519 h 3914458"/>
                <a:gd name="connsiteX35" fmla="*/ 1954772 w 5712852"/>
                <a:gd name="connsiteY35" fmla="*/ 2331519 h 3914458"/>
                <a:gd name="connsiteX36" fmla="*/ 1990796 w 5712852"/>
                <a:gd name="connsiteY36" fmla="*/ 2367141 h 3914458"/>
                <a:gd name="connsiteX37" fmla="*/ 1990796 w 5712852"/>
                <a:gd name="connsiteY37" fmla="*/ 2381390 h 3914458"/>
                <a:gd name="connsiteX38" fmla="*/ 1954772 w 5712852"/>
                <a:gd name="connsiteY38" fmla="*/ 2417013 h 3914458"/>
                <a:gd name="connsiteX39" fmla="*/ 845170 w 5712852"/>
                <a:gd name="connsiteY39" fmla="*/ 2417013 h 3914458"/>
                <a:gd name="connsiteX40" fmla="*/ 809144 w 5712852"/>
                <a:gd name="connsiteY40" fmla="*/ 2381390 h 3914458"/>
                <a:gd name="connsiteX41" fmla="*/ 809144 w 5712852"/>
                <a:gd name="connsiteY41" fmla="*/ 2367141 h 3914458"/>
                <a:gd name="connsiteX42" fmla="*/ 845170 w 5712852"/>
                <a:gd name="connsiteY42" fmla="*/ 2331519 h 3914458"/>
                <a:gd name="connsiteX43" fmla="*/ 845170 w 5712852"/>
                <a:gd name="connsiteY43" fmla="*/ 2041449 h 3914458"/>
                <a:gd name="connsiteX44" fmla="*/ 1954772 w 5712852"/>
                <a:gd name="connsiteY44" fmla="*/ 2041449 h 3914458"/>
                <a:gd name="connsiteX45" fmla="*/ 1990796 w 5712852"/>
                <a:gd name="connsiteY45" fmla="*/ 2078344 h 3914458"/>
                <a:gd name="connsiteX46" fmla="*/ 1990796 w 5712852"/>
                <a:gd name="connsiteY46" fmla="*/ 2093102 h 3914458"/>
                <a:gd name="connsiteX47" fmla="*/ 1954772 w 5712852"/>
                <a:gd name="connsiteY47" fmla="*/ 2129997 h 3914458"/>
                <a:gd name="connsiteX48" fmla="*/ 845170 w 5712852"/>
                <a:gd name="connsiteY48" fmla="*/ 2129997 h 3914458"/>
                <a:gd name="connsiteX49" fmla="*/ 809144 w 5712852"/>
                <a:gd name="connsiteY49" fmla="*/ 2093102 h 3914458"/>
                <a:gd name="connsiteX50" fmla="*/ 809144 w 5712852"/>
                <a:gd name="connsiteY50" fmla="*/ 2078344 h 3914458"/>
                <a:gd name="connsiteX51" fmla="*/ 845170 w 5712852"/>
                <a:gd name="connsiteY51" fmla="*/ 2041449 h 3914458"/>
                <a:gd name="connsiteX52" fmla="*/ 3106861 w 5712852"/>
                <a:gd name="connsiteY52" fmla="*/ 1436128 h 3914458"/>
                <a:gd name="connsiteX53" fmla="*/ 3279630 w 5712852"/>
                <a:gd name="connsiteY53" fmla="*/ 1679384 h 3914458"/>
                <a:gd name="connsiteX54" fmla="*/ 3195994 w 5712852"/>
                <a:gd name="connsiteY54" fmla="*/ 1860133 h 3914458"/>
                <a:gd name="connsiteX55" fmla="*/ 3041379 w 5712852"/>
                <a:gd name="connsiteY55" fmla="*/ 1526256 h 3914458"/>
                <a:gd name="connsiteX56" fmla="*/ 2784464 w 5712852"/>
                <a:gd name="connsiteY56" fmla="*/ 1128801 h 3914458"/>
                <a:gd name="connsiteX57" fmla="*/ 2966034 w 5712852"/>
                <a:gd name="connsiteY57" fmla="*/ 1515688 h 3914458"/>
                <a:gd name="connsiteX58" fmla="*/ 2546062 w 5712852"/>
                <a:gd name="connsiteY58" fmla="*/ 2098457 h 3914458"/>
                <a:gd name="connsiteX59" fmla="*/ 2538450 w 5712852"/>
                <a:gd name="connsiteY59" fmla="*/ 2093324 h 3914458"/>
                <a:gd name="connsiteX60" fmla="*/ 2655989 w 5712852"/>
                <a:gd name="connsiteY60" fmla="*/ 1632500 h 3914458"/>
                <a:gd name="connsiteX61" fmla="*/ 2784464 w 5712852"/>
                <a:gd name="connsiteY61" fmla="*/ 1128801 h 3914458"/>
                <a:gd name="connsiteX62" fmla="*/ 1348411 w 5712852"/>
                <a:gd name="connsiteY62" fmla="*/ 680933 h 3914458"/>
                <a:gd name="connsiteX63" fmla="*/ 1507411 w 5712852"/>
                <a:gd name="connsiteY63" fmla="*/ 738588 h 3914458"/>
                <a:gd name="connsiteX64" fmla="*/ 1550775 w 5712852"/>
                <a:gd name="connsiteY64" fmla="*/ 889932 h 3914458"/>
                <a:gd name="connsiteX65" fmla="*/ 1507411 w 5712852"/>
                <a:gd name="connsiteY65" fmla="*/ 1041276 h 3914458"/>
                <a:gd name="connsiteX66" fmla="*/ 1471275 w 5712852"/>
                <a:gd name="connsiteY66" fmla="*/ 1156586 h 3914458"/>
                <a:gd name="connsiteX67" fmla="*/ 1724227 w 5712852"/>
                <a:gd name="connsiteY67" fmla="*/ 1257482 h 3914458"/>
                <a:gd name="connsiteX68" fmla="*/ 1760365 w 5712852"/>
                <a:gd name="connsiteY68" fmla="*/ 1322344 h 3914458"/>
                <a:gd name="connsiteX69" fmla="*/ 1782045 w 5712852"/>
                <a:gd name="connsiteY69" fmla="*/ 1538550 h 3914458"/>
                <a:gd name="connsiteX70" fmla="*/ 1789273 w 5712852"/>
                <a:gd name="connsiteY70" fmla="*/ 1661066 h 3914458"/>
                <a:gd name="connsiteX71" fmla="*/ 1008731 w 5712852"/>
                <a:gd name="connsiteY71" fmla="*/ 1661066 h 3914458"/>
                <a:gd name="connsiteX72" fmla="*/ 1008731 w 5712852"/>
                <a:gd name="connsiteY72" fmla="*/ 1372792 h 3914458"/>
                <a:gd name="connsiteX73" fmla="*/ 1044867 w 5712852"/>
                <a:gd name="connsiteY73" fmla="*/ 1264689 h 3914458"/>
                <a:gd name="connsiteX74" fmla="*/ 1268911 w 5712852"/>
                <a:gd name="connsiteY74" fmla="*/ 1156586 h 3914458"/>
                <a:gd name="connsiteX75" fmla="*/ 1218321 w 5712852"/>
                <a:gd name="connsiteY75" fmla="*/ 1026863 h 3914458"/>
                <a:gd name="connsiteX76" fmla="*/ 1203867 w 5712852"/>
                <a:gd name="connsiteY76" fmla="*/ 803450 h 3914458"/>
                <a:gd name="connsiteX77" fmla="*/ 1348411 w 5712852"/>
                <a:gd name="connsiteY77" fmla="*/ 680933 h 3914458"/>
                <a:gd name="connsiteX78" fmla="*/ 4473179 w 5712852"/>
                <a:gd name="connsiteY78" fmla="*/ 550320 h 3914458"/>
                <a:gd name="connsiteX79" fmla="*/ 4357849 w 5712852"/>
                <a:gd name="connsiteY79" fmla="*/ 665650 h 3914458"/>
                <a:gd name="connsiteX80" fmla="*/ 4366912 w 5712852"/>
                <a:gd name="connsiteY80" fmla="*/ 710542 h 3914458"/>
                <a:gd name="connsiteX81" fmla="*/ 4381211 w 5712852"/>
                <a:gd name="connsiteY81" fmla="*/ 731748 h 3914458"/>
                <a:gd name="connsiteX82" fmla="*/ 4020705 w 5712852"/>
                <a:gd name="connsiteY82" fmla="*/ 1187369 h 3914458"/>
                <a:gd name="connsiteX83" fmla="*/ 3581985 w 5712852"/>
                <a:gd name="connsiteY83" fmla="*/ 1025953 h 3914458"/>
                <a:gd name="connsiteX84" fmla="*/ 3313364 w 5712852"/>
                <a:gd name="connsiteY84" fmla="*/ 1606479 h 3914458"/>
                <a:gd name="connsiteX85" fmla="*/ 3107984 w 5712852"/>
                <a:gd name="connsiteY85" fmla="*/ 1318713 h 3914458"/>
                <a:gd name="connsiteX86" fmla="*/ 3008924 w 5712852"/>
                <a:gd name="connsiteY86" fmla="*/ 1456172 h 3914458"/>
                <a:gd name="connsiteX87" fmla="*/ 2764891 w 5712852"/>
                <a:gd name="connsiteY87" fmla="*/ 929204 h 3914458"/>
                <a:gd name="connsiteX88" fmla="*/ 2474691 w 5712852"/>
                <a:gd name="connsiteY88" fmla="*/ 2083778 h 3914458"/>
                <a:gd name="connsiteX89" fmla="*/ 2443768 w 5712852"/>
                <a:gd name="connsiteY89" fmla="*/ 2090021 h 3914458"/>
                <a:gd name="connsiteX90" fmla="*/ 2373329 w 5712852"/>
                <a:gd name="connsiteY90" fmla="*/ 2196288 h 3914458"/>
                <a:gd name="connsiteX91" fmla="*/ 2488659 w 5712852"/>
                <a:gd name="connsiteY91" fmla="*/ 2311618 h 3914458"/>
                <a:gd name="connsiteX92" fmla="*/ 2603989 w 5712852"/>
                <a:gd name="connsiteY92" fmla="*/ 2196288 h 3914458"/>
                <a:gd name="connsiteX93" fmla="*/ 2594926 w 5712852"/>
                <a:gd name="connsiteY93" fmla="*/ 2151397 h 3914458"/>
                <a:gd name="connsiteX94" fmla="*/ 2591202 w 5712852"/>
                <a:gd name="connsiteY94" fmla="*/ 2145873 h 3914458"/>
                <a:gd name="connsiteX95" fmla="*/ 2998617 w 5712852"/>
                <a:gd name="connsiteY95" fmla="*/ 1585114 h 3914458"/>
                <a:gd name="connsiteX96" fmla="*/ 3196260 w 5712852"/>
                <a:gd name="connsiteY96" fmla="*/ 2006249 h 3914458"/>
                <a:gd name="connsiteX97" fmla="*/ 3323276 w 5712852"/>
                <a:gd name="connsiteY97" fmla="*/ 1740837 h 3914458"/>
                <a:gd name="connsiteX98" fmla="*/ 3475135 w 5712852"/>
                <a:gd name="connsiteY98" fmla="*/ 1954653 h 3914458"/>
                <a:gd name="connsiteX99" fmla="*/ 4009339 w 5712852"/>
                <a:gd name="connsiteY99" fmla="*/ 1650537 h 3914458"/>
                <a:gd name="connsiteX100" fmla="*/ 4199709 w 5712852"/>
                <a:gd name="connsiteY100" fmla="*/ 1913604 h 3914458"/>
                <a:gd name="connsiteX101" fmla="*/ 4529157 w 5712852"/>
                <a:gd name="connsiteY101" fmla="*/ 1580232 h 3914458"/>
                <a:gd name="connsiteX102" fmla="*/ 4543618 w 5712852"/>
                <a:gd name="connsiteY102" fmla="*/ 1589982 h 3914458"/>
                <a:gd name="connsiteX103" fmla="*/ 4588509 w 5712852"/>
                <a:gd name="connsiteY103" fmla="*/ 1599045 h 3914458"/>
                <a:gd name="connsiteX104" fmla="*/ 4703839 w 5712852"/>
                <a:gd name="connsiteY104" fmla="*/ 1483715 h 3914458"/>
                <a:gd name="connsiteX105" fmla="*/ 4588509 w 5712852"/>
                <a:gd name="connsiteY105" fmla="*/ 1368385 h 3914458"/>
                <a:gd name="connsiteX106" fmla="*/ 4473179 w 5712852"/>
                <a:gd name="connsiteY106" fmla="*/ 1483715 h 3914458"/>
                <a:gd name="connsiteX107" fmla="*/ 4480139 w 5712852"/>
                <a:gd name="connsiteY107" fmla="*/ 1518186 h 3914458"/>
                <a:gd name="connsiteX108" fmla="*/ 4217485 w 5712852"/>
                <a:gd name="connsiteY108" fmla="*/ 1798164 h 3914458"/>
                <a:gd name="connsiteX109" fmla="*/ 4037504 w 5712852"/>
                <a:gd name="connsiteY109" fmla="*/ 1560366 h 3914458"/>
                <a:gd name="connsiteX110" fmla="*/ 3498455 w 5712852"/>
                <a:gd name="connsiteY110" fmla="*/ 1865818 h 3914458"/>
                <a:gd name="connsiteX111" fmla="*/ 3357787 w 5712852"/>
                <a:gd name="connsiteY111" fmla="*/ 1668722 h 3914458"/>
                <a:gd name="connsiteX112" fmla="*/ 3620404 w 5712852"/>
                <a:gd name="connsiteY112" fmla="*/ 1119958 h 3914458"/>
                <a:gd name="connsiteX113" fmla="*/ 4047072 w 5712852"/>
                <a:gd name="connsiteY113" fmla="*/ 1271366 h 3914458"/>
                <a:gd name="connsiteX114" fmla="*/ 4431112 w 5712852"/>
                <a:gd name="connsiteY114" fmla="*/ 772487 h 3914458"/>
                <a:gd name="connsiteX115" fmla="*/ 4473179 w 5712852"/>
                <a:gd name="connsiteY115" fmla="*/ 780980 h 3914458"/>
                <a:gd name="connsiteX116" fmla="*/ 4588509 w 5712852"/>
                <a:gd name="connsiteY116" fmla="*/ 665650 h 3914458"/>
                <a:gd name="connsiteX117" fmla="*/ 4473179 w 5712852"/>
                <a:gd name="connsiteY117" fmla="*/ 550320 h 3914458"/>
                <a:gd name="connsiteX118" fmla="*/ 924425 w 5712852"/>
                <a:gd name="connsiteY118" fmla="*/ 479411 h 3914458"/>
                <a:gd name="connsiteX119" fmla="*/ 1875513 w 5712852"/>
                <a:gd name="connsiteY119" fmla="*/ 479411 h 3914458"/>
                <a:gd name="connsiteX120" fmla="*/ 1990795 w 5712852"/>
                <a:gd name="connsiteY120" fmla="*/ 594694 h 3914458"/>
                <a:gd name="connsiteX121" fmla="*/ 1990795 w 5712852"/>
                <a:gd name="connsiteY121" fmla="*/ 1545784 h 3914458"/>
                <a:gd name="connsiteX122" fmla="*/ 1875513 w 5712852"/>
                <a:gd name="connsiteY122" fmla="*/ 1661067 h 3914458"/>
                <a:gd name="connsiteX123" fmla="*/ 1846691 w 5712852"/>
                <a:gd name="connsiteY123" fmla="*/ 1661067 h 3914458"/>
                <a:gd name="connsiteX124" fmla="*/ 1839487 w 5712852"/>
                <a:gd name="connsiteY124" fmla="*/ 1531373 h 3914458"/>
                <a:gd name="connsiteX125" fmla="*/ 1817871 w 5712852"/>
                <a:gd name="connsiteY125" fmla="*/ 1315217 h 3914458"/>
                <a:gd name="connsiteX126" fmla="*/ 1817871 w 5712852"/>
                <a:gd name="connsiteY126" fmla="*/ 1308011 h 3914458"/>
                <a:gd name="connsiteX127" fmla="*/ 1817871 w 5712852"/>
                <a:gd name="connsiteY127" fmla="*/ 1300806 h 3914458"/>
                <a:gd name="connsiteX128" fmla="*/ 1810665 w 5712852"/>
                <a:gd name="connsiteY128" fmla="*/ 1293601 h 3914458"/>
                <a:gd name="connsiteX129" fmla="*/ 1753025 w 5712852"/>
                <a:gd name="connsiteY129" fmla="*/ 1207138 h 3914458"/>
                <a:gd name="connsiteX130" fmla="*/ 1666561 w 5712852"/>
                <a:gd name="connsiteY130" fmla="*/ 1171112 h 3914458"/>
                <a:gd name="connsiteX131" fmla="*/ 1529663 w 5712852"/>
                <a:gd name="connsiteY131" fmla="*/ 1127881 h 3914458"/>
                <a:gd name="connsiteX132" fmla="*/ 1551279 w 5712852"/>
                <a:gd name="connsiteY132" fmla="*/ 1077444 h 3914458"/>
                <a:gd name="connsiteX133" fmla="*/ 1608919 w 5712852"/>
                <a:gd name="connsiteY133" fmla="*/ 904519 h 3914458"/>
                <a:gd name="connsiteX134" fmla="*/ 1608919 w 5712852"/>
                <a:gd name="connsiteY134" fmla="*/ 897314 h 3914458"/>
                <a:gd name="connsiteX135" fmla="*/ 1608919 w 5712852"/>
                <a:gd name="connsiteY135" fmla="*/ 890109 h 3914458"/>
                <a:gd name="connsiteX136" fmla="*/ 1558483 w 5712852"/>
                <a:gd name="connsiteY136" fmla="*/ 702773 h 3914458"/>
                <a:gd name="connsiteX137" fmla="*/ 1349533 w 5712852"/>
                <a:gd name="connsiteY137" fmla="*/ 623515 h 3914458"/>
                <a:gd name="connsiteX138" fmla="*/ 1147787 w 5712852"/>
                <a:gd name="connsiteY138" fmla="*/ 796441 h 3914458"/>
                <a:gd name="connsiteX139" fmla="*/ 1162197 w 5712852"/>
                <a:gd name="connsiteY139" fmla="*/ 1041418 h 3914458"/>
                <a:gd name="connsiteX140" fmla="*/ 1198223 w 5712852"/>
                <a:gd name="connsiteY140" fmla="*/ 1106265 h 3914458"/>
                <a:gd name="connsiteX141" fmla="*/ 1205429 w 5712852"/>
                <a:gd name="connsiteY141" fmla="*/ 1120676 h 3914458"/>
                <a:gd name="connsiteX142" fmla="*/ 1162197 w 5712852"/>
                <a:gd name="connsiteY142" fmla="*/ 1135086 h 3914458"/>
                <a:gd name="connsiteX143" fmla="*/ 996477 w 5712852"/>
                <a:gd name="connsiteY143" fmla="*/ 1228754 h 3914458"/>
                <a:gd name="connsiteX144" fmla="*/ 953247 w 5712852"/>
                <a:gd name="connsiteY144" fmla="*/ 1372858 h 3914458"/>
                <a:gd name="connsiteX145" fmla="*/ 953247 w 5712852"/>
                <a:gd name="connsiteY145" fmla="*/ 1416090 h 3914458"/>
                <a:gd name="connsiteX146" fmla="*/ 953247 w 5712852"/>
                <a:gd name="connsiteY146" fmla="*/ 1661067 h 3914458"/>
                <a:gd name="connsiteX147" fmla="*/ 924425 w 5712852"/>
                <a:gd name="connsiteY147" fmla="*/ 1661067 h 3914458"/>
                <a:gd name="connsiteX148" fmla="*/ 809143 w 5712852"/>
                <a:gd name="connsiteY148" fmla="*/ 1545784 h 3914458"/>
                <a:gd name="connsiteX149" fmla="*/ 809143 w 5712852"/>
                <a:gd name="connsiteY149" fmla="*/ 594694 h 3914458"/>
                <a:gd name="connsiteX150" fmla="*/ 924425 w 5712852"/>
                <a:gd name="connsiteY150" fmla="*/ 479411 h 3914458"/>
                <a:gd name="connsiteX151" fmla="*/ 2313880 w 5712852"/>
                <a:gd name="connsiteY151" fmla="*/ 395700 h 3914458"/>
                <a:gd name="connsiteX152" fmla="*/ 4804846 w 5712852"/>
                <a:gd name="connsiteY152" fmla="*/ 395700 h 3914458"/>
                <a:gd name="connsiteX153" fmla="*/ 4904687 w 5712852"/>
                <a:gd name="connsiteY153" fmla="*/ 495541 h 3914458"/>
                <a:gd name="connsiteX154" fmla="*/ 4904687 w 5712852"/>
                <a:gd name="connsiteY154" fmla="*/ 2366397 h 3914458"/>
                <a:gd name="connsiteX155" fmla="*/ 4804846 w 5712852"/>
                <a:gd name="connsiteY155" fmla="*/ 2466238 h 3914458"/>
                <a:gd name="connsiteX156" fmla="*/ 2313880 w 5712852"/>
                <a:gd name="connsiteY156" fmla="*/ 2466238 h 3914458"/>
                <a:gd name="connsiteX157" fmla="*/ 2214039 w 5712852"/>
                <a:gd name="connsiteY157" fmla="*/ 2366397 h 3914458"/>
                <a:gd name="connsiteX158" fmla="*/ 2214039 w 5712852"/>
                <a:gd name="connsiteY158" fmla="*/ 495541 h 3914458"/>
                <a:gd name="connsiteX159" fmla="*/ 2313880 w 5712852"/>
                <a:gd name="connsiteY159" fmla="*/ 395700 h 3914458"/>
                <a:gd name="connsiteX160" fmla="*/ 575889 w 5712852"/>
                <a:gd name="connsiteY160" fmla="*/ 225891 h 3914458"/>
                <a:gd name="connsiteX161" fmla="*/ 575889 w 5712852"/>
                <a:gd name="connsiteY161" fmla="*/ 3334021 h 3914458"/>
                <a:gd name="connsiteX162" fmla="*/ 5090355 w 5712852"/>
                <a:gd name="connsiteY162" fmla="*/ 3334021 h 3914458"/>
                <a:gd name="connsiteX163" fmla="*/ 5090355 w 5712852"/>
                <a:gd name="connsiteY163" fmla="*/ 225891 h 3914458"/>
                <a:gd name="connsiteX164" fmla="*/ 521327 w 5712852"/>
                <a:gd name="connsiteY164" fmla="*/ 0 h 3914458"/>
                <a:gd name="connsiteX165" fmla="*/ 5144918 w 5712852"/>
                <a:gd name="connsiteY165" fmla="*/ 0 h 3914458"/>
                <a:gd name="connsiteX166" fmla="*/ 5300522 w 5712852"/>
                <a:gd name="connsiteY166" fmla="*/ 155604 h 3914458"/>
                <a:gd name="connsiteX167" fmla="*/ 5300522 w 5712852"/>
                <a:gd name="connsiteY167" fmla="*/ 3404308 h 3914458"/>
                <a:gd name="connsiteX168" fmla="*/ 5144918 w 5712852"/>
                <a:gd name="connsiteY168" fmla="*/ 3559912 h 3914458"/>
                <a:gd name="connsiteX169" fmla="*/ 521327 w 5712852"/>
                <a:gd name="connsiteY169" fmla="*/ 3559912 h 3914458"/>
                <a:gd name="connsiteX170" fmla="*/ 365723 w 5712852"/>
                <a:gd name="connsiteY170" fmla="*/ 3404308 h 3914458"/>
                <a:gd name="connsiteX171" fmla="*/ 365723 w 5712852"/>
                <a:gd name="connsiteY171" fmla="*/ 155604 h 3914458"/>
                <a:gd name="connsiteX172" fmla="*/ 521327 w 5712852"/>
                <a:gd name="connsiteY172" fmla="*/ 0 h 3914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5712852" h="3914458">
                  <a:moveTo>
                    <a:pt x="108198" y="3682402"/>
                  </a:moveTo>
                  <a:cubicBezTo>
                    <a:pt x="108198" y="3682402"/>
                    <a:pt x="108198" y="3682402"/>
                    <a:pt x="5604654" y="3682402"/>
                  </a:cubicBezTo>
                  <a:cubicBezTo>
                    <a:pt x="5662360" y="3682402"/>
                    <a:pt x="5712852" y="3733164"/>
                    <a:pt x="5712852" y="3798430"/>
                  </a:cubicBezTo>
                  <a:cubicBezTo>
                    <a:pt x="5712852" y="3863696"/>
                    <a:pt x="5662360" y="3914458"/>
                    <a:pt x="5604654" y="3914458"/>
                  </a:cubicBezTo>
                  <a:cubicBezTo>
                    <a:pt x="5604654" y="3914458"/>
                    <a:pt x="5604654" y="3914458"/>
                    <a:pt x="108198" y="3914458"/>
                  </a:cubicBezTo>
                  <a:cubicBezTo>
                    <a:pt x="50493" y="3914458"/>
                    <a:pt x="0" y="3863696"/>
                    <a:pt x="0" y="3798430"/>
                  </a:cubicBezTo>
                  <a:cubicBezTo>
                    <a:pt x="0" y="3733164"/>
                    <a:pt x="50493" y="3682402"/>
                    <a:pt x="108198" y="3682402"/>
                  </a:cubicBezTo>
                  <a:close/>
                  <a:moveTo>
                    <a:pt x="845170" y="2908607"/>
                  </a:moveTo>
                  <a:cubicBezTo>
                    <a:pt x="845170" y="2908607"/>
                    <a:pt x="845170" y="2908607"/>
                    <a:pt x="1954772" y="2908607"/>
                  </a:cubicBezTo>
                  <a:cubicBezTo>
                    <a:pt x="1976386" y="2908607"/>
                    <a:pt x="1990796" y="2922856"/>
                    <a:pt x="1990796" y="2944230"/>
                  </a:cubicBezTo>
                  <a:cubicBezTo>
                    <a:pt x="1990796" y="2944230"/>
                    <a:pt x="1990796" y="2944230"/>
                    <a:pt x="1990796" y="2958479"/>
                  </a:cubicBezTo>
                  <a:cubicBezTo>
                    <a:pt x="1990796" y="2979852"/>
                    <a:pt x="1976386" y="2994101"/>
                    <a:pt x="1954772" y="2994101"/>
                  </a:cubicBezTo>
                  <a:cubicBezTo>
                    <a:pt x="1954772" y="2994101"/>
                    <a:pt x="1954772" y="2994101"/>
                    <a:pt x="845170" y="2994101"/>
                  </a:cubicBezTo>
                  <a:cubicBezTo>
                    <a:pt x="823554" y="2994101"/>
                    <a:pt x="809144" y="2979852"/>
                    <a:pt x="809144" y="2958479"/>
                  </a:cubicBezTo>
                  <a:cubicBezTo>
                    <a:pt x="809144" y="2958479"/>
                    <a:pt x="809144" y="2958479"/>
                    <a:pt x="809144" y="2944230"/>
                  </a:cubicBezTo>
                  <a:cubicBezTo>
                    <a:pt x="809144" y="2922856"/>
                    <a:pt x="823554" y="2908607"/>
                    <a:pt x="845170" y="2908607"/>
                  </a:cubicBezTo>
                  <a:close/>
                  <a:moveTo>
                    <a:pt x="845170" y="2618536"/>
                  </a:moveTo>
                  <a:cubicBezTo>
                    <a:pt x="845170" y="2618536"/>
                    <a:pt x="845170" y="2618536"/>
                    <a:pt x="1954772" y="2618536"/>
                  </a:cubicBezTo>
                  <a:cubicBezTo>
                    <a:pt x="1976386" y="2618536"/>
                    <a:pt x="1990796" y="2633294"/>
                    <a:pt x="1990796" y="2655431"/>
                  </a:cubicBezTo>
                  <a:cubicBezTo>
                    <a:pt x="1990796" y="2655431"/>
                    <a:pt x="1990796" y="2655431"/>
                    <a:pt x="1990796" y="2670189"/>
                  </a:cubicBezTo>
                  <a:cubicBezTo>
                    <a:pt x="1990796" y="2692326"/>
                    <a:pt x="1976386" y="2707084"/>
                    <a:pt x="1954772" y="2707084"/>
                  </a:cubicBezTo>
                  <a:cubicBezTo>
                    <a:pt x="1954772" y="2707084"/>
                    <a:pt x="1954772" y="2707084"/>
                    <a:pt x="845170" y="2707084"/>
                  </a:cubicBezTo>
                  <a:cubicBezTo>
                    <a:pt x="823554" y="2707084"/>
                    <a:pt x="809144" y="2692326"/>
                    <a:pt x="809144" y="2670189"/>
                  </a:cubicBezTo>
                  <a:cubicBezTo>
                    <a:pt x="809144" y="2670189"/>
                    <a:pt x="809144" y="2670189"/>
                    <a:pt x="809144" y="2655431"/>
                  </a:cubicBezTo>
                  <a:cubicBezTo>
                    <a:pt x="809144" y="2633294"/>
                    <a:pt x="823554" y="2618536"/>
                    <a:pt x="845170" y="2618536"/>
                  </a:cubicBezTo>
                  <a:close/>
                  <a:moveTo>
                    <a:pt x="2446370" y="2560522"/>
                  </a:moveTo>
                  <a:cubicBezTo>
                    <a:pt x="4659920" y="2560522"/>
                    <a:pt x="4659920" y="2560522"/>
                    <a:pt x="4659920" y="2560522"/>
                  </a:cubicBezTo>
                  <a:cubicBezTo>
                    <a:pt x="4782496" y="2560522"/>
                    <a:pt x="4876228" y="2654464"/>
                    <a:pt x="4876228" y="2762859"/>
                  </a:cubicBezTo>
                  <a:lnTo>
                    <a:pt x="4876228" y="2791764"/>
                  </a:lnTo>
                  <a:cubicBezTo>
                    <a:pt x="4876228" y="2900159"/>
                    <a:pt x="4782496" y="2994101"/>
                    <a:pt x="4659920" y="2994101"/>
                  </a:cubicBezTo>
                  <a:cubicBezTo>
                    <a:pt x="2446370" y="2994101"/>
                    <a:pt x="2446370" y="2994101"/>
                    <a:pt x="2446370" y="2994101"/>
                  </a:cubicBezTo>
                  <a:cubicBezTo>
                    <a:pt x="2323796" y="2994101"/>
                    <a:pt x="2222852" y="2900159"/>
                    <a:pt x="2222852" y="2791764"/>
                  </a:cubicBezTo>
                  <a:cubicBezTo>
                    <a:pt x="2222852" y="2762859"/>
                    <a:pt x="2222852" y="2762859"/>
                    <a:pt x="2222852" y="2762859"/>
                  </a:cubicBezTo>
                  <a:cubicBezTo>
                    <a:pt x="2222852" y="2654464"/>
                    <a:pt x="2323796" y="2560522"/>
                    <a:pt x="2446370" y="2560522"/>
                  </a:cubicBezTo>
                  <a:close/>
                  <a:moveTo>
                    <a:pt x="845170" y="2331519"/>
                  </a:moveTo>
                  <a:cubicBezTo>
                    <a:pt x="845170" y="2331519"/>
                    <a:pt x="845170" y="2331519"/>
                    <a:pt x="1954772" y="2331519"/>
                  </a:cubicBezTo>
                  <a:cubicBezTo>
                    <a:pt x="1976386" y="2331519"/>
                    <a:pt x="1990796" y="2345768"/>
                    <a:pt x="1990796" y="2367141"/>
                  </a:cubicBezTo>
                  <a:cubicBezTo>
                    <a:pt x="1990796" y="2367141"/>
                    <a:pt x="1990796" y="2367141"/>
                    <a:pt x="1990796" y="2381390"/>
                  </a:cubicBezTo>
                  <a:cubicBezTo>
                    <a:pt x="1990796" y="2402764"/>
                    <a:pt x="1976386" y="2417013"/>
                    <a:pt x="1954772" y="2417013"/>
                  </a:cubicBezTo>
                  <a:cubicBezTo>
                    <a:pt x="1954772" y="2417013"/>
                    <a:pt x="1954772" y="2417013"/>
                    <a:pt x="845170" y="2417013"/>
                  </a:cubicBezTo>
                  <a:cubicBezTo>
                    <a:pt x="823554" y="2417013"/>
                    <a:pt x="809144" y="2402764"/>
                    <a:pt x="809144" y="2381390"/>
                  </a:cubicBezTo>
                  <a:cubicBezTo>
                    <a:pt x="809144" y="2381390"/>
                    <a:pt x="809144" y="2381390"/>
                    <a:pt x="809144" y="2367141"/>
                  </a:cubicBezTo>
                  <a:cubicBezTo>
                    <a:pt x="809144" y="2345768"/>
                    <a:pt x="823554" y="2331519"/>
                    <a:pt x="845170" y="2331519"/>
                  </a:cubicBezTo>
                  <a:close/>
                  <a:moveTo>
                    <a:pt x="845170" y="2041449"/>
                  </a:moveTo>
                  <a:cubicBezTo>
                    <a:pt x="845170" y="2041449"/>
                    <a:pt x="845170" y="2041449"/>
                    <a:pt x="1954772" y="2041449"/>
                  </a:cubicBezTo>
                  <a:cubicBezTo>
                    <a:pt x="1976386" y="2041449"/>
                    <a:pt x="1990796" y="2056207"/>
                    <a:pt x="1990796" y="2078344"/>
                  </a:cubicBezTo>
                  <a:cubicBezTo>
                    <a:pt x="1990796" y="2078344"/>
                    <a:pt x="1990796" y="2078344"/>
                    <a:pt x="1990796" y="2093102"/>
                  </a:cubicBezTo>
                  <a:cubicBezTo>
                    <a:pt x="1990796" y="2115239"/>
                    <a:pt x="1976386" y="2129997"/>
                    <a:pt x="1954772" y="2129997"/>
                  </a:cubicBezTo>
                  <a:cubicBezTo>
                    <a:pt x="1954772" y="2129997"/>
                    <a:pt x="1954772" y="2129997"/>
                    <a:pt x="845170" y="2129997"/>
                  </a:cubicBezTo>
                  <a:cubicBezTo>
                    <a:pt x="823554" y="2129997"/>
                    <a:pt x="809144" y="2115239"/>
                    <a:pt x="809144" y="2093102"/>
                  </a:cubicBezTo>
                  <a:cubicBezTo>
                    <a:pt x="809144" y="2093102"/>
                    <a:pt x="809144" y="2093102"/>
                    <a:pt x="809144" y="2078344"/>
                  </a:cubicBezTo>
                  <a:cubicBezTo>
                    <a:pt x="809144" y="2056207"/>
                    <a:pt x="823554" y="2041449"/>
                    <a:pt x="845170" y="2041449"/>
                  </a:cubicBezTo>
                  <a:close/>
                  <a:moveTo>
                    <a:pt x="3106861" y="1436128"/>
                  </a:moveTo>
                  <a:lnTo>
                    <a:pt x="3279630" y="1679384"/>
                  </a:lnTo>
                  <a:lnTo>
                    <a:pt x="3195994" y="1860133"/>
                  </a:lnTo>
                  <a:lnTo>
                    <a:pt x="3041379" y="1526256"/>
                  </a:lnTo>
                  <a:close/>
                  <a:moveTo>
                    <a:pt x="2784464" y="1128801"/>
                  </a:moveTo>
                  <a:lnTo>
                    <a:pt x="2966034" y="1515688"/>
                  </a:lnTo>
                  <a:lnTo>
                    <a:pt x="2546062" y="2098457"/>
                  </a:lnTo>
                  <a:lnTo>
                    <a:pt x="2538450" y="2093324"/>
                  </a:lnTo>
                  <a:lnTo>
                    <a:pt x="2655989" y="1632500"/>
                  </a:lnTo>
                  <a:cubicBezTo>
                    <a:pt x="2698814" y="1465989"/>
                    <a:pt x="2741639" y="1299479"/>
                    <a:pt x="2784464" y="1128801"/>
                  </a:cubicBezTo>
                  <a:close/>
                  <a:moveTo>
                    <a:pt x="1348411" y="680933"/>
                  </a:moveTo>
                  <a:cubicBezTo>
                    <a:pt x="1420683" y="680933"/>
                    <a:pt x="1492957" y="709761"/>
                    <a:pt x="1507411" y="738588"/>
                  </a:cubicBezTo>
                  <a:cubicBezTo>
                    <a:pt x="1543547" y="789036"/>
                    <a:pt x="1550775" y="889932"/>
                    <a:pt x="1550775" y="889932"/>
                  </a:cubicBezTo>
                  <a:cubicBezTo>
                    <a:pt x="1550775" y="889932"/>
                    <a:pt x="1536319" y="1005242"/>
                    <a:pt x="1507411" y="1041276"/>
                  </a:cubicBezTo>
                  <a:cubicBezTo>
                    <a:pt x="1478501" y="1077311"/>
                    <a:pt x="1464047" y="1142172"/>
                    <a:pt x="1471275" y="1156586"/>
                  </a:cubicBezTo>
                  <a:cubicBezTo>
                    <a:pt x="1500183" y="1185413"/>
                    <a:pt x="1702547" y="1235861"/>
                    <a:pt x="1724227" y="1257482"/>
                  </a:cubicBezTo>
                  <a:cubicBezTo>
                    <a:pt x="1760365" y="1271896"/>
                    <a:pt x="1753137" y="1286309"/>
                    <a:pt x="1760365" y="1322344"/>
                  </a:cubicBezTo>
                  <a:cubicBezTo>
                    <a:pt x="1760365" y="1322344"/>
                    <a:pt x="1774819" y="1488102"/>
                    <a:pt x="1782045" y="1538550"/>
                  </a:cubicBezTo>
                  <a:cubicBezTo>
                    <a:pt x="1782045" y="1567377"/>
                    <a:pt x="1782045" y="1610618"/>
                    <a:pt x="1789273" y="1661066"/>
                  </a:cubicBezTo>
                  <a:cubicBezTo>
                    <a:pt x="1789273" y="1661066"/>
                    <a:pt x="1789273" y="1661066"/>
                    <a:pt x="1008731" y="1661066"/>
                  </a:cubicBezTo>
                  <a:cubicBezTo>
                    <a:pt x="1001503" y="1567377"/>
                    <a:pt x="1008731" y="1452067"/>
                    <a:pt x="1008731" y="1372792"/>
                  </a:cubicBezTo>
                  <a:cubicBezTo>
                    <a:pt x="1008731" y="1293516"/>
                    <a:pt x="1030413" y="1271896"/>
                    <a:pt x="1044867" y="1264689"/>
                  </a:cubicBezTo>
                  <a:cubicBezTo>
                    <a:pt x="1066549" y="1228655"/>
                    <a:pt x="1232775" y="1178207"/>
                    <a:pt x="1268911" y="1156586"/>
                  </a:cubicBezTo>
                  <a:cubicBezTo>
                    <a:pt x="1268911" y="1091724"/>
                    <a:pt x="1232775" y="1077311"/>
                    <a:pt x="1218321" y="1026863"/>
                  </a:cubicBezTo>
                  <a:cubicBezTo>
                    <a:pt x="1196639" y="969208"/>
                    <a:pt x="1196639" y="839484"/>
                    <a:pt x="1203867" y="803450"/>
                  </a:cubicBezTo>
                  <a:cubicBezTo>
                    <a:pt x="1218321" y="709761"/>
                    <a:pt x="1283367" y="680933"/>
                    <a:pt x="1348411" y="680933"/>
                  </a:cubicBezTo>
                  <a:close/>
                  <a:moveTo>
                    <a:pt x="4473179" y="550320"/>
                  </a:moveTo>
                  <a:cubicBezTo>
                    <a:pt x="4409484" y="550320"/>
                    <a:pt x="4357849" y="601955"/>
                    <a:pt x="4357849" y="665650"/>
                  </a:cubicBezTo>
                  <a:cubicBezTo>
                    <a:pt x="4357849" y="681574"/>
                    <a:pt x="4361076" y="696744"/>
                    <a:pt x="4366912" y="710542"/>
                  </a:cubicBezTo>
                  <a:lnTo>
                    <a:pt x="4381211" y="731748"/>
                  </a:lnTo>
                  <a:lnTo>
                    <a:pt x="4020705" y="1187369"/>
                  </a:lnTo>
                  <a:lnTo>
                    <a:pt x="3581985" y="1025953"/>
                  </a:lnTo>
                  <a:lnTo>
                    <a:pt x="3313364" y="1606479"/>
                  </a:lnTo>
                  <a:lnTo>
                    <a:pt x="3107984" y="1318713"/>
                  </a:lnTo>
                  <a:lnTo>
                    <a:pt x="3008924" y="1456172"/>
                  </a:lnTo>
                  <a:lnTo>
                    <a:pt x="2764891" y="929204"/>
                  </a:lnTo>
                  <a:lnTo>
                    <a:pt x="2474691" y="2083778"/>
                  </a:lnTo>
                  <a:lnTo>
                    <a:pt x="2443768" y="2090021"/>
                  </a:lnTo>
                  <a:cubicBezTo>
                    <a:pt x="2402374" y="2107530"/>
                    <a:pt x="2373329" y="2148517"/>
                    <a:pt x="2373329" y="2196288"/>
                  </a:cubicBezTo>
                  <a:cubicBezTo>
                    <a:pt x="2373329" y="2259983"/>
                    <a:pt x="2424964" y="2311618"/>
                    <a:pt x="2488659" y="2311618"/>
                  </a:cubicBezTo>
                  <a:cubicBezTo>
                    <a:pt x="2552354" y="2311618"/>
                    <a:pt x="2603989" y="2259983"/>
                    <a:pt x="2603989" y="2196288"/>
                  </a:cubicBezTo>
                  <a:cubicBezTo>
                    <a:pt x="2603989" y="2180365"/>
                    <a:pt x="2600762" y="2165195"/>
                    <a:pt x="2594926" y="2151397"/>
                  </a:cubicBezTo>
                  <a:lnTo>
                    <a:pt x="2591202" y="2145873"/>
                  </a:lnTo>
                  <a:lnTo>
                    <a:pt x="2998617" y="1585114"/>
                  </a:lnTo>
                  <a:lnTo>
                    <a:pt x="3196260" y="2006249"/>
                  </a:lnTo>
                  <a:lnTo>
                    <a:pt x="3323276" y="1740837"/>
                  </a:lnTo>
                  <a:lnTo>
                    <a:pt x="3475135" y="1954653"/>
                  </a:lnTo>
                  <a:lnTo>
                    <a:pt x="4009339" y="1650537"/>
                  </a:lnTo>
                  <a:lnTo>
                    <a:pt x="4199709" y="1913604"/>
                  </a:lnTo>
                  <a:lnTo>
                    <a:pt x="4529157" y="1580232"/>
                  </a:lnTo>
                  <a:lnTo>
                    <a:pt x="4543618" y="1589982"/>
                  </a:lnTo>
                  <a:cubicBezTo>
                    <a:pt x="4557416" y="1595818"/>
                    <a:pt x="4572586" y="1599045"/>
                    <a:pt x="4588509" y="1599045"/>
                  </a:cubicBezTo>
                  <a:cubicBezTo>
                    <a:pt x="4652204" y="1599045"/>
                    <a:pt x="4703839" y="1547410"/>
                    <a:pt x="4703839" y="1483715"/>
                  </a:cubicBezTo>
                  <a:cubicBezTo>
                    <a:pt x="4703839" y="1420020"/>
                    <a:pt x="4652204" y="1368385"/>
                    <a:pt x="4588509" y="1368385"/>
                  </a:cubicBezTo>
                  <a:cubicBezTo>
                    <a:pt x="4524814" y="1368385"/>
                    <a:pt x="4473179" y="1420020"/>
                    <a:pt x="4473179" y="1483715"/>
                  </a:cubicBezTo>
                  <a:lnTo>
                    <a:pt x="4480139" y="1518186"/>
                  </a:lnTo>
                  <a:lnTo>
                    <a:pt x="4217485" y="1798164"/>
                  </a:lnTo>
                  <a:lnTo>
                    <a:pt x="4037504" y="1560366"/>
                  </a:lnTo>
                  <a:lnTo>
                    <a:pt x="3498455" y="1865818"/>
                  </a:lnTo>
                  <a:lnTo>
                    <a:pt x="3357787" y="1668722"/>
                  </a:lnTo>
                  <a:lnTo>
                    <a:pt x="3620404" y="1119958"/>
                  </a:lnTo>
                  <a:lnTo>
                    <a:pt x="4047072" y="1271366"/>
                  </a:lnTo>
                  <a:lnTo>
                    <a:pt x="4431112" y="772487"/>
                  </a:lnTo>
                  <a:lnTo>
                    <a:pt x="4473179" y="780980"/>
                  </a:lnTo>
                  <a:cubicBezTo>
                    <a:pt x="4536874" y="780980"/>
                    <a:pt x="4588509" y="729345"/>
                    <a:pt x="4588509" y="665650"/>
                  </a:cubicBezTo>
                  <a:cubicBezTo>
                    <a:pt x="4588509" y="601955"/>
                    <a:pt x="4536874" y="550320"/>
                    <a:pt x="4473179" y="550320"/>
                  </a:cubicBezTo>
                  <a:close/>
                  <a:moveTo>
                    <a:pt x="924425" y="479411"/>
                  </a:moveTo>
                  <a:cubicBezTo>
                    <a:pt x="924425" y="479411"/>
                    <a:pt x="924425" y="479411"/>
                    <a:pt x="1875513" y="479411"/>
                  </a:cubicBezTo>
                  <a:cubicBezTo>
                    <a:pt x="1940359" y="479411"/>
                    <a:pt x="1990795" y="529847"/>
                    <a:pt x="1990795" y="594694"/>
                  </a:cubicBezTo>
                  <a:cubicBezTo>
                    <a:pt x="1990795" y="594694"/>
                    <a:pt x="1990795" y="594694"/>
                    <a:pt x="1990795" y="1545784"/>
                  </a:cubicBezTo>
                  <a:cubicBezTo>
                    <a:pt x="1990795" y="1610631"/>
                    <a:pt x="1940359" y="1661067"/>
                    <a:pt x="1875513" y="1661067"/>
                  </a:cubicBezTo>
                  <a:cubicBezTo>
                    <a:pt x="1875513" y="1661067"/>
                    <a:pt x="1875513" y="1661067"/>
                    <a:pt x="1846691" y="1661067"/>
                  </a:cubicBezTo>
                  <a:cubicBezTo>
                    <a:pt x="1839487" y="1610631"/>
                    <a:pt x="1839487" y="1560194"/>
                    <a:pt x="1839487" y="1531373"/>
                  </a:cubicBezTo>
                  <a:cubicBezTo>
                    <a:pt x="1832281" y="1480937"/>
                    <a:pt x="1817871" y="1315217"/>
                    <a:pt x="1817871" y="1315217"/>
                  </a:cubicBezTo>
                  <a:cubicBezTo>
                    <a:pt x="1817871" y="1315217"/>
                    <a:pt x="1817871" y="1315217"/>
                    <a:pt x="1817871" y="1308011"/>
                  </a:cubicBezTo>
                  <a:cubicBezTo>
                    <a:pt x="1817871" y="1308011"/>
                    <a:pt x="1817871" y="1308011"/>
                    <a:pt x="1817871" y="1300806"/>
                  </a:cubicBezTo>
                  <a:cubicBezTo>
                    <a:pt x="1810665" y="1300806"/>
                    <a:pt x="1810665" y="1293601"/>
                    <a:pt x="1810665" y="1293601"/>
                  </a:cubicBezTo>
                  <a:cubicBezTo>
                    <a:pt x="1810665" y="1264780"/>
                    <a:pt x="1803461" y="1228754"/>
                    <a:pt x="1753025" y="1207138"/>
                  </a:cubicBezTo>
                  <a:cubicBezTo>
                    <a:pt x="1738613" y="1192728"/>
                    <a:pt x="1716999" y="1185523"/>
                    <a:pt x="1666561" y="1171112"/>
                  </a:cubicBezTo>
                  <a:cubicBezTo>
                    <a:pt x="1630535" y="1163907"/>
                    <a:pt x="1565689" y="1142291"/>
                    <a:pt x="1529663" y="1127881"/>
                  </a:cubicBezTo>
                  <a:cubicBezTo>
                    <a:pt x="1536867" y="1113471"/>
                    <a:pt x="1544073" y="1091855"/>
                    <a:pt x="1551279" y="1077444"/>
                  </a:cubicBezTo>
                  <a:cubicBezTo>
                    <a:pt x="1587305" y="1034213"/>
                    <a:pt x="1601715" y="933340"/>
                    <a:pt x="1608919" y="904519"/>
                  </a:cubicBezTo>
                  <a:cubicBezTo>
                    <a:pt x="1608919" y="904519"/>
                    <a:pt x="1608919" y="904519"/>
                    <a:pt x="1608919" y="897314"/>
                  </a:cubicBezTo>
                  <a:cubicBezTo>
                    <a:pt x="1608919" y="897314"/>
                    <a:pt x="1608919" y="897314"/>
                    <a:pt x="1608919" y="890109"/>
                  </a:cubicBezTo>
                  <a:cubicBezTo>
                    <a:pt x="1608919" y="875698"/>
                    <a:pt x="1601715" y="767620"/>
                    <a:pt x="1558483" y="702773"/>
                  </a:cubicBezTo>
                  <a:cubicBezTo>
                    <a:pt x="1522457" y="659541"/>
                    <a:pt x="1435995" y="623515"/>
                    <a:pt x="1349533" y="623515"/>
                  </a:cubicBezTo>
                  <a:cubicBezTo>
                    <a:pt x="1241455" y="623515"/>
                    <a:pt x="1162197" y="688363"/>
                    <a:pt x="1147787" y="796441"/>
                  </a:cubicBezTo>
                  <a:cubicBezTo>
                    <a:pt x="1140581" y="832467"/>
                    <a:pt x="1140581" y="976571"/>
                    <a:pt x="1162197" y="1041418"/>
                  </a:cubicBezTo>
                  <a:cubicBezTo>
                    <a:pt x="1176607" y="1070239"/>
                    <a:pt x="1183813" y="1091855"/>
                    <a:pt x="1198223" y="1106265"/>
                  </a:cubicBezTo>
                  <a:cubicBezTo>
                    <a:pt x="1198223" y="1113471"/>
                    <a:pt x="1205429" y="1113471"/>
                    <a:pt x="1205429" y="1120676"/>
                  </a:cubicBezTo>
                  <a:cubicBezTo>
                    <a:pt x="1191019" y="1127881"/>
                    <a:pt x="1176607" y="1135086"/>
                    <a:pt x="1162197" y="1135086"/>
                  </a:cubicBezTo>
                  <a:cubicBezTo>
                    <a:pt x="1075735" y="1171112"/>
                    <a:pt x="1025299" y="1192728"/>
                    <a:pt x="996477" y="1228754"/>
                  </a:cubicBezTo>
                  <a:cubicBezTo>
                    <a:pt x="974861" y="1257575"/>
                    <a:pt x="953247" y="1293601"/>
                    <a:pt x="953247" y="1372858"/>
                  </a:cubicBezTo>
                  <a:cubicBezTo>
                    <a:pt x="953247" y="1387269"/>
                    <a:pt x="953247" y="1401679"/>
                    <a:pt x="953247" y="1416090"/>
                  </a:cubicBezTo>
                  <a:cubicBezTo>
                    <a:pt x="953247" y="1516963"/>
                    <a:pt x="946041" y="1596220"/>
                    <a:pt x="953247" y="1661067"/>
                  </a:cubicBezTo>
                  <a:cubicBezTo>
                    <a:pt x="953247" y="1661067"/>
                    <a:pt x="953247" y="1661067"/>
                    <a:pt x="924425" y="1661067"/>
                  </a:cubicBezTo>
                  <a:cubicBezTo>
                    <a:pt x="859579" y="1661067"/>
                    <a:pt x="809143" y="1610631"/>
                    <a:pt x="809143" y="1545784"/>
                  </a:cubicBezTo>
                  <a:cubicBezTo>
                    <a:pt x="809143" y="1545784"/>
                    <a:pt x="809143" y="1545784"/>
                    <a:pt x="809143" y="594694"/>
                  </a:cubicBezTo>
                  <a:cubicBezTo>
                    <a:pt x="809143" y="529847"/>
                    <a:pt x="859579" y="479411"/>
                    <a:pt x="924425" y="479411"/>
                  </a:cubicBezTo>
                  <a:close/>
                  <a:moveTo>
                    <a:pt x="2313880" y="395700"/>
                  </a:moveTo>
                  <a:lnTo>
                    <a:pt x="4804846" y="395700"/>
                  </a:lnTo>
                  <a:cubicBezTo>
                    <a:pt x="4859987" y="395700"/>
                    <a:pt x="4904687" y="440400"/>
                    <a:pt x="4904687" y="495541"/>
                  </a:cubicBezTo>
                  <a:lnTo>
                    <a:pt x="4904687" y="2366397"/>
                  </a:lnTo>
                  <a:cubicBezTo>
                    <a:pt x="4904687" y="2421538"/>
                    <a:pt x="4859987" y="2466238"/>
                    <a:pt x="4804846" y="2466238"/>
                  </a:cubicBezTo>
                  <a:lnTo>
                    <a:pt x="2313880" y="2466238"/>
                  </a:lnTo>
                  <a:cubicBezTo>
                    <a:pt x="2258739" y="2466238"/>
                    <a:pt x="2214039" y="2421538"/>
                    <a:pt x="2214039" y="2366397"/>
                  </a:cubicBezTo>
                  <a:lnTo>
                    <a:pt x="2214039" y="495541"/>
                  </a:lnTo>
                  <a:cubicBezTo>
                    <a:pt x="2214039" y="440400"/>
                    <a:pt x="2258739" y="395700"/>
                    <a:pt x="2313880" y="395700"/>
                  </a:cubicBezTo>
                  <a:close/>
                  <a:moveTo>
                    <a:pt x="575889" y="225891"/>
                  </a:moveTo>
                  <a:lnTo>
                    <a:pt x="575889" y="3334021"/>
                  </a:lnTo>
                  <a:lnTo>
                    <a:pt x="5090355" y="3334021"/>
                  </a:lnTo>
                  <a:lnTo>
                    <a:pt x="5090355" y="225891"/>
                  </a:lnTo>
                  <a:close/>
                  <a:moveTo>
                    <a:pt x="521327" y="0"/>
                  </a:moveTo>
                  <a:lnTo>
                    <a:pt x="5144918" y="0"/>
                  </a:lnTo>
                  <a:cubicBezTo>
                    <a:pt x="5230856" y="0"/>
                    <a:pt x="5300522" y="69666"/>
                    <a:pt x="5300522" y="155604"/>
                  </a:cubicBezTo>
                  <a:lnTo>
                    <a:pt x="5300522" y="3404308"/>
                  </a:lnTo>
                  <a:cubicBezTo>
                    <a:pt x="5300522" y="3490246"/>
                    <a:pt x="5230856" y="3559912"/>
                    <a:pt x="5144918" y="3559912"/>
                  </a:cubicBezTo>
                  <a:lnTo>
                    <a:pt x="521327" y="3559912"/>
                  </a:lnTo>
                  <a:cubicBezTo>
                    <a:pt x="435389" y="3559912"/>
                    <a:pt x="365723" y="3490246"/>
                    <a:pt x="365723" y="3404308"/>
                  </a:cubicBezTo>
                  <a:lnTo>
                    <a:pt x="365723" y="155604"/>
                  </a:lnTo>
                  <a:cubicBezTo>
                    <a:pt x="365723" y="69666"/>
                    <a:pt x="435389" y="0"/>
                    <a:pt x="521327"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dirty="0">
                <a:ln>
                  <a:noFill/>
                </a:ln>
                <a:solidFill>
                  <a:srgbClr val="FFFFFF"/>
                </a:solidFill>
                <a:effectLst/>
                <a:uLnTx/>
                <a:uFillTx/>
                <a:latin typeface="Segoe Light"/>
                <a:ea typeface="+mn-ea"/>
                <a:cs typeface="+mn-cs"/>
              </a:endParaRPr>
            </a:p>
          </p:txBody>
        </p:sp>
        <p:sp>
          <p:nvSpPr>
            <p:cNvPr id="12" name="Rectangle 11"/>
            <p:cNvSpPr/>
            <p:nvPr/>
          </p:nvSpPr>
          <p:spPr bwMode="auto">
            <a:xfrm>
              <a:off x="8509742" y="2456056"/>
              <a:ext cx="3359222" cy="75916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Market Leading Price &amp; Performance</a:t>
              </a:r>
            </a:p>
          </p:txBody>
        </p:sp>
        <p:sp>
          <p:nvSpPr>
            <p:cNvPr id="15" name="TextBox 14"/>
            <p:cNvSpPr txBox="1"/>
            <p:nvPr/>
          </p:nvSpPr>
          <p:spPr>
            <a:xfrm>
              <a:off x="8456548" y="4913530"/>
              <a:ext cx="3680328" cy="1031157"/>
            </a:xfrm>
            <a:prstGeom prst="rect">
              <a:avLst/>
            </a:prstGeom>
            <a:noFill/>
            <a:ln>
              <a:noFill/>
            </a:ln>
          </p:spPr>
          <p:txBody>
            <a:bodyPr wrap="square" lIns="182854" tIns="146284" rIns="182854" bIns="146284" rtlCol="0">
              <a:spAutoFit/>
            </a:bodyPr>
            <a:lstStyle>
              <a:defPPr>
                <a:defRPr lang="en-US"/>
              </a:defPPr>
              <a:lvl1pPr>
                <a:lnSpc>
                  <a:spcPct val="90000"/>
                </a:lnSpc>
                <a:spcAft>
                  <a:spcPts val="1200"/>
                </a:spcAft>
                <a:defRPr sz="1400">
                  <a:gradFill>
                    <a:gsLst>
                      <a:gs pos="2917">
                        <a:srgbClr val="000000"/>
                      </a:gs>
                      <a:gs pos="30000">
                        <a:srgbClr val="000000"/>
                      </a:gs>
                    </a:gsLst>
                    <a:lin ang="5400000" scaled="0"/>
                  </a:gradFill>
                </a:defRPr>
              </a:lvl1pPr>
            </a:lstStyle>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Simple billing compute &amp; storage</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Pay for what you need, when you need it with dynamic pause</a:t>
              </a:r>
            </a:p>
          </p:txBody>
        </p:sp>
        <p:grpSp>
          <p:nvGrpSpPr>
            <p:cNvPr id="66" name="Group 65"/>
            <p:cNvGrpSpPr>
              <a:grpSpLocks noChangeAspect="1"/>
            </p:cNvGrpSpPr>
            <p:nvPr/>
          </p:nvGrpSpPr>
          <p:grpSpPr>
            <a:xfrm>
              <a:off x="10945221" y="3461642"/>
              <a:ext cx="428529" cy="264350"/>
              <a:chOff x="1691870" y="-5380374"/>
              <a:chExt cx="5029200" cy="3102395"/>
            </a:xfrm>
          </p:grpSpPr>
          <p:grpSp>
            <p:nvGrpSpPr>
              <p:cNvPr id="67" name="Group 66"/>
              <p:cNvGrpSpPr/>
              <p:nvPr/>
            </p:nvGrpSpPr>
            <p:grpSpPr>
              <a:xfrm>
                <a:off x="1691870" y="-5380374"/>
                <a:ext cx="5029200" cy="3102395"/>
                <a:chOff x="1691870" y="-5380374"/>
                <a:chExt cx="5029200" cy="3102395"/>
              </a:xfrm>
            </p:grpSpPr>
            <p:grpSp>
              <p:nvGrpSpPr>
                <p:cNvPr id="69" name="Group 68"/>
                <p:cNvGrpSpPr/>
                <p:nvPr/>
              </p:nvGrpSpPr>
              <p:grpSpPr>
                <a:xfrm>
                  <a:off x="1691870" y="-5380374"/>
                  <a:ext cx="5029200" cy="3102395"/>
                  <a:chOff x="1691870" y="-5380374"/>
                  <a:chExt cx="5029200" cy="3102395"/>
                </a:xfrm>
              </p:grpSpPr>
              <p:sp>
                <p:nvSpPr>
                  <p:cNvPr id="73" name="Rounded Rectangle 72"/>
                  <p:cNvSpPr/>
                  <p:nvPr/>
                </p:nvSpPr>
                <p:spPr>
                  <a:xfrm>
                    <a:off x="1691870" y="-5245767"/>
                    <a:ext cx="5029200" cy="2967788"/>
                  </a:xfrm>
                  <a:prstGeom prst="roundRect">
                    <a:avLst>
                      <a:gd name="adj" fmla="val 9165"/>
                    </a:avLst>
                  </a:prstGeom>
                  <a:solidFill>
                    <a:srgbClr val="E4E2E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74" name="Round Same Side Corner Rectangle 73"/>
                  <p:cNvSpPr/>
                  <p:nvPr/>
                </p:nvSpPr>
                <p:spPr>
                  <a:xfrm>
                    <a:off x="1691870" y="-5380374"/>
                    <a:ext cx="5029200" cy="352926"/>
                  </a:xfrm>
                  <a:prstGeom prst="round2SameRect">
                    <a:avLst>
                      <a:gd name="adj1" fmla="val 42938"/>
                      <a:gd name="adj2" fmla="val 0"/>
                    </a:avLst>
                  </a:prstGeom>
                  <a:solidFill>
                    <a:srgbClr val="B5ADB6"/>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cxnSp>
              <p:nvCxnSpPr>
                <p:cNvPr id="70" name="Straight Connector 69"/>
                <p:cNvCxnSpPr/>
                <p:nvPr/>
              </p:nvCxnSpPr>
              <p:spPr>
                <a:xfrm>
                  <a:off x="1783901" y="-5198097"/>
                  <a:ext cx="187036" cy="0"/>
                </a:xfrm>
                <a:prstGeom prst="line">
                  <a:avLst/>
                </a:prstGeom>
                <a:noFill/>
                <a:ln w="3175" cap="flat" cmpd="sng" algn="ctr">
                  <a:solidFill>
                    <a:srgbClr val="024D84"/>
                  </a:solidFill>
                  <a:prstDash val="solid"/>
                  <a:miter lim="800000"/>
                </a:ln>
                <a:effectLst/>
              </p:spPr>
            </p:cxnSp>
            <p:sp>
              <p:nvSpPr>
                <p:cNvPr id="71" name="Frame 70"/>
                <p:cNvSpPr/>
                <p:nvPr/>
              </p:nvSpPr>
              <p:spPr>
                <a:xfrm>
                  <a:off x="2099107" y="-5282089"/>
                  <a:ext cx="263791" cy="167985"/>
                </a:xfrm>
                <a:prstGeom prst="frame">
                  <a:avLst/>
                </a:prstGeom>
                <a:solidFill>
                  <a:srgbClr val="024D8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000000"/>
                    </a:solidFill>
                    <a:effectLst/>
                    <a:uLnTx/>
                    <a:uFillTx/>
                    <a:latin typeface="Segoe"/>
                    <a:ea typeface="+mn-ea"/>
                    <a:cs typeface="+mn-cs"/>
                  </a:endParaRPr>
                </a:p>
              </p:txBody>
            </p:sp>
            <p:sp>
              <p:nvSpPr>
                <p:cNvPr id="72" name="Multiply 71"/>
                <p:cNvSpPr/>
                <p:nvPr/>
              </p:nvSpPr>
              <p:spPr>
                <a:xfrm>
                  <a:off x="2399687" y="-5344597"/>
                  <a:ext cx="293001" cy="293001"/>
                </a:xfrm>
                <a:prstGeom prst="mathMultiply">
                  <a:avLst>
                    <a:gd name="adj1" fmla="val 16001"/>
                  </a:avLst>
                </a:prstGeom>
                <a:solidFill>
                  <a:srgbClr val="024D8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sp>
            <p:nvSpPr>
              <p:cNvPr id="68" name="Donut 59"/>
              <p:cNvSpPr>
                <a:spLocks noChangeAspect="1"/>
              </p:cNvSpPr>
              <p:nvPr/>
            </p:nvSpPr>
            <p:spPr bwMode="auto">
              <a:xfrm>
                <a:off x="3004493" y="-4604748"/>
                <a:ext cx="2419895" cy="2012540"/>
              </a:xfrm>
              <a:custGeom>
                <a:avLst/>
                <a:gdLst/>
                <a:ahLst/>
                <a:cxnLst/>
                <a:rect l="l" t="t" r="r" b="b"/>
                <a:pathLst>
                  <a:path w="1049699" h="873224">
                    <a:moveTo>
                      <a:pt x="694504" y="413534"/>
                    </a:moveTo>
                    <a:cubicBezTo>
                      <a:pt x="732475" y="413534"/>
                      <a:pt x="763257" y="444315"/>
                      <a:pt x="763257" y="482286"/>
                    </a:cubicBezTo>
                    <a:cubicBezTo>
                      <a:pt x="763257" y="520258"/>
                      <a:pt x="732475" y="551039"/>
                      <a:pt x="694504" y="551039"/>
                    </a:cubicBezTo>
                    <a:cubicBezTo>
                      <a:pt x="656533" y="551039"/>
                      <a:pt x="625751" y="520258"/>
                      <a:pt x="625751" y="482286"/>
                    </a:cubicBezTo>
                    <a:cubicBezTo>
                      <a:pt x="625751" y="444315"/>
                      <a:pt x="656533" y="413534"/>
                      <a:pt x="694504" y="413534"/>
                    </a:cubicBezTo>
                    <a:close/>
                    <a:moveTo>
                      <a:pt x="694504" y="344781"/>
                    </a:moveTo>
                    <a:cubicBezTo>
                      <a:pt x="618562" y="344781"/>
                      <a:pt x="556998" y="406344"/>
                      <a:pt x="556998" y="482286"/>
                    </a:cubicBezTo>
                    <a:cubicBezTo>
                      <a:pt x="556998" y="558229"/>
                      <a:pt x="618562" y="619792"/>
                      <a:pt x="694504" y="619792"/>
                    </a:cubicBezTo>
                    <a:cubicBezTo>
                      <a:pt x="770446" y="619792"/>
                      <a:pt x="832010" y="558229"/>
                      <a:pt x="832010" y="482286"/>
                    </a:cubicBezTo>
                    <a:cubicBezTo>
                      <a:pt x="832010" y="406344"/>
                      <a:pt x="770446" y="344781"/>
                      <a:pt x="694504" y="344781"/>
                    </a:cubicBezTo>
                    <a:close/>
                    <a:moveTo>
                      <a:pt x="197661" y="172436"/>
                    </a:moveTo>
                    <a:cubicBezTo>
                      <a:pt x="219463" y="172436"/>
                      <a:pt x="237138" y="190111"/>
                      <a:pt x="237138" y="211913"/>
                    </a:cubicBezTo>
                    <a:cubicBezTo>
                      <a:pt x="237138" y="233716"/>
                      <a:pt x="219463" y="251390"/>
                      <a:pt x="197661" y="251390"/>
                    </a:cubicBezTo>
                    <a:cubicBezTo>
                      <a:pt x="175858" y="251390"/>
                      <a:pt x="158183" y="233716"/>
                      <a:pt x="158183" y="211913"/>
                    </a:cubicBezTo>
                    <a:cubicBezTo>
                      <a:pt x="158183" y="190111"/>
                      <a:pt x="175858" y="172436"/>
                      <a:pt x="197661" y="172436"/>
                    </a:cubicBezTo>
                    <a:close/>
                    <a:moveTo>
                      <a:pt x="197661" y="132959"/>
                    </a:moveTo>
                    <a:cubicBezTo>
                      <a:pt x="154055" y="132959"/>
                      <a:pt x="118706" y="168308"/>
                      <a:pt x="118706" y="211913"/>
                    </a:cubicBezTo>
                    <a:cubicBezTo>
                      <a:pt x="118706" y="255519"/>
                      <a:pt x="154055" y="290868"/>
                      <a:pt x="197661" y="290868"/>
                    </a:cubicBezTo>
                    <a:cubicBezTo>
                      <a:pt x="241266" y="290868"/>
                      <a:pt x="276615" y="255519"/>
                      <a:pt x="276615" y="211913"/>
                    </a:cubicBezTo>
                    <a:cubicBezTo>
                      <a:pt x="276615" y="168308"/>
                      <a:pt x="241266" y="132959"/>
                      <a:pt x="197661" y="132959"/>
                    </a:cubicBezTo>
                    <a:close/>
                    <a:moveTo>
                      <a:pt x="735148" y="113222"/>
                    </a:moveTo>
                    <a:lnTo>
                      <a:pt x="750778" y="185510"/>
                    </a:lnTo>
                    <a:lnTo>
                      <a:pt x="825020" y="210909"/>
                    </a:lnTo>
                    <a:lnTo>
                      <a:pt x="869956" y="162065"/>
                    </a:lnTo>
                    <a:lnTo>
                      <a:pt x="938336" y="208955"/>
                    </a:lnTo>
                    <a:lnTo>
                      <a:pt x="912938" y="277336"/>
                    </a:lnTo>
                    <a:lnTo>
                      <a:pt x="950059" y="332040"/>
                    </a:lnTo>
                    <a:lnTo>
                      <a:pt x="1026254" y="332040"/>
                    </a:lnTo>
                    <a:lnTo>
                      <a:pt x="1049699" y="418004"/>
                    </a:lnTo>
                    <a:lnTo>
                      <a:pt x="996948" y="459033"/>
                    </a:lnTo>
                    <a:lnTo>
                      <a:pt x="996948" y="523506"/>
                    </a:lnTo>
                    <a:lnTo>
                      <a:pt x="1045792" y="568442"/>
                    </a:lnTo>
                    <a:lnTo>
                      <a:pt x="1028208" y="646591"/>
                    </a:lnTo>
                    <a:lnTo>
                      <a:pt x="944197" y="648545"/>
                    </a:lnTo>
                    <a:lnTo>
                      <a:pt x="914891" y="695434"/>
                    </a:lnTo>
                    <a:lnTo>
                      <a:pt x="932475" y="767723"/>
                    </a:lnTo>
                    <a:lnTo>
                      <a:pt x="869956" y="814612"/>
                    </a:lnTo>
                    <a:lnTo>
                      <a:pt x="813297" y="769676"/>
                    </a:lnTo>
                    <a:lnTo>
                      <a:pt x="750778" y="797029"/>
                    </a:lnTo>
                    <a:lnTo>
                      <a:pt x="737102" y="865409"/>
                    </a:lnTo>
                    <a:lnTo>
                      <a:pt x="656998" y="873224"/>
                    </a:lnTo>
                    <a:lnTo>
                      <a:pt x="637461" y="789214"/>
                    </a:lnTo>
                    <a:lnTo>
                      <a:pt x="572988" y="769676"/>
                    </a:lnTo>
                    <a:lnTo>
                      <a:pt x="518283" y="814612"/>
                    </a:lnTo>
                    <a:lnTo>
                      <a:pt x="463579" y="765769"/>
                    </a:lnTo>
                    <a:lnTo>
                      <a:pt x="483116" y="701296"/>
                    </a:lnTo>
                    <a:lnTo>
                      <a:pt x="442088" y="646591"/>
                    </a:lnTo>
                    <a:lnTo>
                      <a:pt x="365892" y="644637"/>
                    </a:lnTo>
                    <a:lnTo>
                      <a:pt x="350262" y="568442"/>
                    </a:lnTo>
                    <a:lnTo>
                      <a:pt x="410828" y="537182"/>
                    </a:lnTo>
                    <a:lnTo>
                      <a:pt x="408874" y="460987"/>
                    </a:lnTo>
                    <a:lnTo>
                      <a:pt x="350262" y="412143"/>
                    </a:lnTo>
                    <a:lnTo>
                      <a:pt x="371753" y="339855"/>
                    </a:lnTo>
                    <a:lnTo>
                      <a:pt x="444041" y="341809"/>
                    </a:lnTo>
                    <a:lnTo>
                      <a:pt x="485070" y="296873"/>
                    </a:lnTo>
                    <a:lnTo>
                      <a:pt x="459671" y="208955"/>
                    </a:lnTo>
                    <a:lnTo>
                      <a:pt x="516330" y="164019"/>
                    </a:lnTo>
                    <a:lnTo>
                      <a:pt x="582757" y="208955"/>
                    </a:lnTo>
                    <a:lnTo>
                      <a:pt x="637461" y="189418"/>
                    </a:lnTo>
                    <a:lnTo>
                      <a:pt x="658952" y="115176"/>
                    </a:lnTo>
                    <a:close/>
                    <a:moveTo>
                      <a:pt x="220998" y="0"/>
                    </a:moveTo>
                    <a:lnTo>
                      <a:pt x="229972" y="41507"/>
                    </a:lnTo>
                    <a:lnTo>
                      <a:pt x="272601" y="56091"/>
                    </a:lnTo>
                    <a:lnTo>
                      <a:pt x="298403" y="28045"/>
                    </a:lnTo>
                    <a:lnTo>
                      <a:pt x="337667" y="54969"/>
                    </a:lnTo>
                    <a:lnTo>
                      <a:pt x="323083" y="94233"/>
                    </a:lnTo>
                    <a:lnTo>
                      <a:pt x="344398" y="125643"/>
                    </a:lnTo>
                    <a:lnTo>
                      <a:pt x="388148" y="125643"/>
                    </a:lnTo>
                    <a:lnTo>
                      <a:pt x="401610" y="175003"/>
                    </a:lnTo>
                    <a:lnTo>
                      <a:pt x="371321" y="198561"/>
                    </a:lnTo>
                    <a:lnTo>
                      <a:pt x="371321" y="235581"/>
                    </a:lnTo>
                    <a:lnTo>
                      <a:pt x="399366" y="261383"/>
                    </a:lnTo>
                    <a:lnTo>
                      <a:pt x="389270" y="306256"/>
                    </a:lnTo>
                    <a:lnTo>
                      <a:pt x="341032" y="307377"/>
                    </a:lnTo>
                    <a:lnTo>
                      <a:pt x="324205" y="334301"/>
                    </a:lnTo>
                    <a:lnTo>
                      <a:pt x="334301" y="375808"/>
                    </a:lnTo>
                    <a:lnTo>
                      <a:pt x="298403" y="402732"/>
                    </a:lnTo>
                    <a:lnTo>
                      <a:pt x="265870" y="376930"/>
                    </a:lnTo>
                    <a:lnTo>
                      <a:pt x="229972" y="392635"/>
                    </a:lnTo>
                    <a:lnTo>
                      <a:pt x="222120" y="431899"/>
                    </a:lnTo>
                    <a:lnTo>
                      <a:pt x="176125" y="436386"/>
                    </a:lnTo>
                    <a:lnTo>
                      <a:pt x="164907" y="388148"/>
                    </a:lnTo>
                    <a:lnTo>
                      <a:pt x="127887" y="376930"/>
                    </a:lnTo>
                    <a:lnTo>
                      <a:pt x="96476" y="402732"/>
                    </a:lnTo>
                    <a:lnTo>
                      <a:pt x="65065" y="374686"/>
                    </a:lnTo>
                    <a:lnTo>
                      <a:pt x="76284" y="337666"/>
                    </a:lnTo>
                    <a:lnTo>
                      <a:pt x="52725" y="306256"/>
                    </a:lnTo>
                    <a:lnTo>
                      <a:pt x="8975" y="305134"/>
                    </a:lnTo>
                    <a:lnTo>
                      <a:pt x="0" y="261383"/>
                    </a:lnTo>
                    <a:lnTo>
                      <a:pt x="34776" y="243434"/>
                    </a:lnTo>
                    <a:lnTo>
                      <a:pt x="33655" y="199683"/>
                    </a:lnTo>
                    <a:lnTo>
                      <a:pt x="0" y="171638"/>
                    </a:lnTo>
                    <a:lnTo>
                      <a:pt x="12340" y="130131"/>
                    </a:lnTo>
                    <a:lnTo>
                      <a:pt x="53847" y="131252"/>
                    </a:lnTo>
                    <a:lnTo>
                      <a:pt x="77405" y="105451"/>
                    </a:lnTo>
                    <a:lnTo>
                      <a:pt x="62822" y="54969"/>
                    </a:lnTo>
                    <a:lnTo>
                      <a:pt x="95354" y="29167"/>
                    </a:lnTo>
                    <a:lnTo>
                      <a:pt x="133496" y="54969"/>
                    </a:lnTo>
                    <a:lnTo>
                      <a:pt x="164907" y="43751"/>
                    </a:lnTo>
                    <a:lnTo>
                      <a:pt x="177247" y="1122"/>
                    </a:lnTo>
                    <a:close/>
                  </a:path>
                </a:pathLst>
              </a:custGeom>
              <a:solidFill>
                <a:srgbClr val="FA8F07"/>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998"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a:ea typeface="Segoe UI" pitchFamily="34" charset="0"/>
                  <a:cs typeface="Segoe UI" pitchFamily="34" charset="0"/>
                </a:endParaRPr>
              </a:p>
            </p:txBody>
          </p:sp>
        </p:grpSp>
        <p:grpSp>
          <p:nvGrpSpPr>
            <p:cNvPr id="90" name="Group 89"/>
            <p:cNvGrpSpPr>
              <a:grpSpLocks noChangeAspect="1"/>
            </p:cNvGrpSpPr>
            <p:nvPr/>
          </p:nvGrpSpPr>
          <p:grpSpPr>
            <a:xfrm>
              <a:off x="11389026" y="3259197"/>
              <a:ext cx="312699" cy="312700"/>
              <a:chOff x="4322558" y="-150269"/>
              <a:chExt cx="300538" cy="300538"/>
            </a:xfrm>
          </p:grpSpPr>
          <p:sp>
            <p:nvSpPr>
              <p:cNvPr id="91" name="Oval 90"/>
              <p:cNvSpPr/>
              <p:nvPr/>
            </p:nvSpPr>
            <p:spPr>
              <a:xfrm>
                <a:off x="4322558" y="-150269"/>
                <a:ext cx="300538" cy="300538"/>
              </a:xfrm>
              <a:prstGeom prst="ellipse">
                <a:avLst/>
              </a:prstGeom>
              <a:solidFill>
                <a:srgbClr val="5261D2"/>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nvGrpSpPr>
              <p:cNvPr id="92" name="Group 91"/>
              <p:cNvGrpSpPr>
                <a:grpSpLocks noChangeAspect="1"/>
              </p:cNvGrpSpPr>
              <p:nvPr/>
            </p:nvGrpSpPr>
            <p:grpSpPr>
              <a:xfrm>
                <a:off x="4384955" y="-98434"/>
                <a:ext cx="175744" cy="196869"/>
                <a:chOff x="-459430" y="-5122871"/>
                <a:chExt cx="1512104" cy="1693868"/>
              </a:xfrm>
            </p:grpSpPr>
            <p:sp>
              <p:nvSpPr>
                <p:cNvPr id="93" name="Freeform 92"/>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AC4E8E"/>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94" name="Freeform 93"/>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693178"/>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95" name="Freeform 94"/>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3E2A5D"/>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grpSp>
        <p:grpSp>
          <p:nvGrpSpPr>
            <p:cNvPr id="108" name="Group 107"/>
            <p:cNvGrpSpPr>
              <a:grpSpLocks noChangeAspect="1"/>
            </p:cNvGrpSpPr>
            <p:nvPr/>
          </p:nvGrpSpPr>
          <p:grpSpPr>
            <a:xfrm>
              <a:off x="10557384" y="3339987"/>
              <a:ext cx="345869" cy="345870"/>
              <a:chOff x="4322558" y="-150269"/>
              <a:chExt cx="300538" cy="300538"/>
            </a:xfrm>
          </p:grpSpPr>
          <p:sp>
            <p:nvSpPr>
              <p:cNvPr id="109" name="Oval 108"/>
              <p:cNvSpPr/>
              <p:nvPr/>
            </p:nvSpPr>
            <p:spPr>
              <a:xfrm>
                <a:off x="4322558" y="-150269"/>
                <a:ext cx="300538" cy="300538"/>
              </a:xfrm>
              <a:prstGeom prst="ellipse">
                <a:avLst/>
              </a:prstGeom>
              <a:solidFill>
                <a:srgbClr val="13A8A1"/>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nvGrpSpPr>
              <p:cNvPr id="110" name="Group 109"/>
              <p:cNvGrpSpPr>
                <a:grpSpLocks noChangeAspect="1"/>
              </p:cNvGrpSpPr>
              <p:nvPr/>
            </p:nvGrpSpPr>
            <p:grpSpPr>
              <a:xfrm>
                <a:off x="4384955" y="-98434"/>
                <a:ext cx="175744" cy="196869"/>
                <a:chOff x="-459430" y="-5122871"/>
                <a:chExt cx="1512104" cy="1693868"/>
              </a:xfrm>
            </p:grpSpPr>
            <p:sp>
              <p:nvSpPr>
                <p:cNvPr id="111" name="Freeform 110"/>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48BB4E"/>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12" name="Freeform 111"/>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008641"/>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13" name="Freeform 112"/>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00602E"/>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grpSp>
        <p:sp>
          <p:nvSpPr>
            <p:cNvPr id="141" name="Freeform 140"/>
            <p:cNvSpPr/>
            <p:nvPr/>
          </p:nvSpPr>
          <p:spPr>
            <a:xfrm>
              <a:off x="10226236" y="3731764"/>
              <a:ext cx="1231043" cy="81684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chemeClr val="bg1"/>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dirty="0">
                  <a:ln>
                    <a:noFill/>
                  </a:ln>
                  <a:solidFill>
                    <a:srgbClr val="FFFFFF"/>
                  </a:solidFill>
                  <a:effectLst/>
                  <a:uLnTx/>
                  <a:uFillTx/>
                  <a:latin typeface="Segoe Light"/>
                  <a:ea typeface="+mn-ea"/>
                  <a:cs typeface="+mn-cs"/>
                </a:rPr>
                <a:t>Azure</a:t>
              </a:r>
            </a:p>
          </p:txBody>
        </p:sp>
        <p:sp>
          <p:nvSpPr>
            <p:cNvPr id="142" name="Freeform 141"/>
            <p:cNvSpPr/>
            <p:nvPr/>
          </p:nvSpPr>
          <p:spPr>
            <a:xfrm>
              <a:off x="10271777" y="3731764"/>
              <a:ext cx="1231043" cy="81684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Light"/>
                  <a:ea typeface="+mn-ea"/>
                  <a:cs typeface="+mn-cs"/>
                </a:rPr>
                <a:t>Azure</a:t>
              </a:r>
              <a:endParaRPr kumimoji="0" lang="en-US" sz="998" b="0" i="0" u="none" strike="noStrike" kern="0" cap="none" spc="0" normalizeH="0" baseline="0" noProof="0" dirty="0">
                <a:ln>
                  <a:noFill/>
                </a:ln>
                <a:solidFill>
                  <a:srgbClr val="FFFFFF"/>
                </a:solidFill>
                <a:effectLst/>
                <a:uLnTx/>
                <a:uFillTx/>
                <a:latin typeface="Segoe Light"/>
                <a:ea typeface="+mn-ea"/>
                <a:cs typeface="+mn-cs"/>
              </a:endParaRPr>
            </a:p>
          </p:txBody>
        </p:sp>
        <p:grpSp>
          <p:nvGrpSpPr>
            <p:cNvPr id="120" name="Group 119"/>
            <p:cNvGrpSpPr>
              <a:grpSpLocks noChangeAspect="1"/>
            </p:cNvGrpSpPr>
            <p:nvPr/>
          </p:nvGrpSpPr>
          <p:grpSpPr>
            <a:xfrm>
              <a:off x="10095958" y="3927652"/>
              <a:ext cx="428529" cy="264350"/>
              <a:chOff x="1691870" y="-5380374"/>
              <a:chExt cx="5029200" cy="3102395"/>
            </a:xfrm>
          </p:grpSpPr>
          <p:grpSp>
            <p:nvGrpSpPr>
              <p:cNvPr id="121" name="Group 120"/>
              <p:cNvGrpSpPr/>
              <p:nvPr/>
            </p:nvGrpSpPr>
            <p:grpSpPr>
              <a:xfrm>
                <a:off x="1691870" y="-5380374"/>
                <a:ext cx="5029200" cy="3102395"/>
                <a:chOff x="1691870" y="-5380374"/>
                <a:chExt cx="5029200" cy="3102395"/>
              </a:xfrm>
            </p:grpSpPr>
            <p:grpSp>
              <p:nvGrpSpPr>
                <p:cNvPr id="123" name="Group 122"/>
                <p:cNvGrpSpPr/>
                <p:nvPr/>
              </p:nvGrpSpPr>
              <p:grpSpPr>
                <a:xfrm>
                  <a:off x="1691870" y="-5380374"/>
                  <a:ext cx="5029200" cy="3102395"/>
                  <a:chOff x="1691870" y="-5380374"/>
                  <a:chExt cx="5029200" cy="3102395"/>
                </a:xfrm>
              </p:grpSpPr>
              <p:sp>
                <p:nvSpPr>
                  <p:cNvPr id="127" name="Rounded Rectangle 126"/>
                  <p:cNvSpPr/>
                  <p:nvPr/>
                </p:nvSpPr>
                <p:spPr>
                  <a:xfrm>
                    <a:off x="1691870" y="-5245767"/>
                    <a:ext cx="5029200" cy="2967788"/>
                  </a:xfrm>
                  <a:prstGeom prst="roundRect">
                    <a:avLst>
                      <a:gd name="adj" fmla="val 9165"/>
                    </a:avLst>
                  </a:prstGeom>
                  <a:solidFill>
                    <a:srgbClr val="E4E2E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28" name="Round Same Side Corner Rectangle 127"/>
                  <p:cNvSpPr/>
                  <p:nvPr/>
                </p:nvSpPr>
                <p:spPr>
                  <a:xfrm>
                    <a:off x="1691870" y="-5380374"/>
                    <a:ext cx="5029200" cy="352926"/>
                  </a:xfrm>
                  <a:prstGeom prst="round2SameRect">
                    <a:avLst>
                      <a:gd name="adj1" fmla="val 42938"/>
                      <a:gd name="adj2" fmla="val 0"/>
                    </a:avLst>
                  </a:prstGeom>
                  <a:solidFill>
                    <a:srgbClr val="B5ADB6"/>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cxnSp>
              <p:nvCxnSpPr>
                <p:cNvPr id="124" name="Straight Connector 123"/>
                <p:cNvCxnSpPr/>
                <p:nvPr/>
              </p:nvCxnSpPr>
              <p:spPr>
                <a:xfrm>
                  <a:off x="1783901" y="-5198097"/>
                  <a:ext cx="187036" cy="0"/>
                </a:xfrm>
                <a:prstGeom prst="line">
                  <a:avLst/>
                </a:prstGeom>
                <a:noFill/>
                <a:ln w="3175" cap="flat" cmpd="sng" algn="ctr">
                  <a:solidFill>
                    <a:srgbClr val="024D84"/>
                  </a:solidFill>
                  <a:prstDash val="solid"/>
                  <a:miter lim="800000"/>
                </a:ln>
                <a:effectLst/>
              </p:spPr>
            </p:cxnSp>
            <p:sp>
              <p:nvSpPr>
                <p:cNvPr id="125" name="Frame 124"/>
                <p:cNvSpPr/>
                <p:nvPr/>
              </p:nvSpPr>
              <p:spPr>
                <a:xfrm>
                  <a:off x="2099107" y="-5282089"/>
                  <a:ext cx="263791" cy="167985"/>
                </a:xfrm>
                <a:prstGeom prst="frame">
                  <a:avLst/>
                </a:prstGeom>
                <a:solidFill>
                  <a:srgbClr val="024D8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000000"/>
                    </a:solidFill>
                    <a:effectLst/>
                    <a:uLnTx/>
                    <a:uFillTx/>
                    <a:latin typeface="Segoe"/>
                    <a:ea typeface="+mn-ea"/>
                    <a:cs typeface="+mn-cs"/>
                  </a:endParaRPr>
                </a:p>
              </p:txBody>
            </p:sp>
            <p:sp>
              <p:nvSpPr>
                <p:cNvPr id="126" name="Multiply 125"/>
                <p:cNvSpPr/>
                <p:nvPr/>
              </p:nvSpPr>
              <p:spPr>
                <a:xfrm>
                  <a:off x="2399687" y="-5344597"/>
                  <a:ext cx="293001" cy="293001"/>
                </a:xfrm>
                <a:prstGeom prst="mathMultiply">
                  <a:avLst>
                    <a:gd name="adj1" fmla="val 16001"/>
                  </a:avLst>
                </a:prstGeom>
                <a:solidFill>
                  <a:srgbClr val="024D8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sp>
            <p:nvSpPr>
              <p:cNvPr id="122" name="Donut 59"/>
              <p:cNvSpPr>
                <a:spLocks noChangeAspect="1"/>
              </p:cNvSpPr>
              <p:nvPr/>
            </p:nvSpPr>
            <p:spPr bwMode="auto">
              <a:xfrm>
                <a:off x="3004493" y="-4604748"/>
                <a:ext cx="2419895" cy="2012540"/>
              </a:xfrm>
              <a:custGeom>
                <a:avLst/>
                <a:gdLst/>
                <a:ahLst/>
                <a:cxnLst/>
                <a:rect l="l" t="t" r="r" b="b"/>
                <a:pathLst>
                  <a:path w="1049699" h="873224">
                    <a:moveTo>
                      <a:pt x="694504" y="413534"/>
                    </a:moveTo>
                    <a:cubicBezTo>
                      <a:pt x="732475" y="413534"/>
                      <a:pt x="763257" y="444315"/>
                      <a:pt x="763257" y="482286"/>
                    </a:cubicBezTo>
                    <a:cubicBezTo>
                      <a:pt x="763257" y="520258"/>
                      <a:pt x="732475" y="551039"/>
                      <a:pt x="694504" y="551039"/>
                    </a:cubicBezTo>
                    <a:cubicBezTo>
                      <a:pt x="656533" y="551039"/>
                      <a:pt x="625751" y="520258"/>
                      <a:pt x="625751" y="482286"/>
                    </a:cubicBezTo>
                    <a:cubicBezTo>
                      <a:pt x="625751" y="444315"/>
                      <a:pt x="656533" y="413534"/>
                      <a:pt x="694504" y="413534"/>
                    </a:cubicBezTo>
                    <a:close/>
                    <a:moveTo>
                      <a:pt x="694504" y="344781"/>
                    </a:moveTo>
                    <a:cubicBezTo>
                      <a:pt x="618562" y="344781"/>
                      <a:pt x="556998" y="406344"/>
                      <a:pt x="556998" y="482286"/>
                    </a:cubicBezTo>
                    <a:cubicBezTo>
                      <a:pt x="556998" y="558229"/>
                      <a:pt x="618562" y="619792"/>
                      <a:pt x="694504" y="619792"/>
                    </a:cubicBezTo>
                    <a:cubicBezTo>
                      <a:pt x="770446" y="619792"/>
                      <a:pt x="832010" y="558229"/>
                      <a:pt x="832010" y="482286"/>
                    </a:cubicBezTo>
                    <a:cubicBezTo>
                      <a:pt x="832010" y="406344"/>
                      <a:pt x="770446" y="344781"/>
                      <a:pt x="694504" y="344781"/>
                    </a:cubicBezTo>
                    <a:close/>
                    <a:moveTo>
                      <a:pt x="197661" y="172436"/>
                    </a:moveTo>
                    <a:cubicBezTo>
                      <a:pt x="219463" y="172436"/>
                      <a:pt x="237138" y="190111"/>
                      <a:pt x="237138" y="211913"/>
                    </a:cubicBezTo>
                    <a:cubicBezTo>
                      <a:pt x="237138" y="233716"/>
                      <a:pt x="219463" y="251390"/>
                      <a:pt x="197661" y="251390"/>
                    </a:cubicBezTo>
                    <a:cubicBezTo>
                      <a:pt x="175858" y="251390"/>
                      <a:pt x="158183" y="233716"/>
                      <a:pt x="158183" y="211913"/>
                    </a:cubicBezTo>
                    <a:cubicBezTo>
                      <a:pt x="158183" y="190111"/>
                      <a:pt x="175858" y="172436"/>
                      <a:pt x="197661" y="172436"/>
                    </a:cubicBezTo>
                    <a:close/>
                    <a:moveTo>
                      <a:pt x="197661" y="132959"/>
                    </a:moveTo>
                    <a:cubicBezTo>
                      <a:pt x="154055" y="132959"/>
                      <a:pt x="118706" y="168308"/>
                      <a:pt x="118706" y="211913"/>
                    </a:cubicBezTo>
                    <a:cubicBezTo>
                      <a:pt x="118706" y="255519"/>
                      <a:pt x="154055" y="290868"/>
                      <a:pt x="197661" y="290868"/>
                    </a:cubicBezTo>
                    <a:cubicBezTo>
                      <a:pt x="241266" y="290868"/>
                      <a:pt x="276615" y="255519"/>
                      <a:pt x="276615" y="211913"/>
                    </a:cubicBezTo>
                    <a:cubicBezTo>
                      <a:pt x="276615" y="168308"/>
                      <a:pt x="241266" y="132959"/>
                      <a:pt x="197661" y="132959"/>
                    </a:cubicBezTo>
                    <a:close/>
                    <a:moveTo>
                      <a:pt x="735148" y="113222"/>
                    </a:moveTo>
                    <a:lnTo>
                      <a:pt x="750778" y="185510"/>
                    </a:lnTo>
                    <a:lnTo>
                      <a:pt x="825020" y="210909"/>
                    </a:lnTo>
                    <a:lnTo>
                      <a:pt x="869956" y="162065"/>
                    </a:lnTo>
                    <a:lnTo>
                      <a:pt x="938336" y="208955"/>
                    </a:lnTo>
                    <a:lnTo>
                      <a:pt x="912938" y="277336"/>
                    </a:lnTo>
                    <a:lnTo>
                      <a:pt x="950059" y="332040"/>
                    </a:lnTo>
                    <a:lnTo>
                      <a:pt x="1026254" y="332040"/>
                    </a:lnTo>
                    <a:lnTo>
                      <a:pt x="1049699" y="418004"/>
                    </a:lnTo>
                    <a:lnTo>
                      <a:pt x="996948" y="459033"/>
                    </a:lnTo>
                    <a:lnTo>
                      <a:pt x="996948" y="523506"/>
                    </a:lnTo>
                    <a:lnTo>
                      <a:pt x="1045792" y="568442"/>
                    </a:lnTo>
                    <a:lnTo>
                      <a:pt x="1028208" y="646591"/>
                    </a:lnTo>
                    <a:lnTo>
                      <a:pt x="944197" y="648545"/>
                    </a:lnTo>
                    <a:lnTo>
                      <a:pt x="914891" y="695434"/>
                    </a:lnTo>
                    <a:lnTo>
                      <a:pt x="932475" y="767723"/>
                    </a:lnTo>
                    <a:lnTo>
                      <a:pt x="869956" y="814612"/>
                    </a:lnTo>
                    <a:lnTo>
                      <a:pt x="813297" y="769676"/>
                    </a:lnTo>
                    <a:lnTo>
                      <a:pt x="750778" y="797029"/>
                    </a:lnTo>
                    <a:lnTo>
                      <a:pt x="737102" y="865409"/>
                    </a:lnTo>
                    <a:lnTo>
                      <a:pt x="656998" y="873224"/>
                    </a:lnTo>
                    <a:lnTo>
                      <a:pt x="637461" y="789214"/>
                    </a:lnTo>
                    <a:lnTo>
                      <a:pt x="572988" y="769676"/>
                    </a:lnTo>
                    <a:lnTo>
                      <a:pt x="518283" y="814612"/>
                    </a:lnTo>
                    <a:lnTo>
                      <a:pt x="463579" y="765769"/>
                    </a:lnTo>
                    <a:lnTo>
                      <a:pt x="483116" y="701296"/>
                    </a:lnTo>
                    <a:lnTo>
                      <a:pt x="442088" y="646591"/>
                    </a:lnTo>
                    <a:lnTo>
                      <a:pt x="365892" y="644637"/>
                    </a:lnTo>
                    <a:lnTo>
                      <a:pt x="350262" y="568442"/>
                    </a:lnTo>
                    <a:lnTo>
                      <a:pt x="410828" y="537182"/>
                    </a:lnTo>
                    <a:lnTo>
                      <a:pt x="408874" y="460987"/>
                    </a:lnTo>
                    <a:lnTo>
                      <a:pt x="350262" y="412143"/>
                    </a:lnTo>
                    <a:lnTo>
                      <a:pt x="371753" y="339855"/>
                    </a:lnTo>
                    <a:lnTo>
                      <a:pt x="444041" y="341809"/>
                    </a:lnTo>
                    <a:lnTo>
                      <a:pt x="485070" y="296873"/>
                    </a:lnTo>
                    <a:lnTo>
                      <a:pt x="459671" y="208955"/>
                    </a:lnTo>
                    <a:lnTo>
                      <a:pt x="516330" y="164019"/>
                    </a:lnTo>
                    <a:lnTo>
                      <a:pt x="582757" y="208955"/>
                    </a:lnTo>
                    <a:lnTo>
                      <a:pt x="637461" y="189418"/>
                    </a:lnTo>
                    <a:lnTo>
                      <a:pt x="658952" y="115176"/>
                    </a:lnTo>
                    <a:close/>
                    <a:moveTo>
                      <a:pt x="220998" y="0"/>
                    </a:moveTo>
                    <a:lnTo>
                      <a:pt x="229972" y="41507"/>
                    </a:lnTo>
                    <a:lnTo>
                      <a:pt x="272601" y="56091"/>
                    </a:lnTo>
                    <a:lnTo>
                      <a:pt x="298403" y="28045"/>
                    </a:lnTo>
                    <a:lnTo>
                      <a:pt x="337667" y="54969"/>
                    </a:lnTo>
                    <a:lnTo>
                      <a:pt x="323083" y="94233"/>
                    </a:lnTo>
                    <a:lnTo>
                      <a:pt x="344398" y="125643"/>
                    </a:lnTo>
                    <a:lnTo>
                      <a:pt x="388148" y="125643"/>
                    </a:lnTo>
                    <a:lnTo>
                      <a:pt x="401610" y="175003"/>
                    </a:lnTo>
                    <a:lnTo>
                      <a:pt x="371321" y="198561"/>
                    </a:lnTo>
                    <a:lnTo>
                      <a:pt x="371321" y="235581"/>
                    </a:lnTo>
                    <a:lnTo>
                      <a:pt x="399366" y="261383"/>
                    </a:lnTo>
                    <a:lnTo>
                      <a:pt x="389270" y="306256"/>
                    </a:lnTo>
                    <a:lnTo>
                      <a:pt x="341032" y="307377"/>
                    </a:lnTo>
                    <a:lnTo>
                      <a:pt x="324205" y="334301"/>
                    </a:lnTo>
                    <a:lnTo>
                      <a:pt x="334301" y="375808"/>
                    </a:lnTo>
                    <a:lnTo>
                      <a:pt x="298403" y="402732"/>
                    </a:lnTo>
                    <a:lnTo>
                      <a:pt x="265870" y="376930"/>
                    </a:lnTo>
                    <a:lnTo>
                      <a:pt x="229972" y="392635"/>
                    </a:lnTo>
                    <a:lnTo>
                      <a:pt x="222120" y="431899"/>
                    </a:lnTo>
                    <a:lnTo>
                      <a:pt x="176125" y="436386"/>
                    </a:lnTo>
                    <a:lnTo>
                      <a:pt x="164907" y="388148"/>
                    </a:lnTo>
                    <a:lnTo>
                      <a:pt x="127887" y="376930"/>
                    </a:lnTo>
                    <a:lnTo>
                      <a:pt x="96476" y="402732"/>
                    </a:lnTo>
                    <a:lnTo>
                      <a:pt x="65065" y="374686"/>
                    </a:lnTo>
                    <a:lnTo>
                      <a:pt x="76284" y="337666"/>
                    </a:lnTo>
                    <a:lnTo>
                      <a:pt x="52725" y="306256"/>
                    </a:lnTo>
                    <a:lnTo>
                      <a:pt x="8975" y="305134"/>
                    </a:lnTo>
                    <a:lnTo>
                      <a:pt x="0" y="261383"/>
                    </a:lnTo>
                    <a:lnTo>
                      <a:pt x="34776" y="243434"/>
                    </a:lnTo>
                    <a:lnTo>
                      <a:pt x="33655" y="199683"/>
                    </a:lnTo>
                    <a:lnTo>
                      <a:pt x="0" y="171638"/>
                    </a:lnTo>
                    <a:lnTo>
                      <a:pt x="12340" y="130131"/>
                    </a:lnTo>
                    <a:lnTo>
                      <a:pt x="53847" y="131252"/>
                    </a:lnTo>
                    <a:lnTo>
                      <a:pt x="77405" y="105451"/>
                    </a:lnTo>
                    <a:lnTo>
                      <a:pt x="62822" y="54969"/>
                    </a:lnTo>
                    <a:lnTo>
                      <a:pt x="95354" y="29167"/>
                    </a:lnTo>
                    <a:lnTo>
                      <a:pt x="133496" y="54969"/>
                    </a:lnTo>
                    <a:lnTo>
                      <a:pt x="164907" y="43751"/>
                    </a:lnTo>
                    <a:lnTo>
                      <a:pt x="177247" y="1122"/>
                    </a:lnTo>
                    <a:close/>
                  </a:path>
                </a:pathLst>
              </a:custGeom>
              <a:solidFill>
                <a:srgbClr val="382A4D"/>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998"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a:ea typeface="Segoe UI" pitchFamily="34" charset="0"/>
                  <a:cs typeface="Segoe UI" pitchFamily="34" charset="0"/>
                </a:endParaRPr>
              </a:p>
            </p:txBody>
          </p:sp>
        </p:grpSp>
        <p:grpSp>
          <p:nvGrpSpPr>
            <p:cNvPr id="102" name="Group 101"/>
            <p:cNvGrpSpPr>
              <a:grpSpLocks noChangeAspect="1"/>
            </p:cNvGrpSpPr>
            <p:nvPr/>
          </p:nvGrpSpPr>
          <p:grpSpPr>
            <a:xfrm>
              <a:off x="10147407" y="3584619"/>
              <a:ext cx="251740" cy="251740"/>
              <a:chOff x="4322558" y="-150269"/>
              <a:chExt cx="300538" cy="300538"/>
            </a:xfrm>
            <a:solidFill>
              <a:srgbClr val="FEBE1A"/>
            </a:solidFill>
          </p:grpSpPr>
          <p:sp>
            <p:nvSpPr>
              <p:cNvPr id="103" name="Oval 102"/>
              <p:cNvSpPr/>
              <p:nvPr/>
            </p:nvSpPr>
            <p:spPr>
              <a:xfrm>
                <a:off x="4322558" y="-150269"/>
                <a:ext cx="300538" cy="300538"/>
              </a:xfrm>
              <a:prstGeom prst="ellipse">
                <a:avLst/>
              </a:prstGeom>
              <a:grp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nvGrpSpPr>
              <p:cNvPr id="104" name="Group 103"/>
              <p:cNvGrpSpPr>
                <a:grpSpLocks noChangeAspect="1"/>
              </p:cNvGrpSpPr>
              <p:nvPr/>
            </p:nvGrpSpPr>
            <p:grpSpPr>
              <a:xfrm>
                <a:off x="4384955" y="-98434"/>
                <a:ext cx="175744" cy="196869"/>
                <a:chOff x="-459430" y="-5122871"/>
                <a:chExt cx="1512104" cy="1693868"/>
              </a:xfrm>
              <a:grpFill/>
            </p:grpSpPr>
            <p:sp>
              <p:nvSpPr>
                <p:cNvPr id="105" name="Freeform 104"/>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FFC410"/>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06" name="Freeform 105"/>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FF8E00"/>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07" name="Freeform 106"/>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FD4508"/>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grpSp>
      </p:grpSp>
    </p:spTree>
    <p:extLst>
      <p:ext uri="{BB962C8B-B14F-4D97-AF65-F5344CB8AC3E}">
        <p14:creationId xmlns:p14="http://schemas.microsoft.com/office/powerpoint/2010/main" val="14632212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7"/>
                                        </p:tgtEl>
                                        <p:attrNameLst>
                                          <p:attrName>style.visibility</p:attrName>
                                        </p:attrNameLst>
                                      </p:cBhvr>
                                      <p:to>
                                        <p:strVal val="visible"/>
                                      </p:to>
                                    </p:set>
                                    <p:animEffect transition="in" filter="fade">
                                      <p:cBhvr>
                                        <p:cTn id="7" dur="500"/>
                                        <p:tgtEl>
                                          <p:spTgt spid="257"/>
                                        </p:tgtEl>
                                      </p:cBhvr>
                                    </p:animEffect>
                                  </p:childTnLst>
                                </p:cTn>
                              </p:par>
                              <p:par>
                                <p:cTn id="8" presetID="10" presetClass="entr" presetSubtype="0" fill="hold" nodeType="withEffect">
                                  <p:stCondLst>
                                    <p:cond delay="0"/>
                                  </p:stCondLst>
                                  <p:childTnLst>
                                    <p:set>
                                      <p:cBhvr>
                                        <p:cTn id="9" dur="1" fill="hold">
                                          <p:stCondLst>
                                            <p:cond delay="0"/>
                                          </p:stCondLst>
                                        </p:cTn>
                                        <p:tgtEl>
                                          <p:spTgt spid="249"/>
                                        </p:tgtEl>
                                        <p:attrNameLst>
                                          <p:attrName>style.visibility</p:attrName>
                                        </p:attrNameLst>
                                      </p:cBhvr>
                                      <p:to>
                                        <p:strVal val="visible"/>
                                      </p:to>
                                    </p:set>
                                    <p:animEffect transition="in" filter="fade">
                                      <p:cBhvr>
                                        <p:cTn id="10" dur="500"/>
                                        <p:tgtEl>
                                          <p:spTgt spid="249"/>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58"/>
                                        </p:tgtEl>
                                        <p:attrNameLst>
                                          <p:attrName>style.visibility</p:attrName>
                                        </p:attrNameLst>
                                      </p:cBhvr>
                                      <p:to>
                                        <p:strVal val="visible"/>
                                      </p:to>
                                    </p:set>
                                    <p:animEffect transition="in" filter="fade">
                                      <p:cBhvr>
                                        <p:cTn id="18" dur="500"/>
                                        <p:tgtEl>
                                          <p:spTgt spid="258"/>
                                        </p:tgtEl>
                                      </p:cBhvr>
                                    </p:animEffect>
                                  </p:childTnLst>
                                </p:cTn>
                              </p:par>
                              <p:par>
                                <p:cTn id="19" presetID="10" presetClass="entr" presetSubtype="0" fill="hold" nodeType="withEffect">
                                  <p:stCondLst>
                                    <p:cond delay="0"/>
                                  </p:stCondLst>
                                  <p:childTnLst>
                                    <p:set>
                                      <p:cBhvr>
                                        <p:cTn id="20" dur="1" fill="hold">
                                          <p:stCondLst>
                                            <p:cond delay="0"/>
                                          </p:stCondLst>
                                        </p:cTn>
                                        <p:tgtEl>
                                          <p:spTgt spid="250"/>
                                        </p:tgtEl>
                                        <p:attrNameLst>
                                          <p:attrName>style.visibility</p:attrName>
                                        </p:attrNameLst>
                                      </p:cBhvr>
                                      <p:to>
                                        <p:strVal val="visible"/>
                                      </p:to>
                                    </p:set>
                                    <p:animEffect transition="in" filter="fade">
                                      <p:cBhvr>
                                        <p:cTn id="21" dur="500"/>
                                        <p:tgtEl>
                                          <p:spTgt spid="250"/>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 grpId="0" animBg="1"/>
      <p:bldP spid="25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Premium Storage: Database Size</a:t>
            </a:r>
          </a:p>
        </p:txBody>
      </p:sp>
      <p:sp>
        <p:nvSpPr>
          <p:cNvPr id="12" name="Rectangle 11"/>
          <p:cNvSpPr/>
          <p:nvPr/>
        </p:nvSpPr>
        <p:spPr bwMode="auto">
          <a:xfrm>
            <a:off x="3722043" y="5017111"/>
            <a:ext cx="4571717" cy="717132"/>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GB" sz="3921" b="0" i="0" u="none" strike="noStrike" kern="0" cap="none" spc="0" normalizeH="0" baseline="0" noProof="0" dirty="0">
                <a:ln>
                  <a:noFill/>
                </a:ln>
                <a:gradFill>
                  <a:gsLst>
                    <a:gs pos="5439">
                      <a:srgbClr val="F8F8F8"/>
                    </a:gs>
                    <a:gs pos="10000">
                      <a:srgbClr val="F8F8F8"/>
                    </a:gs>
                  </a:gsLst>
                  <a:lin ang="5400000" scaled="0"/>
                </a:gradFill>
                <a:effectLst/>
                <a:uLnTx/>
                <a:uFillTx/>
              </a:rPr>
              <a:t>Log</a:t>
            </a:r>
          </a:p>
        </p:txBody>
      </p:sp>
      <p:sp>
        <p:nvSpPr>
          <p:cNvPr id="13" name="Rectangle 12"/>
          <p:cNvSpPr/>
          <p:nvPr/>
        </p:nvSpPr>
        <p:spPr bwMode="auto">
          <a:xfrm>
            <a:off x="3725132" y="1546528"/>
            <a:ext cx="4571717" cy="71713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GB" sz="3921" b="0" i="0" u="none" strike="noStrike" kern="0" cap="none" spc="0" normalizeH="0" baseline="0" noProof="0" dirty="0">
                <a:ln>
                  <a:noFill/>
                </a:ln>
                <a:gradFill>
                  <a:gsLst>
                    <a:gs pos="5439">
                      <a:srgbClr val="F8F8F8"/>
                    </a:gs>
                    <a:gs pos="10000">
                      <a:srgbClr val="F8F8F8"/>
                    </a:gs>
                  </a:gsLst>
                  <a:lin ang="5400000" scaled="0"/>
                </a:gradFill>
                <a:effectLst/>
                <a:uLnTx/>
                <a:uFillTx/>
              </a:rPr>
              <a:t>Unallocated</a:t>
            </a:r>
          </a:p>
        </p:txBody>
      </p:sp>
      <p:sp>
        <p:nvSpPr>
          <p:cNvPr id="14" name="Rectangle 13"/>
          <p:cNvSpPr/>
          <p:nvPr/>
        </p:nvSpPr>
        <p:spPr bwMode="auto">
          <a:xfrm>
            <a:off x="3722043" y="4173772"/>
            <a:ext cx="4571717" cy="717132"/>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GB" sz="3921" b="0" i="0" u="none" strike="noStrike" kern="0" cap="none" spc="0" normalizeH="0" baseline="0" noProof="0" dirty="0">
                <a:ln>
                  <a:noFill/>
                </a:ln>
                <a:gradFill>
                  <a:gsLst>
                    <a:gs pos="5439">
                      <a:srgbClr val="F8F8F8"/>
                    </a:gs>
                    <a:gs pos="10000">
                      <a:srgbClr val="F8F8F8"/>
                    </a:gs>
                  </a:gsLst>
                  <a:lin ang="5400000" scaled="0"/>
                </a:gradFill>
                <a:effectLst/>
                <a:uLnTx/>
                <a:uFillTx/>
              </a:rPr>
              <a:t>Data</a:t>
            </a:r>
          </a:p>
        </p:txBody>
      </p:sp>
      <p:sp>
        <p:nvSpPr>
          <p:cNvPr id="15" name="Rectangle 14"/>
          <p:cNvSpPr/>
          <p:nvPr/>
        </p:nvSpPr>
        <p:spPr bwMode="auto">
          <a:xfrm>
            <a:off x="3722044" y="3264971"/>
            <a:ext cx="4571717" cy="717132"/>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GB" sz="3921" b="0" i="0" u="none" strike="noStrike" kern="0" cap="none" spc="0" normalizeH="0" baseline="0" noProof="0" dirty="0">
                <a:ln>
                  <a:noFill/>
                </a:ln>
                <a:gradFill>
                  <a:gsLst>
                    <a:gs pos="5439">
                      <a:srgbClr val="F8F8F8"/>
                    </a:gs>
                    <a:gs pos="10000">
                      <a:srgbClr val="F8F8F8"/>
                    </a:gs>
                  </a:gsLst>
                  <a:lin ang="5400000" scaled="0"/>
                </a:gradFill>
                <a:effectLst/>
                <a:uLnTx/>
                <a:uFillTx/>
              </a:rPr>
              <a:t>Index</a:t>
            </a:r>
          </a:p>
        </p:txBody>
      </p:sp>
      <p:sp>
        <p:nvSpPr>
          <p:cNvPr id="16" name="Rectangle 15"/>
          <p:cNvSpPr/>
          <p:nvPr/>
        </p:nvSpPr>
        <p:spPr bwMode="auto">
          <a:xfrm>
            <a:off x="3722044" y="2413065"/>
            <a:ext cx="4571717" cy="71713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GB" sz="3921" b="0" i="0" u="none" strike="noStrike" kern="0" cap="none" spc="0" normalizeH="0" baseline="0" noProof="0" dirty="0">
                <a:ln>
                  <a:noFill/>
                </a:ln>
                <a:gradFill>
                  <a:gsLst>
                    <a:gs pos="5439">
                      <a:srgbClr val="F8F8F8"/>
                    </a:gs>
                    <a:gs pos="10000">
                      <a:srgbClr val="F8F8F8"/>
                    </a:gs>
                  </a:gsLst>
                  <a:lin ang="5400000" scaled="0"/>
                </a:gradFill>
                <a:effectLst/>
                <a:uLnTx/>
                <a:uFillTx/>
              </a:rPr>
              <a:t>Unused</a:t>
            </a:r>
          </a:p>
        </p:txBody>
      </p:sp>
      <p:sp>
        <p:nvSpPr>
          <p:cNvPr id="17" name="Left Brace 16"/>
          <p:cNvSpPr/>
          <p:nvPr/>
        </p:nvSpPr>
        <p:spPr>
          <a:xfrm>
            <a:off x="2343759" y="1606291"/>
            <a:ext cx="1062248" cy="4127952"/>
          </a:xfrm>
          <a:prstGeom prst="leftBrace">
            <a:avLst>
              <a:gd name="adj1" fmla="val 42323"/>
              <a:gd name="adj2" fmla="val 50000"/>
            </a:avLst>
          </a:prstGeom>
          <a:ln w="38100">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sysClr val="windowText" lastClr="000000"/>
              </a:solidFill>
              <a:effectLst/>
              <a:uLnTx/>
              <a:uFillTx/>
            </a:endParaRPr>
          </a:p>
        </p:txBody>
      </p:sp>
      <p:sp>
        <p:nvSpPr>
          <p:cNvPr id="18" name="TextBox 17"/>
          <p:cNvSpPr txBox="1"/>
          <p:nvPr/>
        </p:nvSpPr>
        <p:spPr>
          <a:xfrm>
            <a:off x="262736" y="3221256"/>
            <a:ext cx="2106139" cy="615516"/>
          </a:xfrm>
          <a:prstGeom prst="rect">
            <a:avLst/>
          </a:prstGeom>
          <a:noFill/>
        </p:spPr>
        <p:txBody>
          <a:bodyPr wrap="non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GB" sz="2353" b="0" i="0" u="none" strike="noStrike" kern="0" cap="none" spc="0" normalizeH="0" baseline="0" noProof="0" dirty="0">
                <a:ln>
                  <a:noFill/>
                </a:ln>
                <a:gradFill>
                  <a:gsLst>
                    <a:gs pos="2917">
                      <a:schemeClr val="tx1"/>
                    </a:gs>
                    <a:gs pos="30000">
                      <a:schemeClr val="tx1"/>
                    </a:gs>
                  </a:gsLst>
                  <a:lin ang="5400000" scaled="0"/>
                </a:gradFill>
                <a:effectLst/>
                <a:uLnTx/>
                <a:uFillTx/>
              </a:rPr>
              <a:t>Total DB Size</a:t>
            </a:r>
          </a:p>
        </p:txBody>
      </p:sp>
      <p:sp>
        <p:nvSpPr>
          <p:cNvPr id="19" name="Left Brace 18"/>
          <p:cNvSpPr/>
          <p:nvPr/>
        </p:nvSpPr>
        <p:spPr>
          <a:xfrm rot="10800000">
            <a:off x="8487728" y="3221257"/>
            <a:ext cx="277794" cy="1795854"/>
          </a:xfrm>
          <a:prstGeom prst="leftBrace">
            <a:avLst>
              <a:gd name="adj1" fmla="val 42323"/>
              <a:gd name="adj2" fmla="val 50000"/>
            </a:avLst>
          </a:prstGeom>
          <a:ln w="38100">
            <a:solidFill>
              <a:schemeClr val="accent2"/>
            </a:solidFill>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sysClr val="windowText" lastClr="000000"/>
              </a:solidFill>
              <a:effectLst/>
              <a:uLnTx/>
              <a:uFillTx/>
            </a:endParaRPr>
          </a:p>
        </p:txBody>
      </p:sp>
      <p:sp>
        <p:nvSpPr>
          <p:cNvPr id="20" name="Left Brace 19"/>
          <p:cNvSpPr/>
          <p:nvPr/>
        </p:nvSpPr>
        <p:spPr>
          <a:xfrm rot="10800000">
            <a:off x="9524981" y="2413065"/>
            <a:ext cx="401099" cy="2477840"/>
          </a:xfrm>
          <a:prstGeom prst="leftBrace">
            <a:avLst>
              <a:gd name="adj1" fmla="val 42323"/>
              <a:gd name="adj2" fmla="val 50000"/>
            </a:avLst>
          </a:prstGeom>
          <a:ln w="38100">
            <a:solidFill>
              <a:schemeClr val="accent3"/>
            </a:solidFill>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sysClr val="windowText" lastClr="000000"/>
              </a:solidFill>
              <a:effectLst/>
              <a:uLnTx/>
              <a:uFillTx/>
            </a:endParaRPr>
          </a:p>
        </p:txBody>
      </p:sp>
      <p:sp>
        <p:nvSpPr>
          <p:cNvPr id="21" name="TextBox 20"/>
          <p:cNvSpPr txBox="1"/>
          <p:nvPr/>
        </p:nvSpPr>
        <p:spPr>
          <a:xfrm>
            <a:off x="9996743" y="3170485"/>
            <a:ext cx="2571598" cy="1016818"/>
          </a:xfrm>
          <a:prstGeom prst="rect">
            <a:avLst/>
          </a:prstGeom>
          <a:no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GB" sz="2353" b="0" i="0" u="none" strike="noStrike" kern="0" cap="none" spc="0" normalizeH="0" baseline="0" noProof="0" dirty="0">
                <a:ln>
                  <a:noFill/>
                </a:ln>
                <a:gradFill>
                  <a:gsLst>
                    <a:gs pos="2917">
                      <a:schemeClr val="tx1"/>
                    </a:gs>
                    <a:gs pos="30000">
                      <a:schemeClr val="tx1"/>
                    </a:gs>
                  </a:gsLst>
                  <a:lin ang="5400000" scaled="0"/>
                </a:gradFill>
                <a:effectLst/>
                <a:uLnTx/>
                <a:uFillTx/>
              </a:rPr>
              <a:t>Reserved </a:t>
            </a:r>
          </a:p>
          <a:p>
            <a:pPr marL="0" marR="0" lvl="0" indent="0" defTabSz="896386" eaLnBrk="1" fontAlgn="auto" latinLnBrk="0" hangingPunct="1">
              <a:lnSpc>
                <a:spcPct val="90000"/>
              </a:lnSpc>
              <a:spcBef>
                <a:spcPts val="0"/>
              </a:spcBef>
              <a:spcAft>
                <a:spcPts val="588"/>
              </a:spcAft>
              <a:buClrTx/>
              <a:buSzTx/>
              <a:buFontTx/>
              <a:buNone/>
              <a:tabLst/>
              <a:defRPr/>
            </a:pPr>
            <a:r>
              <a:rPr kumimoji="0" lang="en-GB" sz="2353" b="0" i="0" u="none" strike="noStrike" kern="0" cap="none" spc="0" normalizeH="0" baseline="0" noProof="0" dirty="0">
                <a:ln>
                  <a:noFill/>
                </a:ln>
                <a:gradFill>
                  <a:gsLst>
                    <a:gs pos="2917">
                      <a:schemeClr val="tx1"/>
                    </a:gs>
                    <a:gs pos="30000">
                      <a:schemeClr val="tx1"/>
                    </a:gs>
                  </a:gsLst>
                  <a:lin ang="5400000" scaled="0"/>
                </a:gradFill>
                <a:effectLst/>
                <a:uLnTx/>
                <a:uFillTx/>
              </a:rPr>
              <a:t>Space</a:t>
            </a:r>
          </a:p>
        </p:txBody>
      </p:sp>
      <p:sp>
        <p:nvSpPr>
          <p:cNvPr id="22" name="TextBox 21"/>
          <p:cNvSpPr txBox="1"/>
          <p:nvPr/>
        </p:nvSpPr>
        <p:spPr>
          <a:xfrm>
            <a:off x="8662898" y="3583220"/>
            <a:ext cx="1194344" cy="1016818"/>
          </a:xfrm>
          <a:prstGeom prst="rect">
            <a:avLst/>
          </a:prstGeom>
          <a:no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GB" sz="2353" b="0" i="0" u="none" strike="noStrike" kern="0" cap="none" spc="0" normalizeH="0" baseline="0" noProof="0" dirty="0">
                <a:ln>
                  <a:noFill/>
                </a:ln>
                <a:gradFill>
                  <a:gsLst>
                    <a:gs pos="2917">
                      <a:schemeClr val="tx1"/>
                    </a:gs>
                    <a:gs pos="30000">
                      <a:schemeClr val="tx1"/>
                    </a:gs>
                  </a:gsLst>
                  <a:lin ang="5400000" scaled="0"/>
                </a:gradFill>
                <a:effectLst/>
                <a:uLnTx/>
                <a:uFillTx/>
              </a:rPr>
              <a:t>Used </a:t>
            </a:r>
          </a:p>
          <a:p>
            <a:pPr marL="0" marR="0" lvl="0" indent="0" defTabSz="896386" eaLnBrk="1" fontAlgn="auto" latinLnBrk="0" hangingPunct="1">
              <a:lnSpc>
                <a:spcPct val="90000"/>
              </a:lnSpc>
              <a:spcBef>
                <a:spcPts val="0"/>
              </a:spcBef>
              <a:spcAft>
                <a:spcPts val="588"/>
              </a:spcAft>
              <a:buClrTx/>
              <a:buSzTx/>
              <a:buFontTx/>
              <a:buNone/>
              <a:tabLst/>
              <a:defRPr/>
            </a:pPr>
            <a:r>
              <a:rPr kumimoji="0" lang="en-GB" sz="2353" b="0" i="0" u="none" strike="noStrike" kern="0" cap="none" spc="0" normalizeH="0" baseline="0" noProof="0" dirty="0">
                <a:ln>
                  <a:noFill/>
                </a:ln>
                <a:gradFill>
                  <a:gsLst>
                    <a:gs pos="2917">
                      <a:schemeClr val="tx1"/>
                    </a:gs>
                    <a:gs pos="30000">
                      <a:schemeClr val="tx1"/>
                    </a:gs>
                  </a:gsLst>
                  <a:lin ang="5400000" scaled="0"/>
                </a:gradFill>
                <a:effectLst/>
                <a:uLnTx/>
                <a:uFillTx/>
              </a:rPr>
              <a:t>Space</a:t>
            </a:r>
          </a:p>
        </p:txBody>
      </p:sp>
    </p:spTree>
    <p:extLst>
      <p:ext uri="{BB962C8B-B14F-4D97-AF65-F5344CB8AC3E}">
        <p14:creationId xmlns:p14="http://schemas.microsoft.com/office/powerpoint/2010/main" val="393553163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081" y="307683"/>
            <a:ext cx="11655840" cy="1740842"/>
          </a:xfrm>
        </p:spPr>
        <p:txBody>
          <a:bodyPr/>
          <a:lstStyle/>
          <a:p>
            <a:r>
              <a:rPr lang="en-GB" dirty="0"/>
              <a:t>Premium Storage: Unallocated Space</a:t>
            </a:r>
            <a:br>
              <a:rPr lang="en-GB" dirty="0"/>
            </a:br>
            <a:endParaRPr lang="en-GB" dirty="0"/>
          </a:p>
        </p:txBody>
      </p:sp>
      <p:sp>
        <p:nvSpPr>
          <p:cNvPr id="9" name="Left Brace 8"/>
          <p:cNvSpPr/>
          <p:nvPr/>
        </p:nvSpPr>
        <p:spPr>
          <a:xfrm rot="10800000">
            <a:off x="4612770" y="1178101"/>
            <a:ext cx="634216" cy="5177977"/>
          </a:xfrm>
          <a:prstGeom prst="leftBrace">
            <a:avLst>
              <a:gd name="adj1" fmla="val 42323"/>
              <a:gd name="adj2" fmla="val 50000"/>
            </a:avLst>
          </a:prstGeom>
          <a:ln w="38100">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sysClr val="windowText" lastClr="000000"/>
              </a:solidFill>
              <a:effectLst/>
              <a:uLnTx/>
              <a:uFillTx/>
            </a:endParaRPr>
          </a:p>
        </p:txBody>
      </p:sp>
      <p:sp>
        <p:nvSpPr>
          <p:cNvPr id="10" name="TextBox 9"/>
          <p:cNvSpPr txBox="1"/>
          <p:nvPr/>
        </p:nvSpPr>
        <p:spPr>
          <a:xfrm>
            <a:off x="5144148" y="3249717"/>
            <a:ext cx="1903705" cy="968542"/>
          </a:xfrm>
          <a:prstGeom prst="rect">
            <a:avLst/>
          </a:prstGeom>
          <a:noFill/>
        </p:spPr>
        <p:txBody>
          <a:bodyPr wrap="non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GB" sz="4902" b="0" i="0" u="none" strike="noStrike" kern="0" cap="none" spc="0" normalizeH="0" baseline="0" noProof="0" dirty="0">
                <a:ln>
                  <a:noFill/>
                </a:ln>
                <a:gradFill>
                  <a:gsLst>
                    <a:gs pos="2917">
                      <a:schemeClr val="tx1"/>
                    </a:gs>
                    <a:gs pos="30000">
                      <a:schemeClr val="tx1"/>
                    </a:gs>
                  </a:gsLst>
                  <a:lin ang="5400000" scaled="0"/>
                </a:gradFill>
                <a:effectLst/>
                <a:uLnTx/>
                <a:uFillTx/>
              </a:rPr>
              <a:t>16 TB</a:t>
            </a:r>
          </a:p>
        </p:txBody>
      </p:sp>
      <p:grpSp>
        <p:nvGrpSpPr>
          <p:cNvPr id="3" name="Group 2"/>
          <p:cNvGrpSpPr/>
          <p:nvPr/>
        </p:nvGrpSpPr>
        <p:grpSpPr>
          <a:xfrm>
            <a:off x="8164401" y="1178102"/>
            <a:ext cx="3227129" cy="5178933"/>
            <a:chOff x="8328114" y="1393188"/>
            <a:chExt cx="3291840" cy="5282781"/>
          </a:xfrm>
        </p:grpSpPr>
        <p:sp>
          <p:nvSpPr>
            <p:cNvPr id="12" name="Rectangle 11"/>
            <p:cNvSpPr/>
            <p:nvPr/>
          </p:nvSpPr>
          <p:spPr bwMode="auto">
            <a:xfrm>
              <a:off x="8328114" y="4847169"/>
              <a:ext cx="3291840" cy="18288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GB" sz="7842" b="0" i="0" u="none" strike="noStrike" kern="0" cap="none" spc="0" normalizeH="0" baseline="0" noProof="0" dirty="0">
                  <a:ln>
                    <a:noFill/>
                  </a:ln>
                  <a:gradFill>
                    <a:gsLst>
                      <a:gs pos="5439">
                        <a:srgbClr val="F8F8F8"/>
                      </a:gs>
                      <a:gs pos="10000">
                        <a:srgbClr val="F8F8F8"/>
                      </a:gs>
                    </a:gsLst>
                    <a:lin ang="5400000" scaled="0"/>
                  </a:gradFill>
                  <a:effectLst/>
                  <a:uLnTx/>
                  <a:uFillTx/>
                </a:rPr>
                <a:t>4TB</a:t>
              </a:r>
              <a:r>
                <a:rPr kumimoji="0" lang="en-GB" sz="3921" b="0" i="0" u="none" strike="noStrike" kern="0" cap="none" spc="0" normalizeH="0" baseline="0" noProof="0" dirty="0">
                  <a:ln>
                    <a:noFill/>
                  </a:ln>
                  <a:gradFill>
                    <a:gsLst>
                      <a:gs pos="5439">
                        <a:srgbClr val="F8F8F8"/>
                      </a:gs>
                      <a:gs pos="10000">
                        <a:srgbClr val="F8F8F8"/>
                      </a:gs>
                    </a:gsLst>
                    <a:lin ang="5400000" scaled="0"/>
                  </a:gradFill>
                  <a:effectLst/>
                  <a:uLnTx/>
                  <a:uFillTx/>
                </a:rPr>
                <a:t> </a:t>
              </a:r>
            </a:p>
            <a:p>
              <a:pPr marL="0" marR="0" lvl="0" indent="0" algn="ctr" defTabSz="914102" eaLnBrk="1" fontAlgn="base" latinLnBrk="0" hangingPunct="1">
                <a:lnSpc>
                  <a:spcPct val="100000"/>
                </a:lnSpc>
                <a:spcBef>
                  <a:spcPct val="0"/>
                </a:spcBef>
                <a:spcAft>
                  <a:spcPct val="0"/>
                </a:spcAft>
                <a:buClrTx/>
                <a:buSzTx/>
                <a:buFontTx/>
                <a:buNone/>
                <a:tabLst/>
                <a:defRPr/>
              </a:pPr>
              <a:r>
                <a:rPr kumimoji="0" lang="en-GB" sz="3921" b="0" i="0" u="none" strike="noStrike" kern="0" cap="none" spc="0" normalizeH="0" baseline="0" noProof="0" dirty="0">
                  <a:ln>
                    <a:noFill/>
                  </a:ln>
                  <a:gradFill>
                    <a:gsLst>
                      <a:gs pos="5439">
                        <a:srgbClr val="F8F8F8"/>
                      </a:gs>
                      <a:gs pos="10000">
                        <a:srgbClr val="F8F8F8"/>
                      </a:gs>
                    </a:gsLst>
                    <a:lin ang="5400000" scaled="0"/>
                  </a:gradFill>
                  <a:effectLst/>
                  <a:uLnTx/>
                  <a:uFillTx/>
                </a:rPr>
                <a:t>Reserved</a:t>
              </a:r>
            </a:p>
          </p:txBody>
        </p:sp>
        <p:sp>
          <p:nvSpPr>
            <p:cNvPr id="13" name="Rectangle 12"/>
            <p:cNvSpPr/>
            <p:nvPr/>
          </p:nvSpPr>
          <p:spPr bwMode="auto">
            <a:xfrm>
              <a:off x="8328114" y="1393188"/>
              <a:ext cx="3291840" cy="3291840"/>
            </a:xfrm>
            <a:prstGeom prst="rect">
              <a:avLst/>
            </a:prstGeom>
            <a:solidFill>
              <a:schemeClr val="accent1"/>
            </a:solid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GB" sz="7842" b="0" i="0" u="none" strike="noStrike" kern="0" cap="none" spc="0" normalizeH="0" baseline="0" noProof="0" dirty="0">
                  <a:ln>
                    <a:noFill/>
                  </a:ln>
                  <a:gradFill>
                    <a:gsLst>
                      <a:gs pos="5439">
                        <a:srgbClr val="F8F8F8"/>
                      </a:gs>
                      <a:gs pos="10000">
                        <a:srgbClr val="F8F8F8"/>
                      </a:gs>
                    </a:gsLst>
                    <a:lin ang="5400000" scaled="0"/>
                  </a:gradFill>
                  <a:effectLst/>
                  <a:uLnTx/>
                  <a:uFillTx/>
                </a:rPr>
                <a:t>12TB</a:t>
              </a:r>
              <a:r>
                <a:rPr kumimoji="0" lang="en-GB" sz="3921" b="0" i="0" u="none" strike="noStrike" kern="0" cap="none" spc="0" normalizeH="0" baseline="0" noProof="0" dirty="0">
                  <a:ln>
                    <a:noFill/>
                  </a:ln>
                  <a:gradFill>
                    <a:gsLst>
                      <a:gs pos="5439">
                        <a:srgbClr val="F8F8F8"/>
                      </a:gs>
                      <a:gs pos="10000">
                        <a:srgbClr val="F8F8F8"/>
                      </a:gs>
                    </a:gsLst>
                    <a:lin ang="5400000" scaled="0"/>
                  </a:gradFill>
                  <a:effectLst/>
                  <a:uLnTx/>
                  <a:uFillTx/>
                </a:rPr>
                <a:t> </a:t>
              </a:r>
            </a:p>
            <a:p>
              <a:pPr marL="0" marR="0" lvl="0" indent="0" algn="ctr" defTabSz="914102" eaLnBrk="1" fontAlgn="base" latinLnBrk="0" hangingPunct="1">
                <a:lnSpc>
                  <a:spcPct val="100000"/>
                </a:lnSpc>
                <a:spcBef>
                  <a:spcPct val="0"/>
                </a:spcBef>
                <a:spcAft>
                  <a:spcPct val="0"/>
                </a:spcAft>
                <a:buClrTx/>
                <a:buSzTx/>
                <a:buFontTx/>
                <a:buNone/>
                <a:tabLst/>
                <a:defRPr/>
              </a:pPr>
              <a:r>
                <a:rPr kumimoji="0" lang="en-GB" sz="3921" b="0" i="0" u="none" strike="noStrike" kern="0" cap="none" spc="0" normalizeH="0" baseline="0" noProof="0" dirty="0">
                  <a:ln>
                    <a:noFill/>
                  </a:ln>
                  <a:gradFill>
                    <a:gsLst>
                      <a:gs pos="5439">
                        <a:srgbClr val="F8F8F8"/>
                      </a:gs>
                      <a:gs pos="10000">
                        <a:srgbClr val="F8F8F8"/>
                      </a:gs>
                    </a:gsLst>
                    <a:lin ang="5400000" scaled="0"/>
                  </a:gradFill>
                  <a:effectLst/>
                  <a:uLnTx/>
                  <a:uFillTx/>
                </a:rPr>
                <a:t>Unallocated</a:t>
              </a:r>
            </a:p>
          </p:txBody>
        </p:sp>
      </p:grpSp>
      <p:sp>
        <p:nvSpPr>
          <p:cNvPr id="15" name="Left Brace 14"/>
          <p:cNvSpPr/>
          <p:nvPr/>
        </p:nvSpPr>
        <p:spPr>
          <a:xfrm>
            <a:off x="6983796" y="1178104"/>
            <a:ext cx="634216" cy="5177976"/>
          </a:xfrm>
          <a:prstGeom prst="leftBrace">
            <a:avLst>
              <a:gd name="adj1" fmla="val 42323"/>
              <a:gd name="adj2" fmla="val 50000"/>
            </a:avLst>
          </a:prstGeom>
          <a:ln w="38100">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sysClr val="windowText" lastClr="000000"/>
              </a:solidFill>
              <a:effectLst/>
              <a:uLnTx/>
              <a:uFillTx/>
            </a:endParaRPr>
          </a:p>
        </p:txBody>
      </p:sp>
      <p:grpSp>
        <p:nvGrpSpPr>
          <p:cNvPr id="5" name="Group 4"/>
          <p:cNvGrpSpPr/>
          <p:nvPr/>
        </p:nvGrpSpPr>
        <p:grpSpPr>
          <a:xfrm>
            <a:off x="839249" y="1175860"/>
            <a:ext cx="3227129" cy="5178933"/>
            <a:chOff x="513539" y="1393188"/>
            <a:chExt cx="3291840" cy="5282781"/>
          </a:xfrm>
        </p:grpSpPr>
        <p:sp>
          <p:nvSpPr>
            <p:cNvPr id="11" name="Rectangle 10"/>
            <p:cNvSpPr/>
            <p:nvPr/>
          </p:nvSpPr>
          <p:spPr bwMode="auto">
            <a:xfrm>
              <a:off x="513539" y="1393188"/>
              <a:ext cx="3291840" cy="18287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GB" sz="7842" b="0" i="0" u="none" strike="noStrike" kern="0" cap="none" spc="0" normalizeH="0" baseline="0" noProof="0" dirty="0">
                  <a:ln>
                    <a:noFill/>
                  </a:ln>
                  <a:gradFill>
                    <a:gsLst>
                      <a:gs pos="5439">
                        <a:srgbClr val="F8F8F8"/>
                      </a:gs>
                      <a:gs pos="10000">
                        <a:srgbClr val="F8F8F8"/>
                      </a:gs>
                    </a:gsLst>
                    <a:lin ang="5400000" scaled="0"/>
                  </a:gradFill>
                  <a:effectLst/>
                  <a:uLnTx/>
                  <a:uFillTx/>
                </a:rPr>
                <a:t>4TB</a:t>
              </a:r>
              <a:r>
                <a:rPr kumimoji="0" lang="en-GB" sz="3921" b="0" i="0" u="none" strike="noStrike" kern="0" cap="none" spc="0" normalizeH="0" baseline="0" noProof="0" dirty="0">
                  <a:ln>
                    <a:noFill/>
                  </a:ln>
                  <a:gradFill>
                    <a:gsLst>
                      <a:gs pos="5439">
                        <a:srgbClr val="F8F8F8"/>
                      </a:gs>
                      <a:gs pos="10000">
                        <a:srgbClr val="F8F8F8"/>
                      </a:gs>
                    </a:gsLst>
                    <a:lin ang="5400000" scaled="0"/>
                  </a:gradFill>
                  <a:effectLst/>
                  <a:uLnTx/>
                  <a:uFillTx/>
                </a:rPr>
                <a:t> </a:t>
              </a:r>
            </a:p>
            <a:p>
              <a:pPr marL="0" marR="0" lvl="0" indent="0" algn="ctr" defTabSz="914102" eaLnBrk="1" fontAlgn="base" latinLnBrk="0" hangingPunct="1">
                <a:lnSpc>
                  <a:spcPct val="100000"/>
                </a:lnSpc>
                <a:spcBef>
                  <a:spcPct val="0"/>
                </a:spcBef>
                <a:spcAft>
                  <a:spcPct val="0"/>
                </a:spcAft>
                <a:buClrTx/>
                <a:buSzTx/>
                <a:buFontTx/>
                <a:buNone/>
                <a:tabLst/>
                <a:defRPr/>
              </a:pPr>
              <a:r>
                <a:rPr kumimoji="0" lang="en-GB" sz="3921" b="0" i="0" u="none" strike="noStrike" kern="0" cap="none" spc="0" normalizeH="0" baseline="0" noProof="0" dirty="0">
                  <a:ln>
                    <a:noFill/>
                  </a:ln>
                  <a:gradFill>
                    <a:gsLst>
                      <a:gs pos="5439">
                        <a:srgbClr val="F8F8F8"/>
                      </a:gs>
                      <a:gs pos="10000">
                        <a:srgbClr val="F8F8F8"/>
                      </a:gs>
                    </a:gsLst>
                    <a:lin ang="5400000" scaled="0"/>
                  </a:gradFill>
                  <a:effectLst/>
                  <a:uLnTx/>
                  <a:uFillTx/>
                </a:rPr>
                <a:t>Unallocated</a:t>
              </a:r>
            </a:p>
          </p:txBody>
        </p:sp>
        <p:sp>
          <p:nvSpPr>
            <p:cNvPr id="16" name="Rectangle 15"/>
            <p:cNvSpPr/>
            <p:nvPr/>
          </p:nvSpPr>
          <p:spPr bwMode="auto">
            <a:xfrm>
              <a:off x="513539" y="3384129"/>
              <a:ext cx="3291840" cy="329184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GB" sz="7842" b="0" i="0" u="none" strike="noStrike" kern="0" cap="none" spc="0" normalizeH="0" baseline="0" noProof="0" dirty="0">
                  <a:ln>
                    <a:noFill/>
                  </a:ln>
                  <a:gradFill>
                    <a:gsLst>
                      <a:gs pos="5439">
                        <a:srgbClr val="F8F8F8"/>
                      </a:gs>
                      <a:gs pos="10000">
                        <a:srgbClr val="F8F8F8"/>
                      </a:gs>
                    </a:gsLst>
                    <a:lin ang="5400000" scaled="0"/>
                  </a:gradFill>
                  <a:effectLst/>
                  <a:uLnTx/>
                  <a:uFillTx/>
                </a:rPr>
                <a:t>12TB</a:t>
              </a:r>
              <a:r>
                <a:rPr kumimoji="0" lang="en-GB" sz="3921" b="0" i="0" u="none" strike="noStrike" kern="0" cap="none" spc="0" normalizeH="0" baseline="0" noProof="0" dirty="0">
                  <a:ln>
                    <a:noFill/>
                  </a:ln>
                  <a:gradFill>
                    <a:gsLst>
                      <a:gs pos="5439">
                        <a:srgbClr val="F8F8F8"/>
                      </a:gs>
                      <a:gs pos="10000">
                        <a:srgbClr val="F8F8F8"/>
                      </a:gs>
                    </a:gsLst>
                    <a:lin ang="5400000" scaled="0"/>
                  </a:gradFill>
                  <a:effectLst/>
                  <a:uLnTx/>
                  <a:uFillTx/>
                </a:rPr>
                <a:t> </a:t>
              </a:r>
            </a:p>
            <a:p>
              <a:pPr marL="0" marR="0" lvl="0" indent="0" algn="ctr" defTabSz="914102" eaLnBrk="1" fontAlgn="base" latinLnBrk="0" hangingPunct="1">
                <a:lnSpc>
                  <a:spcPct val="100000"/>
                </a:lnSpc>
                <a:spcBef>
                  <a:spcPct val="0"/>
                </a:spcBef>
                <a:spcAft>
                  <a:spcPct val="0"/>
                </a:spcAft>
                <a:buClrTx/>
                <a:buSzTx/>
                <a:buFontTx/>
                <a:buNone/>
                <a:tabLst/>
                <a:defRPr/>
              </a:pPr>
              <a:r>
                <a:rPr kumimoji="0" lang="en-GB" sz="3921" b="0" i="0" u="none" strike="noStrike" kern="0" cap="none" spc="0" normalizeH="0" baseline="0" noProof="0" dirty="0">
                  <a:ln>
                    <a:noFill/>
                  </a:ln>
                  <a:gradFill>
                    <a:gsLst>
                      <a:gs pos="5439">
                        <a:srgbClr val="F8F8F8"/>
                      </a:gs>
                      <a:gs pos="10000">
                        <a:srgbClr val="F8F8F8"/>
                      </a:gs>
                    </a:gsLst>
                    <a:lin ang="5400000" scaled="0"/>
                  </a:gradFill>
                  <a:effectLst/>
                  <a:uLnTx/>
                  <a:uFillTx/>
                </a:rPr>
                <a:t>Reserved</a:t>
              </a:r>
            </a:p>
          </p:txBody>
        </p:sp>
      </p:grpSp>
    </p:spTree>
    <p:extLst>
      <p:ext uri="{BB962C8B-B14F-4D97-AF65-F5344CB8AC3E}">
        <p14:creationId xmlns:p14="http://schemas.microsoft.com/office/powerpoint/2010/main" val="192719412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Premium Storage: Snapshots</a:t>
            </a:r>
          </a:p>
        </p:txBody>
      </p:sp>
      <p:sp>
        <p:nvSpPr>
          <p:cNvPr id="3" name="Rectangle 2"/>
          <p:cNvSpPr/>
          <p:nvPr/>
        </p:nvSpPr>
        <p:spPr bwMode="auto">
          <a:xfrm>
            <a:off x="3048189" y="2532585"/>
            <a:ext cx="2470462" cy="247046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GB" sz="7058" b="0" i="0" u="none" strike="noStrike" kern="0" cap="none" spc="0" normalizeH="0" baseline="0" noProof="0" dirty="0">
                <a:ln>
                  <a:noFill/>
                </a:ln>
                <a:gradFill>
                  <a:gsLst>
                    <a:gs pos="5439">
                      <a:srgbClr val="F8F8F8"/>
                    </a:gs>
                    <a:gs pos="10000">
                      <a:srgbClr val="F8F8F8"/>
                    </a:gs>
                  </a:gsLst>
                  <a:lin ang="5400000" scaled="0"/>
                </a:gradFill>
                <a:effectLst/>
                <a:uLnTx/>
                <a:uFillTx/>
              </a:rPr>
              <a:t>4</a:t>
            </a:r>
          </a:p>
          <a:p>
            <a:pPr marL="0" marR="0" lvl="0" indent="0" algn="ctr" defTabSz="914102" eaLnBrk="1" fontAlgn="base" latinLnBrk="0" hangingPunct="1">
              <a:lnSpc>
                <a:spcPct val="100000"/>
              </a:lnSpc>
              <a:spcBef>
                <a:spcPct val="0"/>
              </a:spcBef>
              <a:spcAft>
                <a:spcPct val="0"/>
              </a:spcAft>
              <a:buClrTx/>
              <a:buSzTx/>
              <a:buFontTx/>
              <a:buNone/>
              <a:tabLst/>
              <a:defRPr/>
            </a:pPr>
            <a:r>
              <a:rPr kumimoji="0" lang="en-GB" sz="3529" b="0" i="0" u="none" strike="noStrike" kern="0" cap="none" spc="0" normalizeH="0" baseline="0" noProof="0" dirty="0">
                <a:ln>
                  <a:noFill/>
                </a:ln>
                <a:gradFill>
                  <a:gsLst>
                    <a:gs pos="5439">
                      <a:srgbClr val="F8F8F8"/>
                    </a:gs>
                    <a:gs pos="10000">
                      <a:srgbClr val="F8F8F8"/>
                    </a:gs>
                  </a:gsLst>
                  <a:lin ang="5400000" scaled="0"/>
                </a:gradFill>
                <a:effectLst/>
                <a:uLnTx/>
                <a:uFillTx/>
              </a:rPr>
              <a:t>hours</a:t>
            </a:r>
          </a:p>
        </p:txBody>
      </p:sp>
      <p:sp>
        <p:nvSpPr>
          <p:cNvPr id="4" name="Rectangle 3"/>
          <p:cNvSpPr/>
          <p:nvPr/>
        </p:nvSpPr>
        <p:spPr bwMode="auto">
          <a:xfrm>
            <a:off x="6123830" y="2532585"/>
            <a:ext cx="2470462" cy="247046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GB" sz="7058" b="0" i="0" u="none" strike="noStrike" kern="0" cap="none" spc="0" normalizeH="0" baseline="0" noProof="0" dirty="0">
                <a:ln>
                  <a:noFill/>
                </a:ln>
                <a:gradFill>
                  <a:gsLst>
                    <a:gs pos="5439">
                      <a:srgbClr val="F8F8F8"/>
                    </a:gs>
                    <a:gs pos="10000">
                      <a:srgbClr val="F8F8F8"/>
                    </a:gs>
                  </a:gsLst>
                  <a:lin ang="5400000" scaled="0"/>
                </a:gradFill>
                <a:effectLst/>
                <a:uLnTx/>
                <a:uFillTx/>
              </a:rPr>
              <a:t>7</a:t>
            </a:r>
          </a:p>
          <a:p>
            <a:pPr marL="0" marR="0" lvl="0" indent="0" algn="ctr" defTabSz="914102" eaLnBrk="1" fontAlgn="base" latinLnBrk="0" hangingPunct="1">
              <a:lnSpc>
                <a:spcPct val="100000"/>
              </a:lnSpc>
              <a:spcBef>
                <a:spcPct val="0"/>
              </a:spcBef>
              <a:spcAft>
                <a:spcPct val="0"/>
              </a:spcAft>
              <a:buClrTx/>
              <a:buSzTx/>
              <a:buFontTx/>
              <a:buNone/>
              <a:tabLst/>
              <a:defRPr/>
            </a:pPr>
            <a:r>
              <a:rPr kumimoji="0" lang="en-GB" sz="3529" b="0" i="0" u="none" strike="noStrike" kern="0" cap="none" spc="0" normalizeH="0" baseline="0" noProof="0" dirty="0">
                <a:ln>
                  <a:noFill/>
                </a:ln>
                <a:gradFill>
                  <a:gsLst>
                    <a:gs pos="5439">
                      <a:srgbClr val="F8F8F8"/>
                    </a:gs>
                    <a:gs pos="10000">
                      <a:srgbClr val="F8F8F8"/>
                    </a:gs>
                  </a:gsLst>
                  <a:lin ang="5400000" scaled="0"/>
                </a:gradFill>
                <a:effectLst/>
                <a:uLnTx/>
                <a:uFillTx/>
              </a:rPr>
              <a:t>days</a:t>
            </a:r>
          </a:p>
        </p:txBody>
      </p:sp>
      <p:sp>
        <p:nvSpPr>
          <p:cNvPr id="5" name="Rectangle 4"/>
          <p:cNvSpPr/>
          <p:nvPr/>
        </p:nvSpPr>
        <p:spPr bwMode="auto">
          <a:xfrm>
            <a:off x="3048189" y="1636168"/>
            <a:ext cx="2470462" cy="70584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GB" sz="3529" b="0" i="0" u="none" strike="noStrike" kern="0" cap="none" spc="0" normalizeH="0" baseline="0" noProof="0" dirty="0">
                <a:ln>
                  <a:noFill/>
                </a:ln>
                <a:gradFill>
                  <a:gsLst>
                    <a:gs pos="5439">
                      <a:srgbClr val="F8F8F8"/>
                    </a:gs>
                    <a:gs pos="10000">
                      <a:srgbClr val="F8F8F8"/>
                    </a:gs>
                  </a:gsLst>
                  <a:lin ang="5400000" scaled="0"/>
                </a:gradFill>
                <a:effectLst/>
                <a:uLnTx/>
                <a:uFillTx/>
              </a:rPr>
              <a:t>Frequency</a:t>
            </a:r>
          </a:p>
        </p:txBody>
      </p:sp>
      <p:sp>
        <p:nvSpPr>
          <p:cNvPr id="6" name="Rectangle 5"/>
          <p:cNvSpPr/>
          <p:nvPr/>
        </p:nvSpPr>
        <p:spPr bwMode="auto">
          <a:xfrm>
            <a:off x="6123012" y="1636168"/>
            <a:ext cx="2470462" cy="70584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GB" sz="3529" b="0" i="0" u="none" strike="noStrike" kern="0" cap="none" spc="0" normalizeH="0" baseline="0" noProof="0" dirty="0">
                <a:ln>
                  <a:noFill/>
                </a:ln>
                <a:gradFill>
                  <a:gsLst>
                    <a:gs pos="5439">
                      <a:srgbClr val="F8F8F8"/>
                    </a:gs>
                    <a:gs pos="10000">
                      <a:srgbClr val="F8F8F8"/>
                    </a:gs>
                  </a:gsLst>
                  <a:lin ang="5400000" scaled="0"/>
                </a:gradFill>
                <a:effectLst/>
                <a:uLnTx/>
                <a:uFillTx/>
              </a:rPr>
              <a:t>Retention</a:t>
            </a:r>
          </a:p>
        </p:txBody>
      </p:sp>
      <p:sp>
        <p:nvSpPr>
          <p:cNvPr id="7" name="Rectangle 6"/>
          <p:cNvSpPr/>
          <p:nvPr/>
        </p:nvSpPr>
        <p:spPr bwMode="auto">
          <a:xfrm>
            <a:off x="3048190" y="5193618"/>
            <a:ext cx="5545285" cy="70584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GB" sz="3529" b="0" i="0" u="none" strike="noStrike" kern="0" cap="none" spc="0" normalizeH="0" baseline="0" noProof="0" dirty="0">
                <a:ln>
                  <a:noFill/>
                </a:ln>
                <a:gradFill>
                  <a:gsLst>
                    <a:gs pos="5439">
                      <a:srgbClr val="F8F8F8"/>
                    </a:gs>
                    <a:gs pos="10000">
                      <a:srgbClr val="F8F8F8"/>
                    </a:gs>
                  </a:gsLst>
                  <a:lin ang="5400000" scaled="0"/>
                </a:gradFill>
                <a:effectLst/>
                <a:uLnTx/>
                <a:uFillTx/>
              </a:rPr>
              <a:t>RPO : 8 Hours</a:t>
            </a:r>
          </a:p>
        </p:txBody>
      </p:sp>
    </p:spTree>
    <p:extLst>
      <p:ext uri="{BB962C8B-B14F-4D97-AF65-F5344CB8AC3E}">
        <p14:creationId xmlns:p14="http://schemas.microsoft.com/office/powerpoint/2010/main" val="141288506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Blob Storage: Geo-redundant backups</a:t>
            </a:r>
          </a:p>
        </p:txBody>
      </p:sp>
      <p:sp>
        <p:nvSpPr>
          <p:cNvPr id="3" name="Rectangle 2"/>
          <p:cNvSpPr/>
          <p:nvPr/>
        </p:nvSpPr>
        <p:spPr bwMode="auto">
          <a:xfrm>
            <a:off x="274797" y="1997858"/>
            <a:ext cx="2823385" cy="211753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GB" sz="7058" b="0" i="0" u="none" strike="noStrike" kern="0" cap="none" spc="0" normalizeH="0" baseline="0" noProof="0">
                <a:ln>
                  <a:noFill/>
                </a:ln>
                <a:gradFill>
                  <a:gsLst>
                    <a:gs pos="5439">
                      <a:srgbClr val="F8F8F8"/>
                    </a:gs>
                    <a:gs pos="10000">
                      <a:srgbClr val="F8F8F8"/>
                    </a:gs>
                  </a:gsLst>
                  <a:lin ang="5400000" scaled="0"/>
                </a:gradFill>
                <a:effectLst/>
                <a:uLnTx/>
                <a:uFillTx/>
              </a:rPr>
              <a:t>1</a:t>
            </a:r>
            <a:endParaRPr kumimoji="0" lang="en-GB" sz="7058"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14102" eaLnBrk="1" fontAlgn="base" latinLnBrk="0" hangingPunct="1">
              <a:lnSpc>
                <a:spcPct val="100000"/>
              </a:lnSpc>
              <a:spcBef>
                <a:spcPct val="0"/>
              </a:spcBef>
              <a:spcAft>
                <a:spcPct val="0"/>
              </a:spcAft>
              <a:buClrTx/>
              <a:buSzTx/>
              <a:buFontTx/>
              <a:buNone/>
              <a:tabLst/>
              <a:defRPr/>
            </a:pPr>
            <a:r>
              <a:rPr kumimoji="0" lang="en-GB" sz="3529" b="0" i="0" u="none" strike="noStrike" kern="0" cap="none" spc="0" normalizeH="0" baseline="0" noProof="0">
                <a:ln>
                  <a:noFill/>
                </a:ln>
                <a:gradFill>
                  <a:gsLst>
                    <a:gs pos="5439">
                      <a:srgbClr val="F8F8F8"/>
                    </a:gs>
                    <a:gs pos="10000">
                      <a:srgbClr val="F8F8F8"/>
                    </a:gs>
                  </a:gsLst>
                  <a:lin ang="5400000" scaled="0"/>
                </a:gradFill>
                <a:effectLst/>
                <a:uLnTx/>
                <a:uFillTx/>
              </a:rPr>
              <a:t>Geo-backup</a:t>
            </a:r>
            <a:endParaRPr kumimoji="0" lang="en-GB" sz="3529"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 name="Rectangle 4"/>
          <p:cNvSpPr/>
          <p:nvPr/>
        </p:nvSpPr>
        <p:spPr bwMode="auto">
          <a:xfrm>
            <a:off x="269240" y="1098321"/>
            <a:ext cx="5871258" cy="70584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GB" sz="3529" b="0" i="0" u="none" strike="noStrike" kern="0" cap="none" spc="0" normalizeH="0" baseline="0" noProof="0" dirty="0">
                <a:ln>
                  <a:noFill/>
                </a:ln>
                <a:gradFill>
                  <a:gsLst>
                    <a:gs pos="5439">
                      <a:srgbClr val="F8F8F8"/>
                    </a:gs>
                    <a:gs pos="10000">
                      <a:srgbClr val="F8F8F8"/>
                    </a:gs>
                  </a:gsLst>
                  <a:lin ang="5400000" scaled="0"/>
                </a:gradFill>
                <a:effectLst/>
                <a:uLnTx/>
                <a:uFillTx/>
              </a:rPr>
              <a:t>Frequency and Retention</a:t>
            </a:r>
          </a:p>
        </p:txBody>
      </p:sp>
      <p:sp>
        <p:nvSpPr>
          <p:cNvPr id="7" name="Rectangle 6"/>
          <p:cNvSpPr/>
          <p:nvPr/>
        </p:nvSpPr>
        <p:spPr bwMode="auto">
          <a:xfrm>
            <a:off x="3317114" y="1997858"/>
            <a:ext cx="2823385" cy="21175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GB" sz="7058" b="0" i="0" u="none" strike="noStrike" kern="0" cap="none" spc="0" normalizeH="0" baseline="0" noProof="0" dirty="0">
                <a:ln>
                  <a:noFill/>
                </a:ln>
                <a:gradFill>
                  <a:gsLst>
                    <a:gs pos="5439">
                      <a:srgbClr val="F8F8F8"/>
                    </a:gs>
                    <a:gs pos="10000">
                      <a:srgbClr val="F8F8F8"/>
                    </a:gs>
                  </a:gsLst>
                  <a:lin ang="5400000" scaled="0"/>
                </a:gradFill>
                <a:effectLst/>
                <a:uLnTx/>
                <a:uFillTx/>
              </a:rPr>
              <a:t>24</a:t>
            </a:r>
            <a:r>
              <a:rPr kumimoji="0" lang="en-GB" sz="3529" b="0" i="0" u="none" strike="noStrike" kern="0" cap="none" spc="0" normalizeH="0" baseline="0" noProof="0" dirty="0">
                <a:ln>
                  <a:noFill/>
                </a:ln>
                <a:gradFill>
                  <a:gsLst>
                    <a:gs pos="5439">
                      <a:srgbClr val="F8F8F8"/>
                    </a:gs>
                    <a:gs pos="10000">
                      <a:srgbClr val="F8F8F8"/>
                    </a:gs>
                  </a:gsLst>
                  <a:lin ang="5400000" scaled="0"/>
                </a:gradFill>
                <a:effectLst/>
                <a:uLnTx/>
                <a:uFillTx/>
              </a:rPr>
              <a:t>hr</a:t>
            </a:r>
          </a:p>
          <a:p>
            <a:pPr marL="0" marR="0" lvl="0" indent="0" algn="ctr" defTabSz="914102" eaLnBrk="1" fontAlgn="base" latinLnBrk="0" hangingPunct="1">
              <a:lnSpc>
                <a:spcPct val="100000"/>
              </a:lnSpc>
              <a:spcBef>
                <a:spcPct val="0"/>
              </a:spcBef>
              <a:spcAft>
                <a:spcPct val="0"/>
              </a:spcAft>
              <a:buClrTx/>
              <a:buSzTx/>
              <a:buFontTx/>
              <a:buNone/>
              <a:tabLst/>
              <a:defRPr/>
            </a:pPr>
            <a:r>
              <a:rPr kumimoji="0" lang="en-GB" sz="3529" b="0" i="0" u="none" strike="noStrike" kern="0" cap="none" spc="0" normalizeH="0" baseline="0" noProof="0">
                <a:ln>
                  <a:noFill/>
                </a:ln>
                <a:gradFill>
                  <a:gsLst>
                    <a:gs pos="5439">
                      <a:srgbClr val="F8F8F8"/>
                    </a:gs>
                    <a:gs pos="10000">
                      <a:srgbClr val="F8F8F8"/>
                    </a:gs>
                  </a:gsLst>
                  <a:lin ang="5400000" scaled="0"/>
                </a:gradFill>
                <a:effectLst/>
                <a:uLnTx/>
                <a:uFillTx/>
              </a:rPr>
              <a:t>RPO</a:t>
            </a:r>
            <a:endParaRPr kumimoji="0" lang="en-GB" sz="2451"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982930" y="1098321"/>
            <a:ext cx="4099719" cy="5405887"/>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9426" y="4146132"/>
            <a:ext cx="5930884" cy="2075810"/>
          </a:xfrm>
          <a:prstGeom prst="rect">
            <a:avLst/>
          </a:prstGeom>
        </p:spPr>
      </p:pic>
    </p:spTree>
    <p:extLst>
      <p:ext uri="{BB962C8B-B14F-4D97-AF65-F5344CB8AC3E}">
        <p14:creationId xmlns:p14="http://schemas.microsoft.com/office/powerpoint/2010/main" val="316497724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Capping storage capacity</a:t>
            </a:r>
          </a:p>
        </p:txBody>
      </p:sp>
      <p:sp>
        <p:nvSpPr>
          <p:cNvPr id="3" name="Text Placeholder 2"/>
          <p:cNvSpPr>
            <a:spLocks noGrp="1"/>
          </p:cNvSpPr>
          <p:nvPr>
            <p:ph type="body" sz="quarter" idx="10"/>
          </p:nvPr>
        </p:nvSpPr>
        <p:spPr>
          <a:xfrm>
            <a:off x="269240" y="1197638"/>
            <a:ext cx="11653522" cy="4145720"/>
          </a:xfrm>
        </p:spPr>
        <p:txBody>
          <a:bodyPr/>
          <a:lstStyle/>
          <a:p>
            <a:r>
              <a:rPr lang="en-GB" sz="3529" dirty="0">
                <a:solidFill>
                  <a:srgbClr val="0000FF"/>
                </a:solidFill>
                <a:highlight>
                  <a:srgbClr val="FFFFFF"/>
                </a:highlight>
              </a:rPr>
              <a:t>CREATE</a:t>
            </a:r>
            <a:r>
              <a:rPr lang="en-GB" sz="3529" dirty="0">
                <a:solidFill>
                  <a:srgbClr val="000000"/>
                </a:solidFill>
                <a:highlight>
                  <a:srgbClr val="FFFFFF"/>
                </a:highlight>
              </a:rPr>
              <a:t> </a:t>
            </a:r>
            <a:r>
              <a:rPr lang="en-GB" sz="3529" dirty="0">
                <a:solidFill>
                  <a:srgbClr val="0000FF"/>
                </a:solidFill>
                <a:highlight>
                  <a:srgbClr val="FFFFFF"/>
                </a:highlight>
              </a:rPr>
              <a:t>DATABASE</a:t>
            </a:r>
            <a:r>
              <a:rPr lang="en-GB" sz="3529" dirty="0">
                <a:solidFill>
                  <a:srgbClr val="000000"/>
                </a:solidFill>
                <a:highlight>
                  <a:srgbClr val="FFFFFF"/>
                </a:highlight>
              </a:rPr>
              <a:t> </a:t>
            </a:r>
            <a:r>
              <a:rPr lang="en-GB" sz="3529" dirty="0" err="1">
                <a:solidFill>
                  <a:srgbClr val="000000"/>
                </a:solidFill>
                <a:highlight>
                  <a:srgbClr val="FFFFFF"/>
                </a:highlight>
              </a:rPr>
              <a:t>MyDB</a:t>
            </a:r>
            <a:r>
              <a:rPr lang="en-GB" sz="3529" dirty="0">
                <a:solidFill>
                  <a:srgbClr val="000000"/>
                </a:solidFill>
                <a:highlight>
                  <a:srgbClr val="FFFFFF"/>
                </a:highlight>
              </a:rPr>
              <a:t> </a:t>
            </a:r>
            <a:r>
              <a:rPr lang="en-GB" sz="3529" dirty="0">
                <a:solidFill>
                  <a:srgbClr val="FF00FF"/>
                </a:solidFill>
                <a:highlight>
                  <a:srgbClr val="FFFFFF"/>
                </a:highlight>
              </a:rPr>
              <a:t>COLLATE</a:t>
            </a:r>
            <a:r>
              <a:rPr lang="en-GB" sz="3529" dirty="0">
                <a:solidFill>
                  <a:srgbClr val="000000"/>
                </a:solidFill>
                <a:highlight>
                  <a:srgbClr val="FFFFFF"/>
                </a:highlight>
              </a:rPr>
              <a:t> SQL_Latin1_General_CP1_CI_AS</a:t>
            </a:r>
          </a:p>
          <a:p>
            <a:r>
              <a:rPr lang="en-GB" sz="3529" dirty="0">
                <a:solidFill>
                  <a:srgbClr val="808080"/>
                </a:solidFill>
                <a:highlight>
                  <a:srgbClr val="FFFFFF"/>
                </a:highlight>
              </a:rPr>
              <a:t>(</a:t>
            </a:r>
            <a:endParaRPr lang="en-GB" sz="3529" dirty="0">
              <a:solidFill>
                <a:srgbClr val="000000"/>
              </a:solidFill>
              <a:highlight>
                <a:srgbClr val="FFFFFF"/>
              </a:highlight>
            </a:endParaRPr>
          </a:p>
          <a:p>
            <a:r>
              <a:rPr lang="en-GB" sz="3529" dirty="0">
                <a:solidFill>
                  <a:srgbClr val="000000"/>
                </a:solidFill>
                <a:highlight>
                  <a:srgbClr val="FFFFFF"/>
                </a:highlight>
              </a:rPr>
              <a:t>	EDITION 			</a:t>
            </a:r>
            <a:r>
              <a:rPr lang="en-GB" sz="3529" dirty="0">
                <a:solidFill>
                  <a:srgbClr val="808080"/>
                </a:solidFill>
                <a:highlight>
                  <a:srgbClr val="FFFFFF"/>
                </a:highlight>
              </a:rPr>
              <a:t>=</a:t>
            </a:r>
            <a:r>
              <a:rPr lang="en-GB" sz="3529" dirty="0">
                <a:solidFill>
                  <a:srgbClr val="000000"/>
                </a:solidFill>
                <a:highlight>
                  <a:srgbClr val="FFFFFF"/>
                </a:highlight>
              </a:rPr>
              <a:t> </a:t>
            </a:r>
            <a:r>
              <a:rPr lang="en-GB" sz="3529" dirty="0">
                <a:solidFill>
                  <a:srgbClr val="FF0000"/>
                </a:solidFill>
                <a:highlight>
                  <a:srgbClr val="FFFFFF"/>
                </a:highlight>
              </a:rPr>
              <a:t>'</a:t>
            </a:r>
            <a:r>
              <a:rPr lang="en-GB" sz="3529" dirty="0" err="1">
                <a:solidFill>
                  <a:srgbClr val="FF0000"/>
                </a:solidFill>
                <a:highlight>
                  <a:srgbClr val="FFFFFF"/>
                </a:highlight>
              </a:rPr>
              <a:t>DataWarehouse</a:t>
            </a:r>
            <a:r>
              <a:rPr lang="en-GB" sz="3529" dirty="0">
                <a:solidFill>
                  <a:srgbClr val="FF0000"/>
                </a:solidFill>
                <a:highlight>
                  <a:srgbClr val="FFFFFF"/>
                </a:highlight>
              </a:rPr>
              <a:t>'</a:t>
            </a:r>
            <a:endParaRPr lang="en-GB" sz="3529" dirty="0">
              <a:solidFill>
                <a:srgbClr val="000000"/>
              </a:solidFill>
              <a:highlight>
                <a:srgbClr val="FFFFFF"/>
              </a:highlight>
            </a:endParaRPr>
          </a:p>
          <a:p>
            <a:r>
              <a:rPr lang="en-GB" sz="3529" dirty="0">
                <a:solidFill>
                  <a:srgbClr val="808080"/>
                </a:solidFill>
                <a:highlight>
                  <a:srgbClr val="FFFFFF"/>
                </a:highlight>
              </a:rPr>
              <a:t>,	</a:t>
            </a:r>
            <a:r>
              <a:rPr lang="en-GB" sz="3529" dirty="0">
                <a:solidFill>
                  <a:srgbClr val="000000"/>
                </a:solidFill>
                <a:highlight>
                  <a:srgbClr val="FFFFFF"/>
                </a:highlight>
              </a:rPr>
              <a:t>SERVICE_OBJECTIVE 	</a:t>
            </a:r>
            <a:r>
              <a:rPr lang="en-GB" sz="3529" dirty="0">
                <a:solidFill>
                  <a:srgbClr val="808080"/>
                </a:solidFill>
                <a:highlight>
                  <a:srgbClr val="FFFFFF"/>
                </a:highlight>
              </a:rPr>
              <a:t>=</a:t>
            </a:r>
            <a:r>
              <a:rPr lang="en-GB" sz="3529" dirty="0">
                <a:solidFill>
                  <a:srgbClr val="000000"/>
                </a:solidFill>
                <a:highlight>
                  <a:srgbClr val="FFFFFF"/>
                </a:highlight>
              </a:rPr>
              <a:t> </a:t>
            </a:r>
            <a:r>
              <a:rPr lang="en-GB" sz="3529" dirty="0">
                <a:solidFill>
                  <a:srgbClr val="FF0000"/>
                </a:solidFill>
                <a:highlight>
                  <a:srgbClr val="FFFFFF"/>
                </a:highlight>
              </a:rPr>
              <a:t>'DW400'</a:t>
            </a:r>
            <a:endParaRPr lang="en-GB" sz="3529" dirty="0">
              <a:solidFill>
                <a:srgbClr val="000000"/>
              </a:solidFill>
              <a:highlight>
                <a:srgbClr val="FFFFFF"/>
              </a:highlight>
            </a:endParaRPr>
          </a:p>
          <a:p>
            <a:r>
              <a:rPr lang="en-GB" sz="3529" dirty="0">
                <a:solidFill>
                  <a:srgbClr val="808080"/>
                </a:solidFill>
                <a:highlight>
                  <a:srgbClr val="FFFFFF"/>
                </a:highlight>
              </a:rPr>
              <a:t>,	</a:t>
            </a:r>
            <a:r>
              <a:rPr lang="en-GB" sz="3529" dirty="0">
                <a:solidFill>
                  <a:srgbClr val="000000"/>
                </a:solidFill>
                <a:highlight>
                  <a:srgbClr val="FFFFFF"/>
                </a:highlight>
              </a:rPr>
              <a:t>MAXSIZE 			</a:t>
            </a:r>
            <a:r>
              <a:rPr lang="en-GB" sz="3529" dirty="0">
                <a:solidFill>
                  <a:srgbClr val="808080"/>
                </a:solidFill>
                <a:highlight>
                  <a:srgbClr val="FFFFFF"/>
                </a:highlight>
              </a:rPr>
              <a:t>=</a:t>
            </a:r>
            <a:r>
              <a:rPr lang="en-GB" sz="3529" dirty="0">
                <a:solidFill>
                  <a:srgbClr val="000000"/>
                </a:solidFill>
                <a:highlight>
                  <a:srgbClr val="FFFFFF"/>
                </a:highlight>
              </a:rPr>
              <a:t> 10240 GB</a:t>
            </a:r>
          </a:p>
          <a:p>
            <a:r>
              <a:rPr lang="en-GB" sz="3529" dirty="0">
                <a:solidFill>
                  <a:srgbClr val="808080"/>
                </a:solidFill>
                <a:highlight>
                  <a:srgbClr val="FFFFFF"/>
                </a:highlight>
              </a:rPr>
              <a:t>);</a:t>
            </a:r>
            <a:endParaRPr lang="en-GB" dirty="0"/>
          </a:p>
        </p:txBody>
      </p:sp>
      <p:sp>
        <p:nvSpPr>
          <p:cNvPr id="4" name="Rectangle 3"/>
          <p:cNvSpPr/>
          <p:nvPr/>
        </p:nvSpPr>
        <p:spPr>
          <a:xfrm>
            <a:off x="269240" y="5341731"/>
            <a:ext cx="8874509" cy="1176733"/>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GB" sz="3529"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ALTER</a:t>
            </a:r>
            <a:r>
              <a:rPr kumimoji="0" lang="en-GB" sz="3529" b="0" i="0" u="none" strike="noStrike" kern="0" cap="none" spc="0" normalizeH="0" baseline="0" noProof="0" dirty="0">
                <a:ln>
                  <a:noFill/>
                </a:ln>
                <a:solidFill>
                  <a:srgbClr val="000000"/>
                </a:solidFill>
                <a:effectLst/>
                <a:highlight>
                  <a:srgbClr val="FFFFFF"/>
                </a:highlight>
                <a:uLnTx/>
                <a:uFillTx/>
                <a:latin typeface="Consolas" panose="020B0609020204030204" pitchFamily="49" charset="0"/>
              </a:rPr>
              <a:t> </a:t>
            </a:r>
            <a:r>
              <a:rPr kumimoji="0" lang="en-GB" sz="3529"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DATABASE</a:t>
            </a:r>
            <a:r>
              <a:rPr kumimoji="0" lang="en-GB" sz="3529" b="0" i="0" u="none" strike="noStrike" kern="0" cap="none" spc="0" normalizeH="0" baseline="0" noProof="0" dirty="0">
                <a:ln>
                  <a:noFill/>
                </a:ln>
                <a:solidFill>
                  <a:srgbClr val="000000"/>
                </a:solidFill>
                <a:effectLst/>
                <a:highlight>
                  <a:srgbClr val="FFFFFF"/>
                </a:highlight>
                <a:uLnTx/>
                <a:uFillTx/>
                <a:latin typeface="Consolas" panose="020B0609020204030204" pitchFamily="49" charset="0"/>
              </a:rPr>
              <a:t> </a:t>
            </a:r>
            <a:r>
              <a:rPr kumimoji="0" lang="en-GB" sz="3529" b="0" i="0" u="none" strike="noStrike" kern="0" cap="none" spc="0" normalizeH="0" baseline="0" noProof="0" dirty="0" err="1">
                <a:ln>
                  <a:noFill/>
                </a:ln>
                <a:solidFill>
                  <a:srgbClr val="000000"/>
                </a:solidFill>
                <a:effectLst/>
                <a:highlight>
                  <a:srgbClr val="FFFFFF"/>
                </a:highlight>
                <a:uLnTx/>
                <a:uFillTx/>
                <a:latin typeface="Consolas" panose="020B0609020204030204" pitchFamily="49" charset="0"/>
              </a:rPr>
              <a:t>MyDB</a:t>
            </a:r>
            <a:r>
              <a:rPr kumimoji="0" lang="en-GB" sz="3529" b="0" i="0" u="none" strike="noStrike" kern="0" cap="none" spc="0" normalizeH="0" baseline="0" noProof="0" dirty="0">
                <a:ln>
                  <a:noFill/>
                </a:ln>
                <a:solidFill>
                  <a:srgbClr val="000000"/>
                </a:solidFill>
                <a:effectLst/>
                <a:highlight>
                  <a:srgbClr val="FFFFFF"/>
                </a:highlight>
                <a:uLnTx/>
                <a:uFillTx/>
                <a:latin typeface="Consolas" panose="020B0609020204030204" pitchFamily="49" charset="0"/>
              </a:rPr>
              <a:t> </a:t>
            </a:r>
          </a:p>
          <a:p>
            <a:pPr marL="0" marR="0" lvl="0" indent="0" defTabSz="896386" eaLnBrk="1" fontAlgn="auto" latinLnBrk="0" hangingPunct="1">
              <a:lnSpc>
                <a:spcPct val="100000"/>
              </a:lnSpc>
              <a:spcBef>
                <a:spcPts val="0"/>
              </a:spcBef>
              <a:spcAft>
                <a:spcPts val="0"/>
              </a:spcAft>
              <a:buClrTx/>
              <a:buSzTx/>
              <a:buFontTx/>
              <a:buNone/>
              <a:tabLst/>
              <a:defRPr/>
            </a:pPr>
            <a:r>
              <a:rPr kumimoji="0" lang="en-GB" sz="3529" b="0" i="0" u="none" strike="noStrike" kern="0" cap="none" spc="0" normalizeH="0" baseline="0" noProof="0" dirty="0">
                <a:ln>
                  <a:noFill/>
                </a:ln>
                <a:solidFill>
                  <a:srgbClr val="0000FF"/>
                </a:solidFill>
                <a:effectLst/>
                <a:highlight>
                  <a:srgbClr val="FFFFFF"/>
                </a:highlight>
                <a:uLnTx/>
                <a:uFillTx/>
                <a:latin typeface="Consolas" panose="020B0609020204030204" pitchFamily="49" charset="0"/>
              </a:rPr>
              <a:t>MODIFY </a:t>
            </a:r>
            <a:r>
              <a:rPr kumimoji="0" lang="en-GB" sz="3529" b="0" i="0" u="none" strike="noStrike" kern="0" cap="none" spc="0" normalizeH="0" baseline="0" noProof="0" dirty="0">
                <a:ln>
                  <a:noFill/>
                </a:ln>
                <a:solidFill>
                  <a:srgbClr val="808080"/>
                </a:solidFill>
                <a:effectLst/>
                <a:highlight>
                  <a:srgbClr val="FFFFFF"/>
                </a:highlight>
                <a:uLnTx/>
                <a:uFillTx/>
                <a:latin typeface="Consolas" panose="020B0609020204030204" pitchFamily="49" charset="0"/>
              </a:rPr>
              <a:t>(</a:t>
            </a:r>
            <a:r>
              <a:rPr kumimoji="0" lang="en-GB" sz="3529" b="0" i="0" u="none" strike="noStrike" kern="0" cap="none" spc="0" normalizeH="0" baseline="0" noProof="0" dirty="0">
                <a:ln>
                  <a:noFill/>
                </a:ln>
                <a:solidFill>
                  <a:srgbClr val="000000"/>
                </a:solidFill>
                <a:effectLst/>
                <a:highlight>
                  <a:srgbClr val="FFFFFF"/>
                </a:highlight>
                <a:uLnTx/>
                <a:uFillTx/>
                <a:latin typeface="Consolas" panose="020B0609020204030204" pitchFamily="49" charset="0"/>
              </a:rPr>
              <a:t>MAXSIZE </a:t>
            </a:r>
            <a:r>
              <a:rPr kumimoji="0" lang="en-GB" sz="3529" b="0" i="0" u="none" strike="noStrike" kern="0" cap="none" spc="0" normalizeH="0" baseline="0" noProof="0" dirty="0">
                <a:ln>
                  <a:noFill/>
                </a:ln>
                <a:solidFill>
                  <a:srgbClr val="808080"/>
                </a:solidFill>
                <a:effectLst/>
                <a:highlight>
                  <a:srgbClr val="FFFFFF"/>
                </a:highlight>
                <a:uLnTx/>
                <a:uFillTx/>
                <a:latin typeface="Consolas" panose="020B0609020204030204" pitchFamily="49" charset="0"/>
              </a:rPr>
              <a:t>=</a:t>
            </a:r>
            <a:r>
              <a:rPr kumimoji="0" lang="en-GB" sz="3529" b="0" i="0" u="none" strike="noStrike" kern="0" cap="none" spc="0" normalizeH="0" baseline="0" noProof="0" dirty="0">
                <a:ln>
                  <a:noFill/>
                </a:ln>
                <a:solidFill>
                  <a:srgbClr val="000000"/>
                </a:solidFill>
                <a:effectLst/>
                <a:highlight>
                  <a:srgbClr val="FFFFFF"/>
                </a:highlight>
                <a:uLnTx/>
                <a:uFillTx/>
                <a:latin typeface="Consolas" panose="020B0609020204030204" pitchFamily="49" charset="0"/>
              </a:rPr>
              <a:t> 245760 GB</a:t>
            </a:r>
            <a:r>
              <a:rPr kumimoji="0" lang="en-GB" sz="3529" b="0" i="0" u="none" strike="noStrike" kern="0" cap="none" spc="0" normalizeH="0" baseline="0" noProof="0" dirty="0">
                <a:ln>
                  <a:noFill/>
                </a:ln>
                <a:solidFill>
                  <a:srgbClr val="808080"/>
                </a:solidFill>
                <a:effectLst/>
                <a:highlight>
                  <a:srgbClr val="FFFFFF"/>
                </a:highlight>
                <a:uLnTx/>
                <a:uFillTx/>
                <a:latin typeface="Consolas" panose="020B0609020204030204" pitchFamily="49" charset="0"/>
              </a:rPr>
              <a:t>);</a:t>
            </a:r>
            <a:endParaRPr kumimoji="0" lang="en-GB" sz="3529"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22788037"/>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Storage sizing summary</a:t>
            </a:r>
          </a:p>
        </p:txBody>
      </p:sp>
      <p:sp>
        <p:nvSpPr>
          <p:cNvPr id="4" name="Text Placeholder 3"/>
          <p:cNvSpPr>
            <a:spLocks noGrp="1"/>
          </p:cNvSpPr>
          <p:nvPr>
            <p:ph type="body" sz="quarter" idx="10"/>
          </p:nvPr>
        </p:nvSpPr>
        <p:spPr>
          <a:xfrm>
            <a:off x="269239" y="1189495"/>
            <a:ext cx="11653523" cy="5337538"/>
          </a:xfrm>
        </p:spPr>
        <p:txBody>
          <a:bodyPr/>
          <a:lstStyle/>
          <a:p>
            <a:r>
              <a:rPr lang="en-GB" dirty="0"/>
              <a:t>Database size: </a:t>
            </a:r>
          </a:p>
          <a:p>
            <a:r>
              <a:rPr lang="en-GB" dirty="0" err="1">
                <a:solidFill>
                  <a:schemeClr val="tx2"/>
                </a:solidFill>
              </a:rPr>
              <a:t>sp_spaceused</a:t>
            </a:r>
            <a:endParaRPr lang="en-GB" dirty="0">
              <a:solidFill>
                <a:schemeClr val="tx2"/>
              </a:solidFill>
            </a:endParaRPr>
          </a:p>
          <a:p>
            <a:r>
              <a:rPr lang="en-GB" dirty="0"/>
              <a:t>Table sizing: </a:t>
            </a:r>
          </a:p>
          <a:p>
            <a:r>
              <a:rPr lang="en-GB" dirty="0">
                <a:solidFill>
                  <a:schemeClr val="tx2"/>
                </a:solidFill>
              </a:rPr>
              <a:t>DMVs</a:t>
            </a:r>
            <a:r>
              <a:rPr lang="en-GB" dirty="0"/>
              <a:t> </a:t>
            </a:r>
          </a:p>
          <a:p>
            <a:r>
              <a:rPr lang="en-GB" dirty="0"/>
              <a:t>Snapshot size:</a:t>
            </a:r>
          </a:p>
          <a:p>
            <a:r>
              <a:rPr lang="en-GB" sz="3725" dirty="0">
                <a:solidFill>
                  <a:schemeClr val="tx2"/>
                </a:solidFill>
              </a:rPr>
              <a:t>Total storage size (portal) – database size (</a:t>
            </a:r>
            <a:r>
              <a:rPr lang="en-GB" sz="3725" dirty="0" err="1">
                <a:solidFill>
                  <a:schemeClr val="tx2"/>
                </a:solidFill>
              </a:rPr>
              <a:t>sp_spaceused</a:t>
            </a:r>
            <a:r>
              <a:rPr lang="en-GB" sz="3725" dirty="0">
                <a:solidFill>
                  <a:schemeClr val="tx2"/>
                </a:solidFill>
              </a:rPr>
              <a:t>)</a:t>
            </a:r>
          </a:p>
          <a:p>
            <a:r>
              <a:rPr lang="en-GB" dirty="0">
                <a:solidFill>
                  <a:schemeClr val="tx1"/>
                </a:solidFill>
              </a:rPr>
              <a:t>Free space (unallocated):</a:t>
            </a:r>
          </a:p>
          <a:p>
            <a:r>
              <a:rPr lang="en-GB" dirty="0" err="1">
                <a:solidFill>
                  <a:schemeClr val="tx2"/>
                </a:solidFill>
              </a:rPr>
              <a:t>sp_spaceused</a:t>
            </a:r>
            <a:endParaRPr lang="en-GB" dirty="0">
              <a:solidFill>
                <a:schemeClr val="tx1"/>
              </a:solidFill>
            </a:endParaRPr>
          </a:p>
        </p:txBody>
      </p:sp>
    </p:spTree>
    <p:extLst>
      <p:ext uri="{BB962C8B-B14F-4D97-AF65-F5344CB8AC3E}">
        <p14:creationId xmlns:p14="http://schemas.microsoft.com/office/powerpoint/2010/main" val="132704994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Table sizing 1/2</a:t>
            </a:r>
          </a:p>
        </p:txBody>
      </p:sp>
      <p:sp>
        <p:nvSpPr>
          <p:cNvPr id="4" name="Text Placeholder 3"/>
          <p:cNvSpPr>
            <a:spLocks noGrp="1"/>
          </p:cNvSpPr>
          <p:nvPr>
            <p:ph type="body" sz="quarter" idx="10"/>
          </p:nvPr>
        </p:nvSpPr>
        <p:spPr>
          <a:xfrm>
            <a:off x="269240" y="1197639"/>
            <a:ext cx="11653522" cy="5714696"/>
          </a:xfrm>
        </p:spPr>
        <p:txBody>
          <a:bodyPr/>
          <a:lstStyle/>
          <a:p>
            <a:r>
              <a:rPr lang="en-GB" sz="1372" dirty="0">
                <a:solidFill>
                  <a:srgbClr val="0000FF"/>
                </a:solidFill>
                <a:highlight>
                  <a:srgbClr val="FFFFFF"/>
                </a:highlight>
              </a:rPr>
              <a:t>WITH</a:t>
            </a:r>
            <a:r>
              <a:rPr lang="en-GB" sz="1372" dirty="0">
                <a:solidFill>
                  <a:srgbClr val="000000"/>
                </a:solidFill>
                <a:highlight>
                  <a:srgbClr val="FFFFFF"/>
                </a:highlight>
              </a:rPr>
              <a:t> base </a:t>
            </a:r>
            <a:r>
              <a:rPr lang="en-GB" sz="1372" dirty="0">
                <a:solidFill>
                  <a:srgbClr val="0000FF"/>
                </a:solidFill>
                <a:highlight>
                  <a:srgbClr val="FFFFFF"/>
                </a:highlight>
              </a:rPr>
              <a:t>AS</a:t>
            </a:r>
            <a:endParaRPr lang="en-GB" sz="1372" dirty="0">
              <a:solidFill>
                <a:srgbClr val="000000"/>
              </a:solidFill>
              <a:highlight>
                <a:srgbClr val="FFFFFF"/>
              </a:highlight>
            </a:endParaRPr>
          </a:p>
          <a:p>
            <a:r>
              <a:rPr lang="en-GB" sz="1372" dirty="0">
                <a:solidFill>
                  <a:srgbClr val="808080"/>
                </a:solidFill>
                <a:highlight>
                  <a:srgbClr val="FFFFFF"/>
                </a:highlight>
              </a:rPr>
              <a:t>(</a:t>
            </a:r>
            <a:r>
              <a:rPr lang="en-GB" sz="1372" dirty="0">
                <a:solidFill>
                  <a:srgbClr val="000000"/>
                </a:solidFill>
                <a:highlight>
                  <a:srgbClr val="FFFFFF"/>
                </a:highlight>
              </a:rPr>
              <a:t>    </a:t>
            </a:r>
          </a:p>
          <a:p>
            <a:r>
              <a:rPr lang="en-GB" sz="1372" dirty="0">
                <a:solidFill>
                  <a:srgbClr val="0000FF"/>
                </a:solidFill>
                <a:highlight>
                  <a:srgbClr val="FFFFFF"/>
                </a:highlight>
              </a:rPr>
              <a:t>SELECT</a:t>
            </a:r>
            <a:r>
              <a:rPr lang="en-GB" sz="1372" dirty="0">
                <a:solidFill>
                  <a:srgbClr val="000000"/>
                </a:solidFill>
                <a:highlight>
                  <a:srgbClr val="FFFFFF"/>
                </a:highlight>
              </a:rPr>
              <a:t>   sm</a:t>
            </a:r>
            <a:r>
              <a:rPr lang="en-GB" sz="1372" dirty="0">
                <a:solidFill>
                  <a:srgbClr val="808080"/>
                </a:solidFill>
                <a:highlight>
                  <a:srgbClr val="FFFFFF"/>
                </a:highlight>
              </a:rPr>
              <a:t>.</a:t>
            </a:r>
            <a:r>
              <a:rPr lang="en-GB" sz="1372" dirty="0">
                <a:solidFill>
                  <a:srgbClr val="000000"/>
                </a:solidFill>
                <a:highlight>
                  <a:srgbClr val="FFFFFF"/>
                </a:highlight>
              </a:rPr>
              <a:t>[name]                                                                </a:t>
            </a:r>
            <a:r>
              <a:rPr lang="en-GB" sz="1372" dirty="0">
                <a:solidFill>
                  <a:srgbClr val="0000FF"/>
                </a:solidFill>
                <a:highlight>
                  <a:srgbClr val="FFFFFF"/>
                </a:highlight>
              </a:rPr>
              <a:t>AS</a:t>
            </a:r>
            <a:r>
              <a:rPr lang="en-GB" sz="1372" dirty="0">
                <a:solidFill>
                  <a:srgbClr val="000000"/>
                </a:solidFill>
                <a:highlight>
                  <a:srgbClr val="FFFFFF"/>
                </a:highlight>
              </a:rPr>
              <a:t>  [</a:t>
            </a:r>
            <a:r>
              <a:rPr lang="en-GB" sz="1372" dirty="0" err="1">
                <a:solidFill>
                  <a:srgbClr val="000000"/>
                </a:solidFill>
                <a:highlight>
                  <a:srgbClr val="FFFFFF"/>
                </a:highlight>
              </a:rPr>
              <a:t>schema_name</a:t>
            </a:r>
            <a:r>
              <a:rPr lang="en-GB" sz="1372" dirty="0">
                <a:solidFill>
                  <a:srgbClr val="000000"/>
                </a:solidFill>
                <a:highlight>
                  <a:srgbClr val="FFFFFF"/>
                </a:highlight>
              </a:rPr>
              <a:t>]</a:t>
            </a:r>
          </a:p>
          <a:p>
            <a:r>
              <a:rPr lang="en-GB" sz="1372" dirty="0">
                <a:solidFill>
                  <a:srgbClr val="808080"/>
                </a:solidFill>
                <a:highlight>
                  <a:srgbClr val="FFFFFF"/>
                </a:highlight>
              </a:rPr>
              <a:t>,</a:t>
            </a:r>
            <a:r>
              <a:rPr lang="en-GB" sz="1372" dirty="0">
                <a:solidFill>
                  <a:srgbClr val="000000"/>
                </a:solidFill>
                <a:highlight>
                  <a:srgbClr val="FFFFFF"/>
                </a:highlight>
              </a:rPr>
              <a:t>        </a:t>
            </a:r>
            <a:r>
              <a:rPr lang="en-GB" sz="1372" dirty="0" err="1">
                <a:solidFill>
                  <a:srgbClr val="000000"/>
                </a:solidFill>
                <a:highlight>
                  <a:srgbClr val="FFFFFF"/>
                </a:highlight>
              </a:rPr>
              <a:t>tb</a:t>
            </a:r>
            <a:r>
              <a:rPr lang="en-GB" sz="1372" dirty="0">
                <a:solidFill>
                  <a:srgbClr val="808080"/>
                </a:solidFill>
                <a:highlight>
                  <a:srgbClr val="FFFFFF"/>
                </a:highlight>
              </a:rPr>
              <a:t>.</a:t>
            </a:r>
            <a:r>
              <a:rPr lang="en-GB" sz="1372" dirty="0">
                <a:solidFill>
                  <a:srgbClr val="000000"/>
                </a:solidFill>
                <a:highlight>
                  <a:srgbClr val="FFFFFF"/>
                </a:highlight>
              </a:rPr>
              <a:t>[name]                                                                </a:t>
            </a:r>
            <a:r>
              <a:rPr lang="en-GB" sz="1372" dirty="0">
                <a:solidFill>
                  <a:srgbClr val="0000FF"/>
                </a:solidFill>
                <a:highlight>
                  <a:srgbClr val="FFFFFF"/>
                </a:highlight>
              </a:rPr>
              <a:t>AS</a:t>
            </a:r>
            <a:r>
              <a:rPr lang="en-GB" sz="1372" dirty="0">
                <a:solidFill>
                  <a:srgbClr val="000000"/>
                </a:solidFill>
                <a:highlight>
                  <a:srgbClr val="FFFFFF"/>
                </a:highlight>
              </a:rPr>
              <a:t>  [</a:t>
            </a:r>
            <a:r>
              <a:rPr lang="en-GB" sz="1372" dirty="0" err="1">
                <a:solidFill>
                  <a:srgbClr val="000000"/>
                </a:solidFill>
                <a:highlight>
                  <a:srgbClr val="FFFFFF"/>
                </a:highlight>
              </a:rPr>
              <a:t>table_name</a:t>
            </a:r>
            <a:r>
              <a:rPr lang="en-GB" sz="1372" dirty="0">
                <a:solidFill>
                  <a:srgbClr val="000000"/>
                </a:solidFill>
                <a:highlight>
                  <a:srgbClr val="FFFFFF"/>
                </a:highlight>
              </a:rPr>
              <a:t>]</a:t>
            </a:r>
          </a:p>
          <a:p>
            <a:r>
              <a:rPr lang="en-GB" sz="1372" dirty="0">
                <a:solidFill>
                  <a:srgbClr val="808080"/>
                </a:solidFill>
                <a:highlight>
                  <a:srgbClr val="FFFFFF"/>
                </a:highlight>
              </a:rPr>
              <a:t>,</a:t>
            </a:r>
            <a:r>
              <a:rPr lang="en-GB" sz="1372" dirty="0">
                <a:solidFill>
                  <a:srgbClr val="000000"/>
                </a:solidFill>
                <a:highlight>
                  <a:srgbClr val="FFFFFF"/>
                </a:highlight>
              </a:rPr>
              <a:t>        nt</a:t>
            </a:r>
            <a:r>
              <a:rPr lang="en-GB" sz="1372" dirty="0">
                <a:solidFill>
                  <a:srgbClr val="808080"/>
                </a:solidFill>
                <a:highlight>
                  <a:srgbClr val="FFFFFF"/>
                </a:highlight>
              </a:rPr>
              <a:t>.</a:t>
            </a:r>
            <a:r>
              <a:rPr lang="en-GB" sz="1372" dirty="0">
                <a:solidFill>
                  <a:srgbClr val="000000"/>
                </a:solidFill>
                <a:highlight>
                  <a:srgbClr val="FFFFFF"/>
                </a:highlight>
              </a:rPr>
              <a:t>[</a:t>
            </a:r>
            <a:r>
              <a:rPr lang="en-GB" sz="1372" dirty="0" err="1">
                <a:solidFill>
                  <a:srgbClr val="000000"/>
                </a:solidFill>
                <a:highlight>
                  <a:srgbClr val="FFFFFF"/>
                </a:highlight>
              </a:rPr>
              <a:t>distribution_id</a:t>
            </a:r>
            <a:r>
              <a:rPr lang="en-GB" sz="1372" dirty="0">
                <a:solidFill>
                  <a:srgbClr val="000000"/>
                </a:solidFill>
                <a:highlight>
                  <a:srgbClr val="FFFFFF"/>
                </a:highlight>
              </a:rPr>
              <a:t>]                                                     </a:t>
            </a:r>
            <a:r>
              <a:rPr lang="en-GB" sz="1372" dirty="0">
                <a:solidFill>
                  <a:srgbClr val="0000FF"/>
                </a:solidFill>
                <a:highlight>
                  <a:srgbClr val="FFFFFF"/>
                </a:highlight>
              </a:rPr>
              <a:t>AS</a:t>
            </a:r>
            <a:r>
              <a:rPr lang="en-GB" sz="1372" dirty="0">
                <a:solidFill>
                  <a:srgbClr val="000000"/>
                </a:solidFill>
                <a:highlight>
                  <a:srgbClr val="FFFFFF"/>
                </a:highlight>
              </a:rPr>
              <a:t>  [</a:t>
            </a:r>
            <a:r>
              <a:rPr lang="en-GB" sz="1372" dirty="0" err="1">
                <a:solidFill>
                  <a:srgbClr val="000000"/>
                </a:solidFill>
                <a:highlight>
                  <a:srgbClr val="FFFFFF"/>
                </a:highlight>
              </a:rPr>
              <a:t>distribution_id</a:t>
            </a:r>
            <a:r>
              <a:rPr lang="en-GB" sz="1372" dirty="0">
                <a:solidFill>
                  <a:srgbClr val="000000"/>
                </a:solidFill>
                <a:highlight>
                  <a:srgbClr val="FFFFFF"/>
                </a:highlight>
              </a:rPr>
              <a:t>]</a:t>
            </a:r>
          </a:p>
          <a:p>
            <a:r>
              <a:rPr lang="en-GB" sz="1372" dirty="0">
                <a:solidFill>
                  <a:srgbClr val="808080"/>
                </a:solidFill>
                <a:highlight>
                  <a:srgbClr val="FFFFFF"/>
                </a:highlight>
              </a:rPr>
              <a:t>,</a:t>
            </a:r>
            <a:r>
              <a:rPr lang="en-GB" sz="1372" dirty="0">
                <a:solidFill>
                  <a:srgbClr val="000000"/>
                </a:solidFill>
                <a:highlight>
                  <a:srgbClr val="FFFFFF"/>
                </a:highlight>
              </a:rPr>
              <a:t>        nt</a:t>
            </a:r>
            <a:r>
              <a:rPr lang="en-GB" sz="1372" dirty="0">
                <a:solidFill>
                  <a:srgbClr val="808080"/>
                </a:solidFill>
                <a:highlight>
                  <a:srgbClr val="FFFFFF"/>
                </a:highlight>
              </a:rPr>
              <a:t>.</a:t>
            </a:r>
            <a:r>
              <a:rPr lang="en-GB" sz="1372" dirty="0">
                <a:solidFill>
                  <a:srgbClr val="000000"/>
                </a:solidFill>
                <a:highlight>
                  <a:srgbClr val="FFFFFF"/>
                </a:highlight>
              </a:rPr>
              <a:t>[</a:t>
            </a:r>
            <a:r>
              <a:rPr lang="en-GB" sz="1372" dirty="0" err="1">
                <a:solidFill>
                  <a:srgbClr val="000000"/>
                </a:solidFill>
                <a:highlight>
                  <a:srgbClr val="FFFFFF"/>
                </a:highlight>
              </a:rPr>
              <a:t>pdw_node_id</a:t>
            </a:r>
            <a:r>
              <a:rPr lang="en-GB" sz="1372" dirty="0">
                <a:solidFill>
                  <a:srgbClr val="000000"/>
                </a:solidFill>
                <a:highlight>
                  <a:srgbClr val="FFFFFF"/>
                </a:highlight>
              </a:rPr>
              <a:t>]                                                         </a:t>
            </a:r>
            <a:r>
              <a:rPr lang="en-GB" sz="1372" dirty="0">
                <a:solidFill>
                  <a:srgbClr val="0000FF"/>
                </a:solidFill>
                <a:highlight>
                  <a:srgbClr val="FFFFFF"/>
                </a:highlight>
              </a:rPr>
              <a:t>AS</a:t>
            </a:r>
            <a:r>
              <a:rPr lang="en-GB" sz="1372" dirty="0">
                <a:solidFill>
                  <a:srgbClr val="000000"/>
                </a:solidFill>
                <a:highlight>
                  <a:srgbClr val="FFFFFF"/>
                </a:highlight>
              </a:rPr>
              <a:t>  [</a:t>
            </a:r>
            <a:r>
              <a:rPr lang="en-GB" sz="1372" dirty="0" err="1">
                <a:solidFill>
                  <a:srgbClr val="000000"/>
                </a:solidFill>
                <a:highlight>
                  <a:srgbClr val="FFFFFF"/>
                </a:highlight>
              </a:rPr>
              <a:t>node_id</a:t>
            </a:r>
            <a:r>
              <a:rPr lang="en-GB" sz="1372" dirty="0">
                <a:solidFill>
                  <a:srgbClr val="000000"/>
                </a:solidFill>
                <a:highlight>
                  <a:srgbClr val="FFFFFF"/>
                </a:highlight>
              </a:rPr>
              <a:t>]</a:t>
            </a:r>
          </a:p>
          <a:p>
            <a:r>
              <a:rPr lang="en-GB" sz="1372" dirty="0">
                <a:solidFill>
                  <a:srgbClr val="808080"/>
                </a:solidFill>
                <a:highlight>
                  <a:srgbClr val="FFFFFF"/>
                </a:highlight>
              </a:rPr>
              <a:t>,</a:t>
            </a:r>
            <a:r>
              <a:rPr lang="en-GB" sz="1372" dirty="0">
                <a:solidFill>
                  <a:srgbClr val="000000"/>
                </a:solidFill>
                <a:highlight>
                  <a:srgbClr val="FFFFFF"/>
                </a:highlight>
              </a:rPr>
              <a:t>        </a:t>
            </a:r>
            <a:r>
              <a:rPr lang="en-GB" sz="1372" dirty="0" err="1">
                <a:solidFill>
                  <a:srgbClr val="000000"/>
                </a:solidFill>
                <a:highlight>
                  <a:srgbClr val="FFFFFF"/>
                </a:highlight>
              </a:rPr>
              <a:t>nps</a:t>
            </a:r>
            <a:r>
              <a:rPr lang="en-GB" sz="1372" dirty="0">
                <a:solidFill>
                  <a:srgbClr val="808080"/>
                </a:solidFill>
                <a:highlight>
                  <a:srgbClr val="FFFFFF"/>
                </a:highlight>
              </a:rPr>
              <a:t>.</a:t>
            </a:r>
            <a:r>
              <a:rPr lang="en-GB" sz="1372" dirty="0">
                <a:solidFill>
                  <a:srgbClr val="000000"/>
                </a:solidFill>
                <a:highlight>
                  <a:srgbClr val="FFFFFF"/>
                </a:highlight>
              </a:rPr>
              <a:t>[</a:t>
            </a:r>
            <a:r>
              <a:rPr lang="en-GB" sz="1372" dirty="0" err="1">
                <a:solidFill>
                  <a:srgbClr val="000000"/>
                </a:solidFill>
                <a:highlight>
                  <a:srgbClr val="FFFFFF"/>
                </a:highlight>
              </a:rPr>
              <a:t>partition_number</a:t>
            </a:r>
            <a:r>
              <a:rPr lang="en-GB" sz="1372" dirty="0">
                <a:solidFill>
                  <a:srgbClr val="000000"/>
                </a:solidFill>
                <a:highlight>
                  <a:srgbClr val="FFFFFF"/>
                </a:highlight>
              </a:rPr>
              <a:t>]                                                   </a:t>
            </a:r>
            <a:r>
              <a:rPr lang="en-GB" sz="1372" dirty="0">
                <a:solidFill>
                  <a:srgbClr val="0000FF"/>
                </a:solidFill>
                <a:highlight>
                  <a:srgbClr val="FFFFFF"/>
                </a:highlight>
              </a:rPr>
              <a:t>AS</a:t>
            </a:r>
            <a:r>
              <a:rPr lang="en-GB" sz="1372" dirty="0">
                <a:solidFill>
                  <a:srgbClr val="000000"/>
                </a:solidFill>
                <a:highlight>
                  <a:srgbClr val="FFFFFF"/>
                </a:highlight>
              </a:rPr>
              <a:t>  [</a:t>
            </a:r>
            <a:r>
              <a:rPr lang="en-GB" sz="1372" dirty="0" err="1">
                <a:solidFill>
                  <a:srgbClr val="000000"/>
                </a:solidFill>
                <a:highlight>
                  <a:srgbClr val="FFFFFF"/>
                </a:highlight>
              </a:rPr>
              <a:t>partition_nmbr</a:t>
            </a:r>
            <a:r>
              <a:rPr lang="en-GB" sz="1372" dirty="0">
                <a:solidFill>
                  <a:srgbClr val="000000"/>
                </a:solidFill>
                <a:highlight>
                  <a:srgbClr val="FFFFFF"/>
                </a:highlight>
              </a:rPr>
              <a:t>]</a:t>
            </a:r>
          </a:p>
          <a:p>
            <a:r>
              <a:rPr lang="en-GB" sz="1372" dirty="0">
                <a:solidFill>
                  <a:srgbClr val="808080"/>
                </a:solidFill>
                <a:highlight>
                  <a:srgbClr val="FFFFFF"/>
                </a:highlight>
              </a:rPr>
              <a:t>,</a:t>
            </a:r>
            <a:r>
              <a:rPr lang="en-GB" sz="1372" dirty="0">
                <a:solidFill>
                  <a:srgbClr val="000000"/>
                </a:solidFill>
                <a:highlight>
                  <a:srgbClr val="FFFFFF"/>
                </a:highlight>
              </a:rPr>
              <a:t>        </a:t>
            </a:r>
            <a:r>
              <a:rPr lang="en-GB" sz="1372" dirty="0" err="1">
                <a:solidFill>
                  <a:srgbClr val="000000"/>
                </a:solidFill>
                <a:highlight>
                  <a:srgbClr val="FFFFFF"/>
                </a:highlight>
              </a:rPr>
              <a:t>nps</a:t>
            </a:r>
            <a:r>
              <a:rPr lang="en-GB" sz="1372" dirty="0">
                <a:solidFill>
                  <a:srgbClr val="808080"/>
                </a:solidFill>
                <a:highlight>
                  <a:srgbClr val="FFFFFF"/>
                </a:highlight>
              </a:rPr>
              <a:t>.</a:t>
            </a:r>
            <a:r>
              <a:rPr lang="en-GB" sz="1372" dirty="0">
                <a:solidFill>
                  <a:srgbClr val="000000"/>
                </a:solidFill>
                <a:highlight>
                  <a:srgbClr val="FFFFFF"/>
                </a:highlight>
              </a:rPr>
              <a:t>[</a:t>
            </a:r>
            <a:r>
              <a:rPr lang="en-GB" sz="1372" dirty="0" err="1">
                <a:solidFill>
                  <a:srgbClr val="000000"/>
                </a:solidFill>
                <a:highlight>
                  <a:srgbClr val="FFFFFF"/>
                </a:highlight>
              </a:rPr>
              <a:t>reserved_page_count</a:t>
            </a:r>
            <a:r>
              <a:rPr lang="en-GB" sz="1372" dirty="0">
                <a:solidFill>
                  <a:srgbClr val="000000"/>
                </a:solidFill>
                <a:highlight>
                  <a:srgbClr val="FFFFFF"/>
                </a:highlight>
              </a:rPr>
              <a:t>]                                                </a:t>
            </a:r>
            <a:r>
              <a:rPr lang="en-GB" sz="1372" dirty="0">
                <a:solidFill>
                  <a:srgbClr val="0000FF"/>
                </a:solidFill>
                <a:highlight>
                  <a:srgbClr val="FFFFFF"/>
                </a:highlight>
              </a:rPr>
              <a:t>AS</a:t>
            </a:r>
            <a:r>
              <a:rPr lang="en-GB" sz="1372" dirty="0">
                <a:solidFill>
                  <a:srgbClr val="000000"/>
                </a:solidFill>
                <a:highlight>
                  <a:srgbClr val="FFFFFF"/>
                </a:highlight>
              </a:rPr>
              <a:t>  [</a:t>
            </a:r>
            <a:r>
              <a:rPr lang="en-GB" sz="1372" dirty="0" err="1">
                <a:solidFill>
                  <a:srgbClr val="000000"/>
                </a:solidFill>
                <a:highlight>
                  <a:srgbClr val="FFFFFF"/>
                </a:highlight>
              </a:rPr>
              <a:t>reserved_space_page_count</a:t>
            </a:r>
            <a:r>
              <a:rPr lang="en-GB" sz="1372" dirty="0">
                <a:solidFill>
                  <a:srgbClr val="000000"/>
                </a:solidFill>
                <a:highlight>
                  <a:srgbClr val="FFFFFF"/>
                </a:highlight>
              </a:rPr>
              <a:t>]</a:t>
            </a:r>
          </a:p>
          <a:p>
            <a:r>
              <a:rPr lang="en-GB" sz="1372" dirty="0">
                <a:solidFill>
                  <a:srgbClr val="808080"/>
                </a:solidFill>
                <a:highlight>
                  <a:srgbClr val="FFFFFF"/>
                </a:highlight>
              </a:rPr>
              <a:t>,</a:t>
            </a:r>
            <a:r>
              <a:rPr lang="en-GB" sz="1372" dirty="0">
                <a:solidFill>
                  <a:srgbClr val="000000"/>
                </a:solidFill>
                <a:highlight>
                  <a:srgbClr val="FFFFFF"/>
                </a:highlight>
              </a:rPr>
              <a:t>        </a:t>
            </a:r>
            <a:r>
              <a:rPr lang="en-GB" sz="1372" dirty="0" err="1">
                <a:solidFill>
                  <a:srgbClr val="000000"/>
                </a:solidFill>
                <a:highlight>
                  <a:srgbClr val="FFFFFF"/>
                </a:highlight>
              </a:rPr>
              <a:t>nps</a:t>
            </a:r>
            <a:r>
              <a:rPr lang="en-GB" sz="1372" dirty="0">
                <a:solidFill>
                  <a:srgbClr val="808080"/>
                </a:solidFill>
                <a:highlight>
                  <a:srgbClr val="FFFFFF"/>
                </a:highlight>
              </a:rPr>
              <a:t>.</a:t>
            </a:r>
            <a:r>
              <a:rPr lang="en-GB" sz="1372" dirty="0">
                <a:solidFill>
                  <a:srgbClr val="000000"/>
                </a:solidFill>
                <a:highlight>
                  <a:srgbClr val="FFFFFF"/>
                </a:highlight>
              </a:rPr>
              <a:t>[</a:t>
            </a:r>
            <a:r>
              <a:rPr lang="en-GB" sz="1372" dirty="0" err="1">
                <a:solidFill>
                  <a:srgbClr val="000000"/>
                </a:solidFill>
                <a:highlight>
                  <a:srgbClr val="FFFFFF"/>
                </a:highlight>
              </a:rPr>
              <a:t>reserved_page_count</a:t>
            </a:r>
            <a:r>
              <a:rPr lang="en-GB" sz="1372" dirty="0">
                <a:solidFill>
                  <a:srgbClr val="000000"/>
                </a:solidFill>
                <a:highlight>
                  <a:srgbClr val="FFFFFF"/>
                </a:highlight>
              </a:rPr>
              <a:t>] </a:t>
            </a:r>
            <a:r>
              <a:rPr lang="en-GB" sz="1372" dirty="0">
                <a:solidFill>
                  <a:srgbClr val="808080"/>
                </a:solidFill>
                <a:highlight>
                  <a:srgbClr val="FFFFFF"/>
                </a:highlight>
              </a:rPr>
              <a:t>-</a:t>
            </a:r>
            <a:r>
              <a:rPr lang="en-GB" sz="1372" dirty="0">
                <a:solidFill>
                  <a:srgbClr val="000000"/>
                </a:solidFill>
                <a:highlight>
                  <a:srgbClr val="FFFFFF"/>
                </a:highlight>
              </a:rPr>
              <a:t> </a:t>
            </a:r>
            <a:r>
              <a:rPr lang="en-GB" sz="1372" dirty="0" err="1">
                <a:solidFill>
                  <a:srgbClr val="000000"/>
                </a:solidFill>
                <a:highlight>
                  <a:srgbClr val="FFFFFF"/>
                </a:highlight>
              </a:rPr>
              <a:t>nps</a:t>
            </a:r>
            <a:r>
              <a:rPr lang="en-GB" sz="1372" dirty="0">
                <a:solidFill>
                  <a:srgbClr val="808080"/>
                </a:solidFill>
                <a:highlight>
                  <a:srgbClr val="FFFFFF"/>
                </a:highlight>
              </a:rPr>
              <a:t>.</a:t>
            </a:r>
            <a:r>
              <a:rPr lang="en-GB" sz="1372" dirty="0">
                <a:solidFill>
                  <a:srgbClr val="000000"/>
                </a:solidFill>
                <a:highlight>
                  <a:srgbClr val="FFFFFF"/>
                </a:highlight>
              </a:rPr>
              <a:t>[</a:t>
            </a:r>
            <a:r>
              <a:rPr lang="en-GB" sz="1372" dirty="0" err="1">
                <a:solidFill>
                  <a:srgbClr val="000000"/>
                </a:solidFill>
                <a:highlight>
                  <a:srgbClr val="FFFFFF"/>
                </a:highlight>
              </a:rPr>
              <a:t>used_page_count</a:t>
            </a:r>
            <a:r>
              <a:rPr lang="en-GB" sz="1372" dirty="0">
                <a:solidFill>
                  <a:srgbClr val="000000"/>
                </a:solidFill>
                <a:highlight>
                  <a:srgbClr val="FFFFFF"/>
                </a:highlight>
              </a:rPr>
              <a:t>]                        </a:t>
            </a:r>
            <a:r>
              <a:rPr lang="en-GB" sz="1372" dirty="0">
                <a:solidFill>
                  <a:srgbClr val="0000FF"/>
                </a:solidFill>
                <a:highlight>
                  <a:srgbClr val="FFFFFF"/>
                </a:highlight>
              </a:rPr>
              <a:t>AS</a:t>
            </a:r>
            <a:r>
              <a:rPr lang="en-GB" sz="1372" dirty="0">
                <a:solidFill>
                  <a:srgbClr val="000000"/>
                </a:solidFill>
                <a:highlight>
                  <a:srgbClr val="FFFFFF"/>
                </a:highlight>
              </a:rPr>
              <a:t>  [</a:t>
            </a:r>
            <a:r>
              <a:rPr lang="en-GB" sz="1372" dirty="0" err="1">
                <a:solidFill>
                  <a:srgbClr val="000000"/>
                </a:solidFill>
                <a:highlight>
                  <a:srgbClr val="FFFFFF"/>
                </a:highlight>
              </a:rPr>
              <a:t>unused_space_page_count</a:t>
            </a:r>
            <a:r>
              <a:rPr lang="en-GB" sz="1372" dirty="0">
                <a:solidFill>
                  <a:srgbClr val="000000"/>
                </a:solidFill>
                <a:highlight>
                  <a:srgbClr val="FFFFFF"/>
                </a:highlight>
              </a:rPr>
              <a:t>]</a:t>
            </a:r>
          </a:p>
          <a:p>
            <a:r>
              <a:rPr lang="en-GB" sz="1372" dirty="0">
                <a:solidFill>
                  <a:srgbClr val="808080"/>
                </a:solidFill>
                <a:highlight>
                  <a:srgbClr val="FFFFFF"/>
                </a:highlight>
              </a:rPr>
              <a:t>,</a:t>
            </a:r>
            <a:r>
              <a:rPr lang="en-GB" sz="1372" dirty="0">
                <a:solidFill>
                  <a:srgbClr val="000000"/>
                </a:solidFill>
                <a:highlight>
                  <a:srgbClr val="FFFFFF"/>
                </a:highlight>
              </a:rPr>
              <a:t>        </a:t>
            </a:r>
            <a:r>
              <a:rPr lang="en-GB" sz="1372" dirty="0" err="1">
                <a:solidFill>
                  <a:srgbClr val="000000"/>
                </a:solidFill>
                <a:highlight>
                  <a:srgbClr val="FFFFFF"/>
                </a:highlight>
              </a:rPr>
              <a:t>nps</a:t>
            </a:r>
            <a:r>
              <a:rPr lang="en-GB" sz="1372" dirty="0">
                <a:solidFill>
                  <a:srgbClr val="808080"/>
                </a:solidFill>
                <a:highlight>
                  <a:srgbClr val="FFFFFF"/>
                </a:highlight>
              </a:rPr>
              <a:t>.</a:t>
            </a:r>
            <a:r>
              <a:rPr lang="en-GB" sz="1372" dirty="0">
                <a:solidFill>
                  <a:srgbClr val="000000"/>
                </a:solidFill>
                <a:highlight>
                  <a:srgbClr val="FFFFFF"/>
                </a:highlight>
              </a:rPr>
              <a:t>[</a:t>
            </a:r>
            <a:r>
              <a:rPr lang="en-GB" sz="1372" dirty="0" err="1">
                <a:solidFill>
                  <a:srgbClr val="000000"/>
                </a:solidFill>
                <a:highlight>
                  <a:srgbClr val="FFFFFF"/>
                </a:highlight>
              </a:rPr>
              <a:t>in_row_data_page_count</a:t>
            </a:r>
            <a:r>
              <a:rPr lang="en-GB" sz="1372" dirty="0">
                <a:solidFill>
                  <a:srgbClr val="000000"/>
                </a:solidFill>
                <a:highlight>
                  <a:srgbClr val="FFFFFF"/>
                </a:highlight>
              </a:rPr>
              <a:t>]</a:t>
            </a:r>
          </a:p>
          <a:p>
            <a:r>
              <a:rPr lang="en-GB" sz="1372" dirty="0">
                <a:solidFill>
                  <a:srgbClr val="808080"/>
                </a:solidFill>
                <a:highlight>
                  <a:srgbClr val="FFFFFF"/>
                </a:highlight>
              </a:rPr>
              <a:t>+</a:t>
            </a:r>
            <a:r>
              <a:rPr lang="en-GB" sz="1372" dirty="0">
                <a:solidFill>
                  <a:srgbClr val="000000"/>
                </a:solidFill>
                <a:highlight>
                  <a:srgbClr val="FFFFFF"/>
                </a:highlight>
              </a:rPr>
              <a:t>        </a:t>
            </a:r>
            <a:r>
              <a:rPr lang="en-GB" sz="1372" dirty="0" err="1">
                <a:solidFill>
                  <a:srgbClr val="000000"/>
                </a:solidFill>
                <a:highlight>
                  <a:srgbClr val="FFFFFF"/>
                </a:highlight>
              </a:rPr>
              <a:t>nps</a:t>
            </a:r>
            <a:r>
              <a:rPr lang="en-GB" sz="1372" dirty="0">
                <a:solidFill>
                  <a:srgbClr val="808080"/>
                </a:solidFill>
                <a:highlight>
                  <a:srgbClr val="FFFFFF"/>
                </a:highlight>
              </a:rPr>
              <a:t>.</a:t>
            </a:r>
            <a:r>
              <a:rPr lang="en-GB" sz="1372" dirty="0">
                <a:solidFill>
                  <a:srgbClr val="000000"/>
                </a:solidFill>
                <a:highlight>
                  <a:srgbClr val="FFFFFF"/>
                </a:highlight>
              </a:rPr>
              <a:t>[</a:t>
            </a:r>
            <a:r>
              <a:rPr lang="en-GB" sz="1372" dirty="0" err="1">
                <a:solidFill>
                  <a:srgbClr val="000000"/>
                </a:solidFill>
                <a:highlight>
                  <a:srgbClr val="FFFFFF"/>
                </a:highlight>
              </a:rPr>
              <a:t>row_overflow_used_page_count</a:t>
            </a:r>
            <a:r>
              <a:rPr lang="en-GB" sz="1372" dirty="0">
                <a:solidFill>
                  <a:srgbClr val="000000"/>
                </a:solidFill>
                <a:highlight>
                  <a:srgbClr val="FFFFFF"/>
                </a:highlight>
              </a:rPr>
              <a:t>] </a:t>
            </a:r>
            <a:r>
              <a:rPr lang="en-GB" sz="1372" dirty="0">
                <a:solidFill>
                  <a:srgbClr val="808080"/>
                </a:solidFill>
                <a:highlight>
                  <a:srgbClr val="FFFFFF"/>
                </a:highlight>
              </a:rPr>
              <a:t>+</a:t>
            </a:r>
            <a:r>
              <a:rPr lang="en-GB" sz="1372" dirty="0">
                <a:solidFill>
                  <a:srgbClr val="000000"/>
                </a:solidFill>
                <a:highlight>
                  <a:srgbClr val="FFFFFF"/>
                </a:highlight>
              </a:rPr>
              <a:t> </a:t>
            </a:r>
            <a:r>
              <a:rPr lang="en-GB" sz="1372" dirty="0" err="1">
                <a:solidFill>
                  <a:srgbClr val="000000"/>
                </a:solidFill>
                <a:highlight>
                  <a:srgbClr val="FFFFFF"/>
                </a:highlight>
              </a:rPr>
              <a:t>nps</a:t>
            </a:r>
            <a:r>
              <a:rPr lang="en-GB" sz="1372" dirty="0">
                <a:solidFill>
                  <a:srgbClr val="808080"/>
                </a:solidFill>
                <a:highlight>
                  <a:srgbClr val="FFFFFF"/>
                </a:highlight>
              </a:rPr>
              <a:t>.</a:t>
            </a:r>
            <a:r>
              <a:rPr lang="en-GB" sz="1372" dirty="0">
                <a:solidFill>
                  <a:srgbClr val="000000"/>
                </a:solidFill>
                <a:highlight>
                  <a:srgbClr val="FFFFFF"/>
                </a:highlight>
              </a:rPr>
              <a:t>[</a:t>
            </a:r>
            <a:r>
              <a:rPr lang="en-GB" sz="1372" dirty="0" err="1">
                <a:solidFill>
                  <a:srgbClr val="000000"/>
                </a:solidFill>
                <a:highlight>
                  <a:srgbClr val="FFFFFF"/>
                </a:highlight>
              </a:rPr>
              <a:t>lob_used_page_count</a:t>
            </a:r>
            <a:r>
              <a:rPr lang="en-GB" sz="1372" dirty="0">
                <a:solidFill>
                  <a:srgbClr val="000000"/>
                </a:solidFill>
                <a:highlight>
                  <a:srgbClr val="FFFFFF"/>
                </a:highlight>
              </a:rPr>
              <a:t>]           </a:t>
            </a:r>
            <a:r>
              <a:rPr lang="en-GB" sz="1372" dirty="0">
                <a:solidFill>
                  <a:srgbClr val="0000FF"/>
                </a:solidFill>
                <a:highlight>
                  <a:srgbClr val="FFFFFF"/>
                </a:highlight>
              </a:rPr>
              <a:t>AS</a:t>
            </a:r>
            <a:r>
              <a:rPr lang="en-GB" sz="1372" dirty="0">
                <a:solidFill>
                  <a:srgbClr val="000000"/>
                </a:solidFill>
                <a:highlight>
                  <a:srgbClr val="FFFFFF"/>
                </a:highlight>
              </a:rPr>
              <a:t>  [</a:t>
            </a:r>
            <a:r>
              <a:rPr lang="en-GB" sz="1372" dirty="0" err="1">
                <a:solidFill>
                  <a:srgbClr val="000000"/>
                </a:solidFill>
                <a:highlight>
                  <a:srgbClr val="FFFFFF"/>
                </a:highlight>
              </a:rPr>
              <a:t>data_space_page_count</a:t>
            </a:r>
            <a:r>
              <a:rPr lang="en-GB" sz="1372" dirty="0">
                <a:solidFill>
                  <a:srgbClr val="000000"/>
                </a:solidFill>
                <a:highlight>
                  <a:srgbClr val="FFFFFF"/>
                </a:highlight>
              </a:rPr>
              <a:t>]</a:t>
            </a:r>
          </a:p>
          <a:p>
            <a:r>
              <a:rPr lang="en-GB" sz="1372" dirty="0">
                <a:solidFill>
                  <a:srgbClr val="808080"/>
                </a:solidFill>
                <a:highlight>
                  <a:srgbClr val="FFFFFF"/>
                </a:highlight>
              </a:rPr>
              <a:t>,</a:t>
            </a:r>
            <a:r>
              <a:rPr lang="en-GB" sz="1372" dirty="0">
                <a:solidFill>
                  <a:srgbClr val="000000"/>
                </a:solidFill>
                <a:highlight>
                  <a:srgbClr val="FFFFFF"/>
                </a:highlight>
              </a:rPr>
              <a:t>        </a:t>
            </a:r>
            <a:r>
              <a:rPr lang="en-GB" sz="1372" dirty="0" err="1">
                <a:solidFill>
                  <a:srgbClr val="000000"/>
                </a:solidFill>
                <a:highlight>
                  <a:srgbClr val="FFFFFF"/>
                </a:highlight>
              </a:rPr>
              <a:t>nps</a:t>
            </a:r>
            <a:r>
              <a:rPr lang="en-GB" sz="1372" dirty="0">
                <a:solidFill>
                  <a:srgbClr val="808080"/>
                </a:solidFill>
                <a:highlight>
                  <a:srgbClr val="FFFFFF"/>
                </a:highlight>
              </a:rPr>
              <a:t>.</a:t>
            </a:r>
            <a:r>
              <a:rPr lang="en-GB" sz="1372" dirty="0">
                <a:solidFill>
                  <a:srgbClr val="000000"/>
                </a:solidFill>
                <a:highlight>
                  <a:srgbClr val="FFFFFF"/>
                </a:highlight>
              </a:rPr>
              <a:t>[</a:t>
            </a:r>
            <a:r>
              <a:rPr lang="en-GB" sz="1372" dirty="0" err="1">
                <a:solidFill>
                  <a:srgbClr val="000000"/>
                </a:solidFill>
                <a:highlight>
                  <a:srgbClr val="FFFFFF"/>
                </a:highlight>
              </a:rPr>
              <a:t>reserved_page_count</a:t>
            </a:r>
            <a:r>
              <a:rPr lang="en-GB" sz="1372" dirty="0">
                <a:solidFill>
                  <a:srgbClr val="000000"/>
                </a:solidFill>
                <a:highlight>
                  <a:srgbClr val="FFFFFF"/>
                </a:highlight>
              </a:rPr>
              <a:t>] </a:t>
            </a:r>
          </a:p>
          <a:p>
            <a:r>
              <a:rPr lang="en-GB" sz="1372" dirty="0">
                <a:solidFill>
                  <a:srgbClr val="808080"/>
                </a:solidFill>
                <a:highlight>
                  <a:srgbClr val="FFFFFF"/>
                </a:highlight>
              </a:rPr>
              <a:t>-</a:t>
            </a:r>
            <a:r>
              <a:rPr lang="en-GB" sz="1372" dirty="0">
                <a:solidFill>
                  <a:srgbClr val="0000FF"/>
                </a:solidFill>
                <a:highlight>
                  <a:srgbClr val="FFFFFF"/>
                </a:highlight>
              </a:rPr>
              <a:t> </a:t>
            </a:r>
            <a:r>
              <a:rPr lang="en-GB" sz="1372" dirty="0">
                <a:solidFill>
                  <a:srgbClr val="808080"/>
                </a:solidFill>
                <a:highlight>
                  <a:srgbClr val="FFFFFF"/>
                </a:highlight>
              </a:rPr>
              <a:t>(</a:t>
            </a:r>
            <a:r>
              <a:rPr lang="en-GB" sz="1372" dirty="0" err="1">
                <a:solidFill>
                  <a:srgbClr val="000000"/>
                </a:solidFill>
                <a:highlight>
                  <a:srgbClr val="FFFFFF"/>
                </a:highlight>
              </a:rPr>
              <a:t>nps</a:t>
            </a:r>
            <a:r>
              <a:rPr lang="en-GB" sz="1372" dirty="0">
                <a:solidFill>
                  <a:srgbClr val="808080"/>
                </a:solidFill>
                <a:highlight>
                  <a:srgbClr val="FFFFFF"/>
                </a:highlight>
              </a:rPr>
              <a:t>.</a:t>
            </a:r>
            <a:r>
              <a:rPr lang="en-GB" sz="1372" dirty="0">
                <a:solidFill>
                  <a:srgbClr val="000000"/>
                </a:solidFill>
                <a:highlight>
                  <a:srgbClr val="FFFFFF"/>
                </a:highlight>
              </a:rPr>
              <a:t>[</a:t>
            </a:r>
            <a:r>
              <a:rPr lang="en-GB" sz="1372" dirty="0" err="1">
                <a:solidFill>
                  <a:srgbClr val="000000"/>
                </a:solidFill>
                <a:highlight>
                  <a:srgbClr val="FFFFFF"/>
                </a:highlight>
              </a:rPr>
              <a:t>reserved_page_count</a:t>
            </a:r>
            <a:r>
              <a:rPr lang="en-GB" sz="1372" dirty="0">
                <a:solidFill>
                  <a:srgbClr val="000000"/>
                </a:solidFill>
                <a:highlight>
                  <a:srgbClr val="FFFFFF"/>
                </a:highlight>
              </a:rPr>
              <a:t>] </a:t>
            </a:r>
            <a:r>
              <a:rPr lang="en-GB" sz="1372" dirty="0">
                <a:solidFill>
                  <a:srgbClr val="808080"/>
                </a:solidFill>
                <a:highlight>
                  <a:srgbClr val="FFFFFF"/>
                </a:highlight>
              </a:rPr>
              <a:t>-</a:t>
            </a:r>
            <a:r>
              <a:rPr lang="en-GB" sz="1372" dirty="0">
                <a:solidFill>
                  <a:srgbClr val="000000"/>
                </a:solidFill>
                <a:highlight>
                  <a:srgbClr val="FFFFFF"/>
                </a:highlight>
              </a:rPr>
              <a:t> </a:t>
            </a:r>
            <a:r>
              <a:rPr lang="en-GB" sz="1372" dirty="0" err="1">
                <a:solidFill>
                  <a:srgbClr val="000000"/>
                </a:solidFill>
                <a:highlight>
                  <a:srgbClr val="FFFFFF"/>
                </a:highlight>
              </a:rPr>
              <a:t>nps</a:t>
            </a:r>
            <a:r>
              <a:rPr lang="en-GB" sz="1372" dirty="0">
                <a:solidFill>
                  <a:srgbClr val="808080"/>
                </a:solidFill>
                <a:highlight>
                  <a:srgbClr val="FFFFFF"/>
                </a:highlight>
              </a:rPr>
              <a:t>.</a:t>
            </a:r>
            <a:r>
              <a:rPr lang="en-GB" sz="1372" dirty="0">
                <a:solidFill>
                  <a:srgbClr val="000000"/>
                </a:solidFill>
                <a:highlight>
                  <a:srgbClr val="FFFFFF"/>
                </a:highlight>
              </a:rPr>
              <a:t>[</a:t>
            </a:r>
            <a:r>
              <a:rPr lang="en-GB" sz="1372" dirty="0" err="1">
                <a:solidFill>
                  <a:srgbClr val="000000"/>
                </a:solidFill>
                <a:highlight>
                  <a:srgbClr val="FFFFFF"/>
                </a:highlight>
              </a:rPr>
              <a:t>used_page_count</a:t>
            </a:r>
            <a:r>
              <a:rPr lang="en-GB" sz="1372" dirty="0">
                <a:solidFill>
                  <a:srgbClr val="000000"/>
                </a:solidFill>
                <a:highlight>
                  <a:srgbClr val="FFFFFF"/>
                </a:highlight>
              </a:rPr>
              <a:t>]</a:t>
            </a:r>
            <a:r>
              <a:rPr lang="en-GB" sz="1372" dirty="0">
                <a:solidFill>
                  <a:srgbClr val="808080"/>
                </a:solidFill>
                <a:highlight>
                  <a:srgbClr val="FFFFFF"/>
                </a:highlight>
              </a:rPr>
              <a:t>)</a:t>
            </a:r>
            <a:r>
              <a:rPr lang="en-GB" sz="1372" dirty="0">
                <a:solidFill>
                  <a:srgbClr val="000000"/>
                </a:solidFill>
                <a:highlight>
                  <a:srgbClr val="FFFFFF"/>
                </a:highlight>
              </a:rPr>
              <a:t> </a:t>
            </a:r>
          </a:p>
          <a:p>
            <a:r>
              <a:rPr lang="en-GB" sz="1372" dirty="0">
                <a:solidFill>
                  <a:srgbClr val="808080"/>
                </a:solidFill>
                <a:highlight>
                  <a:srgbClr val="FFFFFF"/>
                </a:highlight>
              </a:rPr>
              <a:t>-</a:t>
            </a:r>
            <a:r>
              <a:rPr lang="en-GB" sz="1372" dirty="0">
                <a:solidFill>
                  <a:srgbClr val="0000FF"/>
                </a:solidFill>
                <a:highlight>
                  <a:srgbClr val="FFFFFF"/>
                </a:highlight>
              </a:rPr>
              <a:t> </a:t>
            </a:r>
            <a:r>
              <a:rPr lang="en-GB" sz="1372" dirty="0">
                <a:solidFill>
                  <a:srgbClr val="808080"/>
                </a:solidFill>
                <a:highlight>
                  <a:srgbClr val="FFFFFF"/>
                </a:highlight>
              </a:rPr>
              <a:t>(</a:t>
            </a:r>
            <a:r>
              <a:rPr lang="en-GB" sz="1372" dirty="0">
                <a:solidFill>
                  <a:srgbClr val="000000"/>
                </a:solidFill>
                <a:highlight>
                  <a:srgbClr val="FFFFFF"/>
                </a:highlight>
              </a:rPr>
              <a:t>[</a:t>
            </a:r>
            <a:r>
              <a:rPr lang="en-GB" sz="1372" dirty="0" err="1">
                <a:solidFill>
                  <a:srgbClr val="000000"/>
                </a:solidFill>
                <a:highlight>
                  <a:srgbClr val="FFFFFF"/>
                </a:highlight>
              </a:rPr>
              <a:t>in_row_data_page_count</a:t>
            </a:r>
            <a:r>
              <a:rPr lang="en-GB" sz="1372" dirty="0">
                <a:solidFill>
                  <a:srgbClr val="000000"/>
                </a:solidFill>
                <a:highlight>
                  <a:srgbClr val="FFFFFF"/>
                </a:highlight>
              </a:rPr>
              <a:t>]</a:t>
            </a:r>
            <a:r>
              <a:rPr lang="en-GB" sz="1372" dirty="0">
                <a:solidFill>
                  <a:srgbClr val="808080"/>
                </a:solidFill>
                <a:highlight>
                  <a:srgbClr val="FFFFFF"/>
                </a:highlight>
              </a:rPr>
              <a:t>+</a:t>
            </a:r>
            <a:r>
              <a:rPr lang="en-GB" sz="1372" dirty="0">
                <a:solidFill>
                  <a:srgbClr val="000000"/>
                </a:solidFill>
                <a:highlight>
                  <a:srgbClr val="FFFFFF"/>
                </a:highlight>
              </a:rPr>
              <a:t>[</a:t>
            </a:r>
            <a:r>
              <a:rPr lang="en-GB" sz="1372" dirty="0" err="1">
                <a:solidFill>
                  <a:srgbClr val="000000"/>
                </a:solidFill>
                <a:highlight>
                  <a:srgbClr val="FFFFFF"/>
                </a:highlight>
              </a:rPr>
              <a:t>row_overflow_used_page_count</a:t>
            </a:r>
            <a:r>
              <a:rPr lang="en-GB" sz="1372" dirty="0">
                <a:solidFill>
                  <a:srgbClr val="000000"/>
                </a:solidFill>
                <a:highlight>
                  <a:srgbClr val="FFFFFF"/>
                </a:highlight>
              </a:rPr>
              <a:t>]</a:t>
            </a:r>
            <a:r>
              <a:rPr lang="en-GB" sz="1372" dirty="0">
                <a:solidFill>
                  <a:srgbClr val="808080"/>
                </a:solidFill>
                <a:highlight>
                  <a:srgbClr val="FFFFFF"/>
                </a:highlight>
              </a:rPr>
              <a:t>+</a:t>
            </a:r>
            <a:r>
              <a:rPr lang="en-GB" sz="1372" dirty="0">
                <a:solidFill>
                  <a:srgbClr val="000000"/>
                </a:solidFill>
                <a:highlight>
                  <a:srgbClr val="FFFFFF"/>
                </a:highlight>
              </a:rPr>
              <a:t>[</a:t>
            </a:r>
            <a:r>
              <a:rPr lang="en-GB" sz="1372" dirty="0" err="1">
                <a:solidFill>
                  <a:srgbClr val="000000"/>
                </a:solidFill>
                <a:highlight>
                  <a:srgbClr val="FFFFFF"/>
                </a:highlight>
              </a:rPr>
              <a:t>lob_used_page_count</a:t>
            </a:r>
            <a:r>
              <a:rPr lang="en-GB" sz="1372" dirty="0">
                <a:solidFill>
                  <a:srgbClr val="000000"/>
                </a:solidFill>
                <a:highlight>
                  <a:srgbClr val="FFFFFF"/>
                </a:highlight>
              </a:rPr>
              <a:t>]</a:t>
            </a:r>
            <a:r>
              <a:rPr lang="en-GB" sz="1372" dirty="0">
                <a:solidFill>
                  <a:srgbClr val="808080"/>
                </a:solidFill>
                <a:highlight>
                  <a:srgbClr val="FFFFFF"/>
                </a:highlight>
              </a:rPr>
              <a:t>)</a:t>
            </a:r>
            <a:r>
              <a:rPr lang="en-GB" sz="1372" dirty="0">
                <a:solidFill>
                  <a:srgbClr val="000000"/>
                </a:solidFill>
                <a:highlight>
                  <a:srgbClr val="FFFFFF"/>
                </a:highlight>
              </a:rPr>
              <a:t> </a:t>
            </a:r>
            <a:r>
              <a:rPr lang="en-GB" sz="1372" dirty="0">
                <a:solidFill>
                  <a:srgbClr val="0000FF"/>
                </a:solidFill>
                <a:highlight>
                  <a:srgbClr val="FFFFFF"/>
                </a:highlight>
              </a:rPr>
              <a:t>AS</a:t>
            </a:r>
            <a:r>
              <a:rPr lang="en-GB" sz="1372" dirty="0">
                <a:solidFill>
                  <a:srgbClr val="000000"/>
                </a:solidFill>
                <a:highlight>
                  <a:srgbClr val="FFFFFF"/>
                </a:highlight>
              </a:rPr>
              <a:t>  [</a:t>
            </a:r>
            <a:r>
              <a:rPr lang="en-GB" sz="1372" dirty="0" err="1">
                <a:solidFill>
                  <a:srgbClr val="000000"/>
                </a:solidFill>
                <a:highlight>
                  <a:srgbClr val="FFFFFF"/>
                </a:highlight>
              </a:rPr>
              <a:t>index_space_page_count</a:t>
            </a:r>
            <a:r>
              <a:rPr lang="en-GB" sz="1372" dirty="0">
                <a:solidFill>
                  <a:srgbClr val="000000"/>
                </a:solidFill>
                <a:highlight>
                  <a:srgbClr val="FFFFFF"/>
                </a:highlight>
              </a:rPr>
              <a:t>]</a:t>
            </a:r>
          </a:p>
          <a:p>
            <a:r>
              <a:rPr lang="en-GB" sz="1372" dirty="0">
                <a:solidFill>
                  <a:srgbClr val="808080"/>
                </a:solidFill>
                <a:highlight>
                  <a:srgbClr val="FFFFFF"/>
                </a:highlight>
              </a:rPr>
              <a:t>,</a:t>
            </a:r>
            <a:r>
              <a:rPr lang="en-GB" sz="1372" dirty="0" err="1">
                <a:solidFill>
                  <a:srgbClr val="000000"/>
                </a:solidFill>
                <a:highlight>
                  <a:srgbClr val="FFFFFF"/>
                </a:highlight>
              </a:rPr>
              <a:t>nps</a:t>
            </a:r>
            <a:r>
              <a:rPr lang="en-GB" sz="1372" dirty="0">
                <a:solidFill>
                  <a:srgbClr val="808080"/>
                </a:solidFill>
                <a:highlight>
                  <a:srgbClr val="FFFFFF"/>
                </a:highlight>
              </a:rPr>
              <a:t>.</a:t>
            </a:r>
            <a:r>
              <a:rPr lang="en-GB" sz="1372" dirty="0">
                <a:solidFill>
                  <a:srgbClr val="000000"/>
                </a:solidFill>
                <a:highlight>
                  <a:srgbClr val="FFFFFF"/>
                </a:highlight>
              </a:rPr>
              <a:t>[</a:t>
            </a:r>
            <a:r>
              <a:rPr lang="en-GB" sz="1372" dirty="0" err="1">
                <a:solidFill>
                  <a:srgbClr val="000000"/>
                </a:solidFill>
                <a:highlight>
                  <a:srgbClr val="FFFFFF"/>
                </a:highlight>
              </a:rPr>
              <a:t>row_count</a:t>
            </a:r>
            <a:r>
              <a:rPr lang="en-GB" sz="1372" dirty="0">
                <a:solidFill>
                  <a:srgbClr val="000000"/>
                </a:solidFill>
                <a:highlight>
                  <a:srgbClr val="FFFFFF"/>
                </a:highlight>
              </a:rPr>
              <a:t>]                                                                  </a:t>
            </a:r>
            <a:r>
              <a:rPr lang="en-GB" sz="1372" dirty="0">
                <a:solidFill>
                  <a:srgbClr val="0000FF"/>
                </a:solidFill>
                <a:highlight>
                  <a:srgbClr val="FFFFFF"/>
                </a:highlight>
              </a:rPr>
              <a:t>AS</a:t>
            </a:r>
            <a:r>
              <a:rPr lang="en-GB" sz="1372" dirty="0">
                <a:solidFill>
                  <a:srgbClr val="000000"/>
                </a:solidFill>
                <a:highlight>
                  <a:srgbClr val="FFFFFF"/>
                </a:highlight>
              </a:rPr>
              <a:t>  [</a:t>
            </a:r>
            <a:r>
              <a:rPr lang="en-GB" sz="1372" dirty="0" err="1">
                <a:solidFill>
                  <a:srgbClr val="000000"/>
                </a:solidFill>
                <a:highlight>
                  <a:srgbClr val="FFFFFF"/>
                </a:highlight>
              </a:rPr>
              <a:t>row_count</a:t>
            </a:r>
            <a:r>
              <a:rPr lang="en-GB" sz="1372" dirty="0">
                <a:solidFill>
                  <a:srgbClr val="000000"/>
                </a:solidFill>
                <a:highlight>
                  <a:srgbClr val="FFFFFF"/>
                </a:highlight>
              </a:rPr>
              <a:t>]</a:t>
            </a:r>
          </a:p>
          <a:p>
            <a:r>
              <a:rPr lang="en-GB" sz="1372" dirty="0">
                <a:solidFill>
                  <a:srgbClr val="0000FF"/>
                </a:solidFill>
                <a:highlight>
                  <a:srgbClr val="FFFFFF"/>
                </a:highlight>
              </a:rPr>
              <a:t>from</a:t>
            </a:r>
            <a:r>
              <a:rPr lang="en-GB" sz="1372" dirty="0">
                <a:solidFill>
                  <a:srgbClr val="000000"/>
                </a:solidFill>
                <a:highlight>
                  <a:srgbClr val="FFFFFF"/>
                </a:highlight>
              </a:rPr>
              <a:t> </a:t>
            </a:r>
            <a:r>
              <a:rPr lang="en-GB" sz="1372" dirty="0" err="1">
                <a:solidFill>
                  <a:srgbClr val="008000"/>
                </a:solidFill>
                <a:highlight>
                  <a:srgbClr val="FFFFFF"/>
                </a:highlight>
              </a:rPr>
              <a:t>sys</a:t>
            </a:r>
            <a:r>
              <a:rPr lang="en-GB" sz="1372" dirty="0" err="1">
                <a:solidFill>
                  <a:srgbClr val="808080"/>
                </a:solidFill>
                <a:highlight>
                  <a:srgbClr val="FFFFFF"/>
                </a:highlight>
              </a:rPr>
              <a:t>.</a:t>
            </a:r>
            <a:r>
              <a:rPr lang="en-GB" sz="1372" dirty="0" err="1">
                <a:solidFill>
                  <a:srgbClr val="008000"/>
                </a:solidFill>
                <a:highlight>
                  <a:srgbClr val="FFFFFF"/>
                </a:highlight>
              </a:rPr>
              <a:t>schemas</a:t>
            </a:r>
            <a:r>
              <a:rPr lang="en-GB" sz="1372" dirty="0">
                <a:solidFill>
                  <a:srgbClr val="000000"/>
                </a:solidFill>
                <a:highlight>
                  <a:srgbClr val="FFFFFF"/>
                </a:highlight>
              </a:rPr>
              <a:t> </a:t>
            </a:r>
            <a:r>
              <a:rPr lang="en-GB" sz="1372" dirty="0" err="1">
                <a:solidFill>
                  <a:srgbClr val="000000"/>
                </a:solidFill>
                <a:highlight>
                  <a:srgbClr val="FFFFFF"/>
                </a:highlight>
              </a:rPr>
              <a:t>sm</a:t>
            </a:r>
            <a:endParaRPr lang="en-GB" sz="1372" dirty="0">
              <a:solidFill>
                <a:srgbClr val="000000"/>
              </a:solidFill>
              <a:highlight>
                <a:srgbClr val="FFFFFF"/>
              </a:highlight>
            </a:endParaRPr>
          </a:p>
          <a:p>
            <a:r>
              <a:rPr lang="en-GB" sz="1372" dirty="0">
                <a:solidFill>
                  <a:srgbClr val="808080"/>
                </a:solidFill>
                <a:highlight>
                  <a:srgbClr val="FFFFFF"/>
                </a:highlight>
              </a:rPr>
              <a:t>join</a:t>
            </a:r>
            <a:r>
              <a:rPr lang="en-GB" sz="1372" dirty="0">
                <a:solidFill>
                  <a:srgbClr val="000000"/>
                </a:solidFill>
                <a:highlight>
                  <a:srgbClr val="FFFFFF"/>
                </a:highlight>
              </a:rPr>
              <a:t> </a:t>
            </a:r>
            <a:r>
              <a:rPr lang="en-GB" sz="1372" dirty="0" err="1">
                <a:solidFill>
                  <a:srgbClr val="008000"/>
                </a:solidFill>
                <a:highlight>
                  <a:srgbClr val="FFFFFF"/>
                </a:highlight>
              </a:rPr>
              <a:t>sys</a:t>
            </a:r>
            <a:r>
              <a:rPr lang="en-GB" sz="1372" dirty="0" err="1">
                <a:solidFill>
                  <a:srgbClr val="808080"/>
                </a:solidFill>
                <a:highlight>
                  <a:srgbClr val="FFFFFF"/>
                </a:highlight>
              </a:rPr>
              <a:t>.</a:t>
            </a:r>
            <a:r>
              <a:rPr lang="en-GB" sz="1372" dirty="0" err="1">
                <a:solidFill>
                  <a:srgbClr val="008000"/>
                </a:solidFill>
                <a:highlight>
                  <a:srgbClr val="FFFFFF"/>
                </a:highlight>
              </a:rPr>
              <a:t>tables</a:t>
            </a:r>
            <a:r>
              <a:rPr lang="en-GB" sz="1372" dirty="0">
                <a:solidFill>
                  <a:srgbClr val="000000"/>
                </a:solidFill>
                <a:highlight>
                  <a:srgbClr val="FFFFFF"/>
                </a:highlight>
              </a:rPr>
              <a:t>  </a:t>
            </a:r>
            <a:r>
              <a:rPr lang="en-GB" sz="1372" dirty="0" err="1">
                <a:solidFill>
                  <a:srgbClr val="000000"/>
                </a:solidFill>
                <a:highlight>
                  <a:srgbClr val="FFFFFF"/>
                </a:highlight>
              </a:rPr>
              <a:t>tb</a:t>
            </a:r>
            <a:r>
              <a:rPr lang="en-GB" sz="1372" dirty="0">
                <a:solidFill>
                  <a:srgbClr val="000000"/>
                </a:solidFill>
                <a:highlight>
                  <a:srgbClr val="FFFFFF"/>
                </a:highlight>
              </a:rPr>
              <a:t>                          </a:t>
            </a:r>
            <a:r>
              <a:rPr lang="en-GB" sz="1372" dirty="0">
                <a:solidFill>
                  <a:srgbClr val="0000FF"/>
                </a:solidFill>
                <a:highlight>
                  <a:srgbClr val="FFFFFF"/>
                </a:highlight>
              </a:rPr>
              <a:t>ON</a:t>
            </a:r>
            <a:r>
              <a:rPr lang="en-GB" sz="1372" dirty="0">
                <a:solidFill>
                  <a:srgbClr val="000000"/>
                </a:solidFill>
                <a:highlight>
                  <a:srgbClr val="FFFFFF"/>
                </a:highlight>
              </a:rPr>
              <a:t>  sm</a:t>
            </a:r>
            <a:r>
              <a:rPr lang="en-GB" sz="1372" dirty="0">
                <a:solidFill>
                  <a:srgbClr val="808080"/>
                </a:solidFill>
                <a:highlight>
                  <a:srgbClr val="FFFFFF"/>
                </a:highlight>
              </a:rPr>
              <a:t>.</a:t>
            </a:r>
            <a:r>
              <a:rPr lang="en-GB" sz="1372" dirty="0">
                <a:solidFill>
                  <a:srgbClr val="000000"/>
                </a:solidFill>
                <a:highlight>
                  <a:srgbClr val="FFFFFF"/>
                </a:highlight>
              </a:rPr>
              <a:t>[</a:t>
            </a:r>
            <a:r>
              <a:rPr lang="en-GB" sz="1372" dirty="0" err="1">
                <a:solidFill>
                  <a:srgbClr val="000000"/>
                </a:solidFill>
                <a:highlight>
                  <a:srgbClr val="FFFFFF"/>
                </a:highlight>
              </a:rPr>
              <a:t>schema_id</a:t>
            </a:r>
            <a:r>
              <a:rPr lang="en-GB" sz="1372" dirty="0">
                <a:solidFill>
                  <a:srgbClr val="000000"/>
                </a:solidFill>
                <a:highlight>
                  <a:srgbClr val="FFFFFF"/>
                </a:highlight>
              </a:rPr>
              <a:t>]       </a:t>
            </a:r>
            <a:r>
              <a:rPr lang="en-GB" sz="1372" dirty="0">
                <a:solidFill>
                  <a:srgbClr val="808080"/>
                </a:solidFill>
                <a:highlight>
                  <a:srgbClr val="FFFFFF"/>
                </a:highlight>
              </a:rPr>
              <a:t>=</a:t>
            </a:r>
            <a:r>
              <a:rPr lang="en-GB" sz="1372" dirty="0">
                <a:solidFill>
                  <a:srgbClr val="000000"/>
                </a:solidFill>
                <a:highlight>
                  <a:srgbClr val="FFFFFF"/>
                </a:highlight>
              </a:rPr>
              <a:t> </a:t>
            </a:r>
            <a:r>
              <a:rPr lang="en-GB" sz="1372" dirty="0" err="1">
                <a:solidFill>
                  <a:srgbClr val="000000"/>
                </a:solidFill>
                <a:highlight>
                  <a:srgbClr val="FFFFFF"/>
                </a:highlight>
              </a:rPr>
              <a:t>tb</a:t>
            </a:r>
            <a:r>
              <a:rPr lang="en-GB" sz="1372" dirty="0">
                <a:solidFill>
                  <a:srgbClr val="808080"/>
                </a:solidFill>
                <a:highlight>
                  <a:srgbClr val="FFFFFF"/>
                </a:highlight>
              </a:rPr>
              <a:t>.</a:t>
            </a:r>
            <a:r>
              <a:rPr lang="en-GB" sz="1372" dirty="0">
                <a:solidFill>
                  <a:srgbClr val="000000"/>
                </a:solidFill>
                <a:highlight>
                  <a:srgbClr val="FFFFFF"/>
                </a:highlight>
              </a:rPr>
              <a:t>[</a:t>
            </a:r>
            <a:r>
              <a:rPr lang="en-GB" sz="1372" dirty="0" err="1">
                <a:solidFill>
                  <a:srgbClr val="000000"/>
                </a:solidFill>
                <a:highlight>
                  <a:srgbClr val="FFFFFF"/>
                </a:highlight>
              </a:rPr>
              <a:t>schema_id</a:t>
            </a:r>
            <a:r>
              <a:rPr lang="en-GB" sz="1372" dirty="0">
                <a:solidFill>
                  <a:srgbClr val="000000"/>
                </a:solidFill>
                <a:highlight>
                  <a:srgbClr val="FFFFFF"/>
                </a:highlight>
              </a:rPr>
              <a:t>]</a:t>
            </a:r>
          </a:p>
          <a:p>
            <a:r>
              <a:rPr lang="en-GB" sz="1372" dirty="0">
                <a:solidFill>
                  <a:srgbClr val="808080"/>
                </a:solidFill>
                <a:highlight>
                  <a:srgbClr val="FFFFFF"/>
                </a:highlight>
              </a:rPr>
              <a:t>join</a:t>
            </a:r>
            <a:r>
              <a:rPr lang="en-GB" sz="1372" dirty="0">
                <a:solidFill>
                  <a:srgbClr val="000000"/>
                </a:solidFill>
                <a:highlight>
                  <a:srgbClr val="FFFFFF"/>
                </a:highlight>
              </a:rPr>
              <a:t> </a:t>
            </a:r>
            <a:r>
              <a:rPr lang="en-GB" sz="1372" dirty="0" err="1">
                <a:solidFill>
                  <a:srgbClr val="008000"/>
                </a:solidFill>
                <a:highlight>
                  <a:srgbClr val="FFFFFF"/>
                </a:highlight>
              </a:rPr>
              <a:t>sys</a:t>
            </a:r>
            <a:r>
              <a:rPr lang="en-GB" sz="1372" dirty="0" err="1">
                <a:solidFill>
                  <a:srgbClr val="808080"/>
                </a:solidFill>
                <a:highlight>
                  <a:srgbClr val="FFFFFF"/>
                </a:highlight>
              </a:rPr>
              <a:t>.</a:t>
            </a:r>
            <a:r>
              <a:rPr lang="en-GB" sz="1372" dirty="0" err="1">
                <a:solidFill>
                  <a:srgbClr val="000000"/>
                </a:solidFill>
                <a:highlight>
                  <a:srgbClr val="FFFFFF"/>
                </a:highlight>
              </a:rPr>
              <a:t>pdw_table_mappings</a:t>
            </a:r>
            <a:r>
              <a:rPr lang="en-GB" sz="1372" dirty="0">
                <a:solidFill>
                  <a:srgbClr val="000000"/>
                </a:solidFill>
                <a:highlight>
                  <a:srgbClr val="FFFFFF"/>
                </a:highlight>
              </a:rPr>
              <a:t> tm               </a:t>
            </a:r>
            <a:r>
              <a:rPr lang="en-GB" sz="1372" dirty="0">
                <a:solidFill>
                  <a:srgbClr val="0000FF"/>
                </a:solidFill>
                <a:highlight>
                  <a:srgbClr val="FFFFFF"/>
                </a:highlight>
              </a:rPr>
              <a:t>ON</a:t>
            </a:r>
            <a:r>
              <a:rPr lang="en-GB" sz="1372" dirty="0">
                <a:solidFill>
                  <a:srgbClr val="000000"/>
                </a:solidFill>
                <a:highlight>
                  <a:srgbClr val="FFFFFF"/>
                </a:highlight>
              </a:rPr>
              <a:t>  </a:t>
            </a:r>
            <a:r>
              <a:rPr lang="en-GB" sz="1372" dirty="0" err="1">
                <a:solidFill>
                  <a:srgbClr val="000000"/>
                </a:solidFill>
                <a:highlight>
                  <a:srgbClr val="FFFFFF"/>
                </a:highlight>
              </a:rPr>
              <a:t>tb</a:t>
            </a:r>
            <a:r>
              <a:rPr lang="en-GB" sz="1372" dirty="0">
                <a:solidFill>
                  <a:srgbClr val="808080"/>
                </a:solidFill>
                <a:highlight>
                  <a:srgbClr val="FFFFFF"/>
                </a:highlight>
              </a:rPr>
              <a:t>.</a:t>
            </a:r>
            <a:r>
              <a:rPr lang="en-GB" sz="1372" dirty="0">
                <a:solidFill>
                  <a:srgbClr val="000000"/>
                </a:solidFill>
                <a:highlight>
                  <a:srgbClr val="FFFFFF"/>
                </a:highlight>
              </a:rPr>
              <a:t>[</a:t>
            </a:r>
            <a:r>
              <a:rPr lang="en-GB" sz="1372" dirty="0" err="1">
                <a:solidFill>
                  <a:srgbClr val="000000"/>
                </a:solidFill>
                <a:highlight>
                  <a:srgbClr val="FFFFFF"/>
                </a:highlight>
              </a:rPr>
              <a:t>object_id</a:t>
            </a:r>
            <a:r>
              <a:rPr lang="en-GB" sz="1372" dirty="0">
                <a:solidFill>
                  <a:srgbClr val="000000"/>
                </a:solidFill>
                <a:highlight>
                  <a:srgbClr val="FFFFFF"/>
                </a:highlight>
              </a:rPr>
              <a:t>]       </a:t>
            </a:r>
            <a:r>
              <a:rPr lang="en-GB" sz="1372" dirty="0">
                <a:solidFill>
                  <a:srgbClr val="808080"/>
                </a:solidFill>
                <a:highlight>
                  <a:srgbClr val="FFFFFF"/>
                </a:highlight>
              </a:rPr>
              <a:t>=</a:t>
            </a:r>
            <a:r>
              <a:rPr lang="en-GB" sz="1372" dirty="0">
                <a:solidFill>
                  <a:srgbClr val="000000"/>
                </a:solidFill>
                <a:highlight>
                  <a:srgbClr val="FFFFFF"/>
                </a:highlight>
              </a:rPr>
              <a:t> tm</a:t>
            </a:r>
            <a:r>
              <a:rPr lang="en-GB" sz="1372" dirty="0">
                <a:solidFill>
                  <a:srgbClr val="808080"/>
                </a:solidFill>
                <a:highlight>
                  <a:srgbClr val="FFFFFF"/>
                </a:highlight>
              </a:rPr>
              <a:t>.</a:t>
            </a:r>
            <a:r>
              <a:rPr lang="en-GB" sz="1372" dirty="0">
                <a:solidFill>
                  <a:srgbClr val="000000"/>
                </a:solidFill>
                <a:highlight>
                  <a:srgbClr val="FFFFFF"/>
                </a:highlight>
              </a:rPr>
              <a:t>[</a:t>
            </a:r>
            <a:r>
              <a:rPr lang="en-GB" sz="1372" dirty="0" err="1">
                <a:solidFill>
                  <a:srgbClr val="000000"/>
                </a:solidFill>
                <a:highlight>
                  <a:srgbClr val="FFFFFF"/>
                </a:highlight>
              </a:rPr>
              <a:t>object_id</a:t>
            </a:r>
            <a:r>
              <a:rPr lang="en-GB" sz="1372" dirty="0">
                <a:solidFill>
                  <a:srgbClr val="000000"/>
                </a:solidFill>
                <a:highlight>
                  <a:srgbClr val="FFFFFF"/>
                </a:highlight>
              </a:rPr>
              <a:t>]</a:t>
            </a:r>
          </a:p>
          <a:p>
            <a:r>
              <a:rPr lang="en-GB" sz="1372" dirty="0">
                <a:solidFill>
                  <a:srgbClr val="808080"/>
                </a:solidFill>
                <a:highlight>
                  <a:srgbClr val="FFFFFF"/>
                </a:highlight>
              </a:rPr>
              <a:t>join</a:t>
            </a:r>
            <a:r>
              <a:rPr lang="en-GB" sz="1372" dirty="0">
                <a:solidFill>
                  <a:srgbClr val="000000"/>
                </a:solidFill>
                <a:highlight>
                  <a:srgbClr val="FFFFFF"/>
                </a:highlight>
              </a:rPr>
              <a:t> </a:t>
            </a:r>
            <a:r>
              <a:rPr lang="en-GB" sz="1372" dirty="0" err="1">
                <a:solidFill>
                  <a:srgbClr val="008000"/>
                </a:solidFill>
                <a:highlight>
                  <a:srgbClr val="FFFFFF"/>
                </a:highlight>
              </a:rPr>
              <a:t>sys</a:t>
            </a:r>
            <a:r>
              <a:rPr lang="en-GB" sz="1372" dirty="0" err="1">
                <a:solidFill>
                  <a:srgbClr val="808080"/>
                </a:solidFill>
                <a:highlight>
                  <a:srgbClr val="FFFFFF"/>
                </a:highlight>
              </a:rPr>
              <a:t>.</a:t>
            </a:r>
            <a:r>
              <a:rPr lang="en-GB" sz="1372" dirty="0" err="1">
                <a:solidFill>
                  <a:srgbClr val="000000"/>
                </a:solidFill>
                <a:highlight>
                  <a:srgbClr val="FFFFFF"/>
                </a:highlight>
              </a:rPr>
              <a:t>pdw_nodes_tables</a:t>
            </a:r>
            <a:r>
              <a:rPr lang="en-GB" sz="1372" dirty="0">
                <a:solidFill>
                  <a:srgbClr val="000000"/>
                </a:solidFill>
                <a:highlight>
                  <a:srgbClr val="FFFFFF"/>
                </a:highlight>
              </a:rPr>
              <a:t> </a:t>
            </a:r>
            <a:r>
              <a:rPr lang="en-GB" sz="1372" dirty="0" err="1">
                <a:solidFill>
                  <a:srgbClr val="000000"/>
                </a:solidFill>
                <a:highlight>
                  <a:srgbClr val="FFFFFF"/>
                </a:highlight>
              </a:rPr>
              <a:t>nt</a:t>
            </a:r>
            <a:r>
              <a:rPr lang="en-GB" sz="1372" dirty="0">
                <a:solidFill>
                  <a:srgbClr val="000000"/>
                </a:solidFill>
                <a:highlight>
                  <a:srgbClr val="FFFFFF"/>
                </a:highlight>
              </a:rPr>
              <a:t>                 </a:t>
            </a:r>
            <a:r>
              <a:rPr lang="en-GB" sz="1372" dirty="0">
                <a:solidFill>
                  <a:srgbClr val="0000FF"/>
                </a:solidFill>
                <a:highlight>
                  <a:srgbClr val="FFFFFF"/>
                </a:highlight>
              </a:rPr>
              <a:t>ON</a:t>
            </a:r>
            <a:r>
              <a:rPr lang="en-GB" sz="1372" dirty="0">
                <a:solidFill>
                  <a:srgbClr val="000000"/>
                </a:solidFill>
                <a:highlight>
                  <a:srgbClr val="FFFFFF"/>
                </a:highlight>
              </a:rPr>
              <a:t>  tm</a:t>
            </a:r>
            <a:r>
              <a:rPr lang="en-GB" sz="1372" dirty="0">
                <a:solidFill>
                  <a:srgbClr val="808080"/>
                </a:solidFill>
                <a:highlight>
                  <a:srgbClr val="FFFFFF"/>
                </a:highlight>
              </a:rPr>
              <a:t>.</a:t>
            </a:r>
            <a:r>
              <a:rPr lang="en-GB" sz="1372" dirty="0">
                <a:solidFill>
                  <a:srgbClr val="000000"/>
                </a:solidFill>
                <a:highlight>
                  <a:srgbClr val="FFFFFF"/>
                </a:highlight>
              </a:rPr>
              <a:t>[</a:t>
            </a:r>
            <a:r>
              <a:rPr lang="en-GB" sz="1372" dirty="0" err="1">
                <a:solidFill>
                  <a:srgbClr val="000000"/>
                </a:solidFill>
                <a:highlight>
                  <a:srgbClr val="FFFFFF"/>
                </a:highlight>
              </a:rPr>
              <a:t>physical_name</a:t>
            </a:r>
            <a:r>
              <a:rPr lang="en-GB" sz="1372" dirty="0">
                <a:solidFill>
                  <a:srgbClr val="000000"/>
                </a:solidFill>
                <a:highlight>
                  <a:srgbClr val="FFFFFF"/>
                </a:highlight>
              </a:rPr>
              <a:t>]   </a:t>
            </a:r>
            <a:r>
              <a:rPr lang="en-GB" sz="1372" dirty="0">
                <a:solidFill>
                  <a:srgbClr val="808080"/>
                </a:solidFill>
                <a:highlight>
                  <a:srgbClr val="FFFFFF"/>
                </a:highlight>
              </a:rPr>
              <a:t>=</a:t>
            </a:r>
            <a:r>
              <a:rPr lang="en-GB" sz="1372" dirty="0">
                <a:solidFill>
                  <a:srgbClr val="000000"/>
                </a:solidFill>
                <a:highlight>
                  <a:srgbClr val="FFFFFF"/>
                </a:highlight>
              </a:rPr>
              <a:t> nt</a:t>
            </a:r>
            <a:r>
              <a:rPr lang="en-GB" sz="1372" dirty="0">
                <a:solidFill>
                  <a:srgbClr val="808080"/>
                </a:solidFill>
                <a:highlight>
                  <a:srgbClr val="FFFFFF"/>
                </a:highlight>
              </a:rPr>
              <a:t>.</a:t>
            </a:r>
            <a:r>
              <a:rPr lang="en-GB" sz="1372" dirty="0">
                <a:solidFill>
                  <a:srgbClr val="000000"/>
                </a:solidFill>
                <a:highlight>
                  <a:srgbClr val="FFFFFF"/>
                </a:highlight>
              </a:rPr>
              <a:t>[name]</a:t>
            </a:r>
          </a:p>
          <a:p>
            <a:r>
              <a:rPr lang="en-GB" sz="1372" dirty="0">
                <a:solidFill>
                  <a:srgbClr val="808080"/>
                </a:solidFill>
                <a:highlight>
                  <a:srgbClr val="FFFFFF"/>
                </a:highlight>
              </a:rPr>
              <a:t>join</a:t>
            </a:r>
            <a:r>
              <a:rPr lang="en-GB" sz="1372" dirty="0">
                <a:solidFill>
                  <a:srgbClr val="000000"/>
                </a:solidFill>
                <a:highlight>
                  <a:srgbClr val="FFFFFF"/>
                </a:highlight>
              </a:rPr>
              <a:t> </a:t>
            </a:r>
            <a:r>
              <a:rPr lang="en-GB" sz="1372" dirty="0" err="1">
                <a:solidFill>
                  <a:srgbClr val="008000"/>
                </a:solidFill>
                <a:highlight>
                  <a:srgbClr val="FFFFFF"/>
                </a:highlight>
              </a:rPr>
              <a:t>sys</a:t>
            </a:r>
            <a:r>
              <a:rPr lang="en-GB" sz="1372" dirty="0" err="1">
                <a:solidFill>
                  <a:srgbClr val="808080"/>
                </a:solidFill>
                <a:highlight>
                  <a:srgbClr val="FFFFFF"/>
                </a:highlight>
              </a:rPr>
              <a:t>.</a:t>
            </a:r>
            <a:r>
              <a:rPr lang="en-GB" sz="1372" dirty="0" err="1">
                <a:solidFill>
                  <a:srgbClr val="000000"/>
                </a:solidFill>
                <a:highlight>
                  <a:srgbClr val="FFFFFF"/>
                </a:highlight>
              </a:rPr>
              <a:t>dm_pdw_nodes</a:t>
            </a:r>
            <a:r>
              <a:rPr lang="en-GB" sz="1372" dirty="0">
                <a:solidFill>
                  <a:srgbClr val="000000"/>
                </a:solidFill>
                <a:highlight>
                  <a:srgbClr val="FFFFFF"/>
                </a:highlight>
              </a:rPr>
              <a:t> </a:t>
            </a:r>
            <a:r>
              <a:rPr lang="en-GB" sz="1372" dirty="0" err="1">
                <a:solidFill>
                  <a:srgbClr val="000000"/>
                </a:solidFill>
                <a:highlight>
                  <a:srgbClr val="FFFFFF"/>
                </a:highlight>
              </a:rPr>
              <a:t>pn</a:t>
            </a:r>
            <a:r>
              <a:rPr lang="en-GB" sz="1372" dirty="0">
                <a:solidFill>
                  <a:srgbClr val="000000"/>
                </a:solidFill>
                <a:highlight>
                  <a:srgbClr val="FFFFFF"/>
                </a:highlight>
              </a:rPr>
              <a:t>                     </a:t>
            </a:r>
            <a:r>
              <a:rPr lang="en-GB" sz="1372" dirty="0">
                <a:solidFill>
                  <a:srgbClr val="0000FF"/>
                </a:solidFill>
                <a:highlight>
                  <a:srgbClr val="FFFFFF"/>
                </a:highlight>
              </a:rPr>
              <a:t>ON</a:t>
            </a:r>
            <a:r>
              <a:rPr lang="en-GB" sz="1372" dirty="0">
                <a:solidFill>
                  <a:srgbClr val="000000"/>
                </a:solidFill>
                <a:highlight>
                  <a:srgbClr val="FFFFFF"/>
                </a:highlight>
              </a:rPr>
              <a:t>  nt</a:t>
            </a:r>
            <a:r>
              <a:rPr lang="en-GB" sz="1372" dirty="0">
                <a:solidFill>
                  <a:srgbClr val="808080"/>
                </a:solidFill>
                <a:highlight>
                  <a:srgbClr val="FFFFFF"/>
                </a:highlight>
              </a:rPr>
              <a:t>.</a:t>
            </a:r>
            <a:r>
              <a:rPr lang="en-GB" sz="1372" dirty="0">
                <a:solidFill>
                  <a:srgbClr val="000000"/>
                </a:solidFill>
                <a:highlight>
                  <a:srgbClr val="FFFFFF"/>
                </a:highlight>
              </a:rPr>
              <a:t>[</a:t>
            </a:r>
            <a:r>
              <a:rPr lang="en-GB" sz="1372" dirty="0" err="1">
                <a:solidFill>
                  <a:srgbClr val="000000"/>
                </a:solidFill>
                <a:highlight>
                  <a:srgbClr val="FFFFFF"/>
                </a:highlight>
              </a:rPr>
              <a:t>pdw_node_id</a:t>
            </a:r>
            <a:r>
              <a:rPr lang="en-GB" sz="1372" dirty="0">
                <a:solidFill>
                  <a:srgbClr val="000000"/>
                </a:solidFill>
                <a:highlight>
                  <a:srgbClr val="FFFFFF"/>
                </a:highlight>
              </a:rPr>
              <a:t>]     </a:t>
            </a:r>
            <a:r>
              <a:rPr lang="en-GB" sz="1372" dirty="0">
                <a:solidFill>
                  <a:srgbClr val="808080"/>
                </a:solidFill>
                <a:highlight>
                  <a:srgbClr val="FFFFFF"/>
                </a:highlight>
              </a:rPr>
              <a:t>=</a:t>
            </a:r>
            <a:r>
              <a:rPr lang="en-GB" sz="1372" dirty="0">
                <a:solidFill>
                  <a:srgbClr val="000000"/>
                </a:solidFill>
                <a:highlight>
                  <a:srgbClr val="FFFFFF"/>
                </a:highlight>
              </a:rPr>
              <a:t> </a:t>
            </a:r>
            <a:r>
              <a:rPr lang="en-GB" sz="1372" dirty="0" err="1">
                <a:solidFill>
                  <a:srgbClr val="000000"/>
                </a:solidFill>
                <a:highlight>
                  <a:srgbClr val="FFFFFF"/>
                </a:highlight>
              </a:rPr>
              <a:t>pn</a:t>
            </a:r>
            <a:r>
              <a:rPr lang="en-GB" sz="1372" dirty="0">
                <a:solidFill>
                  <a:srgbClr val="808080"/>
                </a:solidFill>
                <a:highlight>
                  <a:srgbClr val="FFFFFF"/>
                </a:highlight>
              </a:rPr>
              <a:t>.</a:t>
            </a:r>
            <a:r>
              <a:rPr lang="en-GB" sz="1372" dirty="0">
                <a:solidFill>
                  <a:srgbClr val="000000"/>
                </a:solidFill>
                <a:highlight>
                  <a:srgbClr val="FFFFFF"/>
                </a:highlight>
              </a:rPr>
              <a:t>[</a:t>
            </a:r>
            <a:r>
              <a:rPr lang="en-GB" sz="1372" dirty="0" err="1">
                <a:solidFill>
                  <a:srgbClr val="000000"/>
                </a:solidFill>
                <a:highlight>
                  <a:srgbClr val="FFFFFF"/>
                </a:highlight>
              </a:rPr>
              <a:t>pdw_node_id</a:t>
            </a:r>
            <a:r>
              <a:rPr lang="en-GB" sz="1372" dirty="0">
                <a:solidFill>
                  <a:srgbClr val="000000"/>
                </a:solidFill>
                <a:highlight>
                  <a:srgbClr val="FFFFFF"/>
                </a:highlight>
              </a:rPr>
              <a:t>]</a:t>
            </a:r>
          </a:p>
          <a:p>
            <a:r>
              <a:rPr lang="en-GB" sz="1372" dirty="0">
                <a:solidFill>
                  <a:srgbClr val="808080"/>
                </a:solidFill>
                <a:highlight>
                  <a:srgbClr val="FFFFFF"/>
                </a:highlight>
              </a:rPr>
              <a:t>join</a:t>
            </a:r>
            <a:r>
              <a:rPr lang="en-GB" sz="1372" dirty="0">
                <a:solidFill>
                  <a:srgbClr val="000000"/>
                </a:solidFill>
                <a:highlight>
                  <a:srgbClr val="FFFFFF"/>
                </a:highlight>
              </a:rPr>
              <a:t> </a:t>
            </a:r>
            <a:r>
              <a:rPr lang="en-GB" sz="1372" dirty="0" err="1">
                <a:solidFill>
                  <a:srgbClr val="008000"/>
                </a:solidFill>
                <a:highlight>
                  <a:srgbClr val="FFFFFF"/>
                </a:highlight>
              </a:rPr>
              <a:t>sys</a:t>
            </a:r>
            <a:r>
              <a:rPr lang="en-GB" sz="1372" dirty="0" err="1">
                <a:solidFill>
                  <a:srgbClr val="808080"/>
                </a:solidFill>
                <a:highlight>
                  <a:srgbClr val="FFFFFF"/>
                </a:highlight>
              </a:rPr>
              <a:t>.</a:t>
            </a:r>
            <a:r>
              <a:rPr lang="en-GB" sz="1372" dirty="0" err="1">
                <a:solidFill>
                  <a:srgbClr val="000000"/>
                </a:solidFill>
                <a:highlight>
                  <a:srgbClr val="FFFFFF"/>
                </a:highlight>
              </a:rPr>
              <a:t>dm_pdw_nodes_db_partition_stats</a:t>
            </a:r>
            <a:r>
              <a:rPr lang="en-GB" sz="1372" dirty="0">
                <a:solidFill>
                  <a:srgbClr val="000000"/>
                </a:solidFill>
                <a:highlight>
                  <a:srgbClr val="FFFFFF"/>
                </a:highlight>
              </a:rPr>
              <a:t> </a:t>
            </a:r>
            <a:r>
              <a:rPr lang="en-GB" sz="1372" dirty="0" err="1">
                <a:solidFill>
                  <a:srgbClr val="000000"/>
                </a:solidFill>
                <a:highlight>
                  <a:srgbClr val="FFFFFF"/>
                </a:highlight>
              </a:rPr>
              <a:t>nps</a:t>
            </a:r>
            <a:r>
              <a:rPr lang="en-GB" sz="1372" dirty="0">
                <a:solidFill>
                  <a:srgbClr val="000000"/>
                </a:solidFill>
                <a:highlight>
                  <a:srgbClr val="FFFFFF"/>
                </a:highlight>
              </a:rPr>
              <a:t> </a:t>
            </a:r>
            <a:r>
              <a:rPr lang="en-GB" sz="1372" dirty="0">
                <a:solidFill>
                  <a:srgbClr val="0000FF"/>
                </a:solidFill>
                <a:highlight>
                  <a:srgbClr val="FFFFFF"/>
                </a:highlight>
              </a:rPr>
              <a:t>ON</a:t>
            </a:r>
            <a:r>
              <a:rPr lang="en-GB" sz="1372" dirty="0">
                <a:solidFill>
                  <a:srgbClr val="000000"/>
                </a:solidFill>
                <a:highlight>
                  <a:srgbClr val="FFFFFF"/>
                </a:highlight>
              </a:rPr>
              <a:t>  nt</a:t>
            </a:r>
            <a:r>
              <a:rPr lang="en-GB" sz="1372" dirty="0">
                <a:solidFill>
                  <a:srgbClr val="808080"/>
                </a:solidFill>
                <a:highlight>
                  <a:srgbClr val="FFFFFF"/>
                </a:highlight>
              </a:rPr>
              <a:t>.</a:t>
            </a:r>
            <a:r>
              <a:rPr lang="en-GB" sz="1372" dirty="0">
                <a:solidFill>
                  <a:srgbClr val="000000"/>
                </a:solidFill>
                <a:highlight>
                  <a:srgbClr val="FFFFFF"/>
                </a:highlight>
              </a:rPr>
              <a:t>[</a:t>
            </a:r>
            <a:r>
              <a:rPr lang="en-GB" sz="1372" dirty="0" err="1">
                <a:solidFill>
                  <a:srgbClr val="000000"/>
                </a:solidFill>
                <a:highlight>
                  <a:srgbClr val="FFFFFF"/>
                </a:highlight>
              </a:rPr>
              <a:t>object_id</a:t>
            </a:r>
            <a:r>
              <a:rPr lang="en-GB" sz="1372" dirty="0">
                <a:solidFill>
                  <a:srgbClr val="000000"/>
                </a:solidFill>
                <a:highlight>
                  <a:srgbClr val="FFFFFF"/>
                </a:highlight>
              </a:rPr>
              <a:t>]       </a:t>
            </a:r>
            <a:r>
              <a:rPr lang="en-GB" sz="1372" dirty="0">
                <a:solidFill>
                  <a:srgbClr val="808080"/>
                </a:solidFill>
                <a:highlight>
                  <a:srgbClr val="FFFFFF"/>
                </a:highlight>
              </a:rPr>
              <a:t>=</a:t>
            </a:r>
            <a:r>
              <a:rPr lang="en-GB" sz="1372" dirty="0">
                <a:solidFill>
                  <a:srgbClr val="000000"/>
                </a:solidFill>
                <a:highlight>
                  <a:srgbClr val="FFFFFF"/>
                </a:highlight>
              </a:rPr>
              <a:t> </a:t>
            </a:r>
            <a:r>
              <a:rPr lang="en-GB" sz="1372" dirty="0" err="1">
                <a:solidFill>
                  <a:srgbClr val="000000"/>
                </a:solidFill>
                <a:highlight>
                  <a:srgbClr val="FFFFFF"/>
                </a:highlight>
              </a:rPr>
              <a:t>nps</a:t>
            </a:r>
            <a:r>
              <a:rPr lang="en-GB" sz="1372" dirty="0">
                <a:solidFill>
                  <a:srgbClr val="808080"/>
                </a:solidFill>
                <a:highlight>
                  <a:srgbClr val="FFFFFF"/>
                </a:highlight>
              </a:rPr>
              <a:t>.</a:t>
            </a:r>
            <a:r>
              <a:rPr lang="en-GB" sz="1372" dirty="0">
                <a:solidFill>
                  <a:srgbClr val="000000"/>
                </a:solidFill>
                <a:highlight>
                  <a:srgbClr val="FFFFFF"/>
                </a:highlight>
              </a:rPr>
              <a:t>[</a:t>
            </a:r>
            <a:r>
              <a:rPr lang="en-GB" sz="1372" dirty="0" err="1">
                <a:solidFill>
                  <a:srgbClr val="000000"/>
                </a:solidFill>
                <a:highlight>
                  <a:srgbClr val="FFFFFF"/>
                </a:highlight>
              </a:rPr>
              <a:t>object_id</a:t>
            </a:r>
            <a:r>
              <a:rPr lang="en-GB" sz="1372" dirty="0">
                <a:solidFill>
                  <a:srgbClr val="000000"/>
                </a:solidFill>
                <a:highlight>
                  <a:srgbClr val="FFFFFF"/>
                </a:highlight>
              </a:rPr>
              <a:t>]</a:t>
            </a:r>
          </a:p>
          <a:p>
            <a:r>
              <a:rPr lang="en-GB" sz="1372" dirty="0">
                <a:solidFill>
                  <a:srgbClr val="000000"/>
                </a:solidFill>
                <a:highlight>
                  <a:srgbClr val="FFFFFF"/>
                </a:highlight>
              </a:rPr>
              <a:t>                                             </a:t>
            </a:r>
            <a:r>
              <a:rPr lang="en-GB" sz="1372" dirty="0">
                <a:solidFill>
                  <a:srgbClr val="808080"/>
                </a:solidFill>
                <a:highlight>
                  <a:srgbClr val="FFFFFF"/>
                </a:highlight>
              </a:rPr>
              <a:t>AND</a:t>
            </a:r>
            <a:r>
              <a:rPr lang="en-GB" sz="1372" dirty="0">
                <a:solidFill>
                  <a:srgbClr val="000000"/>
                </a:solidFill>
                <a:highlight>
                  <a:srgbClr val="FFFFFF"/>
                </a:highlight>
              </a:rPr>
              <a:t> nt</a:t>
            </a:r>
            <a:r>
              <a:rPr lang="en-GB" sz="1372" dirty="0">
                <a:solidFill>
                  <a:srgbClr val="808080"/>
                </a:solidFill>
                <a:highlight>
                  <a:srgbClr val="FFFFFF"/>
                </a:highlight>
              </a:rPr>
              <a:t>.</a:t>
            </a:r>
            <a:r>
              <a:rPr lang="en-GB" sz="1372" dirty="0">
                <a:solidFill>
                  <a:srgbClr val="000000"/>
                </a:solidFill>
                <a:highlight>
                  <a:srgbClr val="FFFFFF"/>
                </a:highlight>
              </a:rPr>
              <a:t>[</a:t>
            </a:r>
            <a:r>
              <a:rPr lang="en-GB" sz="1372" dirty="0" err="1">
                <a:solidFill>
                  <a:srgbClr val="000000"/>
                </a:solidFill>
                <a:highlight>
                  <a:srgbClr val="FFFFFF"/>
                </a:highlight>
              </a:rPr>
              <a:t>pdw_node_id</a:t>
            </a:r>
            <a:r>
              <a:rPr lang="en-GB" sz="1372" dirty="0">
                <a:solidFill>
                  <a:srgbClr val="000000"/>
                </a:solidFill>
                <a:highlight>
                  <a:srgbClr val="FFFFFF"/>
                </a:highlight>
              </a:rPr>
              <a:t>]     </a:t>
            </a:r>
            <a:r>
              <a:rPr lang="en-GB" sz="1372" dirty="0">
                <a:solidFill>
                  <a:srgbClr val="808080"/>
                </a:solidFill>
                <a:highlight>
                  <a:srgbClr val="FFFFFF"/>
                </a:highlight>
              </a:rPr>
              <a:t>=</a:t>
            </a:r>
            <a:r>
              <a:rPr lang="en-GB" sz="1372" dirty="0">
                <a:solidFill>
                  <a:srgbClr val="000000"/>
                </a:solidFill>
                <a:highlight>
                  <a:srgbClr val="FFFFFF"/>
                </a:highlight>
              </a:rPr>
              <a:t> </a:t>
            </a:r>
            <a:r>
              <a:rPr lang="en-GB" sz="1372" dirty="0" err="1">
                <a:solidFill>
                  <a:srgbClr val="000000"/>
                </a:solidFill>
                <a:highlight>
                  <a:srgbClr val="FFFFFF"/>
                </a:highlight>
              </a:rPr>
              <a:t>nps</a:t>
            </a:r>
            <a:r>
              <a:rPr lang="en-GB" sz="1372" dirty="0">
                <a:solidFill>
                  <a:srgbClr val="808080"/>
                </a:solidFill>
                <a:highlight>
                  <a:srgbClr val="FFFFFF"/>
                </a:highlight>
              </a:rPr>
              <a:t>.</a:t>
            </a:r>
            <a:r>
              <a:rPr lang="en-GB" sz="1372" dirty="0">
                <a:solidFill>
                  <a:srgbClr val="000000"/>
                </a:solidFill>
                <a:highlight>
                  <a:srgbClr val="FFFFFF"/>
                </a:highlight>
              </a:rPr>
              <a:t>[</a:t>
            </a:r>
            <a:r>
              <a:rPr lang="en-GB" sz="1372" dirty="0" err="1">
                <a:solidFill>
                  <a:srgbClr val="000000"/>
                </a:solidFill>
                <a:highlight>
                  <a:srgbClr val="FFFFFF"/>
                </a:highlight>
              </a:rPr>
              <a:t>pdw_node_id</a:t>
            </a:r>
            <a:r>
              <a:rPr lang="en-GB" sz="1372" dirty="0">
                <a:solidFill>
                  <a:srgbClr val="000000"/>
                </a:solidFill>
                <a:highlight>
                  <a:srgbClr val="FFFFFF"/>
                </a:highlight>
              </a:rPr>
              <a:t>]</a:t>
            </a:r>
          </a:p>
          <a:p>
            <a:r>
              <a:rPr lang="en-GB" sz="1372" dirty="0">
                <a:solidFill>
                  <a:srgbClr val="000000"/>
                </a:solidFill>
                <a:highlight>
                  <a:srgbClr val="FFFFFF"/>
                </a:highlight>
              </a:rPr>
              <a:t>                                             </a:t>
            </a:r>
            <a:r>
              <a:rPr lang="en-GB" sz="1372" dirty="0">
                <a:solidFill>
                  <a:srgbClr val="808080"/>
                </a:solidFill>
                <a:highlight>
                  <a:srgbClr val="FFFFFF"/>
                </a:highlight>
              </a:rPr>
              <a:t>AND</a:t>
            </a:r>
            <a:r>
              <a:rPr lang="en-GB" sz="1372" dirty="0">
                <a:solidFill>
                  <a:srgbClr val="000000"/>
                </a:solidFill>
                <a:highlight>
                  <a:srgbClr val="FFFFFF"/>
                </a:highlight>
              </a:rPr>
              <a:t> nt</a:t>
            </a:r>
            <a:r>
              <a:rPr lang="en-GB" sz="1372" dirty="0">
                <a:solidFill>
                  <a:srgbClr val="808080"/>
                </a:solidFill>
                <a:highlight>
                  <a:srgbClr val="FFFFFF"/>
                </a:highlight>
              </a:rPr>
              <a:t>.</a:t>
            </a:r>
            <a:r>
              <a:rPr lang="en-GB" sz="1372" dirty="0">
                <a:solidFill>
                  <a:srgbClr val="000000"/>
                </a:solidFill>
                <a:highlight>
                  <a:srgbClr val="FFFFFF"/>
                </a:highlight>
              </a:rPr>
              <a:t>[</a:t>
            </a:r>
            <a:r>
              <a:rPr lang="en-GB" sz="1372" dirty="0" err="1">
                <a:solidFill>
                  <a:srgbClr val="000000"/>
                </a:solidFill>
                <a:highlight>
                  <a:srgbClr val="FFFFFF"/>
                </a:highlight>
              </a:rPr>
              <a:t>distribution_id</a:t>
            </a:r>
            <a:r>
              <a:rPr lang="en-GB" sz="1372" dirty="0">
                <a:solidFill>
                  <a:srgbClr val="000000"/>
                </a:solidFill>
                <a:highlight>
                  <a:srgbClr val="FFFFFF"/>
                </a:highlight>
              </a:rPr>
              <a:t>] </a:t>
            </a:r>
            <a:r>
              <a:rPr lang="en-GB" sz="1372" dirty="0">
                <a:solidFill>
                  <a:srgbClr val="808080"/>
                </a:solidFill>
                <a:highlight>
                  <a:srgbClr val="FFFFFF"/>
                </a:highlight>
              </a:rPr>
              <a:t>=</a:t>
            </a:r>
            <a:r>
              <a:rPr lang="en-GB" sz="1372" dirty="0">
                <a:solidFill>
                  <a:srgbClr val="000000"/>
                </a:solidFill>
                <a:highlight>
                  <a:srgbClr val="FFFFFF"/>
                </a:highlight>
              </a:rPr>
              <a:t> </a:t>
            </a:r>
            <a:r>
              <a:rPr lang="en-GB" sz="1372" dirty="0" err="1">
                <a:solidFill>
                  <a:srgbClr val="000000"/>
                </a:solidFill>
                <a:highlight>
                  <a:srgbClr val="FFFFFF"/>
                </a:highlight>
              </a:rPr>
              <a:t>nps</a:t>
            </a:r>
            <a:r>
              <a:rPr lang="en-GB" sz="1372" dirty="0">
                <a:solidFill>
                  <a:srgbClr val="808080"/>
                </a:solidFill>
                <a:highlight>
                  <a:srgbClr val="FFFFFF"/>
                </a:highlight>
              </a:rPr>
              <a:t>.</a:t>
            </a:r>
            <a:r>
              <a:rPr lang="en-GB" sz="1372" dirty="0">
                <a:solidFill>
                  <a:srgbClr val="000000"/>
                </a:solidFill>
                <a:highlight>
                  <a:srgbClr val="FFFFFF"/>
                </a:highlight>
              </a:rPr>
              <a:t>[</a:t>
            </a:r>
            <a:r>
              <a:rPr lang="en-GB" sz="1372" dirty="0" err="1">
                <a:solidFill>
                  <a:srgbClr val="000000"/>
                </a:solidFill>
                <a:highlight>
                  <a:srgbClr val="FFFFFF"/>
                </a:highlight>
              </a:rPr>
              <a:t>distribution_id</a:t>
            </a:r>
            <a:r>
              <a:rPr lang="en-GB" sz="1372" dirty="0">
                <a:solidFill>
                  <a:srgbClr val="000000"/>
                </a:solidFill>
                <a:highlight>
                  <a:srgbClr val="FFFFFF"/>
                </a:highlight>
              </a:rPr>
              <a:t>]</a:t>
            </a:r>
          </a:p>
          <a:p>
            <a:r>
              <a:rPr lang="en-GB" sz="1372" dirty="0">
                <a:solidFill>
                  <a:srgbClr val="808080"/>
                </a:solidFill>
                <a:highlight>
                  <a:srgbClr val="FFFFFF"/>
                </a:highlight>
              </a:rPr>
              <a:t>)</a:t>
            </a:r>
            <a:endParaRPr lang="en-GB" sz="1372" dirty="0"/>
          </a:p>
        </p:txBody>
      </p:sp>
    </p:spTree>
    <p:extLst>
      <p:ext uri="{BB962C8B-B14F-4D97-AF65-F5344CB8AC3E}">
        <p14:creationId xmlns:p14="http://schemas.microsoft.com/office/powerpoint/2010/main" val="2590022511"/>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Table sizing 2/2</a:t>
            </a:r>
          </a:p>
        </p:txBody>
      </p:sp>
      <p:sp>
        <p:nvSpPr>
          <p:cNvPr id="3" name="Text Placeholder 2"/>
          <p:cNvSpPr>
            <a:spLocks noGrp="1"/>
          </p:cNvSpPr>
          <p:nvPr>
            <p:ph type="body" sz="quarter" idx="10"/>
          </p:nvPr>
        </p:nvSpPr>
        <p:spPr>
          <a:xfrm>
            <a:off x="269240" y="1197639"/>
            <a:ext cx="11653522" cy="5708662"/>
          </a:xfrm>
        </p:spPr>
        <p:txBody>
          <a:bodyPr/>
          <a:lstStyle/>
          <a:p>
            <a:r>
              <a:rPr lang="en-GB" sz="1568" dirty="0">
                <a:solidFill>
                  <a:srgbClr val="808080"/>
                </a:solidFill>
                <a:highlight>
                  <a:srgbClr val="FFFFFF"/>
                </a:highlight>
              </a:rPr>
              <a:t>,</a:t>
            </a:r>
            <a:r>
              <a:rPr lang="en-GB" sz="1568" dirty="0">
                <a:solidFill>
                  <a:srgbClr val="000000"/>
                </a:solidFill>
                <a:highlight>
                  <a:srgbClr val="FFFFFF"/>
                </a:highlight>
              </a:rPr>
              <a:t> size </a:t>
            </a:r>
            <a:r>
              <a:rPr lang="en-GB" sz="1568" dirty="0">
                <a:solidFill>
                  <a:srgbClr val="0000FF"/>
                </a:solidFill>
                <a:highlight>
                  <a:srgbClr val="FFFFFF"/>
                </a:highlight>
              </a:rPr>
              <a:t>AS</a:t>
            </a:r>
            <a:endParaRPr lang="en-GB" sz="1568" dirty="0">
              <a:solidFill>
                <a:srgbClr val="000000"/>
              </a:solidFill>
              <a:highlight>
                <a:srgbClr val="FFFFFF"/>
              </a:highlight>
            </a:endParaRPr>
          </a:p>
          <a:p>
            <a:r>
              <a:rPr lang="en-GB" sz="1568" dirty="0">
                <a:solidFill>
                  <a:srgbClr val="808080"/>
                </a:solidFill>
                <a:highlight>
                  <a:srgbClr val="FFFFFF"/>
                </a:highlight>
              </a:rPr>
              <a:t>(</a:t>
            </a:r>
            <a:endParaRPr lang="en-GB" sz="1568" dirty="0">
              <a:solidFill>
                <a:srgbClr val="000000"/>
              </a:solidFill>
              <a:highlight>
                <a:srgbClr val="FFFFFF"/>
              </a:highlight>
            </a:endParaRPr>
          </a:p>
          <a:p>
            <a:r>
              <a:rPr lang="en-GB" sz="1568" dirty="0">
                <a:solidFill>
                  <a:srgbClr val="0000FF"/>
                </a:solidFill>
                <a:highlight>
                  <a:srgbClr val="FFFFFF"/>
                </a:highlight>
              </a:rPr>
              <a:t>SELECT</a:t>
            </a:r>
            <a:endParaRPr lang="en-GB" sz="1568" dirty="0">
              <a:solidFill>
                <a:srgbClr val="000000"/>
              </a:solidFill>
              <a:highlight>
                <a:srgbClr val="FFFFFF"/>
              </a:highlight>
            </a:endParaRPr>
          </a:p>
          <a:p>
            <a:r>
              <a:rPr lang="en-GB" sz="1568" dirty="0">
                <a:solidFill>
                  <a:srgbClr val="000000"/>
                </a:solidFill>
                <a:highlight>
                  <a:srgbClr val="FFFFFF"/>
                </a:highlight>
              </a:rPr>
              <a:t>     [</a:t>
            </a:r>
            <a:r>
              <a:rPr lang="en-GB" sz="1568" dirty="0" err="1">
                <a:solidFill>
                  <a:srgbClr val="000000"/>
                </a:solidFill>
                <a:highlight>
                  <a:srgbClr val="FFFFFF"/>
                </a:highlight>
              </a:rPr>
              <a:t>schema_name</a:t>
            </a:r>
            <a:r>
              <a:rPr lang="en-GB" sz="1568" dirty="0">
                <a:solidFill>
                  <a:srgbClr val="000000"/>
                </a:solidFill>
                <a:highlight>
                  <a:srgbClr val="FFFFFF"/>
                </a:highlight>
              </a:rPr>
              <a:t>]</a:t>
            </a:r>
          </a:p>
          <a:p>
            <a:r>
              <a:rPr lang="en-GB" sz="1568" dirty="0">
                <a:solidFill>
                  <a:srgbClr val="808080"/>
                </a:solidFill>
                <a:highlight>
                  <a:srgbClr val="FFFFFF"/>
                </a:highlight>
              </a:rPr>
              <a:t>,</a:t>
            </a:r>
            <a:r>
              <a:rPr lang="en-GB" sz="1568" dirty="0">
                <a:solidFill>
                  <a:srgbClr val="000000"/>
                </a:solidFill>
                <a:highlight>
                  <a:srgbClr val="FFFFFF"/>
                </a:highlight>
              </a:rPr>
              <a:t>    [</a:t>
            </a:r>
            <a:r>
              <a:rPr lang="en-GB" sz="1568" dirty="0" err="1">
                <a:solidFill>
                  <a:srgbClr val="000000"/>
                </a:solidFill>
                <a:highlight>
                  <a:srgbClr val="FFFFFF"/>
                </a:highlight>
              </a:rPr>
              <a:t>table_name</a:t>
            </a:r>
            <a:r>
              <a:rPr lang="en-GB" sz="1568" dirty="0">
                <a:solidFill>
                  <a:srgbClr val="000000"/>
                </a:solidFill>
                <a:highlight>
                  <a:srgbClr val="FFFFFF"/>
                </a:highlight>
              </a:rPr>
              <a:t>]</a:t>
            </a:r>
          </a:p>
          <a:p>
            <a:r>
              <a:rPr lang="en-GB" sz="1568" dirty="0">
                <a:solidFill>
                  <a:srgbClr val="808080"/>
                </a:solidFill>
                <a:highlight>
                  <a:srgbClr val="FFFFFF"/>
                </a:highlight>
              </a:rPr>
              <a:t>,</a:t>
            </a:r>
            <a:r>
              <a:rPr lang="en-GB" sz="1568" dirty="0">
                <a:solidFill>
                  <a:srgbClr val="000000"/>
                </a:solidFill>
                <a:highlight>
                  <a:srgbClr val="FFFFFF"/>
                </a:highlight>
              </a:rPr>
              <a:t>    [</a:t>
            </a:r>
            <a:r>
              <a:rPr lang="en-GB" sz="1568" dirty="0" err="1">
                <a:solidFill>
                  <a:srgbClr val="000000"/>
                </a:solidFill>
                <a:highlight>
                  <a:srgbClr val="FFFFFF"/>
                </a:highlight>
              </a:rPr>
              <a:t>row_count</a:t>
            </a:r>
            <a:r>
              <a:rPr lang="en-GB" sz="1568" dirty="0">
                <a:solidFill>
                  <a:srgbClr val="000000"/>
                </a:solidFill>
                <a:highlight>
                  <a:srgbClr val="FFFFFF"/>
                </a:highlight>
              </a:rPr>
              <a:t>]</a:t>
            </a:r>
          </a:p>
          <a:p>
            <a:r>
              <a:rPr lang="en-GB" sz="1568" dirty="0">
                <a:solidFill>
                  <a:srgbClr val="808080"/>
                </a:solidFill>
                <a:highlight>
                  <a:srgbClr val="FFFFFF"/>
                </a:highlight>
              </a:rPr>
              <a:t>,</a:t>
            </a:r>
            <a:r>
              <a:rPr lang="en-GB" sz="1568" dirty="0">
                <a:solidFill>
                  <a:srgbClr val="000000"/>
                </a:solidFill>
                <a:highlight>
                  <a:srgbClr val="FFFFFF"/>
                </a:highlight>
              </a:rPr>
              <a:t>    [</a:t>
            </a:r>
            <a:r>
              <a:rPr lang="en-GB" sz="1568" dirty="0" err="1">
                <a:solidFill>
                  <a:srgbClr val="000000"/>
                </a:solidFill>
                <a:highlight>
                  <a:srgbClr val="FFFFFF"/>
                </a:highlight>
              </a:rPr>
              <a:t>distribution_id</a:t>
            </a:r>
            <a:r>
              <a:rPr lang="en-GB" sz="1568" dirty="0">
                <a:solidFill>
                  <a:srgbClr val="000000"/>
                </a:solidFill>
                <a:highlight>
                  <a:srgbClr val="FFFFFF"/>
                </a:highlight>
              </a:rPr>
              <a:t>]</a:t>
            </a:r>
          </a:p>
          <a:p>
            <a:r>
              <a:rPr lang="en-GB" sz="1568" dirty="0">
                <a:solidFill>
                  <a:srgbClr val="808080"/>
                </a:solidFill>
                <a:highlight>
                  <a:srgbClr val="FFFFFF"/>
                </a:highlight>
              </a:rPr>
              <a:t>,</a:t>
            </a:r>
            <a:r>
              <a:rPr lang="en-GB" sz="1568" dirty="0">
                <a:solidFill>
                  <a:srgbClr val="000000"/>
                </a:solidFill>
                <a:highlight>
                  <a:srgbClr val="FFFFFF"/>
                </a:highlight>
              </a:rPr>
              <a:t>    [</a:t>
            </a:r>
            <a:r>
              <a:rPr lang="en-GB" sz="1568" dirty="0" err="1">
                <a:solidFill>
                  <a:srgbClr val="000000"/>
                </a:solidFill>
                <a:highlight>
                  <a:srgbClr val="FFFFFF"/>
                </a:highlight>
              </a:rPr>
              <a:t>node_id</a:t>
            </a:r>
            <a:r>
              <a:rPr lang="en-GB" sz="1568" dirty="0">
                <a:solidFill>
                  <a:srgbClr val="000000"/>
                </a:solidFill>
                <a:highlight>
                  <a:srgbClr val="FFFFFF"/>
                </a:highlight>
              </a:rPr>
              <a:t>]</a:t>
            </a:r>
          </a:p>
          <a:p>
            <a:r>
              <a:rPr lang="en-GB" sz="1568" dirty="0">
                <a:solidFill>
                  <a:srgbClr val="808080"/>
                </a:solidFill>
                <a:highlight>
                  <a:srgbClr val="FFFFFF"/>
                </a:highlight>
              </a:rPr>
              <a:t>,</a:t>
            </a:r>
            <a:r>
              <a:rPr lang="en-GB" sz="1568" dirty="0">
                <a:solidFill>
                  <a:srgbClr val="000000"/>
                </a:solidFill>
                <a:highlight>
                  <a:srgbClr val="FFFFFF"/>
                </a:highlight>
              </a:rPr>
              <a:t>    [</a:t>
            </a:r>
            <a:r>
              <a:rPr lang="en-GB" sz="1568" dirty="0" err="1">
                <a:solidFill>
                  <a:srgbClr val="000000"/>
                </a:solidFill>
                <a:highlight>
                  <a:srgbClr val="FFFFFF"/>
                </a:highlight>
              </a:rPr>
              <a:t>partition_nmbr</a:t>
            </a:r>
            <a:r>
              <a:rPr lang="en-GB" sz="1568" dirty="0">
                <a:solidFill>
                  <a:srgbClr val="000000"/>
                </a:solidFill>
                <a:highlight>
                  <a:srgbClr val="FFFFFF"/>
                </a:highlight>
              </a:rPr>
              <a:t>]</a:t>
            </a:r>
          </a:p>
          <a:p>
            <a:r>
              <a:rPr lang="en-GB" sz="1568" dirty="0">
                <a:solidFill>
                  <a:srgbClr val="808080"/>
                </a:solidFill>
                <a:highlight>
                  <a:srgbClr val="FFFFFF"/>
                </a:highlight>
              </a:rPr>
              <a:t>,</a:t>
            </a:r>
            <a:r>
              <a:rPr lang="en-GB" sz="1568" dirty="0">
                <a:solidFill>
                  <a:srgbClr val="0000FF"/>
                </a:solidFill>
                <a:highlight>
                  <a:srgbClr val="FFFFFF"/>
                </a:highlight>
              </a:rPr>
              <a:t>    </a:t>
            </a:r>
            <a:r>
              <a:rPr lang="en-GB" sz="1568" dirty="0">
                <a:solidFill>
                  <a:srgbClr val="808080"/>
                </a:solidFill>
                <a:highlight>
                  <a:srgbClr val="FFFFFF"/>
                </a:highlight>
              </a:rPr>
              <a:t>(</a:t>
            </a:r>
            <a:r>
              <a:rPr lang="en-GB" sz="1568" dirty="0">
                <a:solidFill>
                  <a:srgbClr val="000000"/>
                </a:solidFill>
                <a:highlight>
                  <a:srgbClr val="FFFFFF"/>
                </a:highlight>
              </a:rPr>
              <a:t>[</a:t>
            </a:r>
            <a:r>
              <a:rPr lang="en-GB" sz="1568" dirty="0" err="1">
                <a:solidFill>
                  <a:srgbClr val="000000"/>
                </a:solidFill>
                <a:highlight>
                  <a:srgbClr val="FFFFFF"/>
                </a:highlight>
              </a:rPr>
              <a:t>reserved_space_page_count</a:t>
            </a:r>
            <a:r>
              <a:rPr lang="en-GB" sz="1568" dirty="0">
                <a:solidFill>
                  <a:srgbClr val="000000"/>
                </a:solidFill>
                <a:highlight>
                  <a:srgbClr val="FFFFFF"/>
                </a:highlight>
              </a:rPr>
              <a:t>] </a:t>
            </a:r>
            <a:r>
              <a:rPr lang="en-GB" sz="1568" dirty="0">
                <a:solidFill>
                  <a:srgbClr val="808080"/>
                </a:solidFill>
                <a:highlight>
                  <a:srgbClr val="FFFFFF"/>
                </a:highlight>
              </a:rPr>
              <a:t>*</a:t>
            </a:r>
            <a:r>
              <a:rPr lang="en-GB" sz="1568" dirty="0">
                <a:solidFill>
                  <a:srgbClr val="000000"/>
                </a:solidFill>
                <a:highlight>
                  <a:srgbClr val="FFFFFF"/>
                </a:highlight>
              </a:rPr>
              <a:t> </a:t>
            </a:r>
            <a:r>
              <a:rPr lang="en-GB" sz="1568">
                <a:solidFill>
                  <a:srgbClr val="000000"/>
                </a:solidFill>
                <a:highlight>
                  <a:srgbClr val="FFFFFF"/>
                </a:highlight>
              </a:rPr>
              <a:t>8.0</a:t>
            </a:r>
            <a:r>
              <a:rPr lang="en-GB" sz="1568">
                <a:solidFill>
                  <a:srgbClr val="808080"/>
                </a:solidFill>
                <a:highlight>
                  <a:srgbClr val="FFFFFF"/>
                </a:highlight>
              </a:rPr>
              <a:t>)/</a:t>
            </a:r>
            <a:r>
              <a:rPr lang="en-GB" sz="1568">
                <a:solidFill>
                  <a:srgbClr val="000000"/>
                </a:solidFill>
                <a:highlight>
                  <a:srgbClr val="FFFFFF"/>
                </a:highlight>
              </a:rPr>
              <a:t>1048576    </a:t>
            </a:r>
            <a:r>
              <a:rPr lang="en-GB" sz="1568">
                <a:solidFill>
                  <a:srgbClr val="0000FF"/>
                </a:solidFill>
                <a:highlight>
                  <a:srgbClr val="FFFFFF"/>
                </a:highlight>
              </a:rPr>
              <a:t>AS</a:t>
            </a:r>
            <a:r>
              <a:rPr lang="en-GB" sz="1568">
                <a:solidFill>
                  <a:srgbClr val="000000"/>
                </a:solidFill>
                <a:highlight>
                  <a:srgbClr val="FFFFFF"/>
                </a:highlight>
              </a:rPr>
              <a:t> </a:t>
            </a:r>
            <a:r>
              <a:rPr lang="en-GB" sz="1568" dirty="0">
                <a:solidFill>
                  <a:srgbClr val="000000"/>
                </a:solidFill>
                <a:highlight>
                  <a:srgbClr val="FFFFFF"/>
                </a:highlight>
              </a:rPr>
              <a:t>[</a:t>
            </a:r>
            <a:r>
              <a:rPr lang="en-GB" sz="1568" dirty="0" err="1">
                <a:solidFill>
                  <a:srgbClr val="000000"/>
                </a:solidFill>
                <a:highlight>
                  <a:srgbClr val="FFFFFF"/>
                </a:highlight>
              </a:rPr>
              <a:t>reserved_space_GB</a:t>
            </a:r>
            <a:r>
              <a:rPr lang="en-GB" sz="1568" dirty="0">
                <a:solidFill>
                  <a:srgbClr val="000000"/>
                </a:solidFill>
                <a:highlight>
                  <a:srgbClr val="FFFFFF"/>
                </a:highlight>
              </a:rPr>
              <a:t>]</a:t>
            </a:r>
          </a:p>
          <a:p>
            <a:r>
              <a:rPr lang="en-GB" sz="1568" dirty="0">
                <a:solidFill>
                  <a:srgbClr val="808080"/>
                </a:solidFill>
                <a:highlight>
                  <a:srgbClr val="FFFFFF"/>
                </a:highlight>
              </a:rPr>
              <a:t>,</a:t>
            </a:r>
            <a:r>
              <a:rPr lang="en-GB" sz="1568" dirty="0">
                <a:solidFill>
                  <a:srgbClr val="0000FF"/>
                </a:solidFill>
                <a:highlight>
                  <a:srgbClr val="FFFFFF"/>
                </a:highlight>
              </a:rPr>
              <a:t>    </a:t>
            </a:r>
            <a:r>
              <a:rPr lang="en-GB" sz="1568" dirty="0">
                <a:solidFill>
                  <a:srgbClr val="808080"/>
                </a:solidFill>
                <a:highlight>
                  <a:srgbClr val="FFFFFF"/>
                </a:highlight>
              </a:rPr>
              <a:t>(</a:t>
            </a:r>
            <a:r>
              <a:rPr lang="en-GB" sz="1568" dirty="0">
                <a:solidFill>
                  <a:srgbClr val="000000"/>
                </a:solidFill>
                <a:highlight>
                  <a:srgbClr val="FFFFFF"/>
                </a:highlight>
              </a:rPr>
              <a:t>[</a:t>
            </a:r>
            <a:r>
              <a:rPr lang="en-GB" sz="1568" dirty="0" err="1">
                <a:solidFill>
                  <a:srgbClr val="000000"/>
                </a:solidFill>
                <a:highlight>
                  <a:srgbClr val="FFFFFF"/>
                </a:highlight>
              </a:rPr>
              <a:t>unused_space_page_count</a:t>
            </a:r>
            <a:r>
              <a:rPr lang="en-GB" sz="1568" dirty="0">
                <a:solidFill>
                  <a:srgbClr val="000000"/>
                </a:solidFill>
                <a:highlight>
                  <a:srgbClr val="FFFFFF"/>
                </a:highlight>
              </a:rPr>
              <a:t>]   </a:t>
            </a:r>
            <a:r>
              <a:rPr lang="en-GB" sz="1568" dirty="0">
                <a:solidFill>
                  <a:srgbClr val="808080"/>
                </a:solidFill>
                <a:highlight>
                  <a:srgbClr val="FFFFFF"/>
                </a:highlight>
              </a:rPr>
              <a:t>*</a:t>
            </a:r>
            <a:r>
              <a:rPr lang="en-GB" sz="1568" dirty="0">
                <a:solidFill>
                  <a:srgbClr val="000000"/>
                </a:solidFill>
                <a:highlight>
                  <a:srgbClr val="FFFFFF"/>
                </a:highlight>
              </a:rPr>
              <a:t> </a:t>
            </a:r>
            <a:r>
              <a:rPr lang="en-GB" sz="1568">
                <a:solidFill>
                  <a:srgbClr val="000000"/>
                </a:solidFill>
                <a:highlight>
                  <a:srgbClr val="FFFFFF"/>
                </a:highlight>
              </a:rPr>
              <a:t>8.0</a:t>
            </a:r>
            <a:r>
              <a:rPr lang="en-GB" sz="1568">
                <a:solidFill>
                  <a:srgbClr val="808080"/>
                </a:solidFill>
                <a:highlight>
                  <a:srgbClr val="FFFFFF"/>
                </a:highlight>
              </a:rPr>
              <a:t>)/</a:t>
            </a:r>
            <a:r>
              <a:rPr lang="en-GB" sz="1568">
                <a:solidFill>
                  <a:srgbClr val="000000"/>
                </a:solidFill>
                <a:highlight>
                  <a:srgbClr val="FFFFFF"/>
                </a:highlight>
              </a:rPr>
              <a:t>1048576    </a:t>
            </a:r>
            <a:r>
              <a:rPr lang="en-GB" sz="1568">
                <a:solidFill>
                  <a:srgbClr val="0000FF"/>
                </a:solidFill>
                <a:highlight>
                  <a:srgbClr val="FFFFFF"/>
                </a:highlight>
              </a:rPr>
              <a:t>AS</a:t>
            </a:r>
            <a:r>
              <a:rPr lang="en-GB" sz="1568">
                <a:solidFill>
                  <a:srgbClr val="000000"/>
                </a:solidFill>
                <a:highlight>
                  <a:srgbClr val="FFFFFF"/>
                </a:highlight>
              </a:rPr>
              <a:t> </a:t>
            </a:r>
            <a:r>
              <a:rPr lang="en-GB" sz="1568" dirty="0">
                <a:solidFill>
                  <a:srgbClr val="000000"/>
                </a:solidFill>
                <a:highlight>
                  <a:srgbClr val="FFFFFF"/>
                </a:highlight>
              </a:rPr>
              <a:t>[</a:t>
            </a:r>
            <a:r>
              <a:rPr lang="en-GB" sz="1568" dirty="0" err="1">
                <a:solidFill>
                  <a:srgbClr val="000000"/>
                </a:solidFill>
                <a:highlight>
                  <a:srgbClr val="FFFFFF"/>
                </a:highlight>
              </a:rPr>
              <a:t>unused_space_GB</a:t>
            </a:r>
            <a:r>
              <a:rPr lang="en-GB" sz="1568" dirty="0">
                <a:solidFill>
                  <a:srgbClr val="000000"/>
                </a:solidFill>
                <a:highlight>
                  <a:srgbClr val="FFFFFF"/>
                </a:highlight>
              </a:rPr>
              <a:t>]</a:t>
            </a:r>
          </a:p>
          <a:p>
            <a:r>
              <a:rPr lang="en-GB" sz="1568" dirty="0">
                <a:solidFill>
                  <a:srgbClr val="808080"/>
                </a:solidFill>
                <a:highlight>
                  <a:srgbClr val="FFFFFF"/>
                </a:highlight>
              </a:rPr>
              <a:t>,</a:t>
            </a:r>
            <a:r>
              <a:rPr lang="en-GB" sz="1568" dirty="0">
                <a:solidFill>
                  <a:srgbClr val="0000FF"/>
                </a:solidFill>
                <a:highlight>
                  <a:srgbClr val="FFFFFF"/>
                </a:highlight>
              </a:rPr>
              <a:t>    </a:t>
            </a:r>
            <a:r>
              <a:rPr lang="en-GB" sz="1568" dirty="0">
                <a:solidFill>
                  <a:srgbClr val="808080"/>
                </a:solidFill>
                <a:highlight>
                  <a:srgbClr val="FFFFFF"/>
                </a:highlight>
              </a:rPr>
              <a:t>(</a:t>
            </a:r>
            <a:r>
              <a:rPr lang="en-GB" sz="1568" dirty="0">
                <a:solidFill>
                  <a:srgbClr val="000000"/>
                </a:solidFill>
                <a:highlight>
                  <a:srgbClr val="FFFFFF"/>
                </a:highlight>
              </a:rPr>
              <a:t>[</a:t>
            </a:r>
            <a:r>
              <a:rPr lang="en-GB" sz="1568" dirty="0" err="1">
                <a:solidFill>
                  <a:srgbClr val="000000"/>
                </a:solidFill>
                <a:highlight>
                  <a:srgbClr val="FFFFFF"/>
                </a:highlight>
              </a:rPr>
              <a:t>data_space_page_count</a:t>
            </a:r>
            <a:r>
              <a:rPr lang="en-GB" sz="1568" dirty="0">
                <a:solidFill>
                  <a:srgbClr val="000000"/>
                </a:solidFill>
                <a:highlight>
                  <a:srgbClr val="FFFFFF"/>
                </a:highlight>
              </a:rPr>
              <a:t>]     </a:t>
            </a:r>
            <a:r>
              <a:rPr lang="en-GB" sz="1568" dirty="0">
                <a:solidFill>
                  <a:srgbClr val="808080"/>
                </a:solidFill>
                <a:highlight>
                  <a:srgbClr val="FFFFFF"/>
                </a:highlight>
              </a:rPr>
              <a:t>*</a:t>
            </a:r>
            <a:r>
              <a:rPr lang="en-GB" sz="1568" dirty="0">
                <a:solidFill>
                  <a:srgbClr val="000000"/>
                </a:solidFill>
                <a:highlight>
                  <a:srgbClr val="FFFFFF"/>
                </a:highlight>
              </a:rPr>
              <a:t> </a:t>
            </a:r>
            <a:r>
              <a:rPr lang="en-GB" sz="1568">
                <a:solidFill>
                  <a:srgbClr val="000000"/>
                </a:solidFill>
                <a:highlight>
                  <a:srgbClr val="FFFFFF"/>
                </a:highlight>
              </a:rPr>
              <a:t>8.0</a:t>
            </a:r>
            <a:r>
              <a:rPr lang="en-GB" sz="1568">
                <a:solidFill>
                  <a:srgbClr val="808080"/>
                </a:solidFill>
                <a:highlight>
                  <a:srgbClr val="FFFFFF"/>
                </a:highlight>
              </a:rPr>
              <a:t>)/</a:t>
            </a:r>
            <a:r>
              <a:rPr lang="en-GB" sz="1568">
                <a:solidFill>
                  <a:srgbClr val="000000"/>
                </a:solidFill>
                <a:highlight>
                  <a:srgbClr val="FFFFFF"/>
                </a:highlight>
              </a:rPr>
              <a:t>1048576    </a:t>
            </a:r>
            <a:r>
              <a:rPr lang="en-GB" sz="1568">
                <a:solidFill>
                  <a:srgbClr val="0000FF"/>
                </a:solidFill>
                <a:highlight>
                  <a:srgbClr val="FFFFFF"/>
                </a:highlight>
              </a:rPr>
              <a:t>AS</a:t>
            </a:r>
            <a:r>
              <a:rPr lang="en-GB" sz="1568">
                <a:solidFill>
                  <a:srgbClr val="000000"/>
                </a:solidFill>
                <a:highlight>
                  <a:srgbClr val="FFFFFF"/>
                </a:highlight>
              </a:rPr>
              <a:t> </a:t>
            </a:r>
            <a:r>
              <a:rPr lang="en-GB" sz="1568" dirty="0">
                <a:solidFill>
                  <a:srgbClr val="000000"/>
                </a:solidFill>
                <a:highlight>
                  <a:srgbClr val="FFFFFF"/>
                </a:highlight>
              </a:rPr>
              <a:t>[</a:t>
            </a:r>
            <a:r>
              <a:rPr lang="en-GB" sz="1568" dirty="0" err="1">
                <a:solidFill>
                  <a:srgbClr val="000000"/>
                </a:solidFill>
                <a:highlight>
                  <a:srgbClr val="FFFFFF"/>
                </a:highlight>
              </a:rPr>
              <a:t>data_space_GB</a:t>
            </a:r>
            <a:r>
              <a:rPr lang="en-GB" sz="1568" dirty="0">
                <a:solidFill>
                  <a:srgbClr val="000000"/>
                </a:solidFill>
                <a:highlight>
                  <a:srgbClr val="FFFFFF"/>
                </a:highlight>
              </a:rPr>
              <a:t>]</a:t>
            </a:r>
          </a:p>
          <a:p>
            <a:r>
              <a:rPr lang="en-GB" sz="1568" dirty="0">
                <a:solidFill>
                  <a:srgbClr val="808080"/>
                </a:solidFill>
                <a:highlight>
                  <a:srgbClr val="FFFFFF"/>
                </a:highlight>
              </a:rPr>
              <a:t>,</a:t>
            </a:r>
            <a:r>
              <a:rPr lang="en-GB" sz="1568" dirty="0">
                <a:solidFill>
                  <a:srgbClr val="0000FF"/>
                </a:solidFill>
                <a:highlight>
                  <a:srgbClr val="FFFFFF"/>
                </a:highlight>
              </a:rPr>
              <a:t>    </a:t>
            </a:r>
            <a:r>
              <a:rPr lang="en-GB" sz="1568" dirty="0">
                <a:solidFill>
                  <a:srgbClr val="808080"/>
                </a:solidFill>
                <a:highlight>
                  <a:srgbClr val="FFFFFF"/>
                </a:highlight>
              </a:rPr>
              <a:t>(</a:t>
            </a:r>
            <a:r>
              <a:rPr lang="en-GB" sz="1568" dirty="0">
                <a:solidFill>
                  <a:srgbClr val="000000"/>
                </a:solidFill>
                <a:highlight>
                  <a:srgbClr val="FFFFFF"/>
                </a:highlight>
              </a:rPr>
              <a:t>[</a:t>
            </a:r>
            <a:r>
              <a:rPr lang="en-GB" sz="1568" dirty="0" err="1">
                <a:solidFill>
                  <a:srgbClr val="000000"/>
                </a:solidFill>
                <a:highlight>
                  <a:srgbClr val="FFFFFF"/>
                </a:highlight>
              </a:rPr>
              <a:t>index_space_page_count</a:t>
            </a:r>
            <a:r>
              <a:rPr lang="en-GB" sz="1568" dirty="0">
                <a:solidFill>
                  <a:srgbClr val="000000"/>
                </a:solidFill>
                <a:highlight>
                  <a:srgbClr val="FFFFFF"/>
                </a:highlight>
              </a:rPr>
              <a:t>]    </a:t>
            </a:r>
            <a:r>
              <a:rPr lang="en-GB" sz="1568" dirty="0">
                <a:solidFill>
                  <a:srgbClr val="808080"/>
                </a:solidFill>
                <a:highlight>
                  <a:srgbClr val="FFFFFF"/>
                </a:highlight>
              </a:rPr>
              <a:t>*</a:t>
            </a:r>
            <a:r>
              <a:rPr lang="en-GB" sz="1568" dirty="0">
                <a:solidFill>
                  <a:srgbClr val="000000"/>
                </a:solidFill>
                <a:highlight>
                  <a:srgbClr val="FFFFFF"/>
                </a:highlight>
              </a:rPr>
              <a:t> </a:t>
            </a:r>
            <a:r>
              <a:rPr lang="en-GB" sz="1568">
                <a:solidFill>
                  <a:srgbClr val="000000"/>
                </a:solidFill>
                <a:highlight>
                  <a:srgbClr val="FFFFFF"/>
                </a:highlight>
              </a:rPr>
              <a:t>8.0</a:t>
            </a:r>
            <a:r>
              <a:rPr lang="en-GB" sz="1568">
                <a:solidFill>
                  <a:srgbClr val="808080"/>
                </a:solidFill>
                <a:highlight>
                  <a:srgbClr val="FFFFFF"/>
                </a:highlight>
              </a:rPr>
              <a:t>)/</a:t>
            </a:r>
            <a:r>
              <a:rPr lang="en-GB" sz="1568">
                <a:solidFill>
                  <a:srgbClr val="000000"/>
                </a:solidFill>
                <a:highlight>
                  <a:srgbClr val="FFFFFF"/>
                </a:highlight>
              </a:rPr>
              <a:t>1048576    </a:t>
            </a:r>
            <a:r>
              <a:rPr lang="en-GB" sz="1568" dirty="0">
                <a:solidFill>
                  <a:srgbClr val="0000FF"/>
                </a:solidFill>
                <a:highlight>
                  <a:srgbClr val="FFFFFF"/>
                </a:highlight>
              </a:rPr>
              <a:t>AS</a:t>
            </a:r>
            <a:r>
              <a:rPr lang="en-GB" sz="1568" dirty="0">
                <a:solidFill>
                  <a:srgbClr val="000000"/>
                </a:solidFill>
                <a:highlight>
                  <a:srgbClr val="FFFFFF"/>
                </a:highlight>
              </a:rPr>
              <a:t> [</a:t>
            </a:r>
            <a:r>
              <a:rPr lang="en-GB" sz="1568" dirty="0" err="1">
                <a:solidFill>
                  <a:srgbClr val="000000"/>
                </a:solidFill>
                <a:highlight>
                  <a:srgbClr val="FFFFFF"/>
                </a:highlight>
              </a:rPr>
              <a:t>index_space_GB</a:t>
            </a:r>
            <a:r>
              <a:rPr lang="en-GB" sz="1568" dirty="0">
                <a:solidFill>
                  <a:srgbClr val="000000"/>
                </a:solidFill>
                <a:highlight>
                  <a:srgbClr val="FFFFFF"/>
                </a:highlight>
              </a:rPr>
              <a:t>]</a:t>
            </a:r>
          </a:p>
          <a:p>
            <a:r>
              <a:rPr lang="en-GB" sz="1568" dirty="0">
                <a:solidFill>
                  <a:srgbClr val="0000FF"/>
                </a:solidFill>
                <a:highlight>
                  <a:srgbClr val="FFFFFF"/>
                </a:highlight>
              </a:rPr>
              <a:t>FROM</a:t>
            </a:r>
            <a:r>
              <a:rPr lang="en-GB" sz="1568" dirty="0">
                <a:solidFill>
                  <a:srgbClr val="000000"/>
                </a:solidFill>
                <a:highlight>
                  <a:srgbClr val="FFFFFF"/>
                </a:highlight>
              </a:rPr>
              <a:t> [base]</a:t>
            </a:r>
          </a:p>
          <a:p>
            <a:r>
              <a:rPr lang="en-GB" sz="1568" dirty="0">
                <a:solidFill>
                  <a:srgbClr val="808080"/>
                </a:solidFill>
                <a:highlight>
                  <a:srgbClr val="FFFFFF"/>
                </a:highlight>
              </a:rPr>
              <a:t>)</a:t>
            </a:r>
          </a:p>
          <a:p>
            <a:r>
              <a:rPr lang="en-GB" sz="1568" dirty="0">
                <a:solidFill>
                  <a:srgbClr val="0000FF"/>
                </a:solidFill>
                <a:highlight>
                  <a:srgbClr val="FFFFFF"/>
                </a:highlight>
              </a:rPr>
              <a:t>SELECT</a:t>
            </a:r>
            <a:r>
              <a:rPr lang="en-GB" sz="1568" dirty="0">
                <a:solidFill>
                  <a:srgbClr val="000000"/>
                </a:solidFill>
                <a:highlight>
                  <a:srgbClr val="FFFFFF"/>
                </a:highlight>
              </a:rPr>
              <a:t>  </a:t>
            </a:r>
            <a:r>
              <a:rPr lang="en-GB" sz="1568" dirty="0">
                <a:solidFill>
                  <a:srgbClr val="808080"/>
                </a:solidFill>
                <a:highlight>
                  <a:srgbClr val="FFFFFF"/>
                </a:highlight>
              </a:rPr>
              <a:t>*</a:t>
            </a:r>
            <a:endParaRPr lang="en-GB" sz="1568" dirty="0">
              <a:solidFill>
                <a:srgbClr val="000000"/>
              </a:solidFill>
              <a:highlight>
                <a:srgbClr val="FFFFFF"/>
              </a:highlight>
            </a:endParaRPr>
          </a:p>
          <a:p>
            <a:r>
              <a:rPr lang="en-GB" sz="1568" dirty="0">
                <a:solidFill>
                  <a:srgbClr val="0000FF"/>
                </a:solidFill>
                <a:highlight>
                  <a:srgbClr val="FFFFFF"/>
                </a:highlight>
              </a:rPr>
              <a:t>FROM</a:t>
            </a:r>
            <a:r>
              <a:rPr lang="en-GB" sz="1568" dirty="0">
                <a:solidFill>
                  <a:srgbClr val="000000"/>
                </a:solidFill>
                <a:highlight>
                  <a:srgbClr val="FFFFFF"/>
                </a:highlight>
              </a:rPr>
              <a:t>    [size]</a:t>
            </a:r>
          </a:p>
          <a:p>
            <a:r>
              <a:rPr lang="en-GB" sz="1568" dirty="0">
                <a:solidFill>
                  <a:srgbClr val="0000FF"/>
                </a:solidFill>
                <a:highlight>
                  <a:srgbClr val="FFFFFF"/>
                </a:highlight>
              </a:rPr>
              <a:t>WHERE</a:t>
            </a:r>
            <a:r>
              <a:rPr lang="en-GB" sz="1568" dirty="0">
                <a:solidFill>
                  <a:srgbClr val="000000"/>
                </a:solidFill>
                <a:highlight>
                  <a:srgbClr val="FFFFFF"/>
                </a:highlight>
              </a:rPr>
              <a:t>   [</a:t>
            </a:r>
            <a:r>
              <a:rPr lang="en-GB" sz="1568" dirty="0" err="1">
                <a:solidFill>
                  <a:srgbClr val="000000"/>
                </a:solidFill>
                <a:highlight>
                  <a:srgbClr val="FFFFFF"/>
                </a:highlight>
              </a:rPr>
              <a:t>schema_name</a:t>
            </a:r>
            <a:r>
              <a:rPr lang="en-GB" sz="1568" dirty="0">
                <a:solidFill>
                  <a:srgbClr val="000000"/>
                </a:solidFill>
                <a:highlight>
                  <a:srgbClr val="FFFFFF"/>
                </a:highlight>
              </a:rPr>
              <a:t>] </a:t>
            </a:r>
            <a:r>
              <a:rPr lang="en-GB" sz="1568" dirty="0">
                <a:solidFill>
                  <a:srgbClr val="808080"/>
                </a:solidFill>
                <a:highlight>
                  <a:srgbClr val="FFFFFF"/>
                </a:highlight>
              </a:rPr>
              <a:t>=</a:t>
            </a:r>
            <a:r>
              <a:rPr lang="en-GB" sz="1568" dirty="0">
                <a:solidFill>
                  <a:srgbClr val="000000"/>
                </a:solidFill>
                <a:highlight>
                  <a:srgbClr val="FFFFFF"/>
                </a:highlight>
              </a:rPr>
              <a:t> </a:t>
            </a:r>
            <a:r>
              <a:rPr lang="en-GB" sz="1568" dirty="0">
                <a:solidFill>
                  <a:srgbClr val="FF0000"/>
                </a:solidFill>
                <a:highlight>
                  <a:srgbClr val="FFFFFF"/>
                </a:highlight>
              </a:rPr>
              <a:t>'</a:t>
            </a:r>
            <a:r>
              <a:rPr lang="en-GB" sz="1568" dirty="0" err="1">
                <a:solidFill>
                  <a:srgbClr val="FF0000"/>
                </a:solidFill>
                <a:highlight>
                  <a:srgbClr val="FFFFFF"/>
                </a:highlight>
              </a:rPr>
              <a:t>cso</a:t>
            </a:r>
            <a:r>
              <a:rPr lang="en-GB" sz="1568" dirty="0">
                <a:solidFill>
                  <a:srgbClr val="FF0000"/>
                </a:solidFill>
                <a:highlight>
                  <a:srgbClr val="FFFFFF"/>
                </a:highlight>
              </a:rPr>
              <a:t>'</a:t>
            </a:r>
            <a:endParaRPr lang="en-GB" sz="1568" dirty="0">
              <a:solidFill>
                <a:srgbClr val="000000"/>
              </a:solidFill>
              <a:highlight>
                <a:srgbClr val="FFFFFF"/>
              </a:highlight>
            </a:endParaRPr>
          </a:p>
          <a:p>
            <a:r>
              <a:rPr lang="en-GB" sz="1568" dirty="0">
                <a:solidFill>
                  <a:srgbClr val="808080"/>
                </a:solidFill>
                <a:highlight>
                  <a:srgbClr val="FFFFFF"/>
                </a:highlight>
              </a:rPr>
              <a:t>AND</a:t>
            </a:r>
            <a:r>
              <a:rPr lang="en-GB" sz="1568" dirty="0">
                <a:solidFill>
                  <a:srgbClr val="000000"/>
                </a:solidFill>
                <a:highlight>
                  <a:srgbClr val="FFFFFF"/>
                </a:highlight>
              </a:rPr>
              <a:t>     [</a:t>
            </a:r>
            <a:r>
              <a:rPr lang="en-GB" sz="1568" dirty="0" err="1">
                <a:solidFill>
                  <a:srgbClr val="000000"/>
                </a:solidFill>
                <a:highlight>
                  <a:srgbClr val="FFFFFF"/>
                </a:highlight>
              </a:rPr>
              <a:t>table_name</a:t>
            </a:r>
            <a:r>
              <a:rPr lang="en-GB" sz="1568" dirty="0">
                <a:solidFill>
                  <a:srgbClr val="000000"/>
                </a:solidFill>
                <a:highlight>
                  <a:srgbClr val="FFFFFF"/>
                </a:highlight>
              </a:rPr>
              <a:t>]  </a:t>
            </a:r>
            <a:r>
              <a:rPr lang="en-GB" sz="1568" dirty="0">
                <a:solidFill>
                  <a:srgbClr val="808080"/>
                </a:solidFill>
                <a:highlight>
                  <a:srgbClr val="FFFFFF"/>
                </a:highlight>
              </a:rPr>
              <a:t>=</a:t>
            </a:r>
            <a:r>
              <a:rPr lang="en-GB" sz="1568" dirty="0">
                <a:solidFill>
                  <a:srgbClr val="000000"/>
                </a:solidFill>
                <a:highlight>
                  <a:srgbClr val="FFFFFF"/>
                </a:highlight>
              </a:rPr>
              <a:t> </a:t>
            </a:r>
            <a:r>
              <a:rPr lang="en-GB" sz="1568" dirty="0">
                <a:solidFill>
                  <a:srgbClr val="FF0000"/>
                </a:solidFill>
                <a:highlight>
                  <a:srgbClr val="FFFFFF"/>
                </a:highlight>
              </a:rPr>
              <a:t>'</a:t>
            </a:r>
            <a:r>
              <a:rPr lang="en-GB" sz="1568" dirty="0" err="1">
                <a:solidFill>
                  <a:srgbClr val="FF0000"/>
                </a:solidFill>
                <a:highlight>
                  <a:srgbClr val="FFFFFF"/>
                </a:highlight>
              </a:rPr>
              <a:t>FactOnlineSales</a:t>
            </a:r>
            <a:r>
              <a:rPr lang="en-GB" sz="1568" dirty="0">
                <a:solidFill>
                  <a:srgbClr val="FF0000"/>
                </a:solidFill>
                <a:highlight>
                  <a:srgbClr val="FFFFFF"/>
                </a:highlight>
              </a:rPr>
              <a:t>'</a:t>
            </a:r>
            <a:endParaRPr lang="en-GB" sz="1568" dirty="0">
              <a:solidFill>
                <a:srgbClr val="000000"/>
              </a:solidFill>
              <a:highlight>
                <a:srgbClr val="FFFFFF"/>
              </a:highlight>
            </a:endParaRPr>
          </a:p>
          <a:p>
            <a:r>
              <a:rPr lang="en-GB" sz="1568" dirty="0">
                <a:solidFill>
                  <a:srgbClr val="808080"/>
                </a:solidFill>
                <a:highlight>
                  <a:srgbClr val="FFFFFF"/>
                </a:highlight>
              </a:rPr>
              <a:t>;</a:t>
            </a:r>
          </a:p>
          <a:p>
            <a:endParaRPr lang="en-GB" sz="1568" dirty="0"/>
          </a:p>
        </p:txBody>
      </p:sp>
    </p:spTree>
    <p:extLst>
      <p:ext uri="{BB962C8B-B14F-4D97-AF65-F5344CB8AC3E}">
        <p14:creationId xmlns:p14="http://schemas.microsoft.com/office/powerpoint/2010/main" val="168222554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Concurrency</a:t>
            </a:r>
          </a:p>
        </p:txBody>
      </p:sp>
    </p:spTree>
    <p:extLst>
      <p:ext uri="{BB962C8B-B14F-4D97-AF65-F5344CB8AC3E}">
        <p14:creationId xmlns:p14="http://schemas.microsoft.com/office/powerpoint/2010/main" val="2839426681"/>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Concurrency: queries</a:t>
            </a:r>
          </a:p>
        </p:txBody>
      </p:sp>
      <p:grpSp>
        <p:nvGrpSpPr>
          <p:cNvPr id="18" name="Group 17"/>
          <p:cNvGrpSpPr/>
          <p:nvPr/>
        </p:nvGrpSpPr>
        <p:grpSpPr>
          <a:xfrm>
            <a:off x="1613925" y="1524106"/>
            <a:ext cx="959175" cy="4299079"/>
            <a:chOff x="1189092" y="1759920"/>
            <a:chExt cx="978408" cy="4385284"/>
          </a:xfrm>
          <a:solidFill>
            <a:schemeClr val="accent2"/>
          </a:solidFill>
        </p:grpSpPr>
        <p:sp>
          <p:nvSpPr>
            <p:cNvPr id="6" name="Right Arrow 5"/>
            <p:cNvSpPr/>
            <p:nvPr/>
          </p:nvSpPr>
          <p:spPr bwMode="auto">
            <a:xfrm>
              <a:off x="1189092" y="1759920"/>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1961" kern="0" dirty="0">
                  <a:gradFill>
                    <a:gsLst>
                      <a:gs pos="5439">
                        <a:srgbClr val="F8F8F8"/>
                      </a:gs>
                      <a:gs pos="10000">
                        <a:srgbClr val="F8F8F8"/>
                      </a:gs>
                    </a:gsLst>
                    <a:lin ang="5400000" scaled="0"/>
                  </a:gradFill>
                </a:rPr>
                <a:t>QID</a:t>
              </a:r>
            </a:p>
          </p:txBody>
        </p:sp>
        <p:sp>
          <p:nvSpPr>
            <p:cNvPr id="7" name="Right Arrow 6"/>
            <p:cNvSpPr/>
            <p:nvPr/>
          </p:nvSpPr>
          <p:spPr bwMode="auto">
            <a:xfrm>
              <a:off x="1189092" y="2508962"/>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1961" kern="0" dirty="0">
                  <a:gradFill>
                    <a:gsLst>
                      <a:gs pos="5439">
                        <a:srgbClr val="F8F8F8"/>
                      </a:gs>
                      <a:gs pos="10000">
                        <a:srgbClr val="F8F8F8"/>
                      </a:gs>
                    </a:gsLst>
                    <a:lin ang="5400000" scaled="0"/>
                  </a:gradFill>
                </a:rPr>
                <a:t>QID</a:t>
              </a:r>
            </a:p>
          </p:txBody>
        </p:sp>
        <p:sp>
          <p:nvSpPr>
            <p:cNvPr id="8" name="Right Arrow 7"/>
            <p:cNvSpPr/>
            <p:nvPr/>
          </p:nvSpPr>
          <p:spPr bwMode="auto">
            <a:xfrm>
              <a:off x="1189092" y="3258004"/>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1961" kern="0" dirty="0">
                  <a:gradFill>
                    <a:gsLst>
                      <a:gs pos="5439">
                        <a:srgbClr val="F8F8F8"/>
                      </a:gs>
                      <a:gs pos="10000">
                        <a:srgbClr val="F8F8F8"/>
                      </a:gs>
                    </a:gsLst>
                    <a:lin ang="5400000" scaled="0"/>
                  </a:gradFill>
                </a:rPr>
                <a:t>QID</a:t>
              </a:r>
            </a:p>
          </p:txBody>
        </p:sp>
        <p:sp>
          <p:nvSpPr>
            <p:cNvPr id="9" name="Right Arrow 8"/>
            <p:cNvSpPr/>
            <p:nvPr/>
          </p:nvSpPr>
          <p:spPr bwMode="auto">
            <a:xfrm>
              <a:off x="1189092" y="4007046"/>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1961" kern="0" dirty="0">
                  <a:gradFill>
                    <a:gsLst>
                      <a:gs pos="5439">
                        <a:srgbClr val="F8F8F8"/>
                      </a:gs>
                      <a:gs pos="10000">
                        <a:srgbClr val="F8F8F8"/>
                      </a:gs>
                    </a:gsLst>
                    <a:lin ang="5400000" scaled="0"/>
                  </a:gradFill>
                </a:rPr>
                <a:t>QID</a:t>
              </a:r>
            </a:p>
          </p:txBody>
        </p:sp>
        <p:sp>
          <p:nvSpPr>
            <p:cNvPr id="10" name="Right Arrow 9"/>
            <p:cNvSpPr/>
            <p:nvPr/>
          </p:nvSpPr>
          <p:spPr bwMode="auto">
            <a:xfrm>
              <a:off x="1189092" y="4756088"/>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1961" kern="0" dirty="0">
                  <a:gradFill>
                    <a:gsLst>
                      <a:gs pos="5439">
                        <a:srgbClr val="F8F8F8"/>
                      </a:gs>
                      <a:gs pos="10000">
                        <a:srgbClr val="F8F8F8"/>
                      </a:gs>
                    </a:gsLst>
                    <a:lin ang="5400000" scaled="0"/>
                  </a:gradFill>
                </a:rPr>
                <a:t>QID</a:t>
              </a:r>
            </a:p>
          </p:txBody>
        </p:sp>
        <p:sp>
          <p:nvSpPr>
            <p:cNvPr id="11" name="Right Arrow 10"/>
            <p:cNvSpPr/>
            <p:nvPr/>
          </p:nvSpPr>
          <p:spPr bwMode="auto">
            <a:xfrm>
              <a:off x="1189092" y="5505130"/>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1961" kern="0" dirty="0">
                  <a:gradFill>
                    <a:gsLst>
                      <a:gs pos="5439">
                        <a:srgbClr val="F8F8F8"/>
                      </a:gs>
                      <a:gs pos="10000">
                        <a:srgbClr val="F8F8F8"/>
                      </a:gs>
                    </a:gsLst>
                    <a:lin ang="5400000" scaled="0"/>
                  </a:gradFill>
                </a:rPr>
                <a:t>QID</a:t>
              </a:r>
            </a:p>
          </p:txBody>
        </p:sp>
      </p:grpSp>
      <p:grpSp>
        <p:nvGrpSpPr>
          <p:cNvPr id="29" name="Group 28"/>
          <p:cNvGrpSpPr/>
          <p:nvPr/>
        </p:nvGrpSpPr>
        <p:grpSpPr>
          <a:xfrm>
            <a:off x="2689623" y="1524106"/>
            <a:ext cx="8605585" cy="4299079"/>
            <a:chOff x="2377797" y="1608657"/>
            <a:chExt cx="8778145" cy="4385285"/>
          </a:xfrm>
        </p:grpSpPr>
        <p:sp>
          <p:nvSpPr>
            <p:cNvPr id="26" name="Flowchart: Extract 25"/>
            <p:cNvSpPr/>
            <p:nvPr/>
          </p:nvSpPr>
          <p:spPr bwMode="auto">
            <a:xfrm rot="5400000">
              <a:off x="4572323" y="-585869"/>
              <a:ext cx="4385285" cy="8774337"/>
            </a:xfrm>
            <a:prstGeom prst="flowChartExtra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GB" sz="1961" kern="0" dirty="0">
                <a:gradFill>
                  <a:gsLst>
                    <a:gs pos="5439">
                      <a:srgbClr val="F8F8F8"/>
                    </a:gs>
                    <a:gs pos="10000">
                      <a:srgbClr val="F8F8F8"/>
                    </a:gs>
                  </a:gsLst>
                  <a:lin ang="5400000" scaled="0"/>
                </a:gradFill>
              </a:endParaRPr>
            </a:p>
          </p:txBody>
        </p:sp>
        <p:sp>
          <p:nvSpPr>
            <p:cNvPr id="27" name="Rectangle 26"/>
            <p:cNvSpPr/>
            <p:nvPr/>
          </p:nvSpPr>
          <p:spPr bwMode="auto">
            <a:xfrm>
              <a:off x="6675431" y="2424567"/>
              <a:ext cx="4480511" cy="2753464"/>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8627" kern="0" dirty="0">
                  <a:solidFill>
                    <a:schemeClr val="tx1"/>
                  </a:solidFill>
                  <a:latin typeface="+mj-lt"/>
                </a:rPr>
                <a:t>32</a:t>
              </a:r>
            </a:p>
            <a:p>
              <a:pPr algn="ctr" defTabSz="914102" fontAlgn="base">
                <a:spcBef>
                  <a:spcPct val="0"/>
                </a:spcBef>
                <a:spcAft>
                  <a:spcPct val="0"/>
                </a:spcAft>
              </a:pPr>
              <a:r>
                <a:rPr lang="en-GB" sz="5294" kern="0" dirty="0">
                  <a:solidFill>
                    <a:schemeClr val="tx1"/>
                  </a:solidFill>
                  <a:latin typeface="+mj-lt"/>
                </a:rPr>
                <a:t>active queries</a:t>
              </a:r>
              <a:endParaRPr lang="en-GB" sz="8627" kern="0" dirty="0">
                <a:solidFill>
                  <a:schemeClr val="tx1"/>
                </a:solidFill>
                <a:latin typeface="+mj-lt"/>
              </a:endParaRPr>
            </a:p>
          </p:txBody>
        </p:sp>
      </p:grpSp>
      <p:sp>
        <p:nvSpPr>
          <p:cNvPr id="28" name="TextBox 27"/>
          <p:cNvSpPr txBox="1"/>
          <p:nvPr/>
        </p:nvSpPr>
        <p:spPr>
          <a:xfrm rot="5400000">
            <a:off x="1968112" y="2730749"/>
            <a:ext cx="3277189" cy="1885790"/>
          </a:xfrm>
          <a:prstGeom prst="rect">
            <a:avLst/>
          </a:prstGeom>
          <a:noFill/>
        </p:spPr>
        <p:txBody>
          <a:bodyPr wrap="none" lIns="179285" tIns="143428" rIns="179285" bIns="143428" rtlCol="0">
            <a:spAutoFit/>
          </a:bodyPr>
          <a:lstStyle/>
          <a:p>
            <a:pPr algn="ctr" defTabSz="896386">
              <a:lnSpc>
                <a:spcPct val="90000"/>
              </a:lnSpc>
              <a:spcAft>
                <a:spcPts val="588"/>
              </a:spcAft>
            </a:pPr>
            <a:r>
              <a:rPr lang="en-GB" sz="7058" kern="0" dirty="0">
                <a:solidFill>
                  <a:schemeClr val="bg1"/>
                </a:solidFill>
                <a:latin typeface="+mj-lt"/>
              </a:rPr>
              <a:t>1024</a:t>
            </a:r>
            <a:r>
              <a:rPr lang="en-GB" sz="4313" kern="0" dirty="0">
                <a:solidFill>
                  <a:schemeClr val="bg1"/>
                </a:solidFill>
                <a:latin typeface="+mj-lt"/>
              </a:rPr>
              <a:t> </a:t>
            </a:r>
          </a:p>
          <a:p>
            <a:pPr algn="ctr" defTabSz="896386">
              <a:lnSpc>
                <a:spcPct val="90000"/>
              </a:lnSpc>
              <a:spcAft>
                <a:spcPts val="588"/>
              </a:spcAft>
            </a:pPr>
            <a:r>
              <a:rPr lang="en-GB" sz="3921" kern="0" dirty="0">
                <a:solidFill>
                  <a:schemeClr val="bg1"/>
                </a:solidFill>
                <a:latin typeface="+mj-lt"/>
              </a:rPr>
              <a:t>open sessions</a:t>
            </a:r>
            <a:endParaRPr lang="en-GB" sz="4313" kern="0" dirty="0">
              <a:solidFill>
                <a:schemeClr val="bg1"/>
              </a:solidFill>
              <a:latin typeface="+mj-lt"/>
            </a:endParaRPr>
          </a:p>
        </p:txBody>
      </p:sp>
    </p:spTree>
    <p:extLst>
      <p:ext uri="{BB962C8B-B14F-4D97-AF65-F5344CB8AC3E}">
        <p14:creationId xmlns:p14="http://schemas.microsoft.com/office/powerpoint/2010/main" val="106311351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A fully managed Platform-as-a-Service</a:t>
            </a:r>
            <a:endParaRPr lang="en-US" dirty="0"/>
          </a:p>
        </p:txBody>
      </p:sp>
      <p:sp>
        <p:nvSpPr>
          <p:cNvPr id="4" name="Text Placeholder 3"/>
          <p:cNvSpPr>
            <a:spLocks noGrp="1"/>
          </p:cNvSpPr>
          <p:nvPr>
            <p:ph type="body" sz="quarter" idx="4294967295"/>
          </p:nvPr>
        </p:nvSpPr>
        <p:spPr>
          <a:xfrm>
            <a:off x="0" y="1383669"/>
            <a:ext cx="4410624" cy="4577294"/>
          </a:xfrm>
          <a:solidFill>
            <a:schemeClr val="bg1">
              <a:lumMod val="95000"/>
            </a:schemeClr>
          </a:solidFill>
        </p:spPr>
        <p:txBody>
          <a:bodyPr/>
          <a:lstStyle/>
          <a:p>
            <a:r>
              <a:rPr lang="en-GB" dirty="0"/>
              <a:t>Azure cloud data warehouse service</a:t>
            </a:r>
          </a:p>
          <a:p>
            <a:r>
              <a:rPr lang="en-GB" dirty="0"/>
              <a:t>Elastic scale</a:t>
            </a:r>
          </a:p>
          <a:p>
            <a:r>
              <a:rPr lang="en-GB" dirty="0"/>
              <a:t>Separate storage and compute</a:t>
            </a:r>
          </a:p>
          <a:p>
            <a:r>
              <a:rPr lang="en-GB" dirty="0"/>
              <a:t>Use existing tools and skills</a:t>
            </a:r>
          </a:p>
          <a:p>
            <a:r>
              <a:rPr lang="en-GB" dirty="0"/>
              <a:t>Deploy and use in minutes!</a:t>
            </a: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10624" y="1383668"/>
            <a:ext cx="7249584" cy="4577294"/>
          </a:xfrm>
          <a:prstGeom prst="rect">
            <a:avLst/>
          </a:prstGeom>
        </p:spPr>
      </p:pic>
    </p:spTree>
    <p:extLst>
      <p:ext uri="{BB962C8B-B14F-4D97-AF65-F5344CB8AC3E}">
        <p14:creationId xmlns:p14="http://schemas.microsoft.com/office/powerpoint/2010/main" val="52936712"/>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Concurrency: slots</a:t>
            </a:r>
          </a:p>
        </p:txBody>
      </p:sp>
      <p:graphicFrame>
        <p:nvGraphicFramePr>
          <p:cNvPr id="3" name="Chart 2"/>
          <p:cNvGraphicFramePr>
            <a:graphicFrameLocks/>
          </p:cNvGraphicFramePr>
          <p:nvPr>
            <p:extLst/>
          </p:nvPr>
        </p:nvGraphicFramePr>
        <p:xfrm>
          <a:off x="269241" y="1008679"/>
          <a:ext cx="11655840" cy="554662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0258987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Concurrency slot consumption</a:t>
            </a:r>
          </a:p>
        </p:txBody>
      </p:sp>
      <p:graphicFrame>
        <p:nvGraphicFramePr>
          <p:cNvPr id="3" name="Chart 2"/>
          <p:cNvGraphicFramePr>
            <a:graphicFrameLocks/>
          </p:cNvGraphicFramePr>
          <p:nvPr>
            <p:extLst/>
          </p:nvPr>
        </p:nvGraphicFramePr>
        <p:xfrm>
          <a:off x="269241" y="2345606"/>
          <a:ext cx="11655840" cy="4131205"/>
        </p:xfrm>
        <a:graphic>
          <a:graphicData uri="http://schemas.openxmlformats.org/drawingml/2006/chart">
            <c:chart xmlns:c="http://schemas.openxmlformats.org/drawingml/2006/chart" xmlns:r="http://schemas.openxmlformats.org/officeDocument/2006/relationships" r:id="rId3"/>
          </a:graphicData>
        </a:graphic>
      </p:graphicFrame>
      <p:sp>
        <p:nvSpPr>
          <p:cNvPr id="4" name="Left Brace 3"/>
          <p:cNvSpPr/>
          <p:nvPr/>
        </p:nvSpPr>
        <p:spPr>
          <a:xfrm rot="5400000">
            <a:off x="2606705" y="2436219"/>
            <a:ext cx="1062248" cy="3047811"/>
          </a:xfrm>
          <a:prstGeom prst="leftBrace">
            <a:avLst>
              <a:gd name="adj1" fmla="val 42323"/>
              <a:gd name="adj2" fmla="val 50000"/>
            </a:avLst>
          </a:prstGeom>
          <a:ln w="38100">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defTabSz="896386"/>
            <a:endParaRPr lang="en-GB" sz="1765" kern="0">
              <a:solidFill>
                <a:sysClr val="windowText" lastClr="000000"/>
              </a:solidFill>
            </a:endParaRPr>
          </a:p>
        </p:txBody>
      </p:sp>
      <p:sp>
        <p:nvSpPr>
          <p:cNvPr id="5" name="TextBox 4"/>
          <p:cNvSpPr txBox="1"/>
          <p:nvPr/>
        </p:nvSpPr>
        <p:spPr>
          <a:xfrm>
            <a:off x="2289546" y="2368523"/>
            <a:ext cx="1700982" cy="1267251"/>
          </a:xfrm>
          <a:prstGeom prst="rect">
            <a:avLst/>
          </a:prstGeom>
          <a:noFill/>
        </p:spPr>
        <p:txBody>
          <a:bodyPr wrap="none" lIns="179285" tIns="143428" rIns="179285" bIns="143428" rtlCol="0">
            <a:spAutoFit/>
          </a:bodyPr>
          <a:lstStyle/>
          <a:p>
            <a:pPr defTabSz="896386">
              <a:lnSpc>
                <a:spcPct val="90000"/>
              </a:lnSpc>
              <a:spcAft>
                <a:spcPts val="588"/>
              </a:spcAft>
            </a:pPr>
            <a:r>
              <a:rPr lang="en-GB" sz="7058" kern="0">
                <a:gradFill>
                  <a:gsLst>
                    <a:gs pos="2917">
                      <a:schemeClr val="tx1"/>
                    </a:gs>
                    <a:gs pos="30000">
                      <a:schemeClr val="tx1"/>
                    </a:gs>
                  </a:gsLst>
                  <a:lin ang="5400000" scaled="0"/>
                </a:gradFill>
              </a:rPr>
              <a:t>4-5</a:t>
            </a:r>
            <a:endParaRPr lang="en-GB" sz="7058" kern="0" dirty="0">
              <a:gradFill>
                <a:gsLst>
                  <a:gs pos="2917">
                    <a:schemeClr val="tx1"/>
                  </a:gs>
                  <a:gs pos="30000">
                    <a:schemeClr val="tx1"/>
                  </a:gs>
                </a:gsLst>
                <a:lin ang="5400000" scaled="0"/>
              </a:gradFill>
            </a:endParaRPr>
          </a:p>
        </p:txBody>
      </p:sp>
      <p:sp>
        <p:nvSpPr>
          <p:cNvPr id="6" name="Left Brace 5"/>
          <p:cNvSpPr/>
          <p:nvPr/>
        </p:nvSpPr>
        <p:spPr>
          <a:xfrm rot="5400000">
            <a:off x="6013084" y="1375741"/>
            <a:ext cx="1062248" cy="3047811"/>
          </a:xfrm>
          <a:prstGeom prst="leftBrace">
            <a:avLst>
              <a:gd name="adj1" fmla="val 42323"/>
              <a:gd name="adj2" fmla="val 50000"/>
            </a:avLst>
          </a:prstGeom>
          <a:ln w="38100">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defTabSz="896386"/>
            <a:endParaRPr lang="en-GB" sz="1765" kern="0">
              <a:solidFill>
                <a:sysClr val="windowText" lastClr="000000"/>
              </a:solidFill>
            </a:endParaRPr>
          </a:p>
        </p:txBody>
      </p:sp>
      <p:sp>
        <p:nvSpPr>
          <p:cNvPr id="7" name="TextBox 6"/>
          <p:cNvSpPr txBox="1"/>
          <p:nvPr/>
        </p:nvSpPr>
        <p:spPr>
          <a:xfrm>
            <a:off x="5693717" y="1401363"/>
            <a:ext cx="1700982" cy="1267251"/>
          </a:xfrm>
          <a:prstGeom prst="rect">
            <a:avLst/>
          </a:prstGeom>
          <a:noFill/>
        </p:spPr>
        <p:txBody>
          <a:bodyPr wrap="none" lIns="179285" tIns="143428" rIns="179285" bIns="143428" rtlCol="0">
            <a:spAutoFit/>
          </a:bodyPr>
          <a:lstStyle/>
          <a:p>
            <a:pPr defTabSz="896386">
              <a:lnSpc>
                <a:spcPct val="90000"/>
              </a:lnSpc>
              <a:spcAft>
                <a:spcPts val="588"/>
              </a:spcAft>
            </a:pPr>
            <a:r>
              <a:rPr lang="en-GB" sz="7058" kern="0">
                <a:gradFill>
                  <a:gsLst>
                    <a:gs pos="2917">
                      <a:schemeClr val="tx1"/>
                    </a:gs>
                    <a:gs pos="30000">
                      <a:schemeClr val="tx1"/>
                    </a:gs>
                  </a:gsLst>
                  <a:lin ang="5400000" scaled="0"/>
                </a:gradFill>
              </a:rPr>
              <a:t>2-3</a:t>
            </a:r>
            <a:endParaRPr lang="en-GB" sz="7058" kern="0" dirty="0">
              <a:gradFill>
                <a:gsLst>
                  <a:gs pos="2917">
                    <a:schemeClr val="tx1"/>
                  </a:gs>
                  <a:gs pos="30000">
                    <a:schemeClr val="tx1"/>
                  </a:gs>
                </a:gsLst>
                <a:lin ang="5400000" scaled="0"/>
              </a:gradFill>
            </a:endParaRPr>
          </a:p>
        </p:txBody>
      </p:sp>
      <p:sp>
        <p:nvSpPr>
          <p:cNvPr id="8" name="Left Brace 7"/>
          <p:cNvSpPr/>
          <p:nvPr/>
        </p:nvSpPr>
        <p:spPr>
          <a:xfrm rot="5400000">
            <a:off x="9598744" y="408582"/>
            <a:ext cx="1062248" cy="3047811"/>
          </a:xfrm>
          <a:prstGeom prst="leftBrace">
            <a:avLst>
              <a:gd name="adj1" fmla="val 42323"/>
              <a:gd name="adj2" fmla="val 50000"/>
            </a:avLst>
          </a:prstGeom>
          <a:ln w="38100">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defTabSz="896386"/>
            <a:endParaRPr lang="en-GB" sz="1765" kern="0">
              <a:solidFill>
                <a:sysClr val="windowText" lastClr="000000"/>
              </a:solidFill>
            </a:endParaRPr>
          </a:p>
        </p:txBody>
      </p:sp>
      <p:sp>
        <p:nvSpPr>
          <p:cNvPr id="9" name="TextBox 8"/>
          <p:cNvSpPr txBox="1"/>
          <p:nvPr/>
        </p:nvSpPr>
        <p:spPr>
          <a:xfrm>
            <a:off x="9681660" y="317109"/>
            <a:ext cx="850806" cy="1267251"/>
          </a:xfrm>
          <a:prstGeom prst="rect">
            <a:avLst/>
          </a:prstGeom>
          <a:noFill/>
        </p:spPr>
        <p:txBody>
          <a:bodyPr wrap="none" lIns="179285" tIns="143428" rIns="179285" bIns="143428" rtlCol="0">
            <a:spAutoFit/>
          </a:bodyPr>
          <a:lstStyle/>
          <a:p>
            <a:pPr defTabSz="896386">
              <a:lnSpc>
                <a:spcPct val="90000"/>
              </a:lnSpc>
              <a:spcAft>
                <a:spcPts val="588"/>
              </a:spcAft>
            </a:pPr>
            <a:r>
              <a:rPr lang="en-GB" sz="7058" kern="0" dirty="0">
                <a:gradFill>
                  <a:gsLst>
                    <a:gs pos="2917">
                      <a:schemeClr val="tx1"/>
                    </a:gs>
                    <a:gs pos="30000">
                      <a:schemeClr val="tx1"/>
                    </a:gs>
                  </a:gsLst>
                  <a:lin ang="5400000" scaled="0"/>
                </a:gradFill>
              </a:rPr>
              <a:t>1</a:t>
            </a:r>
          </a:p>
        </p:txBody>
      </p:sp>
    </p:spTree>
    <p:extLst>
      <p:ext uri="{BB962C8B-B14F-4D97-AF65-F5344CB8AC3E}">
        <p14:creationId xmlns:p14="http://schemas.microsoft.com/office/powerpoint/2010/main" val="141322913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Concurrency impact: queries &amp; slots</a:t>
            </a:r>
          </a:p>
        </p:txBody>
      </p:sp>
      <p:graphicFrame>
        <p:nvGraphicFramePr>
          <p:cNvPr id="3" name="Chart 2"/>
          <p:cNvGraphicFramePr>
            <a:graphicFrameLocks/>
          </p:cNvGraphicFramePr>
          <p:nvPr>
            <p:extLst/>
          </p:nvPr>
        </p:nvGraphicFramePr>
        <p:xfrm>
          <a:off x="269242" y="1233459"/>
          <a:ext cx="11655840" cy="524335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27955085"/>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Est. mem grant example #1: 10 column table</a:t>
            </a:r>
          </a:p>
        </p:txBody>
      </p:sp>
      <p:graphicFrame>
        <p:nvGraphicFramePr>
          <p:cNvPr id="9" name="Chart 8"/>
          <p:cNvGraphicFramePr>
            <a:graphicFrameLocks/>
          </p:cNvGraphicFramePr>
          <p:nvPr>
            <p:extLst/>
          </p:nvPr>
        </p:nvGraphicFramePr>
        <p:xfrm>
          <a:off x="6278311" y="1189494"/>
          <a:ext cx="5646770" cy="494092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p:cNvGraphicFramePr>
            <a:graphicFrameLocks/>
          </p:cNvGraphicFramePr>
          <p:nvPr>
            <p:extLst/>
          </p:nvPr>
        </p:nvGraphicFramePr>
        <p:xfrm>
          <a:off x="450390" y="1189494"/>
          <a:ext cx="5646770" cy="494092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5640239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Est. mem grant example #2: 30 column table </a:t>
            </a:r>
          </a:p>
        </p:txBody>
      </p:sp>
      <p:graphicFrame>
        <p:nvGraphicFramePr>
          <p:cNvPr id="3" name="Chart 2"/>
          <p:cNvGraphicFramePr>
            <a:graphicFrameLocks/>
          </p:cNvGraphicFramePr>
          <p:nvPr>
            <p:extLst/>
          </p:nvPr>
        </p:nvGraphicFramePr>
        <p:xfrm>
          <a:off x="269241" y="1189494"/>
          <a:ext cx="5646770" cy="494092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p:cNvGraphicFramePr>
            <a:graphicFrameLocks/>
          </p:cNvGraphicFramePr>
          <p:nvPr>
            <p:extLst/>
          </p:nvPr>
        </p:nvGraphicFramePr>
        <p:xfrm>
          <a:off x="6278311" y="1189494"/>
          <a:ext cx="5646770" cy="494092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71789345"/>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Memory grant sizing 1/2</a:t>
            </a:r>
          </a:p>
        </p:txBody>
      </p:sp>
      <p:sp>
        <p:nvSpPr>
          <p:cNvPr id="5" name="Text Placeholder 4"/>
          <p:cNvSpPr>
            <a:spLocks noGrp="1"/>
          </p:cNvSpPr>
          <p:nvPr>
            <p:ph type="body" sz="quarter" idx="10"/>
          </p:nvPr>
        </p:nvSpPr>
        <p:spPr>
          <a:xfrm>
            <a:off x="269240" y="1197639"/>
            <a:ext cx="11655841" cy="5714696"/>
          </a:xfrm>
        </p:spPr>
        <p:txBody>
          <a:bodyPr/>
          <a:lstStyle/>
          <a:p>
            <a:r>
              <a:rPr lang="en-GB" sz="1372" dirty="0">
                <a:solidFill>
                  <a:srgbClr val="0000FF"/>
                </a:solidFill>
                <a:highlight>
                  <a:srgbClr val="FFFFFF"/>
                </a:highlight>
              </a:rPr>
              <a:t>DECLARE</a:t>
            </a:r>
            <a:r>
              <a:rPr lang="en-GB" sz="1372" dirty="0">
                <a:solidFill>
                  <a:srgbClr val="000000"/>
                </a:solidFill>
                <a:highlight>
                  <a:srgbClr val="FFFFFF"/>
                </a:highlight>
              </a:rPr>
              <a:t> @rows </a:t>
            </a:r>
            <a:r>
              <a:rPr lang="en-GB" sz="1372" dirty="0">
                <a:solidFill>
                  <a:srgbClr val="0000FF"/>
                </a:solidFill>
                <a:highlight>
                  <a:srgbClr val="FFFFFF"/>
                </a:highlight>
              </a:rPr>
              <a:t>INT</a:t>
            </a:r>
            <a:r>
              <a:rPr lang="en-GB" sz="1372" dirty="0">
                <a:solidFill>
                  <a:srgbClr val="000000"/>
                </a:solidFill>
                <a:highlight>
                  <a:srgbClr val="FFFFFF"/>
                </a:highlight>
              </a:rPr>
              <a:t> </a:t>
            </a:r>
            <a:r>
              <a:rPr lang="en-GB" sz="1372" dirty="0">
                <a:solidFill>
                  <a:srgbClr val="808080"/>
                </a:solidFill>
                <a:highlight>
                  <a:srgbClr val="FFFFFF"/>
                </a:highlight>
              </a:rPr>
              <a:t>=</a:t>
            </a:r>
            <a:r>
              <a:rPr lang="en-GB" sz="1372" dirty="0">
                <a:solidFill>
                  <a:srgbClr val="000000"/>
                </a:solidFill>
                <a:highlight>
                  <a:srgbClr val="FFFFFF"/>
                </a:highlight>
              </a:rPr>
              <a:t> 102400</a:t>
            </a:r>
            <a:r>
              <a:rPr lang="en-GB" sz="1372" dirty="0">
                <a:solidFill>
                  <a:srgbClr val="808080"/>
                </a:solidFill>
                <a:highlight>
                  <a:srgbClr val="FFFFFF"/>
                </a:highlight>
              </a:rPr>
              <a:t>;</a:t>
            </a:r>
            <a:endParaRPr lang="en-GB" sz="1372" dirty="0">
              <a:solidFill>
                <a:srgbClr val="000000"/>
              </a:solidFill>
              <a:highlight>
                <a:srgbClr val="FFFFFF"/>
              </a:highlight>
            </a:endParaRPr>
          </a:p>
          <a:p>
            <a:r>
              <a:rPr lang="en-GB" sz="1372" dirty="0">
                <a:solidFill>
                  <a:srgbClr val="0000FF"/>
                </a:solidFill>
                <a:highlight>
                  <a:srgbClr val="FFFFFF"/>
                </a:highlight>
              </a:rPr>
              <a:t>WITH</a:t>
            </a:r>
            <a:r>
              <a:rPr lang="en-GB" sz="1372" dirty="0">
                <a:solidFill>
                  <a:srgbClr val="000000"/>
                </a:solidFill>
                <a:highlight>
                  <a:srgbClr val="FFFFFF"/>
                </a:highlight>
              </a:rPr>
              <a:t> base </a:t>
            </a:r>
            <a:r>
              <a:rPr lang="en-GB" sz="1372" dirty="0">
                <a:solidFill>
                  <a:srgbClr val="0000FF"/>
                </a:solidFill>
                <a:highlight>
                  <a:srgbClr val="FFFFFF"/>
                </a:highlight>
              </a:rPr>
              <a:t>AS</a:t>
            </a:r>
            <a:endParaRPr lang="en-GB" sz="1372" dirty="0">
              <a:solidFill>
                <a:srgbClr val="000000"/>
              </a:solidFill>
              <a:highlight>
                <a:srgbClr val="FFFFFF"/>
              </a:highlight>
            </a:endParaRPr>
          </a:p>
          <a:p>
            <a:r>
              <a:rPr lang="en-GB" sz="1372" dirty="0">
                <a:solidFill>
                  <a:srgbClr val="808080"/>
                </a:solidFill>
                <a:highlight>
                  <a:srgbClr val="FFFFFF"/>
                </a:highlight>
              </a:rPr>
              <a:t>(</a:t>
            </a:r>
            <a:r>
              <a:rPr lang="en-GB" sz="1372" dirty="0">
                <a:solidFill>
                  <a:srgbClr val="000000"/>
                </a:solidFill>
                <a:highlight>
                  <a:srgbClr val="FFFFFF"/>
                </a:highlight>
              </a:rPr>
              <a:t>   </a:t>
            </a:r>
            <a:r>
              <a:rPr lang="en-GB" sz="1372" dirty="0">
                <a:solidFill>
                  <a:srgbClr val="0000FF"/>
                </a:solidFill>
                <a:highlight>
                  <a:srgbClr val="FFFFFF"/>
                </a:highlight>
              </a:rPr>
              <a:t>SELECT</a:t>
            </a:r>
            <a:r>
              <a:rPr lang="en-GB" sz="1372" dirty="0">
                <a:solidFill>
                  <a:srgbClr val="000000"/>
                </a:solidFill>
                <a:highlight>
                  <a:srgbClr val="FFFFFF"/>
                </a:highlight>
              </a:rPr>
              <a:t>  </a:t>
            </a:r>
            <a:r>
              <a:rPr lang="en-GB" sz="1372" dirty="0" err="1">
                <a:solidFill>
                  <a:srgbClr val="000000"/>
                </a:solidFill>
                <a:highlight>
                  <a:srgbClr val="FFFFFF"/>
                </a:highlight>
              </a:rPr>
              <a:t>table_name</a:t>
            </a:r>
            <a:endParaRPr lang="en-GB" sz="1372" dirty="0">
              <a:solidFill>
                <a:srgbClr val="000000"/>
              </a:solidFill>
              <a:highlight>
                <a:srgbClr val="FFFFFF"/>
              </a:highlight>
            </a:endParaRPr>
          </a:p>
          <a:p>
            <a:r>
              <a:rPr lang="en-GB" sz="1372" dirty="0">
                <a:solidFill>
                  <a:srgbClr val="808080"/>
                </a:solidFill>
                <a:highlight>
                  <a:srgbClr val="FFFFFF"/>
                </a:highlight>
              </a:rPr>
              <a:t>    ,</a:t>
            </a:r>
            <a:r>
              <a:rPr lang="en-GB" sz="1372" dirty="0">
                <a:solidFill>
                  <a:srgbClr val="000000"/>
                </a:solidFill>
                <a:highlight>
                  <a:srgbClr val="FFFFFF"/>
                </a:highlight>
              </a:rPr>
              <a:t>       </a:t>
            </a:r>
            <a:r>
              <a:rPr lang="en-GB" sz="1372" dirty="0">
                <a:solidFill>
                  <a:srgbClr val="FF00FF"/>
                </a:solidFill>
                <a:highlight>
                  <a:srgbClr val="FFFFFF"/>
                </a:highlight>
              </a:rPr>
              <a:t>SUM</a:t>
            </a:r>
            <a:r>
              <a:rPr lang="en-GB" sz="1372" dirty="0">
                <a:solidFill>
                  <a:srgbClr val="808080"/>
                </a:solidFill>
                <a:highlight>
                  <a:srgbClr val="FFFFFF"/>
                </a:highlight>
              </a:rPr>
              <a:t>(</a:t>
            </a:r>
            <a:r>
              <a:rPr lang="en-GB" sz="1372" dirty="0" err="1">
                <a:solidFill>
                  <a:srgbClr val="000000"/>
                </a:solidFill>
                <a:highlight>
                  <a:srgbClr val="FFFFFF"/>
                </a:highlight>
              </a:rPr>
              <a:t>column_count</a:t>
            </a:r>
            <a:r>
              <a:rPr lang="en-GB" sz="1372" dirty="0">
                <a:solidFill>
                  <a:srgbClr val="808080"/>
                </a:solidFill>
                <a:highlight>
                  <a:srgbClr val="FFFFFF"/>
                </a:highlight>
              </a:rPr>
              <a:t>)</a:t>
            </a:r>
            <a:r>
              <a:rPr lang="en-GB" sz="1372" dirty="0">
                <a:solidFill>
                  <a:srgbClr val="000000"/>
                </a:solidFill>
                <a:highlight>
                  <a:srgbClr val="FFFFFF"/>
                </a:highlight>
              </a:rPr>
              <a:t>                   </a:t>
            </a:r>
            <a:r>
              <a:rPr lang="en-GB" sz="1372" dirty="0">
                <a:solidFill>
                  <a:srgbClr val="0000FF"/>
                </a:solidFill>
                <a:highlight>
                  <a:srgbClr val="FFFFFF"/>
                </a:highlight>
              </a:rPr>
              <a:t>AS</a:t>
            </a:r>
            <a:r>
              <a:rPr lang="en-GB" sz="1372" dirty="0">
                <a:solidFill>
                  <a:srgbClr val="000000"/>
                </a:solidFill>
                <a:highlight>
                  <a:srgbClr val="FFFFFF"/>
                </a:highlight>
              </a:rPr>
              <a:t> </a:t>
            </a:r>
            <a:r>
              <a:rPr lang="en-GB" sz="1372" dirty="0" err="1">
                <a:solidFill>
                  <a:srgbClr val="000000"/>
                </a:solidFill>
                <a:highlight>
                  <a:srgbClr val="FFFFFF"/>
                </a:highlight>
              </a:rPr>
              <a:t>column_count</a:t>
            </a:r>
            <a:endParaRPr lang="en-GB" sz="1372" dirty="0">
              <a:solidFill>
                <a:srgbClr val="000000"/>
              </a:solidFill>
              <a:highlight>
                <a:srgbClr val="FFFFFF"/>
              </a:highlight>
            </a:endParaRPr>
          </a:p>
          <a:p>
            <a:r>
              <a:rPr lang="en-GB" sz="1372" dirty="0">
                <a:solidFill>
                  <a:srgbClr val="808080"/>
                </a:solidFill>
                <a:highlight>
                  <a:srgbClr val="FFFFFF"/>
                </a:highlight>
              </a:rPr>
              <a:t>    ,</a:t>
            </a:r>
            <a:r>
              <a:rPr lang="en-GB" sz="1372" dirty="0">
                <a:solidFill>
                  <a:srgbClr val="000000"/>
                </a:solidFill>
                <a:highlight>
                  <a:srgbClr val="FFFFFF"/>
                </a:highlight>
              </a:rPr>
              <a:t>       </a:t>
            </a:r>
            <a:r>
              <a:rPr lang="en-GB" sz="1372" dirty="0">
                <a:solidFill>
                  <a:srgbClr val="FF00FF"/>
                </a:solidFill>
                <a:highlight>
                  <a:srgbClr val="FFFFFF"/>
                </a:highlight>
              </a:rPr>
              <a:t>ISNULL</a:t>
            </a:r>
            <a:r>
              <a:rPr lang="en-GB" sz="1372" dirty="0">
                <a:solidFill>
                  <a:srgbClr val="808080"/>
                </a:solidFill>
                <a:highlight>
                  <a:srgbClr val="FFFFFF"/>
                </a:highlight>
              </a:rPr>
              <a:t>(</a:t>
            </a:r>
            <a:r>
              <a:rPr lang="en-GB" sz="1372" dirty="0">
                <a:solidFill>
                  <a:srgbClr val="FF00FF"/>
                </a:solidFill>
                <a:highlight>
                  <a:srgbClr val="FFFFFF"/>
                </a:highlight>
              </a:rPr>
              <a:t>SUM</a:t>
            </a:r>
            <a:r>
              <a:rPr lang="en-GB" sz="1372" dirty="0">
                <a:solidFill>
                  <a:srgbClr val="808080"/>
                </a:solidFill>
                <a:highlight>
                  <a:srgbClr val="FFFFFF"/>
                </a:highlight>
              </a:rPr>
              <a:t>(</a:t>
            </a:r>
            <a:r>
              <a:rPr lang="en-GB" sz="1372" dirty="0" err="1">
                <a:solidFill>
                  <a:srgbClr val="000000"/>
                </a:solidFill>
                <a:highlight>
                  <a:srgbClr val="FFFFFF"/>
                </a:highlight>
              </a:rPr>
              <a:t>short_string_count</a:t>
            </a:r>
            <a:r>
              <a:rPr lang="en-GB" sz="1372" dirty="0">
                <a:solidFill>
                  <a:srgbClr val="808080"/>
                </a:solidFill>
                <a:highlight>
                  <a:srgbClr val="FFFFFF"/>
                </a:highlight>
              </a:rPr>
              <a:t>),</a:t>
            </a:r>
            <a:r>
              <a:rPr lang="en-GB" sz="1372" dirty="0">
                <a:solidFill>
                  <a:srgbClr val="000000"/>
                </a:solidFill>
                <a:highlight>
                  <a:srgbClr val="FFFFFF"/>
                </a:highlight>
              </a:rPr>
              <a:t>0</a:t>
            </a:r>
            <a:r>
              <a:rPr lang="en-GB" sz="1372" dirty="0">
                <a:solidFill>
                  <a:srgbClr val="808080"/>
                </a:solidFill>
                <a:highlight>
                  <a:srgbClr val="FFFFFF"/>
                </a:highlight>
              </a:rPr>
              <a:t>)</a:t>
            </a:r>
            <a:r>
              <a:rPr lang="en-GB" sz="1372" dirty="0">
                <a:solidFill>
                  <a:srgbClr val="000000"/>
                </a:solidFill>
                <a:highlight>
                  <a:srgbClr val="FFFFFF"/>
                </a:highlight>
              </a:rPr>
              <a:t>   </a:t>
            </a:r>
            <a:r>
              <a:rPr lang="en-GB" sz="1372" dirty="0">
                <a:solidFill>
                  <a:srgbClr val="0000FF"/>
                </a:solidFill>
                <a:highlight>
                  <a:srgbClr val="FFFFFF"/>
                </a:highlight>
              </a:rPr>
              <a:t>AS</a:t>
            </a:r>
            <a:r>
              <a:rPr lang="en-GB" sz="1372" dirty="0">
                <a:solidFill>
                  <a:srgbClr val="000000"/>
                </a:solidFill>
                <a:highlight>
                  <a:srgbClr val="FFFFFF"/>
                </a:highlight>
              </a:rPr>
              <a:t> </a:t>
            </a:r>
            <a:r>
              <a:rPr lang="en-GB" sz="1372" dirty="0" err="1">
                <a:solidFill>
                  <a:srgbClr val="000000"/>
                </a:solidFill>
                <a:highlight>
                  <a:srgbClr val="FFFFFF"/>
                </a:highlight>
              </a:rPr>
              <a:t>short_string_count</a:t>
            </a:r>
            <a:endParaRPr lang="en-GB" sz="1372" dirty="0">
              <a:solidFill>
                <a:srgbClr val="000000"/>
              </a:solidFill>
              <a:highlight>
                <a:srgbClr val="FFFFFF"/>
              </a:highlight>
            </a:endParaRPr>
          </a:p>
          <a:p>
            <a:r>
              <a:rPr lang="en-GB" sz="1372" dirty="0">
                <a:solidFill>
                  <a:srgbClr val="808080"/>
                </a:solidFill>
                <a:highlight>
                  <a:srgbClr val="FFFFFF"/>
                </a:highlight>
              </a:rPr>
              <a:t>    ,</a:t>
            </a:r>
            <a:r>
              <a:rPr lang="en-GB" sz="1372" dirty="0">
                <a:solidFill>
                  <a:srgbClr val="000000"/>
                </a:solidFill>
                <a:highlight>
                  <a:srgbClr val="FFFFFF"/>
                </a:highlight>
              </a:rPr>
              <a:t>       </a:t>
            </a:r>
            <a:r>
              <a:rPr lang="en-GB" sz="1372" dirty="0">
                <a:solidFill>
                  <a:srgbClr val="FF00FF"/>
                </a:solidFill>
                <a:highlight>
                  <a:srgbClr val="FFFFFF"/>
                </a:highlight>
              </a:rPr>
              <a:t>ISNULL</a:t>
            </a:r>
            <a:r>
              <a:rPr lang="en-GB" sz="1372" dirty="0">
                <a:solidFill>
                  <a:srgbClr val="808080"/>
                </a:solidFill>
                <a:highlight>
                  <a:srgbClr val="FFFFFF"/>
                </a:highlight>
              </a:rPr>
              <a:t>(</a:t>
            </a:r>
            <a:r>
              <a:rPr lang="en-GB" sz="1372" dirty="0">
                <a:solidFill>
                  <a:srgbClr val="FF00FF"/>
                </a:solidFill>
                <a:highlight>
                  <a:srgbClr val="FFFFFF"/>
                </a:highlight>
              </a:rPr>
              <a:t>SUM</a:t>
            </a:r>
            <a:r>
              <a:rPr lang="en-GB" sz="1372" dirty="0">
                <a:solidFill>
                  <a:srgbClr val="808080"/>
                </a:solidFill>
                <a:highlight>
                  <a:srgbClr val="FFFFFF"/>
                </a:highlight>
              </a:rPr>
              <a:t>(</a:t>
            </a:r>
            <a:r>
              <a:rPr lang="en-GB" sz="1372" dirty="0" err="1">
                <a:solidFill>
                  <a:srgbClr val="000000"/>
                </a:solidFill>
                <a:highlight>
                  <a:srgbClr val="FFFFFF"/>
                </a:highlight>
              </a:rPr>
              <a:t>long_string_count</a:t>
            </a:r>
            <a:r>
              <a:rPr lang="en-GB" sz="1372" dirty="0">
                <a:solidFill>
                  <a:srgbClr val="808080"/>
                </a:solidFill>
                <a:highlight>
                  <a:srgbClr val="FFFFFF"/>
                </a:highlight>
              </a:rPr>
              <a:t>),</a:t>
            </a:r>
            <a:r>
              <a:rPr lang="en-GB" sz="1372" dirty="0">
                <a:solidFill>
                  <a:srgbClr val="000000"/>
                </a:solidFill>
                <a:highlight>
                  <a:srgbClr val="FFFFFF"/>
                </a:highlight>
              </a:rPr>
              <a:t>0</a:t>
            </a:r>
            <a:r>
              <a:rPr lang="en-GB" sz="1372" dirty="0">
                <a:solidFill>
                  <a:srgbClr val="808080"/>
                </a:solidFill>
                <a:highlight>
                  <a:srgbClr val="FFFFFF"/>
                </a:highlight>
              </a:rPr>
              <a:t>)</a:t>
            </a:r>
            <a:r>
              <a:rPr lang="en-GB" sz="1372" dirty="0">
                <a:solidFill>
                  <a:srgbClr val="000000"/>
                </a:solidFill>
                <a:highlight>
                  <a:srgbClr val="FFFFFF"/>
                </a:highlight>
              </a:rPr>
              <a:t>    </a:t>
            </a:r>
            <a:r>
              <a:rPr lang="en-GB" sz="1372" dirty="0">
                <a:solidFill>
                  <a:srgbClr val="0000FF"/>
                </a:solidFill>
                <a:highlight>
                  <a:srgbClr val="FFFFFF"/>
                </a:highlight>
              </a:rPr>
              <a:t>AS</a:t>
            </a:r>
            <a:r>
              <a:rPr lang="en-GB" sz="1372" dirty="0">
                <a:solidFill>
                  <a:srgbClr val="000000"/>
                </a:solidFill>
                <a:highlight>
                  <a:srgbClr val="FFFFFF"/>
                </a:highlight>
              </a:rPr>
              <a:t> </a:t>
            </a:r>
            <a:r>
              <a:rPr lang="en-GB" sz="1372" dirty="0" err="1">
                <a:solidFill>
                  <a:srgbClr val="000000"/>
                </a:solidFill>
                <a:highlight>
                  <a:srgbClr val="FFFFFF"/>
                </a:highlight>
              </a:rPr>
              <a:t>long_string_count</a:t>
            </a:r>
            <a:endParaRPr lang="en-GB" sz="1372" dirty="0">
              <a:solidFill>
                <a:srgbClr val="000000"/>
              </a:solidFill>
              <a:highlight>
                <a:srgbClr val="FFFFFF"/>
              </a:highlight>
            </a:endParaRPr>
          </a:p>
          <a:p>
            <a:r>
              <a:rPr lang="en-GB" sz="1372" dirty="0">
                <a:solidFill>
                  <a:srgbClr val="0000FF"/>
                </a:solidFill>
                <a:highlight>
                  <a:srgbClr val="FFFFFF"/>
                </a:highlight>
              </a:rPr>
              <a:t>    FROM</a:t>
            </a:r>
            <a:r>
              <a:rPr lang="en-GB" sz="1372" dirty="0">
                <a:solidFill>
                  <a:srgbClr val="000000"/>
                </a:solidFill>
                <a:highlight>
                  <a:srgbClr val="FFFFFF"/>
                </a:highlight>
              </a:rPr>
              <a:t>    </a:t>
            </a:r>
            <a:r>
              <a:rPr lang="en-GB" sz="1372" dirty="0">
                <a:solidFill>
                  <a:srgbClr val="808080"/>
                </a:solidFill>
                <a:highlight>
                  <a:srgbClr val="FFFFFF"/>
                </a:highlight>
              </a:rPr>
              <a:t>(</a:t>
            </a:r>
            <a:r>
              <a:rPr lang="en-GB" sz="1372" dirty="0">
                <a:solidFill>
                  <a:srgbClr val="000000"/>
                </a:solidFill>
                <a:highlight>
                  <a:srgbClr val="FFFFFF"/>
                </a:highlight>
              </a:rPr>
              <a:t>   </a:t>
            </a:r>
            <a:r>
              <a:rPr lang="en-GB" sz="1372" dirty="0">
                <a:solidFill>
                  <a:srgbClr val="0000FF"/>
                </a:solidFill>
                <a:highlight>
                  <a:srgbClr val="FFFFFF"/>
                </a:highlight>
              </a:rPr>
              <a:t>SELECT</a:t>
            </a:r>
            <a:r>
              <a:rPr lang="en-GB" sz="1372" dirty="0">
                <a:solidFill>
                  <a:srgbClr val="000000"/>
                </a:solidFill>
                <a:highlight>
                  <a:srgbClr val="FFFFFF"/>
                </a:highlight>
              </a:rPr>
              <a:t>  tb</a:t>
            </a:r>
            <a:r>
              <a:rPr lang="en-GB" sz="1372" dirty="0">
                <a:solidFill>
                  <a:srgbClr val="808080"/>
                </a:solidFill>
                <a:highlight>
                  <a:srgbClr val="FFFFFF"/>
                </a:highlight>
              </a:rPr>
              <a:t>.</a:t>
            </a:r>
            <a:r>
              <a:rPr lang="en-GB" sz="1372" dirty="0">
                <a:solidFill>
                  <a:srgbClr val="000000"/>
                </a:solidFill>
                <a:highlight>
                  <a:srgbClr val="FFFFFF"/>
                </a:highlight>
              </a:rPr>
              <a:t>name                                             </a:t>
            </a:r>
            <a:r>
              <a:rPr lang="en-GB" sz="1372" dirty="0">
                <a:solidFill>
                  <a:srgbClr val="0000FF"/>
                </a:solidFill>
                <a:highlight>
                  <a:srgbClr val="FFFFFF"/>
                </a:highlight>
              </a:rPr>
              <a:t>AS</a:t>
            </a:r>
            <a:r>
              <a:rPr lang="en-GB" sz="1372" dirty="0">
                <a:solidFill>
                  <a:srgbClr val="000000"/>
                </a:solidFill>
                <a:highlight>
                  <a:srgbClr val="FFFFFF"/>
                </a:highlight>
              </a:rPr>
              <a:t> </a:t>
            </a:r>
            <a:r>
              <a:rPr lang="en-GB" sz="1372" dirty="0" err="1">
                <a:solidFill>
                  <a:srgbClr val="000000"/>
                </a:solidFill>
                <a:highlight>
                  <a:srgbClr val="FFFFFF"/>
                </a:highlight>
              </a:rPr>
              <a:t>table_name</a:t>
            </a:r>
            <a:endParaRPr lang="en-GB" sz="1372" dirty="0">
              <a:solidFill>
                <a:srgbClr val="000000"/>
              </a:solidFill>
              <a:highlight>
                <a:srgbClr val="FFFFFF"/>
              </a:highlight>
            </a:endParaRPr>
          </a:p>
          <a:p>
            <a:r>
              <a:rPr lang="en-GB" sz="1372" dirty="0">
                <a:solidFill>
                  <a:srgbClr val="808080"/>
                </a:solidFill>
                <a:highlight>
                  <a:srgbClr val="FFFFFF"/>
                </a:highlight>
              </a:rPr>
              <a:t>                ,</a:t>
            </a:r>
            <a:r>
              <a:rPr lang="en-GB" sz="1372" dirty="0">
                <a:solidFill>
                  <a:srgbClr val="000000"/>
                </a:solidFill>
                <a:highlight>
                  <a:srgbClr val="FFFFFF"/>
                </a:highlight>
              </a:rPr>
              <a:t>       </a:t>
            </a:r>
            <a:r>
              <a:rPr lang="en-GB" sz="1372" dirty="0">
                <a:solidFill>
                  <a:srgbClr val="FF00FF"/>
                </a:solidFill>
                <a:highlight>
                  <a:srgbClr val="FFFFFF"/>
                </a:highlight>
              </a:rPr>
              <a:t>COUNT</a:t>
            </a:r>
            <a:r>
              <a:rPr lang="en-GB" sz="1372" dirty="0">
                <a:solidFill>
                  <a:srgbClr val="808080"/>
                </a:solidFill>
                <a:highlight>
                  <a:srgbClr val="FFFFFF"/>
                </a:highlight>
              </a:rPr>
              <a:t>(</a:t>
            </a:r>
            <a:r>
              <a:rPr lang="en-GB" sz="1372" dirty="0" err="1">
                <a:solidFill>
                  <a:srgbClr val="000000"/>
                </a:solidFill>
                <a:highlight>
                  <a:srgbClr val="FFFFFF"/>
                </a:highlight>
              </a:rPr>
              <a:t>co</a:t>
            </a:r>
            <a:r>
              <a:rPr lang="en-GB" sz="1372" dirty="0" err="1">
                <a:solidFill>
                  <a:srgbClr val="808080"/>
                </a:solidFill>
                <a:highlight>
                  <a:srgbClr val="FFFFFF"/>
                </a:highlight>
              </a:rPr>
              <a:t>.</a:t>
            </a:r>
            <a:r>
              <a:rPr lang="en-GB" sz="1372" dirty="0" err="1">
                <a:solidFill>
                  <a:srgbClr val="000000"/>
                </a:solidFill>
                <a:highlight>
                  <a:srgbClr val="FFFFFF"/>
                </a:highlight>
              </a:rPr>
              <a:t>column_id</a:t>
            </a:r>
            <a:r>
              <a:rPr lang="en-GB" sz="1372" dirty="0">
                <a:solidFill>
                  <a:srgbClr val="808080"/>
                </a:solidFill>
                <a:highlight>
                  <a:srgbClr val="FFFFFF"/>
                </a:highlight>
              </a:rPr>
              <a:t>)</a:t>
            </a:r>
            <a:r>
              <a:rPr lang="en-GB" sz="1372" dirty="0">
                <a:solidFill>
                  <a:srgbClr val="000000"/>
                </a:solidFill>
                <a:highlight>
                  <a:srgbClr val="FFFFFF"/>
                </a:highlight>
              </a:rPr>
              <a:t>                                 </a:t>
            </a:r>
            <a:r>
              <a:rPr lang="en-GB" sz="1372" dirty="0">
                <a:solidFill>
                  <a:srgbClr val="0000FF"/>
                </a:solidFill>
                <a:highlight>
                  <a:srgbClr val="FFFFFF"/>
                </a:highlight>
              </a:rPr>
              <a:t>AS</a:t>
            </a:r>
            <a:r>
              <a:rPr lang="en-GB" sz="1372" dirty="0">
                <a:solidFill>
                  <a:srgbClr val="000000"/>
                </a:solidFill>
                <a:highlight>
                  <a:srgbClr val="FFFFFF"/>
                </a:highlight>
              </a:rPr>
              <a:t> </a:t>
            </a:r>
            <a:r>
              <a:rPr lang="en-GB" sz="1372" dirty="0" err="1">
                <a:solidFill>
                  <a:srgbClr val="000000"/>
                </a:solidFill>
                <a:highlight>
                  <a:srgbClr val="FFFFFF"/>
                </a:highlight>
              </a:rPr>
              <a:t>column_count</a:t>
            </a:r>
            <a:endParaRPr lang="en-GB" sz="1372" dirty="0">
              <a:solidFill>
                <a:srgbClr val="000000"/>
              </a:solidFill>
              <a:highlight>
                <a:srgbClr val="FFFFFF"/>
              </a:highlight>
            </a:endParaRPr>
          </a:p>
          <a:p>
            <a:r>
              <a:rPr lang="en-GB" sz="1372" dirty="0">
                <a:solidFill>
                  <a:srgbClr val="808080"/>
                </a:solidFill>
                <a:highlight>
                  <a:srgbClr val="FFFFFF"/>
                </a:highlight>
              </a:rPr>
              <a:t>                ,</a:t>
            </a:r>
            <a:r>
              <a:rPr lang="en-GB" sz="1372" dirty="0">
                <a:solidFill>
                  <a:srgbClr val="000000"/>
                </a:solidFill>
                <a:highlight>
                  <a:srgbClr val="FFFFFF"/>
                </a:highlight>
              </a:rPr>
              <a:t>       </a:t>
            </a:r>
            <a:r>
              <a:rPr lang="en-GB" sz="1372" dirty="0">
                <a:solidFill>
                  <a:srgbClr val="0000FF"/>
                </a:solidFill>
                <a:highlight>
                  <a:srgbClr val="FFFFFF"/>
                </a:highlight>
              </a:rPr>
              <a:t>CASE</a:t>
            </a:r>
            <a:r>
              <a:rPr lang="en-GB" sz="1372" dirty="0">
                <a:solidFill>
                  <a:srgbClr val="000000"/>
                </a:solidFill>
                <a:highlight>
                  <a:srgbClr val="FFFFFF"/>
                </a:highlight>
              </a:rPr>
              <a:t>    </a:t>
            </a:r>
            <a:r>
              <a:rPr lang="en-GB" sz="1372" dirty="0">
                <a:solidFill>
                  <a:srgbClr val="0000FF"/>
                </a:solidFill>
                <a:highlight>
                  <a:srgbClr val="FFFFFF"/>
                </a:highlight>
              </a:rPr>
              <a:t>WHEN</a:t>
            </a:r>
            <a:r>
              <a:rPr lang="en-GB" sz="1372" dirty="0">
                <a:solidFill>
                  <a:srgbClr val="000000"/>
                </a:solidFill>
                <a:highlight>
                  <a:srgbClr val="FFFFFF"/>
                </a:highlight>
              </a:rPr>
              <a:t> </a:t>
            </a:r>
            <a:r>
              <a:rPr lang="en-GB" sz="1372" dirty="0" err="1">
                <a:solidFill>
                  <a:srgbClr val="000000"/>
                </a:solidFill>
                <a:highlight>
                  <a:srgbClr val="FFFFFF"/>
                </a:highlight>
              </a:rPr>
              <a:t>co</a:t>
            </a:r>
            <a:r>
              <a:rPr lang="en-GB" sz="1372" dirty="0" err="1">
                <a:solidFill>
                  <a:srgbClr val="808080"/>
                </a:solidFill>
                <a:highlight>
                  <a:srgbClr val="FFFFFF"/>
                </a:highlight>
              </a:rPr>
              <a:t>.</a:t>
            </a:r>
            <a:r>
              <a:rPr lang="en-GB" sz="1372" dirty="0" err="1">
                <a:solidFill>
                  <a:srgbClr val="000000"/>
                </a:solidFill>
                <a:highlight>
                  <a:srgbClr val="FFFFFF"/>
                </a:highlight>
              </a:rPr>
              <a:t>system_type_id</a:t>
            </a:r>
            <a:r>
              <a:rPr lang="en-GB" sz="1372" dirty="0">
                <a:solidFill>
                  <a:srgbClr val="000000"/>
                </a:solidFill>
                <a:highlight>
                  <a:srgbClr val="FFFFFF"/>
                </a:highlight>
              </a:rPr>
              <a:t> </a:t>
            </a:r>
            <a:r>
              <a:rPr lang="en-GB" sz="1372" dirty="0">
                <a:solidFill>
                  <a:srgbClr val="808080"/>
                </a:solidFill>
                <a:highlight>
                  <a:srgbClr val="FFFFFF"/>
                </a:highlight>
              </a:rPr>
              <a:t>IN</a:t>
            </a:r>
            <a:r>
              <a:rPr lang="en-GB" sz="1372" dirty="0">
                <a:solidFill>
                  <a:srgbClr val="0000FF"/>
                </a:solidFill>
                <a:highlight>
                  <a:srgbClr val="FFFFFF"/>
                </a:highlight>
              </a:rPr>
              <a:t> </a:t>
            </a:r>
            <a:r>
              <a:rPr lang="en-GB" sz="1372" dirty="0">
                <a:solidFill>
                  <a:srgbClr val="808080"/>
                </a:solidFill>
                <a:highlight>
                  <a:srgbClr val="FFFFFF"/>
                </a:highlight>
              </a:rPr>
              <a:t>(</a:t>
            </a:r>
            <a:r>
              <a:rPr lang="en-GB" sz="1372" dirty="0">
                <a:solidFill>
                  <a:srgbClr val="000000"/>
                </a:solidFill>
                <a:highlight>
                  <a:srgbClr val="FFFFFF"/>
                </a:highlight>
              </a:rPr>
              <a:t>167</a:t>
            </a:r>
            <a:r>
              <a:rPr lang="en-GB" sz="1372" dirty="0">
                <a:solidFill>
                  <a:srgbClr val="808080"/>
                </a:solidFill>
                <a:highlight>
                  <a:srgbClr val="FFFFFF"/>
                </a:highlight>
              </a:rPr>
              <a:t>,</a:t>
            </a:r>
            <a:r>
              <a:rPr lang="en-GB" sz="1372" dirty="0">
                <a:solidFill>
                  <a:srgbClr val="000000"/>
                </a:solidFill>
                <a:highlight>
                  <a:srgbClr val="FFFFFF"/>
                </a:highlight>
              </a:rPr>
              <a:t>175</a:t>
            </a:r>
            <a:r>
              <a:rPr lang="en-GB" sz="1372" dirty="0">
                <a:solidFill>
                  <a:srgbClr val="808080"/>
                </a:solidFill>
                <a:highlight>
                  <a:srgbClr val="FFFFFF"/>
                </a:highlight>
              </a:rPr>
              <a:t>,</a:t>
            </a:r>
            <a:r>
              <a:rPr lang="en-GB" sz="1372" dirty="0">
                <a:solidFill>
                  <a:srgbClr val="000000"/>
                </a:solidFill>
                <a:highlight>
                  <a:srgbClr val="FFFFFF"/>
                </a:highlight>
              </a:rPr>
              <a:t>231</a:t>
            </a:r>
            <a:r>
              <a:rPr lang="en-GB" sz="1372" dirty="0">
                <a:solidFill>
                  <a:srgbClr val="808080"/>
                </a:solidFill>
                <a:highlight>
                  <a:srgbClr val="FFFFFF"/>
                </a:highlight>
              </a:rPr>
              <a:t>,</a:t>
            </a:r>
            <a:r>
              <a:rPr lang="en-GB" sz="1372" dirty="0">
                <a:solidFill>
                  <a:srgbClr val="000000"/>
                </a:solidFill>
                <a:highlight>
                  <a:srgbClr val="FFFFFF"/>
                </a:highlight>
              </a:rPr>
              <a:t>239</a:t>
            </a:r>
            <a:r>
              <a:rPr lang="en-GB" sz="1372" dirty="0">
                <a:solidFill>
                  <a:srgbClr val="808080"/>
                </a:solidFill>
                <a:highlight>
                  <a:srgbClr val="FFFFFF"/>
                </a:highlight>
              </a:rPr>
              <a:t>)</a:t>
            </a:r>
            <a:r>
              <a:rPr lang="en-GB" sz="1372" dirty="0">
                <a:solidFill>
                  <a:srgbClr val="000000"/>
                </a:solidFill>
                <a:highlight>
                  <a:srgbClr val="FFFFFF"/>
                </a:highlight>
              </a:rPr>
              <a:t> </a:t>
            </a:r>
          </a:p>
          <a:p>
            <a:r>
              <a:rPr lang="en-GB" sz="1372" dirty="0">
                <a:solidFill>
                  <a:srgbClr val="000000"/>
                </a:solidFill>
                <a:highlight>
                  <a:srgbClr val="FFFFFF"/>
                </a:highlight>
              </a:rPr>
              <a:t>                                </a:t>
            </a:r>
            <a:r>
              <a:rPr lang="en-GB" sz="1372" dirty="0">
                <a:solidFill>
                  <a:srgbClr val="808080"/>
                </a:solidFill>
                <a:highlight>
                  <a:srgbClr val="FFFFFF"/>
                </a:highlight>
              </a:rPr>
              <a:t>AND</a:t>
            </a:r>
            <a:r>
              <a:rPr lang="en-GB" sz="1372" dirty="0">
                <a:solidFill>
                  <a:srgbClr val="000000"/>
                </a:solidFill>
                <a:highlight>
                  <a:srgbClr val="FFFFFF"/>
                </a:highlight>
              </a:rPr>
              <a:t>  </a:t>
            </a:r>
            <a:r>
              <a:rPr lang="en-GB" sz="1372" dirty="0" err="1">
                <a:solidFill>
                  <a:srgbClr val="000000"/>
                </a:solidFill>
                <a:highlight>
                  <a:srgbClr val="FFFFFF"/>
                </a:highlight>
              </a:rPr>
              <a:t>co</a:t>
            </a:r>
            <a:r>
              <a:rPr lang="en-GB" sz="1372" dirty="0" err="1">
                <a:solidFill>
                  <a:srgbClr val="808080"/>
                </a:solidFill>
                <a:highlight>
                  <a:srgbClr val="FFFFFF"/>
                </a:highlight>
              </a:rPr>
              <a:t>.</a:t>
            </a:r>
            <a:r>
              <a:rPr lang="en-GB" sz="1372" dirty="0" err="1">
                <a:solidFill>
                  <a:srgbClr val="000000"/>
                </a:solidFill>
                <a:highlight>
                  <a:srgbClr val="FFFFFF"/>
                </a:highlight>
              </a:rPr>
              <a:t>max_length</a:t>
            </a:r>
            <a:r>
              <a:rPr lang="en-GB" sz="1372" dirty="0">
                <a:solidFill>
                  <a:srgbClr val="000000"/>
                </a:solidFill>
                <a:highlight>
                  <a:srgbClr val="FFFFFF"/>
                </a:highlight>
              </a:rPr>
              <a:t> </a:t>
            </a:r>
            <a:r>
              <a:rPr lang="en-GB" sz="1372" dirty="0">
                <a:solidFill>
                  <a:srgbClr val="808080"/>
                </a:solidFill>
                <a:highlight>
                  <a:srgbClr val="FFFFFF"/>
                </a:highlight>
              </a:rPr>
              <a:t>&lt;=</a:t>
            </a:r>
            <a:r>
              <a:rPr lang="en-GB" sz="1372" dirty="0">
                <a:solidFill>
                  <a:srgbClr val="000000"/>
                </a:solidFill>
                <a:highlight>
                  <a:srgbClr val="FFFFFF"/>
                </a:highlight>
              </a:rPr>
              <a:t> 32 </a:t>
            </a:r>
          </a:p>
          <a:p>
            <a:r>
              <a:rPr lang="en-GB" sz="1372" dirty="0">
                <a:solidFill>
                  <a:srgbClr val="000000"/>
                </a:solidFill>
                <a:highlight>
                  <a:srgbClr val="FFFFFF"/>
                </a:highlight>
              </a:rPr>
              <a:t>                                </a:t>
            </a:r>
            <a:r>
              <a:rPr lang="en-GB" sz="1372" dirty="0">
                <a:solidFill>
                  <a:srgbClr val="0000FF"/>
                </a:solidFill>
                <a:highlight>
                  <a:srgbClr val="FFFFFF"/>
                </a:highlight>
              </a:rPr>
              <a:t>THEN</a:t>
            </a:r>
            <a:r>
              <a:rPr lang="en-GB" sz="1372" dirty="0">
                <a:solidFill>
                  <a:srgbClr val="000000"/>
                </a:solidFill>
                <a:highlight>
                  <a:srgbClr val="FFFFFF"/>
                </a:highlight>
              </a:rPr>
              <a:t> </a:t>
            </a:r>
            <a:r>
              <a:rPr lang="en-GB" sz="1372" dirty="0">
                <a:solidFill>
                  <a:srgbClr val="FF00FF"/>
                </a:solidFill>
                <a:highlight>
                  <a:srgbClr val="FFFFFF"/>
                </a:highlight>
              </a:rPr>
              <a:t>COUNT</a:t>
            </a:r>
            <a:r>
              <a:rPr lang="en-GB" sz="1372" dirty="0">
                <a:solidFill>
                  <a:srgbClr val="808080"/>
                </a:solidFill>
                <a:highlight>
                  <a:srgbClr val="FFFFFF"/>
                </a:highlight>
              </a:rPr>
              <a:t>(</a:t>
            </a:r>
            <a:r>
              <a:rPr lang="en-GB" sz="1372" dirty="0" err="1">
                <a:solidFill>
                  <a:srgbClr val="000000"/>
                </a:solidFill>
                <a:highlight>
                  <a:srgbClr val="FFFFFF"/>
                </a:highlight>
              </a:rPr>
              <a:t>co</a:t>
            </a:r>
            <a:r>
              <a:rPr lang="en-GB" sz="1372" dirty="0" err="1">
                <a:solidFill>
                  <a:srgbClr val="808080"/>
                </a:solidFill>
                <a:highlight>
                  <a:srgbClr val="FFFFFF"/>
                </a:highlight>
              </a:rPr>
              <a:t>.</a:t>
            </a:r>
            <a:r>
              <a:rPr lang="en-GB" sz="1372" dirty="0" err="1">
                <a:solidFill>
                  <a:srgbClr val="000000"/>
                </a:solidFill>
                <a:highlight>
                  <a:srgbClr val="FFFFFF"/>
                </a:highlight>
              </a:rPr>
              <a:t>column_id</a:t>
            </a:r>
            <a:r>
              <a:rPr lang="en-GB" sz="1372" dirty="0">
                <a:solidFill>
                  <a:srgbClr val="808080"/>
                </a:solidFill>
                <a:highlight>
                  <a:srgbClr val="FFFFFF"/>
                </a:highlight>
              </a:rPr>
              <a:t>)</a:t>
            </a:r>
            <a:r>
              <a:rPr lang="en-GB" sz="1372" dirty="0">
                <a:solidFill>
                  <a:srgbClr val="000000"/>
                </a:solidFill>
                <a:highlight>
                  <a:srgbClr val="FFFFFF"/>
                </a:highlight>
              </a:rPr>
              <a:t> </a:t>
            </a:r>
          </a:p>
          <a:p>
            <a:r>
              <a:rPr lang="en-GB" sz="1372" dirty="0">
                <a:solidFill>
                  <a:srgbClr val="000000"/>
                </a:solidFill>
                <a:highlight>
                  <a:srgbClr val="FFFFFF"/>
                </a:highlight>
              </a:rPr>
              <a:t>                        </a:t>
            </a:r>
            <a:r>
              <a:rPr lang="en-GB" sz="1372" dirty="0">
                <a:solidFill>
                  <a:srgbClr val="0000FF"/>
                </a:solidFill>
                <a:highlight>
                  <a:srgbClr val="FFFFFF"/>
                </a:highlight>
              </a:rPr>
              <a:t>END</a:t>
            </a:r>
            <a:r>
              <a:rPr lang="en-GB" sz="1372" dirty="0">
                <a:solidFill>
                  <a:srgbClr val="000000"/>
                </a:solidFill>
                <a:highlight>
                  <a:srgbClr val="FFFFFF"/>
                </a:highlight>
              </a:rPr>
              <a:t>                                                 </a:t>
            </a:r>
            <a:r>
              <a:rPr lang="en-GB" sz="1372" dirty="0">
                <a:solidFill>
                  <a:srgbClr val="0000FF"/>
                </a:solidFill>
                <a:highlight>
                  <a:srgbClr val="FFFFFF"/>
                </a:highlight>
              </a:rPr>
              <a:t>AS</a:t>
            </a:r>
            <a:r>
              <a:rPr lang="en-GB" sz="1372" dirty="0">
                <a:solidFill>
                  <a:srgbClr val="000000"/>
                </a:solidFill>
                <a:highlight>
                  <a:srgbClr val="FFFFFF"/>
                </a:highlight>
              </a:rPr>
              <a:t> </a:t>
            </a:r>
            <a:r>
              <a:rPr lang="en-GB" sz="1372" dirty="0" err="1">
                <a:solidFill>
                  <a:srgbClr val="000000"/>
                </a:solidFill>
                <a:highlight>
                  <a:srgbClr val="FFFFFF"/>
                </a:highlight>
              </a:rPr>
              <a:t>short_string_count</a:t>
            </a:r>
            <a:endParaRPr lang="en-GB" sz="1372" dirty="0">
              <a:solidFill>
                <a:srgbClr val="000000"/>
              </a:solidFill>
              <a:highlight>
                <a:srgbClr val="FFFFFF"/>
              </a:highlight>
            </a:endParaRPr>
          </a:p>
          <a:p>
            <a:r>
              <a:rPr lang="en-GB" sz="1372" dirty="0">
                <a:solidFill>
                  <a:srgbClr val="808080"/>
                </a:solidFill>
                <a:highlight>
                  <a:srgbClr val="FFFFFF"/>
                </a:highlight>
              </a:rPr>
              <a:t>                ,</a:t>
            </a:r>
            <a:r>
              <a:rPr lang="en-GB" sz="1372" dirty="0">
                <a:solidFill>
                  <a:srgbClr val="000000"/>
                </a:solidFill>
                <a:highlight>
                  <a:srgbClr val="FFFFFF"/>
                </a:highlight>
              </a:rPr>
              <a:t>       </a:t>
            </a:r>
            <a:r>
              <a:rPr lang="en-GB" sz="1372" dirty="0">
                <a:solidFill>
                  <a:srgbClr val="0000FF"/>
                </a:solidFill>
                <a:highlight>
                  <a:srgbClr val="FFFFFF"/>
                </a:highlight>
              </a:rPr>
              <a:t>CASE</a:t>
            </a:r>
            <a:r>
              <a:rPr lang="en-GB" sz="1372" dirty="0">
                <a:solidFill>
                  <a:srgbClr val="000000"/>
                </a:solidFill>
                <a:highlight>
                  <a:srgbClr val="FFFFFF"/>
                </a:highlight>
              </a:rPr>
              <a:t>    </a:t>
            </a:r>
            <a:r>
              <a:rPr lang="en-GB" sz="1372" dirty="0">
                <a:solidFill>
                  <a:srgbClr val="0000FF"/>
                </a:solidFill>
                <a:highlight>
                  <a:srgbClr val="FFFFFF"/>
                </a:highlight>
              </a:rPr>
              <a:t>WHEN</a:t>
            </a:r>
            <a:r>
              <a:rPr lang="en-GB" sz="1372" dirty="0">
                <a:solidFill>
                  <a:srgbClr val="000000"/>
                </a:solidFill>
                <a:highlight>
                  <a:srgbClr val="FFFFFF"/>
                </a:highlight>
              </a:rPr>
              <a:t> </a:t>
            </a:r>
            <a:r>
              <a:rPr lang="en-GB" sz="1372" dirty="0" err="1">
                <a:solidFill>
                  <a:srgbClr val="000000"/>
                </a:solidFill>
                <a:highlight>
                  <a:srgbClr val="FFFFFF"/>
                </a:highlight>
              </a:rPr>
              <a:t>co</a:t>
            </a:r>
            <a:r>
              <a:rPr lang="en-GB" sz="1372" dirty="0" err="1">
                <a:solidFill>
                  <a:srgbClr val="808080"/>
                </a:solidFill>
                <a:highlight>
                  <a:srgbClr val="FFFFFF"/>
                </a:highlight>
              </a:rPr>
              <a:t>.</a:t>
            </a:r>
            <a:r>
              <a:rPr lang="en-GB" sz="1372" dirty="0" err="1">
                <a:solidFill>
                  <a:srgbClr val="000000"/>
                </a:solidFill>
                <a:highlight>
                  <a:srgbClr val="FFFFFF"/>
                </a:highlight>
              </a:rPr>
              <a:t>system_type_id</a:t>
            </a:r>
            <a:r>
              <a:rPr lang="en-GB" sz="1372" dirty="0">
                <a:solidFill>
                  <a:srgbClr val="000000"/>
                </a:solidFill>
                <a:highlight>
                  <a:srgbClr val="FFFFFF"/>
                </a:highlight>
              </a:rPr>
              <a:t> </a:t>
            </a:r>
            <a:r>
              <a:rPr lang="en-GB" sz="1372" dirty="0">
                <a:solidFill>
                  <a:srgbClr val="808080"/>
                </a:solidFill>
                <a:highlight>
                  <a:srgbClr val="FFFFFF"/>
                </a:highlight>
              </a:rPr>
              <a:t>IN</a:t>
            </a:r>
            <a:r>
              <a:rPr lang="en-GB" sz="1372" dirty="0">
                <a:solidFill>
                  <a:srgbClr val="0000FF"/>
                </a:solidFill>
                <a:highlight>
                  <a:srgbClr val="FFFFFF"/>
                </a:highlight>
              </a:rPr>
              <a:t> </a:t>
            </a:r>
            <a:r>
              <a:rPr lang="en-GB" sz="1372" dirty="0">
                <a:solidFill>
                  <a:srgbClr val="808080"/>
                </a:solidFill>
                <a:highlight>
                  <a:srgbClr val="FFFFFF"/>
                </a:highlight>
              </a:rPr>
              <a:t>(</a:t>
            </a:r>
            <a:r>
              <a:rPr lang="en-GB" sz="1372" dirty="0">
                <a:solidFill>
                  <a:srgbClr val="000000"/>
                </a:solidFill>
                <a:highlight>
                  <a:srgbClr val="FFFFFF"/>
                </a:highlight>
              </a:rPr>
              <a:t>167</a:t>
            </a:r>
            <a:r>
              <a:rPr lang="en-GB" sz="1372" dirty="0">
                <a:solidFill>
                  <a:srgbClr val="808080"/>
                </a:solidFill>
                <a:highlight>
                  <a:srgbClr val="FFFFFF"/>
                </a:highlight>
              </a:rPr>
              <a:t>,</a:t>
            </a:r>
            <a:r>
              <a:rPr lang="en-GB" sz="1372" dirty="0">
                <a:solidFill>
                  <a:srgbClr val="000000"/>
                </a:solidFill>
                <a:highlight>
                  <a:srgbClr val="FFFFFF"/>
                </a:highlight>
              </a:rPr>
              <a:t>175</a:t>
            </a:r>
            <a:r>
              <a:rPr lang="en-GB" sz="1372" dirty="0">
                <a:solidFill>
                  <a:srgbClr val="808080"/>
                </a:solidFill>
                <a:highlight>
                  <a:srgbClr val="FFFFFF"/>
                </a:highlight>
              </a:rPr>
              <a:t>,</a:t>
            </a:r>
            <a:r>
              <a:rPr lang="en-GB" sz="1372" dirty="0">
                <a:solidFill>
                  <a:srgbClr val="000000"/>
                </a:solidFill>
                <a:highlight>
                  <a:srgbClr val="FFFFFF"/>
                </a:highlight>
              </a:rPr>
              <a:t>231</a:t>
            </a:r>
            <a:r>
              <a:rPr lang="en-GB" sz="1372" dirty="0">
                <a:solidFill>
                  <a:srgbClr val="808080"/>
                </a:solidFill>
                <a:highlight>
                  <a:srgbClr val="FFFFFF"/>
                </a:highlight>
              </a:rPr>
              <a:t>,</a:t>
            </a:r>
            <a:r>
              <a:rPr lang="en-GB" sz="1372" dirty="0">
                <a:solidFill>
                  <a:srgbClr val="000000"/>
                </a:solidFill>
                <a:highlight>
                  <a:srgbClr val="FFFFFF"/>
                </a:highlight>
              </a:rPr>
              <a:t>239</a:t>
            </a:r>
            <a:r>
              <a:rPr lang="en-GB" sz="1372" dirty="0">
                <a:solidFill>
                  <a:srgbClr val="808080"/>
                </a:solidFill>
                <a:highlight>
                  <a:srgbClr val="FFFFFF"/>
                </a:highlight>
              </a:rPr>
              <a:t>)</a:t>
            </a:r>
            <a:r>
              <a:rPr lang="en-GB" sz="1372" dirty="0">
                <a:solidFill>
                  <a:srgbClr val="000000"/>
                </a:solidFill>
                <a:highlight>
                  <a:srgbClr val="FFFFFF"/>
                </a:highlight>
              </a:rPr>
              <a:t> </a:t>
            </a:r>
          </a:p>
          <a:p>
            <a:r>
              <a:rPr lang="en-GB" sz="1372" dirty="0">
                <a:solidFill>
                  <a:srgbClr val="000000"/>
                </a:solidFill>
                <a:highlight>
                  <a:srgbClr val="FFFFFF"/>
                </a:highlight>
              </a:rPr>
              <a:t>                                </a:t>
            </a:r>
            <a:r>
              <a:rPr lang="en-GB" sz="1372" dirty="0">
                <a:solidFill>
                  <a:srgbClr val="808080"/>
                </a:solidFill>
                <a:highlight>
                  <a:srgbClr val="FFFFFF"/>
                </a:highlight>
              </a:rPr>
              <a:t>AND</a:t>
            </a:r>
            <a:r>
              <a:rPr lang="en-GB" sz="1372" dirty="0">
                <a:solidFill>
                  <a:srgbClr val="000000"/>
                </a:solidFill>
                <a:highlight>
                  <a:srgbClr val="FFFFFF"/>
                </a:highlight>
              </a:rPr>
              <a:t>  </a:t>
            </a:r>
            <a:r>
              <a:rPr lang="en-GB" sz="1372" dirty="0" err="1">
                <a:solidFill>
                  <a:srgbClr val="000000"/>
                </a:solidFill>
                <a:highlight>
                  <a:srgbClr val="FFFFFF"/>
                </a:highlight>
              </a:rPr>
              <a:t>co</a:t>
            </a:r>
            <a:r>
              <a:rPr lang="en-GB" sz="1372" dirty="0" err="1">
                <a:solidFill>
                  <a:srgbClr val="808080"/>
                </a:solidFill>
                <a:highlight>
                  <a:srgbClr val="FFFFFF"/>
                </a:highlight>
              </a:rPr>
              <a:t>.</a:t>
            </a:r>
            <a:r>
              <a:rPr lang="en-GB" sz="1372" dirty="0" err="1">
                <a:solidFill>
                  <a:srgbClr val="000000"/>
                </a:solidFill>
                <a:highlight>
                  <a:srgbClr val="FFFFFF"/>
                </a:highlight>
              </a:rPr>
              <a:t>max_length</a:t>
            </a:r>
            <a:r>
              <a:rPr lang="en-GB" sz="1372" dirty="0">
                <a:solidFill>
                  <a:srgbClr val="000000"/>
                </a:solidFill>
                <a:highlight>
                  <a:srgbClr val="FFFFFF"/>
                </a:highlight>
              </a:rPr>
              <a:t> </a:t>
            </a:r>
            <a:r>
              <a:rPr lang="en-GB" sz="1372" dirty="0">
                <a:solidFill>
                  <a:srgbClr val="808080"/>
                </a:solidFill>
                <a:highlight>
                  <a:srgbClr val="FFFFFF"/>
                </a:highlight>
              </a:rPr>
              <a:t>&gt;</a:t>
            </a:r>
            <a:r>
              <a:rPr lang="en-GB" sz="1372" dirty="0">
                <a:solidFill>
                  <a:srgbClr val="000000"/>
                </a:solidFill>
                <a:highlight>
                  <a:srgbClr val="FFFFFF"/>
                </a:highlight>
              </a:rPr>
              <a:t> 32 </a:t>
            </a:r>
          </a:p>
          <a:p>
            <a:r>
              <a:rPr lang="en-GB" sz="1372" dirty="0">
                <a:solidFill>
                  <a:srgbClr val="000000"/>
                </a:solidFill>
                <a:highlight>
                  <a:srgbClr val="FFFFFF"/>
                </a:highlight>
              </a:rPr>
              <a:t>                                </a:t>
            </a:r>
            <a:r>
              <a:rPr lang="en-GB" sz="1372" dirty="0">
                <a:solidFill>
                  <a:srgbClr val="0000FF"/>
                </a:solidFill>
                <a:highlight>
                  <a:srgbClr val="FFFFFF"/>
                </a:highlight>
              </a:rPr>
              <a:t>THEN</a:t>
            </a:r>
            <a:r>
              <a:rPr lang="en-GB" sz="1372" dirty="0">
                <a:solidFill>
                  <a:srgbClr val="000000"/>
                </a:solidFill>
                <a:highlight>
                  <a:srgbClr val="FFFFFF"/>
                </a:highlight>
              </a:rPr>
              <a:t> </a:t>
            </a:r>
            <a:r>
              <a:rPr lang="en-GB" sz="1372" dirty="0">
                <a:solidFill>
                  <a:srgbClr val="FF00FF"/>
                </a:solidFill>
                <a:highlight>
                  <a:srgbClr val="FFFFFF"/>
                </a:highlight>
              </a:rPr>
              <a:t>COUNT</a:t>
            </a:r>
            <a:r>
              <a:rPr lang="en-GB" sz="1372" dirty="0">
                <a:solidFill>
                  <a:srgbClr val="808080"/>
                </a:solidFill>
                <a:highlight>
                  <a:srgbClr val="FFFFFF"/>
                </a:highlight>
              </a:rPr>
              <a:t>(</a:t>
            </a:r>
            <a:r>
              <a:rPr lang="en-GB" sz="1372" dirty="0" err="1">
                <a:solidFill>
                  <a:srgbClr val="000000"/>
                </a:solidFill>
                <a:highlight>
                  <a:srgbClr val="FFFFFF"/>
                </a:highlight>
              </a:rPr>
              <a:t>co</a:t>
            </a:r>
            <a:r>
              <a:rPr lang="en-GB" sz="1372" dirty="0" err="1">
                <a:solidFill>
                  <a:srgbClr val="808080"/>
                </a:solidFill>
                <a:highlight>
                  <a:srgbClr val="FFFFFF"/>
                </a:highlight>
              </a:rPr>
              <a:t>.</a:t>
            </a:r>
            <a:r>
              <a:rPr lang="en-GB" sz="1372" dirty="0" err="1">
                <a:solidFill>
                  <a:srgbClr val="000000"/>
                </a:solidFill>
                <a:highlight>
                  <a:srgbClr val="FFFFFF"/>
                </a:highlight>
              </a:rPr>
              <a:t>column_id</a:t>
            </a:r>
            <a:r>
              <a:rPr lang="en-GB" sz="1372" dirty="0">
                <a:solidFill>
                  <a:srgbClr val="808080"/>
                </a:solidFill>
                <a:highlight>
                  <a:srgbClr val="FFFFFF"/>
                </a:highlight>
              </a:rPr>
              <a:t>)</a:t>
            </a:r>
            <a:r>
              <a:rPr lang="en-GB" sz="1372" dirty="0">
                <a:solidFill>
                  <a:srgbClr val="000000"/>
                </a:solidFill>
                <a:highlight>
                  <a:srgbClr val="FFFFFF"/>
                </a:highlight>
              </a:rPr>
              <a:t> </a:t>
            </a:r>
          </a:p>
          <a:p>
            <a:r>
              <a:rPr lang="en-GB" sz="1372" dirty="0">
                <a:solidFill>
                  <a:srgbClr val="000000"/>
                </a:solidFill>
                <a:highlight>
                  <a:srgbClr val="FFFFFF"/>
                </a:highlight>
              </a:rPr>
              <a:t>                        </a:t>
            </a:r>
            <a:r>
              <a:rPr lang="en-GB" sz="1372" dirty="0">
                <a:solidFill>
                  <a:srgbClr val="0000FF"/>
                </a:solidFill>
                <a:highlight>
                  <a:srgbClr val="FFFFFF"/>
                </a:highlight>
              </a:rPr>
              <a:t>END</a:t>
            </a:r>
            <a:r>
              <a:rPr lang="en-GB" sz="1372" dirty="0">
                <a:solidFill>
                  <a:srgbClr val="000000"/>
                </a:solidFill>
                <a:highlight>
                  <a:srgbClr val="FFFFFF"/>
                </a:highlight>
              </a:rPr>
              <a:t>                                                 </a:t>
            </a:r>
            <a:r>
              <a:rPr lang="en-GB" sz="1372" dirty="0">
                <a:solidFill>
                  <a:srgbClr val="0000FF"/>
                </a:solidFill>
                <a:highlight>
                  <a:srgbClr val="FFFFFF"/>
                </a:highlight>
              </a:rPr>
              <a:t>AS</a:t>
            </a:r>
            <a:r>
              <a:rPr lang="en-GB" sz="1372" dirty="0">
                <a:solidFill>
                  <a:srgbClr val="000000"/>
                </a:solidFill>
                <a:highlight>
                  <a:srgbClr val="FFFFFF"/>
                </a:highlight>
              </a:rPr>
              <a:t> </a:t>
            </a:r>
            <a:r>
              <a:rPr lang="en-GB" sz="1372" dirty="0" err="1">
                <a:solidFill>
                  <a:srgbClr val="000000"/>
                </a:solidFill>
                <a:highlight>
                  <a:srgbClr val="FFFFFF"/>
                </a:highlight>
              </a:rPr>
              <a:t>long_string_count</a:t>
            </a:r>
            <a:endParaRPr lang="en-GB" sz="1372" dirty="0">
              <a:solidFill>
                <a:srgbClr val="000000"/>
              </a:solidFill>
              <a:highlight>
                <a:srgbClr val="FFFFFF"/>
              </a:highlight>
            </a:endParaRPr>
          </a:p>
          <a:p>
            <a:r>
              <a:rPr lang="en-GB" sz="1372" dirty="0">
                <a:solidFill>
                  <a:srgbClr val="0000FF"/>
                </a:solidFill>
                <a:highlight>
                  <a:srgbClr val="FFFFFF"/>
                </a:highlight>
              </a:rPr>
              <a:t>                FROM</a:t>
            </a:r>
            <a:r>
              <a:rPr lang="en-GB" sz="1372" dirty="0">
                <a:solidFill>
                  <a:srgbClr val="000000"/>
                </a:solidFill>
                <a:highlight>
                  <a:srgbClr val="FFFFFF"/>
                </a:highlight>
              </a:rPr>
              <a:t>    </a:t>
            </a:r>
            <a:r>
              <a:rPr lang="en-GB" sz="1372" dirty="0" err="1">
                <a:solidFill>
                  <a:srgbClr val="008000"/>
                </a:solidFill>
                <a:highlight>
                  <a:srgbClr val="FFFFFF"/>
                </a:highlight>
              </a:rPr>
              <a:t>sys</a:t>
            </a:r>
            <a:r>
              <a:rPr lang="en-GB" sz="1372" dirty="0" err="1">
                <a:solidFill>
                  <a:srgbClr val="808080"/>
                </a:solidFill>
                <a:highlight>
                  <a:srgbClr val="FFFFFF"/>
                </a:highlight>
              </a:rPr>
              <a:t>.</a:t>
            </a:r>
            <a:r>
              <a:rPr lang="en-GB" sz="1372" dirty="0" err="1">
                <a:solidFill>
                  <a:srgbClr val="008000"/>
                </a:solidFill>
                <a:highlight>
                  <a:srgbClr val="FFFFFF"/>
                </a:highlight>
              </a:rPr>
              <a:t>tables</a:t>
            </a:r>
            <a:r>
              <a:rPr lang="en-GB" sz="1372" dirty="0">
                <a:solidFill>
                  <a:srgbClr val="000000"/>
                </a:solidFill>
                <a:highlight>
                  <a:srgbClr val="FFFFFF"/>
                </a:highlight>
              </a:rPr>
              <a:t>  </a:t>
            </a:r>
            <a:r>
              <a:rPr lang="en-GB" sz="1372" dirty="0">
                <a:solidFill>
                  <a:srgbClr val="0000FF"/>
                </a:solidFill>
                <a:highlight>
                  <a:srgbClr val="FFFFFF"/>
                </a:highlight>
              </a:rPr>
              <a:t>AS</a:t>
            </a:r>
            <a:r>
              <a:rPr lang="en-GB" sz="1372" dirty="0">
                <a:solidFill>
                  <a:srgbClr val="000000"/>
                </a:solidFill>
                <a:highlight>
                  <a:srgbClr val="FFFFFF"/>
                </a:highlight>
              </a:rPr>
              <a:t> </a:t>
            </a:r>
            <a:r>
              <a:rPr lang="en-GB" sz="1372" dirty="0" err="1">
                <a:solidFill>
                  <a:srgbClr val="000000"/>
                </a:solidFill>
                <a:highlight>
                  <a:srgbClr val="FFFFFF"/>
                </a:highlight>
              </a:rPr>
              <a:t>tb</a:t>
            </a:r>
            <a:endParaRPr lang="en-GB" sz="1372" dirty="0">
              <a:solidFill>
                <a:srgbClr val="000000"/>
              </a:solidFill>
              <a:highlight>
                <a:srgbClr val="FFFFFF"/>
              </a:highlight>
            </a:endParaRPr>
          </a:p>
          <a:p>
            <a:r>
              <a:rPr lang="en-GB" sz="1372" dirty="0">
                <a:solidFill>
                  <a:srgbClr val="808080"/>
                </a:solidFill>
                <a:highlight>
                  <a:srgbClr val="FFFFFF"/>
                </a:highlight>
              </a:rPr>
              <a:t>                JOIN</a:t>
            </a:r>
            <a:r>
              <a:rPr lang="en-GB" sz="1372" dirty="0">
                <a:solidFill>
                  <a:srgbClr val="000000"/>
                </a:solidFill>
                <a:highlight>
                  <a:srgbClr val="FFFFFF"/>
                </a:highlight>
              </a:rPr>
              <a:t>    </a:t>
            </a:r>
            <a:r>
              <a:rPr lang="en-GB" sz="1372" dirty="0" err="1">
                <a:solidFill>
                  <a:srgbClr val="008000"/>
                </a:solidFill>
                <a:highlight>
                  <a:srgbClr val="FFFFFF"/>
                </a:highlight>
              </a:rPr>
              <a:t>sys</a:t>
            </a:r>
            <a:r>
              <a:rPr lang="en-GB" sz="1372" dirty="0" err="1">
                <a:solidFill>
                  <a:srgbClr val="808080"/>
                </a:solidFill>
                <a:highlight>
                  <a:srgbClr val="FFFFFF"/>
                </a:highlight>
              </a:rPr>
              <a:t>.</a:t>
            </a:r>
            <a:r>
              <a:rPr lang="en-GB" sz="1372" dirty="0" err="1">
                <a:solidFill>
                  <a:srgbClr val="008000"/>
                </a:solidFill>
                <a:highlight>
                  <a:srgbClr val="FFFFFF"/>
                </a:highlight>
              </a:rPr>
              <a:t>columns</a:t>
            </a:r>
            <a:r>
              <a:rPr lang="en-GB" sz="1372" dirty="0">
                <a:solidFill>
                  <a:srgbClr val="000000"/>
                </a:solidFill>
                <a:highlight>
                  <a:srgbClr val="FFFFFF"/>
                </a:highlight>
              </a:rPr>
              <a:t> </a:t>
            </a:r>
            <a:r>
              <a:rPr lang="en-GB" sz="1372" dirty="0">
                <a:solidFill>
                  <a:srgbClr val="0000FF"/>
                </a:solidFill>
                <a:highlight>
                  <a:srgbClr val="FFFFFF"/>
                </a:highlight>
              </a:rPr>
              <a:t>AS</a:t>
            </a:r>
            <a:r>
              <a:rPr lang="en-GB" sz="1372" dirty="0">
                <a:solidFill>
                  <a:srgbClr val="000000"/>
                </a:solidFill>
                <a:highlight>
                  <a:srgbClr val="FFFFFF"/>
                </a:highlight>
              </a:rPr>
              <a:t> co   </a:t>
            </a:r>
            <a:r>
              <a:rPr lang="en-GB" sz="1372" dirty="0">
                <a:solidFill>
                  <a:srgbClr val="0000FF"/>
                </a:solidFill>
                <a:highlight>
                  <a:srgbClr val="FFFFFF"/>
                </a:highlight>
              </a:rPr>
              <a:t>ON</a:t>
            </a:r>
            <a:r>
              <a:rPr lang="en-GB" sz="1372" dirty="0">
                <a:solidFill>
                  <a:srgbClr val="000000"/>
                </a:solidFill>
                <a:highlight>
                  <a:srgbClr val="FFFFFF"/>
                </a:highlight>
              </a:rPr>
              <a:t> </a:t>
            </a:r>
            <a:r>
              <a:rPr lang="en-GB" sz="1372" dirty="0" err="1">
                <a:solidFill>
                  <a:srgbClr val="000000"/>
                </a:solidFill>
                <a:highlight>
                  <a:srgbClr val="FFFFFF"/>
                </a:highlight>
              </a:rPr>
              <a:t>tb</a:t>
            </a:r>
            <a:r>
              <a:rPr lang="en-GB" sz="1372" dirty="0">
                <a:solidFill>
                  <a:srgbClr val="808080"/>
                </a:solidFill>
                <a:highlight>
                  <a:srgbClr val="FFFFFF"/>
                </a:highlight>
              </a:rPr>
              <a:t>.</a:t>
            </a:r>
            <a:r>
              <a:rPr lang="en-GB" sz="1372" dirty="0">
                <a:solidFill>
                  <a:srgbClr val="000000"/>
                </a:solidFill>
                <a:highlight>
                  <a:srgbClr val="FFFFFF"/>
                </a:highlight>
              </a:rPr>
              <a:t>[</a:t>
            </a:r>
            <a:r>
              <a:rPr lang="en-GB" sz="1372" dirty="0" err="1">
                <a:solidFill>
                  <a:srgbClr val="000000"/>
                </a:solidFill>
                <a:highlight>
                  <a:srgbClr val="FFFFFF"/>
                </a:highlight>
              </a:rPr>
              <a:t>object_id</a:t>
            </a:r>
            <a:r>
              <a:rPr lang="en-GB" sz="1372" dirty="0">
                <a:solidFill>
                  <a:srgbClr val="000000"/>
                </a:solidFill>
                <a:highlight>
                  <a:srgbClr val="FFFFFF"/>
                </a:highlight>
              </a:rPr>
              <a:t>] </a:t>
            </a:r>
            <a:r>
              <a:rPr lang="en-GB" sz="1372" dirty="0">
                <a:solidFill>
                  <a:srgbClr val="808080"/>
                </a:solidFill>
                <a:highlight>
                  <a:srgbClr val="FFFFFF"/>
                </a:highlight>
              </a:rPr>
              <a:t>=</a:t>
            </a:r>
            <a:r>
              <a:rPr lang="en-GB" sz="1372" dirty="0">
                <a:solidFill>
                  <a:srgbClr val="000000"/>
                </a:solidFill>
                <a:highlight>
                  <a:srgbClr val="FFFFFF"/>
                </a:highlight>
              </a:rPr>
              <a:t> co</a:t>
            </a:r>
            <a:r>
              <a:rPr lang="en-GB" sz="1372" dirty="0">
                <a:solidFill>
                  <a:srgbClr val="808080"/>
                </a:solidFill>
                <a:highlight>
                  <a:srgbClr val="FFFFFF"/>
                </a:highlight>
              </a:rPr>
              <a:t>.</a:t>
            </a:r>
            <a:r>
              <a:rPr lang="en-GB" sz="1372" dirty="0">
                <a:solidFill>
                  <a:srgbClr val="000000"/>
                </a:solidFill>
                <a:highlight>
                  <a:srgbClr val="FFFFFF"/>
                </a:highlight>
              </a:rPr>
              <a:t>[</a:t>
            </a:r>
            <a:r>
              <a:rPr lang="en-GB" sz="1372" dirty="0" err="1">
                <a:solidFill>
                  <a:srgbClr val="000000"/>
                </a:solidFill>
                <a:highlight>
                  <a:srgbClr val="FFFFFF"/>
                </a:highlight>
              </a:rPr>
              <a:t>object_id</a:t>
            </a:r>
            <a:r>
              <a:rPr lang="en-GB" sz="1372" dirty="0">
                <a:solidFill>
                  <a:srgbClr val="000000"/>
                </a:solidFill>
                <a:highlight>
                  <a:srgbClr val="FFFFFF"/>
                </a:highlight>
              </a:rPr>
              <a:t>]</a:t>
            </a:r>
          </a:p>
          <a:p>
            <a:r>
              <a:rPr lang="en-GB" sz="1372" dirty="0">
                <a:solidFill>
                  <a:srgbClr val="0000FF"/>
                </a:solidFill>
                <a:highlight>
                  <a:srgbClr val="FFFFFF"/>
                </a:highlight>
              </a:rPr>
              <a:t>                GROUP</a:t>
            </a:r>
            <a:r>
              <a:rPr lang="en-GB" sz="1372" dirty="0">
                <a:solidFill>
                  <a:srgbClr val="000000"/>
                </a:solidFill>
                <a:highlight>
                  <a:srgbClr val="FFFFFF"/>
                </a:highlight>
              </a:rPr>
              <a:t> </a:t>
            </a:r>
            <a:r>
              <a:rPr lang="en-GB" sz="1372" dirty="0">
                <a:solidFill>
                  <a:srgbClr val="0000FF"/>
                </a:solidFill>
                <a:highlight>
                  <a:srgbClr val="FFFFFF"/>
                </a:highlight>
              </a:rPr>
              <a:t>BY</a:t>
            </a:r>
            <a:r>
              <a:rPr lang="en-GB" sz="1372" dirty="0">
                <a:solidFill>
                  <a:srgbClr val="000000"/>
                </a:solidFill>
                <a:highlight>
                  <a:srgbClr val="FFFFFF"/>
                </a:highlight>
              </a:rPr>
              <a:t> tb</a:t>
            </a:r>
            <a:r>
              <a:rPr lang="en-GB" sz="1372" dirty="0">
                <a:solidFill>
                  <a:srgbClr val="808080"/>
                </a:solidFill>
                <a:highlight>
                  <a:srgbClr val="FFFFFF"/>
                </a:highlight>
              </a:rPr>
              <a:t>.</a:t>
            </a:r>
            <a:r>
              <a:rPr lang="en-GB" sz="1372" dirty="0">
                <a:solidFill>
                  <a:srgbClr val="000000"/>
                </a:solidFill>
                <a:highlight>
                  <a:srgbClr val="FFFFFF"/>
                </a:highlight>
              </a:rPr>
              <a:t>name</a:t>
            </a:r>
          </a:p>
          <a:p>
            <a:r>
              <a:rPr lang="en-GB" sz="1372" dirty="0">
                <a:solidFill>
                  <a:srgbClr val="808080"/>
                </a:solidFill>
                <a:highlight>
                  <a:srgbClr val="FFFFFF"/>
                </a:highlight>
              </a:rPr>
              <a:t>                ,</a:t>
            </a:r>
            <a:r>
              <a:rPr lang="en-GB" sz="1372" dirty="0">
                <a:solidFill>
                  <a:srgbClr val="000000"/>
                </a:solidFill>
                <a:highlight>
                  <a:srgbClr val="FFFFFF"/>
                </a:highlight>
              </a:rPr>
              <a:t>        </a:t>
            </a:r>
            <a:r>
              <a:rPr lang="en-GB" sz="1372" dirty="0" err="1">
                <a:solidFill>
                  <a:srgbClr val="000000"/>
                </a:solidFill>
                <a:highlight>
                  <a:srgbClr val="FFFFFF"/>
                </a:highlight>
              </a:rPr>
              <a:t>co</a:t>
            </a:r>
            <a:r>
              <a:rPr lang="en-GB" sz="1372" dirty="0" err="1">
                <a:solidFill>
                  <a:srgbClr val="808080"/>
                </a:solidFill>
                <a:highlight>
                  <a:srgbClr val="FFFFFF"/>
                </a:highlight>
              </a:rPr>
              <a:t>.</a:t>
            </a:r>
            <a:r>
              <a:rPr lang="en-GB" sz="1372" dirty="0" err="1">
                <a:solidFill>
                  <a:srgbClr val="000000"/>
                </a:solidFill>
                <a:highlight>
                  <a:srgbClr val="FFFFFF"/>
                </a:highlight>
              </a:rPr>
              <a:t>system_type_id</a:t>
            </a:r>
            <a:endParaRPr lang="en-GB" sz="1372" dirty="0">
              <a:solidFill>
                <a:srgbClr val="000000"/>
              </a:solidFill>
              <a:highlight>
                <a:srgbClr val="FFFFFF"/>
              </a:highlight>
            </a:endParaRPr>
          </a:p>
          <a:p>
            <a:r>
              <a:rPr lang="en-GB" sz="1372" dirty="0">
                <a:solidFill>
                  <a:srgbClr val="808080"/>
                </a:solidFill>
                <a:highlight>
                  <a:srgbClr val="FFFFFF"/>
                </a:highlight>
              </a:rPr>
              <a:t>                ,</a:t>
            </a:r>
            <a:r>
              <a:rPr lang="en-GB" sz="1372" dirty="0">
                <a:solidFill>
                  <a:srgbClr val="000000"/>
                </a:solidFill>
                <a:highlight>
                  <a:srgbClr val="FFFFFF"/>
                </a:highlight>
              </a:rPr>
              <a:t>        </a:t>
            </a:r>
            <a:r>
              <a:rPr lang="en-GB" sz="1372" dirty="0" err="1">
                <a:solidFill>
                  <a:srgbClr val="000000"/>
                </a:solidFill>
                <a:highlight>
                  <a:srgbClr val="FFFFFF"/>
                </a:highlight>
              </a:rPr>
              <a:t>co</a:t>
            </a:r>
            <a:r>
              <a:rPr lang="en-GB" sz="1372" dirty="0" err="1">
                <a:solidFill>
                  <a:srgbClr val="808080"/>
                </a:solidFill>
                <a:highlight>
                  <a:srgbClr val="FFFFFF"/>
                </a:highlight>
              </a:rPr>
              <a:t>.</a:t>
            </a:r>
            <a:r>
              <a:rPr lang="en-GB" sz="1372" dirty="0" err="1">
                <a:solidFill>
                  <a:srgbClr val="000000"/>
                </a:solidFill>
                <a:highlight>
                  <a:srgbClr val="FFFFFF"/>
                </a:highlight>
              </a:rPr>
              <a:t>max_length</a:t>
            </a:r>
            <a:endParaRPr lang="en-GB" sz="1372" dirty="0">
              <a:solidFill>
                <a:srgbClr val="000000"/>
              </a:solidFill>
              <a:highlight>
                <a:srgbClr val="FFFFFF"/>
              </a:highlight>
            </a:endParaRPr>
          </a:p>
          <a:p>
            <a:r>
              <a:rPr lang="en-GB" sz="1372" dirty="0">
                <a:solidFill>
                  <a:srgbClr val="808080"/>
                </a:solidFill>
                <a:highlight>
                  <a:srgbClr val="FFFFFF"/>
                </a:highlight>
              </a:rPr>
              <a:t>            )</a:t>
            </a:r>
            <a:r>
              <a:rPr lang="en-GB" sz="1372" dirty="0">
                <a:solidFill>
                  <a:srgbClr val="000000"/>
                </a:solidFill>
                <a:highlight>
                  <a:srgbClr val="FFFFFF"/>
                </a:highlight>
              </a:rPr>
              <a:t> a</a:t>
            </a:r>
          </a:p>
          <a:p>
            <a:r>
              <a:rPr lang="en-GB" sz="1372" dirty="0">
                <a:solidFill>
                  <a:srgbClr val="0000FF"/>
                </a:solidFill>
                <a:highlight>
                  <a:srgbClr val="FFFFFF"/>
                </a:highlight>
              </a:rPr>
              <a:t>GROUP</a:t>
            </a:r>
            <a:r>
              <a:rPr lang="en-GB" sz="1372" dirty="0">
                <a:solidFill>
                  <a:srgbClr val="000000"/>
                </a:solidFill>
                <a:highlight>
                  <a:srgbClr val="FFFFFF"/>
                </a:highlight>
              </a:rPr>
              <a:t> </a:t>
            </a:r>
            <a:r>
              <a:rPr lang="en-GB" sz="1372" dirty="0">
                <a:solidFill>
                  <a:srgbClr val="0000FF"/>
                </a:solidFill>
                <a:highlight>
                  <a:srgbClr val="FFFFFF"/>
                </a:highlight>
              </a:rPr>
              <a:t>BY</a:t>
            </a:r>
            <a:r>
              <a:rPr lang="en-GB" sz="1372" dirty="0">
                <a:solidFill>
                  <a:srgbClr val="000000"/>
                </a:solidFill>
                <a:highlight>
                  <a:srgbClr val="FFFFFF"/>
                </a:highlight>
              </a:rPr>
              <a:t> </a:t>
            </a:r>
            <a:r>
              <a:rPr lang="en-GB" sz="1372" dirty="0" err="1">
                <a:solidFill>
                  <a:srgbClr val="000000"/>
                </a:solidFill>
                <a:highlight>
                  <a:srgbClr val="FFFFFF"/>
                </a:highlight>
              </a:rPr>
              <a:t>table_name</a:t>
            </a:r>
            <a:endParaRPr lang="en-GB" sz="1372" dirty="0">
              <a:solidFill>
                <a:srgbClr val="000000"/>
              </a:solidFill>
              <a:highlight>
                <a:srgbClr val="FFFFFF"/>
              </a:highlight>
            </a:endParaRPr>
          </a:p>
          <a:p>
            <a:r>
              <a:rPr lang="en-GB" sz="1372" dirty="0">
                <a:solidFill>
                  <a:srgbClr val="808080"/>
                </a:solidFill>
                <a:highlight>
                  <a:srgbClr val="FFFFFF"/>
                </a:highlight>
              </a:rPr>
              <a:t>)</a:t>
            </a:r>
            <a:endParaRPr lang="en-GB" sz="1372" dirty="0">
              <a:solidFill>
                <a:srgbClr val="000000"/>
              </a:solidFill>
              <a:highlight>
                <a:srgbClr val="FFFFFF"/>
              </a:highlight>
            </a:endParaRPr>
          </a:p>
        </p:txBody>
      </p:sp>
    </p:spTree>
    <p:extLst>
      <p:ext uri="{BB962C8B-B14F-4D97-AF65-F5344CB8AC3E}">
        <p14:creationId xmlns:p14="http://schemas.microsoft.com/office/powerpoint/2010/main" val="1802989523"/>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Memory grant sizing 2/2</a:t>
            </a:r>
          </a:p>
        </p:txBody>
      </p:sp>
      <p:sp>
        <p:nvSpPr>
          <p:cNvPr id="5" name="Text Placeholder 4"/>
          <p:cNvSpPr>
            <a:spLocks noGrp="1"/>
          </p:cNvSpPr>
          <p:nvPr>
            <p:ph type="body" sz="quarter" idx="10"/>
          </p:nvPr>
        </p:nvSpPr>
        <p:spPr>
          <a:xfrm>
            <a:off x="269240" y="1197639"/>
            <a:ext cx="11655841" cy="5096157"/>
          </a:xfrm>
        </p:spPr>
        <p:txBody>
          <a:bodyPr/>
          <a:lstStyle/>
          <a:p>
            <a:r>
              <a:rPr lang="en-GB" sz="1765" dirty="0">
                <a:solidFill>
                  <a:srgbClr val="808080"/>
                </a:solidFill>
                <a:highlight>
                  <a:srgbClr val="FFFFFF"/>
                </a:highlight>
              </a:rPr>
              <a:t>,</a:t>
            </a:r>
            <a:r>
              <a:rPr lang="en-GB" sz="1765" dirty="0">
                <a:solidFill>
                  <a:srgbClr val="000000"/>
                </a:solidFill>
                <a:highlight>
                  <a:srgbClr val="FFFFFF"/>
                </a:highlight>
              </a:rPr>
              <a:t> size </a:t>
            </a:r>
            <a:r>
              <a:rPr lang="en-GB" sz="1765" dirty="0">
                <a:solidFill>
                  <a:srgbClr val="0000FF"/>
                </a:solidFill>
                <a:highlight>
                  <a:srgbClr val="FFFFFF"/>
                </a:highlight>
              </a:rPr>
              <a:t>AS</a:t>
            </a:r>
            <a:endParaRPr lang="en-GB" sz="1765" dirty="0">
              <a:solidFill>
                <a:srgbClr val="000000"/>
              </a:solidFill>
              <a:highlight>
                <a:srgbClr val="FFFFFF"/>
              </a:highlight>
            </a:endParaRPr>
          </a:p>
          <a:p>
            <a:r>
              <a:rPr lang="en-GB" sz="1765" dirty="0">
                <a:solidFill>
                  <a:srgbClr val="808080"/>
                </a:solidFill>
                <a:highlight>
                  <a:srgbClr val="FFFFFF"/>
                </a:highlight>
              </a:rPr>
              <a:t>(</a:t>
            </a:r>
            <a:endParaRPr lang="en-GB" sz="1765" dirty="0">
              <a:solidFill>
                <a:srgbClr val="000000"/>
              </a:solidFill>
              <a:highlight>
                <a:srgbClr val="FFFFFF"/>
              </a:highlight>
            </a:endParaRPr>
          </a:p>
          <a:p>
            <a:r>
              <a:rPr lang="en-GB" sz="1765" dirty="0">
                <a:solidFill>
                  <a:srgbClr val="0000FF"/>
                </a:solidFill>
                <a:highlight>
                  <a:srgbClr val="FFFFFF"/>
                </a:highlight>
              </a:rPr>
              <a:t>SELECT</a:t>
            </a:r>
            <a:r>
              <a:rPr lang="en-GB" sz="1765" dirty="0">
                <a:solidFill>
                  <a:srgbClr val="000000"/>
                </a:solidFill>
                <a:highlight>
                  <a:srgbClr val="FFFFFF"/>
                </a:highlight>
              </a:rPr>
              <a:t>  </a:t>
            </a:r>
            <a:r>
              <a:rPr lang="en-GB" sz="1765" dirty="0" err="1">
                <a:solidFill>
                  <a:srgbClr val="000000"/>
                </a:solidFill>
                <a:highlight>
                  <a:srgbClr val="FFFFFF"/>
                </a:highlight>
              </a:rPr>
              <a:t>table_name</a:t>
            </a:r>
            <a:endParaRPr lang="en-GB" sz="1765" dirty="0">
              <a:solidFill>
                <a:srgbClr val="000000"/>
              </a:solidFill>
              <a:highlight>
                <a:srgbClr val="FFFFFF"/>
              </a:highlight>
            </a:endParaRPr>
          </a:p>
          <a:p>
            <a:r>
              <a:rPr lang="en-GB" sz="1765" dirty="0">
                <a:solidFill>
                  <a:srgbClr val="808080"/>
                </a:solidFill>
                <a:highlight>
                  <a:srgbClr val="FFFFFF"/>
                </a:highlight>
              </a:rPr>
              <a:t>,</a:t>
            </a:r>
            <a:r>
              <a:rPr lang="en-GB" sz="1765" dirty="0">
                <a:solidFill>
                  <a:srgbClr val="000000"/>
                </a:solidFill>
                <a:highlight>
                  <a:srgbClr val="FFFFFF"/>
                </a:highlight>
              </a:rPr>
              <a:t>       75497472                                            </a:t>
            </a:r>
            <a:r>
              <a:rPr lang="en-GB" sz="1765" dirty="0">
                <a:solidFill>
                  <a:srgbClr val="0000FF"/>
                </a:solidFill>
                <a:highlight>
                  <a:srgbClr val="FFFFFF"/>
                </a:highlight>
              </a:rPr>
              <a:t>AS</a:t>
            </a:r>
            <a:r>
              <a:rPr lang="en-GB" sz="1765" dirty="0">
                <a:solidFill>
                  <a:srgbClr val="000000"/>
                </a:solidFill>
                <a:highlight>
                  <a:srgbClr val="FFFFFF"/>
                </a:highlight>
              </a:rPr>
              <a:t> </a:t>
            </a:r>
            <a:r>
              <a:rPr lang="en-GB" sz="1765" dirty="0" err="1">
                <a:solidFill>
                  <a:srgbClr val="000000"/>
                </a:solidFill>
                <a:highlight>
                  <a:srgbClr val="FFFFFF"/>
                </a:highlight>
              </a:rPr>
              <a:t>table_overhead</a:t>
            </a:r>
            <a:endParaRPr lang="en-GB" sz="1765" dirty="0">
              <a:solidFill>
                <a:srgbClr val="000000"/>
              </a:solidFill>
              <a:highlight>
                <a:srgbClr val="FFFFFF"/>
              </a:highlight>
            </a:endParaRPr>
          </a:p>
          <a:p>
            <a:r>
              <a:rPr lang="en-GB" sz="1765" dirty="0">
                <a:solidFill>
                  <a:srgbClr val="808080"/>
                </a:solidFill>
                <a:highlight>
                  <a:srgbClr val="FFFFFF"/>
                </a:highlight>
              </a:rPr>
              <a:t>,</a:t>
            </a:r>
            <a:r>
              <a:rPr lang="en-GB" sz="1765" dirty="0">
                <a:solidFill>
                  <a:srgbClr val="000000"/>
                </a:solidFill>
                <a:highlight>
                  <a:srgbClr val="FFFFFF"/>
                </a:highlight>
              </a:rPr>
              <a:t>       </a:t>
            </a:r>
            <a:r>
              <a:rPr lang="en-GB" sz="1765" dirty="0" err="1">
                <a:solidFill>
                  <a:srgbClr val="000000"/>
                </a:solidFill>
                <a:highlight>
                  <a:srgbClr val="FFFFFF"/>
                </a:highlight>
              </a:rPr>
              <a:t>column_count</a:t>
            </a:r>
            <a:r>
              <a:rPr lang="en-GB" sz="1765" dirty="0">
                <a:solidFill>
                  <a:srgbClr val="808080"/>
                </a:solidFill>
                <a:highlight>
                  <a:srgbClr val="FFFFFF"/>
                </a:highlight>
              </a:rPr>
              <a:t>*</a:t>
            </a:r>
            <a:r>
              <a:rPr lang="en-GB" sz="1765" dirty="0">
                <a:solidFill>
                  <a:srgbClr val="000000"/>
                </a:solidFill>
                <a:highlight>
                  <a:srgbClr val="FFFFFF"/>
                </a:highlight>
              </a:rPr>
              <a:t>@rows</a:t>
            </a:r>
            <a:r>
              <a:rPr lang="en-GB" sz="1765" dirty="0">
                <a:solidFill>
                  <a:srgbClr val="808080"/>
                </a:solidFill>
                <a:highlight>
                  <a:srgbClr val="FFFFFF"/>
                </a:highlight>
              </a:rPr>
              <a:t>*</a:t>
            </a:r>
            <a:r>
              <a:rPr lang="en-GB" sz="1765" dirty="0">
                <a:solidFill>
                  <a:srgbClr val="000000"/>
                </a:solidFill>
                <a:highlight>
                  <a:srgbClr val="FFFFFF"/>
                </a:highlight>
              </a:rPr>
              <a:t>8                                </a:t>
            </a:r>
            <a:r>
              <a:rPr lang="en-GB" sz="1765" dirty="0">
                <a:solidFill>
                  <a:srgbClr val="0000FF"/>
                </a:solidFill>
                <a:highlight>
                  <a:srgbClr val="FFFFFF"/>
                </a:highlight>
              </a:rPr>
              <a:t>AS</a:t>
            </a:r>
            <a:r>
              <a:rPr lang="en-GB" sz="1765" dirty="0">
                <a:solidFill>
                  <a:srgbClr val="000000"/>
                </a:solidFill>
                <a:highlight>
                  <a:srgbClr val="FFFFFF"/>
                </a:highlight>
              </a:rPr>
              <a:t> </a:t>
            </a:r>
            <a:r>
              <a:rPr lang="en-GB" sz="1765" dirty="0" err="1">
                <a:solidFill>
                  <a:srgbClr val="000000"/>
                </a:solidFill>
                <a:highlight>
                  <a:srgbClr val="FFFFFF"/>
                </a:highlight>
              </a:rPr>
              <a:t>column_size</a:t>
            </a:r>
            <a:endParaRPr lang="en-GB" sz="1765" dirty="0">
              <a:solidFill>
                <a:srgbClr val="000000"/>
              </a:solidFill>
              <a:highlight>
                <a:srgbClr val="FFFFFF"/>
              </a:highlight>
            </a:endParaRPr>
          </a:p>
          <a:p>
            <a:r>
              <a:rPr lang="en-GB" sz="1765" dirty="0">
                <a:solidFill>
                  <a:srgbClr val="808080"/>
                </a:solidFill>
                <a:highlight>
                  <a:srgbClr val="FFFFFF"/>
                </a:highlight>
              </a:rPr>
              <a:t>,</a:t>
            </a:r>
            <a:r>
              <a:rPr lang="en-GB" sz="1765" dirty="0">
                <a:solidFill>
                  <a:srgbClr val="000000"/>
                </a:solidFill>
                <a:highlight>
                  <a:srgbClr val="FFFFFF"/>
                </a:highlight>
              </a:rPr>
              <a:t>       </a:t>
            </a:r>
            <a:r>
              <a:rPr lang="en-GB" sz="1765" dirty="0" err="1">
                <a:solidFill>
                  <a:srgbClr val="000000"/>
                </a:solidFill>
                <a:highlight>
                  <a:srgbClr val="FFFFFF"/>
                </a:highlight>
              </a:rPr>
              <a:t>short_string_count</a:t>
            </a:r>
            <a:r>
              <a:rPr lang="en-GB" sz="1765" dirty="0">
                <a:solidFill>
                  <a:srgbClr val="808080"/>
                </a:solidFill>
                <a:highlight>
                  <a:srgbClr val="FFFFFF"/>
                </a:highlight>
              </a:rPr>
              <a:t>*</a:t>
            </a:r>
            <a:r>
              <a:rPr lang="en-GB" sz="1765" dirty="0">
                <a:solidFill>
                  <a:srgbClr val="000000"/>
                </a:solidFill>
                <a:highlight>
                  <a:srgbClr val="FFFFFF"/>
                </a:highlight>
              </a:rPr>
              <a:t>@rows</a:t>
            </a:r>
            <a:r>
              <a:rPr lang="en-GB" sz="1765" dirty="0">
                <a:solidFill>
                  <a:srgbClr val="808080"/>
                </a:solidFill>
                <a:highlight>
                  <a:srgbClr val="FFFFFF"/>
                </a:highlight>
              </a:rPr>
              <a:t>*</a:t>
            </a:r>
            <a:r>
              <a:rPr lang="en-GB" sz="1765" dirty="0">
                <a:solidFill>
                  <a:srgbClr val="000000"/>
                </a:solidFill>
                <a:highlight>
                  <a:srgbClr val="FFFFFF"/>
                </a:highlight>
              </a:rPr>
              <a:t>32                         </a:t>
            </a:r>
            <a:r>
              <a:rPr lang="en-GB" sz="1765" dirty="0">
                <a:solidFill>
                  <a:srgbClr val="0000FF"/>
                </a:solidFill>
                <a:highlight>
                  <a:srgbClr val="FFFFFF"/>
                </a:highlight>
              </a:rPr>
              <a:t>AS</a:t>
            </a:r>
            <a:r>
              <a:rPr lang="en-GB" sz="1765" dirty="0">
                <a:solidFill>
                  <a:srgbClr val="000000"/>
                </a:solidFill>
                <a:highlight>
                  <a:srgbClr val="FFFFFF"/>
                </a:highlight>
              </a:rPr>
              <a:t> </a:t>
            </a:r>
            <a:r>
              <a:rPr lang="en-GB" sz="1765" dirty="0" err="1">
                <a:solidFill>
                  <a:srgbClr val="000000"/>
                </a:solidFill>
                <a:highlight>
                  <a:srgbClr val="FFFFFF"/>
                </a:highlight>
              </a:rPr>
              <a:t>short_string_size</a:t>
            </a:r>
            <a:endParaRPr lang="en-GB" sz="1765" dirty="0">
              <a:solidFill>
                <a:srgbClr val="000000"/>
              </a:solidFill>
              <a:highlight>
                <a:srgbClr val="FFFFFF"/>
              </a:highlight>
            </a:endParaRPr>
          </a:p>
          <a:p>
            <a:r>
              <a:rPr lang="en-GB" sz="1765" dirty="0">
                <a:solidFill>
                  <a:srgbClr val="808080"/>
                </a:solidFill>
                <a:highlight>
                  <a:srgbClr val="FFFFFF"/>
                </a:highlight>
              </a:rPr>
              <a:t>,</a:t>
            </a:r>
            <a:r>
              <a:rPr lang="en-GB" sz="1765" dirty="0">
                <a:solidFill>
                  <a:srgbClr val="0000FF"/>
                </a:solidFill>
                <a:highlight>
                  <a:srgbClr val="FFFFFF"/>
                </a:highlight>
              </a:rPr>
              <a:t>       </a:t>
            </a:r>
            <a:r>
              <a:rPr lang="en-GB" sz="1765" dirty="0">
                <a:solidFill>
                  <a:srgbClr val="808080"/>
                </a:solidFill>
                <a:highlight>
                  <a:srgbClr val="FFFFFF"/>
                </a:highlight>
              </a:rPr>
              <a:t>(</a:t>
            </a:r>
            <a:r>
              <a:rPr lang="en-GB" sz="1765" dirty="0" err="1">
                <a:solidFill>
                  <a:srgbClr val="000000"/>
                </a:solidFill>
                <a:highlight>
                  <a:srgbClr val="FFFFFF"/>
                </a:highlight>
              </a:rPr>
              <a:t>long_string_count</a:t>
            </a:r>
            <a:r>
              <a:rPr lang="en-GB" sz="1765" dirty="0">
                <a:solidFill>
                  <a:srgbClr val="808080"/>
                </a:solidFill>
                <a:highlight>
                  <a:srgbClr val="FFFFFF"/>
                </a:highlight>
              </a:rPr>
              <a:t>*</a:t>
            </a:r>
            <a:r>
              <a:rPr lang="en-GB" sz="1765" dirty="0">
                <a:solidFill>
                  <a:srgbClr val="000000"/>
                </a:solidFill>
                <a:highlight>
                  <a:srgbClr val="FFFFFF"/>
                </a:highlight>
              </a:rPr>
              <a:t>16777216</a:t>
            </a:r>
            <a:r>
              <a:rPr lang="en-GB" sz="1765" dirty="0">
                <a:solidFill>
                  <a:srgbClr val="808080"/>
                </a:solidFill>
                <a:highlight>
                  <a:srgbClr val="FFFFFF"/>
                </a:highlight>
              </a:rPr>
              <a:t>)-(</a:t>
            </a:r>
            <a:r>
              <a:rPr lang="en-GB" sz="1765" dirty="0">
                <a:solidFill>
                  <a:srgbClr val="000000"/>
                </a:solidFill>
                <a:highlight>
                  <a:srgbClr val="FFFFFF"/>
                </a:highlight>
              </a:rPr>
              <a:t>32</a:t>
            </a:r>
            <a:r>
              <a:rPr lang="en-GB" sz="1765" dirty="0">
                <a:solidFill>
                  <a:srgbClr val="808080"/>
                </a:solidFill>
                <a:highlight>
                  <a:srgbClr val="FFFFFF"/>
                </a:highlight>
              </a:rPr>
              <a:t>*</a:t>
            </a:r>
            <a:r>
              <a:rPr lang="en-GB" sz="1765" dirty="0" err="1">
                <a:solidFill>
                  <a:srgbClr val="000000"/>
                </a:solidFill>
                <a:highlight>
                  <a:srgbClr val="FFFFFF"/>
                </a:highlight>
              </a:rPr>
              <a:t>long_string_count</a:t>
            </a:r>
            <a:r>
              <a:rPr lang="en-GB" sz="1765" dirty="0">
                <a:solidFill>
                  <a:srgbClr val="808080"/>
                </a:solidFill>
                <a:highlight>
                  <a:srgbClr val="FFFFFF"/>
                </a:highlight>
              </a:rPr>
              <a:t>)</a:t>
            </a:r>
            <a:r>
              <a:rPr lang="en-GB" sz="1765" dirty="0">
                <a:solidFill>
                  <a:srgbClr val="000000"/>
                </a:solidFill>
                <a:highlight>
                  <a:srgbClr val="FFFFFF"/>
                </a:highlight>
              </a:rPr>
              <a:t> </a:t>
            </a:r>
            <a:r>
              <a:rPr lang="en-GB" sz="1765" dirty="0">
                <a:solidFill>
                  <a:srgbClr val="0000FF"/>
                </a:solidFill>
                <a:highlight>
                  <a:srgbClr val="FFFFFF"/>
                </a:highlight>
              </a:rPr>
              <a:t>AS</a:t>
            </a:r>
            <a:r>
              <a:rPr lang="en-GB" sz="1765" dirty="0">
                <a:solidFill>
                  <a:srgbClr val="000000"/>
                </a:solidFill>
                <a:highlight>
                  <a:srgbClr val="FFFFFF"/>
                </a:highlight>
              </a:rPr>
              <a:t> </a:t>
            </a:r>
            <a:r>
              <a:rPr lang="en-GB" sz="1765" dirty="0" err="1">
                <a:solidFill>
                  <a:srgbClr val="000000"/>
                </a:solidFill>
                <a:highlight>
                  <a:srgbClr val="FFFFFF"/>
                </a:highlight>
              </a:rPr>
              <a:t>long_string_size</a:t>
            </a:r>
            <a:endParaRPr lang="en-GB" sz="1765" dirty="0">
              <a:solidFill>
                <a:srgbClr val="000000"/>
              </a:solidFill>
              <a:highlight>
                <a:srgbClr val="FFFFFF"/>
              </a:highlight>
            </a:endParaRPr>
          </a:p>
          <a:p>
            <a:r>
              <a:rPr lang="en-GB" sz="1765" dirty="0">
                <a:solidFill>
                  <a:srgbClr val="0000FF"/>
                </a:solidFill>
                <a:highlight>
                  <a:srgbClr val="FFFFFF"/>
                </a:highlight>
              </a:rPr>
              <a:t>FROM</a:t>
            </a:r>
            <a:r>
              <a:rPr lang="en-GB" sz="1765" dirty="0">
                <a:solidFill>
                  <a:srgbClr val="000000"/>
                </a:solidFill>
                <a:highlight>
                  <a:srgbClr val="FFFFFF"/>
                </a:highlight>
              </a:rPr>
              <a:t>    base</a:t>
            </a:r>
          </a:p>
          <a:p>
            <a:r>
              <a:rPr lang="en-GB" sz="1765" dirty="0">
                <a:solidFill>
                  <a:srgbClr val="808080"/>
                </a:solidFill>
                <a:highlight>
                  <a:srgbClr val="FFFFFF"/>
                </a:highlight>
              </a:rPr>
              <a:t>)</a:t>
            </a:r>
            <a:endParaRPr lang="en-GB" sz="1765" dirty="0">
              <a:solidFill>
                <a:srgbClr val="000000"/>
              </a:solidFill>
              <a:highlight>
                <a:srgbClr val="FFFFFF"/>
              </a:highlight>
            </a:endParaRPr>
          </a:p>
          <a:p>
            <a:r>
              <a:rPr lang="en-GB" sz="1765" dirty="0">
                <a:solidFill>
                  <a:srgbClr val="0000FF"/>
                </a:solidFill>
                <a:highlight>
                  <a:srgbClr val="FFFFFF"/>
                </a:highlight>
              </a:rPr>
              <a:t>SELECT</a:t>
            </a:r>
            <a:r>
              <a:rPr lang="en-GB" sz="1765" dirty="0">
                <a:solidFill>
                  <a:srgbClr val="000000"/>
                </a:solidFill>
                <a:highlight>
                  <a:srgbClr val="FFFFFF"/>
                </a:highlight>
              </a:rPr>
              <a:t>  </a:t>
            </a:r>
            <a:r>
              <a:rPr lang="en-GB" sz="1765" dirty="0" err="1">
                <a:solidFill>
                  <a:srgbClr val="000000"/>
                </a:solidFill>
                <a:highlight>
                  <a:srgbClr val="FFFFFF"/>
                </a:highlight>
              </a:rPr>
              <a:t>table_name</a:t>
            </a:r>
            <a:endParaRPr lang="en-GB" sz="1765" dirty="0">
              <a:solidFill>
                <a:srgbClr val="000000"/>
              </a:solidFill>
              <a:highlight>
                <a:srgbClr val="FFFFFF"/>
              </a:highlight>
            </a:endParaRPr>
          </a:p>
          <a:p>
            <a:r>
              <a:rPr lang="en-GB" sz="1765" dirty="0">
                <a:solidFill>
                  <a:srgbClr val="808080"/>
                </a:solidFill>
                <a:highlight>
                  <a:srgbClr val="FFFFFF"/>
                </a:highlight>
              </a:rPr>
              <a:t>,       </a:t>
            </a:r>
            <a:r>
              <a:rPr lang="en-GB" sz="1765" dirty="0">
                <a:solidFill>
                  <a:srgbClr val="FF00FF"/>
                </a:solidFill>
                <a:highlight>
                  <a:srgbClr val="FFFFFF"/>
                </a:highlight>
              </a:rPr>
              <a:t>CAST</a:t>
            </a:r>
            <a:r>
              <a:rPr lang="en-GB" sz="1765" dirty="0">
                <a:solidFill>
                  <a:srgbClr val="808080"/>
                </a:solidFill>
                <a:highlight>
                  <a:srgbClr val="FFFFFF"/>
                </a:highlight>
              </a:rPr>
              <a:t>((</a:t>
            </a:r>
            <a:r>
              <a:rPr lang="en-GB" sz="1765" dirty="0" err="1">
                <a:solidFill>
                  <a:srgbClr val="000000"/>
                </a:solidFill>
                <a:highlight>
                  <a:srgbClr val="FFFFFF"/>
                </a:highlight>
              </a:rPr>
              <a:t>table_overhead</a:t>
            </a:r>
            <a:r>
              <a:rPr lang="en-GB" sz="1765" dirty="0">
                <a:solidFill>
                  <a:srgbClr val="808080"/>
                </a:solidFill>
                <a:highlight>
                  <a:srgbClr val="FFFFFF"/>
                </a:highlight>
              </a:rPr>
              <a:t>*</a:t>
            </a:r>
            <a:r>
              <a:rPr lang="en-GB" sz="1765" dirty="0">
                <a:solidFill>
                  <a:srgbClr val="000000"/>
                </a:solidFill>
                <a:highlight>
                  <a:srgbClr val="FFFFFF"/>
                </a:highlight>
              </a:rPr>
              <a:t>1.0</a:t>
            </a:r>
            <a:r>
              <a:rPr lang="en-GB" sz="1765" dirty="0">
                <a:solidFill>
                  <a:srgbClr val="808080"/>
                </a:solidFill>
                <a:highlight>
                  <a:srgbClr val="FFFFFF"/>
                </a:highlight>
              </a:rPr>
              <a:t>+</a:t>
            </a:r>
            <a:r>
              <a:rPr lang="en-GB" sz="1765" dirty="0">
                <a:solidFill>
                  <a:srgbClr val="000000"/>
                </a:solidFill>
                <a:highlight>
                  <a:srgbClr val="FFFFFF"/>
                </a:highlight>
              </a:rPr>
              <a:t>column_size</a:t>
            </a:r>
            <a:r>
              <a:rPr lang="en-GB" sz="1765" dirty="0">
                <a:solidFill>
                  <a:srgbClr val="808080"/>
                </a:solidFill>
                <a:highlight>
                  <a:srgbClr val="FFFFFF"/>
                </a:highlight>
              </a:rPr>
              <a:t>+</a:t>
            </a:r>
            <a:r>
              <a:rPr lang="en-GB" sz="1765" dirty="0">
                <a:solidFill>
                  <a:srgbClr val="000000"/>
                </a:solidFill>
                <a:highlight>
                  <a:srgbClr val="FFFFFF"/>
                </a:highlight>
              </a:rPr>
              <a:t>short_string_size</a:t>
            </a:r>
            <a:r>
              <a:rPr lang="en-GB" sz="1765" dirty="0">
                <a:solidFill>
                  <a:srgbClr val="808080"/>
                </a:solidFill>
                <a:highlight>
                  <a:srgbClr val="FFFFFF"/>
                </a:highlight>
              </a:rPr>
              <a:t>+</a:t>
            </a:r>
            <a:r>
              <a:rPr lang="en-GB" sz="1765" dirty="0">
                <a:solidFill>
                  <a:srgbClr val="000000"/>
                </a:solidFill>
                <a:highlight>
                  <a:srgbClr val="FFFFFF"/>
                </a:highlight>
              </a:rPr>
              <a:t>long_string_size</a:t>
            </a:r>
            <a:r>
              <a:rPr lang="en-GB" sz="1765">
                <a:solidFill>
                  <a:srgbClr val="808080"/>
                </a:solidFill>
                <a:highlight>
                  <a:srgbClr val="FFFFFF"/>
                </a:highlight>
              </a:rPr>
              <a:t>)</a:t>
            </a:r>
            <a:r>
              <a:rPr lang="en-GB" sz="1765">
                <a:solidFill>
                  <a:srgbClr val="000000"/>
                </a:solidFill>
                <a:highlight>
                  <a:srgbClr val="FFFFFF"/>
                </a:highlight>
              </a:rPr>
              <a:t> </a:t>
            </a:r>
            <a:endParaRPr lang="en-GB" sz="1765" dirty="0">
              <a:solidFill>
                <a:srgbClr val="000000"/>
              </a:solidFill>
              <a:highlight>
                <a:srgbClr val="FFFFFF"/>
              </a:highlight>
            </a:endParaRPr>
          </a:p>
          <a:p>
            <a:r>
              <a:rPr lang="en-GB" sz="1765">
                <a:solidFill>
                  <a:srgbClr val="0000FF"/>
                </a:solidFill>
                <a:highlight>
                  <a:srgbClr val="FFFFFF"/>
                </a:highlight>
              </a:rPr>
              <a:t>AS</a:t>
            </a:r>
            <a:r>
              <a:rPr lang="en-GB" sz="1765">
                <a:solidFill>
                  <a:srgbClr val="000000"/>
                </a:solidFill>
                <a:highlight>
                  <a:srgbClr val="FFFFFF"/>
                </a:highlight>
              </a:rPr>
              <a:t> </a:t>
            </a:r>
            <a:r>
              <a:rPr lang="en-GB" sz="1765" dirty="0">
                <a:solidFill>
                  <a:srgbClr val="0000FF"/>
                </a:solidFill>
                <a:highlight>
                  <a:srgbClr val="FFFFFF"/>
                </a:highlight>
              </a:rPr>
              <a:t>DECIMAL</a:t>
            </a:r>
            <a:r>
              <a:rPr lang="en-GB" sz="1765" dirty="0">
                <a:solidFill>
                  <a:srgbClr val="808080"/>
                </a:solidFill>
                <a:highlight>
                  <a:srgbClr val="FFFFFF"/>
                </a:highlight>
              </a:rPr>
              <a:t>(</a:t>
            </a:r>
            <a:r>
              <a:rPr lang="en-GB" sz="1765" dirty="0">
                <a:solidFill>
                  <a:srgbClr val="000000"/>
                </a:solidFill>
                <a:highlight>
                  <a:srgbClr val="FFFFFF"/>
                </a:highlight>
              </a:rPr>
              <a:t>11</a:t>
            </a:r>
            <a:r>
              <a:rPr lang="en-GB" sz="1765" dirty="0">
                <a:solidFill>
                  <a:srgbClr val="808080"/>
                </a:solidFill>
                <a:highlight>
                  <a:srgbClr val="FFFFFF"/>
                </a:highlight>
              </a:rPr>
              <a:t>,</a:t>
            </a:r>
            <a:r>
              <a:rPr lang="en-GB" sz="1765" dirty="0">
                <a:solidFill>
                  <a:srgbClr val="000000"/>
                </a:solidFill>
                <a:highlight>
                  <a:srgbClr val="FFFFFF"/>
                </a:highlight>
              </a:rPr>
              <a:t>2</a:t>
            </a:r>
            <a:r>
              <a:rPr lang="en-GB" sz="1765" dirty="0">
                <a:solidFill>
                  <a:srgbClr val="808080"/>
                </a:solidFill>
                <a:highlight>
                  <a:srgbClr val="FFFFFF"/>
                </a:highlight>
              </a:rPr>
              <a:t>))</a:t>
            </a:r>
            <a:r>
              <a:rPr lang="en-GB" sz="1765" dirty="0">
                <a:solidFill>
                  <a:srgbClr val="000000"/>
                </a:solidFill>
                <a:highlight>
                  <a:srgbClr val="FFFFFF"/>
                </a:highlight>
              </a:rPr>
              <a:t> </a:t>
            </a:r>
            <a:r>
              <a:rPr lang="en-GB" sz="1765" dirty="0">
                <a:solidFill>
                  <a:srgbClr val="0000FF"/>
                </a:solidFill>
                <a:highlight>
                  <a:srgbClr val="FFFFFF"/>
                </a:highlight>
              </a:rPr>
              <a:t>AS</a:t>
            </a:r>
            <a:r>
              <a:rPr lang="en-GB" sz="1765" dirty="0">
                <a:solidFill>
                  <a:srgbClr val="000000"/>
                </a:solidFill>
                <a:highlight>
                  <a:srgbClr val="FFFFFF"/>
                </a:highlight>
              </a:rPr>
              <a:t> </a:t>
            </a:r>
            <a:r>
              <a:rPr lang="en-GB" sz="1765" dirty="0" err="1">
                <a:solidFill>
                  <a:srgbClr val="000000"/>
                </a:solidFill>
                <a:highlight>
                  <a:srgbClr val="FFFFFF"/>
                </a:highlight>
              </a:rPr>
              <a:t>est_mem_grant_B</a:t>
            </a:r>
            <a:endParaRPr lang="en-GB" sz="1765" dirty="0">
              <a:solidFill>
                <a:srgbClr val="000000"/>
              </a:solidFill>
              <a:highlight>
                <a:srgbClr val="FFFFFF"/>
              </a:highlight>
            </a:endParaRPr>
          </a:p>
          <a:p>
            <a:r>
              <a:rPr lang="en-GB" sz="1765" dirty="0">
                <a:solidFill>
                  <a:srgbClr val="808080"/>
                </a:solidFill>
                <a:highlight>
                  <a:srgbClr val="FFFFFF"/>
                </a:highlight>
              </a:rPr>
              <a:t>,</a:t>
            </a:r>
            <a:r>
              <a:rPr lang="en-GB" sz="1765" dirty="0">
                <a:solidFill>
                  <a:srgbClr val="000000"/>
                </a:solidFill>
                <a:highlight>
                  <a:srgbClr val="FFFFFF"/>
                </a:highlight>
              </a:rPr>
              <a:t>       </a:t>
            </a:r>
            <a:r>
              <a:rPr lang="en-GB" sz="1765" dirty="0">
                <a:solidFill>
                  <a:srgbClr val="FF00FF"/>
                </a:solidFill>
                <a:highlight>
                  <a:srgbClr val="FFFFFF"/>
                </a:highlight>
              </a:rPr>
              <a:t>CAST</a:t>
            </a:r>
            <a:r>
              <a:rPr lang="en-GB" sz="1765" dirty="0">
                <a:solidFill>
                  <a:srgbClr val="808080"/>
                </a:solidFill>
                <a:highlight>
                  <a:srgbClr val="FFFFFF"/>
                </a:highlight>
              </a:rPr>
              <a:t>((</a:t>
            </a:r>
            <a:r>
              <a:rPr lang="en-GB" sz="1765" dirty="0" err="1">
                <a:solidFill>
                  <a:srgbClr val="000000"/>
                </a:solidFill>
                <a:highlight>
                  <a:srgbClr val="FFFFFF"/>
                </a:highlight>
              </a:rPr>
              <a:t>table_overhead</a:t>
            </a:r>
            <a:r>
              <a:rPr lang="en-GB" sz="1765" dirty="0">
                <a:solidFill>
                  <a:srgbClr val="808080"/>
                </a:solidFill>
                <a:highlight>
                  <a:srgbClr val="FFFFFF"/>
                </a:highlight>
              </a:rPr>
              <a:t>*</a:t>
            </a:r>
            <a:r>
              <a:rPr lang="en-GB" sz="1765" dirty="0">
                <a:solidFill>
                  <a:srgbClr val="000000"/>
                </a:solidFill>
                <a:highlight>
                  <a:srgbClr val="FFFFFF"/>
                </a:highlight>
              </a:rPr>
              <a:t>1.0</a:t>
            </a:r>
            <a:r>
              <a:rPr lang="en-GB" sz="1765" dirty="0">
                <a:solidFill>
                  <a:srgbClr val="808080"/>
                </a:solidFill>
                <a:highlight>
                  <a:srgbClr val="FFFFFF"/>
                </a:highlight>
              </a:rPr>
              <a:t>+</a:t>
            </a:r>
            <a:r>
              <a:rPr lang="en-GB" sz="1765" dirty="0">
                <a:solidFill>
                  <a:srgbClr val="000000"/>
                </a:solidFill>
                <a:highlight>
                  <a:srgbClr val="FFFFFF"/>
                </a:highlight>
              </a:rPr>
              <a:t>column_size</a:t>
            </a:r>
            <a:r>
              <a:rPr lang="en-GB" sz="1765" dirty="0">
                <a:solidFill>
                  <a:srgbClr val="808080"/>
                </a:solidFill>
                <a:highlight>
                  <a:srgbClr val="FFFFFF"/>
                </a:highlight>
              </a:rPr>
              <a:t>+</a:t>
            </a:r>
            <a:r>
              <a:rPr lang="en-GB" sz="1765" dirty="0">
                <a:solidFill>
                  <a:srgbClr val="000000"/>
                </a:solidFill>
                <a:highlight>
                  <a:srgbClr val="FFFFFF"/>
                </a:highlight>
              </a:rPr>
              <a:t>short_string_size</a:t>
            </a:r>
            <a:r>
              <a:rPr lang="en-GB" sz="1765" dirty="0">
                <a:solidFill>
                  <a:srgbClr val="808080"/>
                </a:solidFill>
                <a:highlight>
                  <a:srgbClr val="FFFFFF"/>
                </a:highlight>
              </a:rPr>
              <a:t>+</a:t>
            </a:r>
            <a:r>
              <a:rPr lang="en-GB" sz="1765" dirty="0">
                <a:solidFill>
                  <a:srgbClr val="000000"/>
                </a:solidFill>
                <a:highlight>
                  <a:srgbClr val="FFFFFF"/>
                </a:highlight>
              </a:rPr>
              <a:t>long_string_size</a:t>
            </a:r>
            <a:r>
              <a:rPr lang="en-GB" sz="1765" dirty="0">
                <a:solidFill>
                  <a:srgbClr val="808080"/>
                </a:solidFill>
                <a:highlight>
                  <a:srgbClr val="FFFFFF"/>
                </a:highlight>
              </a:rPr>
              <a:t>)/</a:t>
            </a:r>
            <a:r>
              <a:rPr lang="en-GB" sz="1765" dirty="0">
                <a:solidFill>
                  <a:srgbClr val="000000"/>
                </a:solidFill>
                <a:highlight>
                  <a:srgbClr val="FFFFFF"/>
                </a:highlight>
              </a:rPr>
              <a:t>1048576    </a:t>
            </a:r>
            <a:r>
              <a:rPr lang="en-GB" sz="1765" dirty="0">
                <a:solidFill>
                  <a:srgbClr val="0000FF"/>
                </a:solidFill>
                <a:highlight>
                  <a:srgbClr val="FFFFFF"/>
                </a:highlight>
              </a:rPr>
              <a:t>AS</a:t>
            </a:r>
            <a:r>
              <a:rPr lang="en-GB" sz="1765" dirty="0">
                <a:solidFill>
                  <a:srgbClr val="000000"/>
                </a:solidFill>
                <a:highlight>
                  <a:srgbClr val="FFFFFF"/>
                </a:highlight>
              </a:rPr>
              <a:t> </a:t>
            </a:r>
            <a:r>
              <a:rPr lang="en-GB" sz="1765" dirty="0">
                <a:solidFill>
                  <a:srgbClr val="0000FF"/>
                </a:solidFill>
                <a:highlight>
                  <a:srgbClr val="FFFFFF"/>
                </a:highlight>
              </a:rPr>
              <a:t>DECIMAL</a:t>
            </a:r>
            <a:r>
              <a:rPr lang="en-GB" sz="1765" dirty="0">
                <a:solidFill>
                  <a:srgbClr val="808080"/>
                </a:solidFill>
                <a:highlight>
                  <a:srgbClr val="FFFFFF"/>
                </a:highlight>
              </a:rPr>
              <a:t>(</a:t>
            </a:r>
            <a:r>
              <a:rPr lang="en-GB" sz="1765" dirty="0">
                <a:solidFill>
                  <a:srgbClr val="000000"/>
                </a:solidFill>
                <a:highlight>
                  <a:srgbClr val="FFFFFF"/>
                </a:highlight>
              </a:rPr>
              <a:t>11</a:t>
            </a:r>
            <a:r>
              <a:rPr lang="en-GB" sz="1765" dirty="0">
                <a:solidFill>
                  <a:srgbClr val="808080"/>
                </a:solidFill>
                <a:highlight>
                  <a:srgbClr val="FFFFFF"/>
                </a:highlight>
              </a:rPr>
              <a:t>,</a:t>
            </a:r>
            <a:r>
              <a:rPr lang="en-GB" sz="1765" dirty="0">
                <a:solidFill>
                  <a:srgbClr val="000000"/>
                </a:solidFill>
                <a:highlight>
                  <a:srgbClr val="FFFFFF"/>
                </a:highlight>
              </a:rPr>
              <a:t>2</a:t>
            </a:r>
            <a:r>
              <a:rPr lang="en-GB" sz="1765" dirty="0">
                <a:solidFill>
                  <a:srgbClr val="808080"/>
                </a:solidFill>
                <a:highlight>
                  <a:srgbClr val="FFFFFF"/>
                </a:highlight>
              </a:rPr>
              <a:t>))</a:t>
            </a:r>
            <a:r>
              <a:rPr lang="en-GB" sz="1765" dirty="0">
                <a:solidFill>
                  <a:srgbClr val="000000"/>
                </a:solidFill>
                <a:highlight>
                  <a:srgbClr val="FFFFFF"/>
                </a:highlight>
              </a:rPr>
              <a:t> </a:t>
            </a:r>
            <a:r>
              <a:rPr lang="en-GB" sz="1765" dirty="0">
                <a:solidFill>
                  <a:srgbClr val="0000FF"/>
                </a:solidFill>
                <a:highlight>
                  <a:srgbClr val="FFFFFF"/>
                </a:highlight>
              </a:rPr>
              <a:t>AS</a:t>
            </a:r>
            <a:r>
              <a:rPr lang="en-GB" sz="1765" dirty="0">
                <a:solidFill>
                  <a:srgbClr val="000000"/>
                </a:solidFill>
                <a:highlight>
                  <a:srgbClr val="FFFFFF"/>
                </a:highlight>
              </a:rPr>
              <a:t> </a:t>
            </a:r>
            <a:r>
              <a:rPr lang="en-GB" sz="1765" dirty="0" err="1">
                <a:solidFill>
                  <a:srgbClr val="000000"/>
                </a:solidFill>
                <a:highlight>
                  <a:srgbClr val="FFFFFF"/>
                </a:highlight>
              </a:rPr>
              <a:t>est_mem_grant_MiB</a:t>
            </a:r>
            <a:endParaRPr lang="en-GB" sz="1765" dirty="0">
              <a:solidFill>
                <a:srgbClr val="000000"/>
              </a:solidFill>
              <a:highlight>
                <a:srgbClr val="FFFFFF"/>
              </a:highlight>
            </a:endParaRPr>
          </a:p>
          <a:p>
            <a:r>
              <a:rPr lang="en-GB" sz="1765" dirty="0">
                <a:solidFill>
                  <a:srgbClr val="808080"/>
                </a:solidFill>
                <a:highlight>
                  <a:srgbClr val="FFFFFF"/>
                </a:highlight>
              </a:rPr>
              <a:t>,</a:t>
            </a:r>
            <a:r>
              <a:rPr lang="en-GB" sz="1765" dirty="0">
                <a:solidFill>
                  <a:srgbClr val="000000"/>
                </a:solidFill>
                <a:highlight>
                  <a:srgbClr val="FFFFFF"/>
                </a:highlight>
              </a:rPr>
              <a:t>       </a:t>
            </a:r>
            <a:r>
              <a:rPr lang="en-GB" sz="1765" dirty="0">
                <a:solidFill>
                  <a:srgbClr val="FF00FF"/>
                </a:solidFill>
                <a:highlight>
                  <a:srgbClr val="FFFFFF"/>
                </a:highlight>
              </a:rPr>
              <a:t>CAST</a:t>
            </a:r>
            <a:r>
              <a:rPr lang="en-GB" sz="1765" dirty="0">
                <a:solidFill>
                  <a:srgbClr val="808080"/>
                </a:solidFill>
                <a:highlight>
                  <a:srgbClr val="FFFFFF"/>
                </a:highlight>
              </a:rPr>
              <a:t>((</a:t>
            </a:r>
            <a:r>
              <a:rPr lang="en-GB" sz="1765" dirty="0" err="1">
                <a:solidFill>
                  <a:srgbClr val="000000"/>
                </a:solidFill>
                <a:highlight>
                  <a:srgbClr val="FFFFFF"/>
                </a:highlight>
              </a:rPr>
              <a:t>table_overhead</a:t>
            </a:r>
            <a:r>
              <a:rPr lang="en-GB" sz="1765" dirty="0">
                <a:solidFill>
                  <a:srgbClr val="808080"/>
                </a:solidFill>
                <a:highlight>
                  <a:srgbClr val="FFFFFF"/>
                </a:highlight>
              </a:rPr>
              <a:t>*</a:t>
            </a:r>
            <a:r>
              <a:rPr lang="en-GB" sz="1765" dirty="0">
                <a:solidFill>
                  <a:srgbClr val="000000"/>
                </a:solidFill>
                <a:highlight>
                  <a:srgbClr val="FFFFFF"/>
                </a:highlight>
              </a:rPr>
              <a:t>1.0</a:t>
            </a:r>
            <a:r>
              <a:rPr lang="en-GB" sz="1765" dirty="0">
                <a:solidFill>
                  <a:srgbClr val="808080"/>
                </a:solidFill>
                <a:highlight>
                  <a:srgbClr val="FFFFFF"/>
                </a:highlight>
              </a:rPr>
              <a:t>+</a:t>
            </a:r>
            <a:r>
              <a:rPr lang="en-GB" sz="1765" dirty="0">
                <a:solidFill>
                  <a:srgbClr val="000000"/>
                </a:solidFill>
                <a:highlight>
                  <a:srgbClr val="FFFFFF"/>
                </a:highlight>
              </a:rPr>
              <a:t>column_size</a:t>
            </a:r>
            <a:r>
              <a:rPr lang="en-GB" sz="1765" dirty="0">
                <a:solidFill>
                  <a:srgbClr val="808080"/>
                </a:solidFill>
                <a:highlight>
                  <a:srgbClr val="FFFFFF"/>
                </a:highlight>
              </a:rPr>
              <a:t>+</a:t>
            </a:r>
            <a:r>
              <a:rPr lang="en-GB" sz="1765" dirty="0">
                <a:solidFill>
                  <a:srgbClr val="000000"/>
                </a:solidFill>
                <a:highlight>
                  <a:srgbClr val="FFFFFF"/>
                </a:highlight>
              </a:rPr>
              <a:t>short_string_size</a:t>
            </a:r>
            <a:r>
              <a:rPr lang="en-GB" sz="1765" dirty="0">
                <a:solidFill>
                  <a:srgbClr val="808080"/>
                </a:solidFill>
                <a:highlight>
                  <a:srgbClr val="FFFFFF"/>
                </a:highlight>
              </a:rPr>
              <a:t>+</a:t>
            </a:r>
            <a:r>
              <a:rPr lang="en-GB" sz="1765" dirty="0">
                <a:solidFill>
                  <a:srgbClr val="000000"/>
                </a:solidFill>
                <a:highlight>
                  <a:srgbClr val="FFFFFF"/>
                </a:highlight>
              </a:rPr>
              <a:t>long_string_size</a:t>
            </a:r>
            <a:r>
              <a:rPr lang="en-GB" sz="1765" dirty="0">
                <a:solidFill>
                  <a:srgbClr val="808080"/>
                </a:solidFill>
                <a:highlight>
                  <a:srgbClr val="FFFFFF"/>
                </a:highlight>
              </a:rPr>
              <a:t>)/</a:t>
            </a:r>
            <a:r>
              <a:rPr lang="en-GB" sz="1765" dirty="0">
                <a:solidFill>
                  <a:srgbClr val="000000"/>
                </a:solidFill>
                <a:highlight>
                  <a:srgbClr val="FFFFFF"/>
                </a:highlight>
              </a:rPr>
              <a:t>1073741824 </a:t>
            </a:r>
            <a:r>
              <a:rPr lang="en-GB" sz="1765" dirty="0">
                <a:solidFill>
                  <a:srgbClr val="0000FF"/>
                </a:solidFill>
                <a:highlight>
                  <a:srgbClr val="FFFFFF"/>
                </a:highlight>
              </a:rPr>
              <a:t>AS</a:t>
            </a:r>
            <a:r>
              <a:rPr lang="en-GB" sz="1765" dirty="0">
                <a:solidFill>
                  <a:srgbClr val="000000"/>
                </a:solidFill>
                <a:highlight>
                  <a:srgbClr val="FFFFFF"/>
                </a:highlight>
              </a:rPr>
              <a:t> </a:t>
            </a:r>
            <a:r>
              <a:rPr lang="en-GB" sz="1765" dirty="0">
                <a:solidFill>
                  <a:srgbClr val="0000FF"/>
                </a:solidFill>
                <a:highlight>
                  <a:srgbClr val="FFFFFF"/>
                </a:highlight>
              </a:rPr>
              <a:t>DECIMAL</a:t>
            </a:r>
            <a:r>
              <a:rPr lang="en-GB" sz="1765" dirty="0">
                <a:solidFill>
                  <a:srgbClr val="808080"/>
                </a:solidFill>
                <a:highlight>
                  <a:srgbClr val="FFFFFF"/>
                </a:highlight>
              </a:rPr>
              <a:t>(</a:t>
            </a:r>
            <a:r>
              <a:rPr lang="en-GB" sz="1765" dirty="0">
                <a:solidFill>
                  <a:srgbClr val="000000"/>
                </a:solidFill>
                <a:highlight>
                  <a:srgbClr val="FFFFFF"/>
                </a:highlight>
              </a:rPr>
              <a:t>11</a:t>
            </a:r>
            <a:r>
              <a:rPr lang="en-GB" sz="1765" dirty="0">
                <a:solidFill>
                  <a:srgbClr val="808080"/>
                </a:solidFill>
                <a:highlight>
                  <a:srgbClr val="FFFFFF"/>
                </a:highlight>
              </a:rPr>
              <a:t>,</a:t>
            </a:r>
            <a:r>
              <a:rPr lang="en-GB" sz="1765" dirty="0">
                <a:solidFill>
                  <a:srgbClr val="000000"/>
                </a:solidFill>
                <a:highlight>
                  <a:srgbClr val="FFFFFF"/>
                </a:highlight>
              </a:rPr>
              <a:t>2</a:t>
            </a:r>
            <a:r>
              <a:rPr lang="en-GB" sz="1765" dirty="0">
                <a:solidFill>
                  <a:srgbClr val="808080"/>
                </a:solidFill>
                <a:highlight>
                  <a:srgbClr val="FFFFFF"/>
                </a:highlight>
              </a:rPr>
              <a:t>))</a:t>
            </a:r>
            <a:r>
              <a:rPr lang="en-GB" sz="1765" dirty="0">
                <a:solidFill>
                  <a:srgbClr val="000000"/>
                </a:solidFill>
                <a:highlight>
                  <a:srgbClr val="FFFFFF"/>
                </a:highlight>
              </a:rPr>
              <a:t> </a:t>
            </a:r>
            <a:r>
              <a:rPr lang="en-GB" sz="1765" dirty="0">
                <a:solidFill>
                  <a:srgbClr val="0000FF"/>
                </a:solidFill>
                <a:highlight>
                  <a:srgbClr val="FFFFFF"/>
                </a:highlight>
              </a:rPr>
              <a:t>AS</a:t>
            </a:r>
            <a:r>
              <a:rPr lang="en-GB" sz="1765" dirty="0">
                <a:solidFill>
                  <a:srgbClr val="000000"/>
                </a:solidFill>
                <a:highlight>
                  <a:srgbClr val="FFFFFF"/>
                </a:highlight>
              </a:rPr>
              <a:t> </a:t>
            </a:r>
            <a:r>
              <a:rPr lang="en-GB" sz="1765" dirty="0" err="1">
                <a:solidFill>
                  <a:srgbClr val="000000"/>
                </a:solidFill>
                <a:highlight>
                  <a:srgbClr val="FFFFFF"/>
                </a:highlight>
              </a:rPr>
              <a:t>est_mem_grant_GiB</a:t>
            </a:r>
            <a:endParaRPr lang="en-GB" sz="1765" dirty="0">
              <a:solidFill>
                <a:srgbClr val="000000"/>
              </a:solidFill>
              <a:highlight>
                <a:srgbClr val="FFFFFF"/>
              </a:highlight>
            </a:endParaRPr>
          </a:p>
          <a:p>
            <a:r>
              <a:rPr lang="en-GB" sz="1765" dirty="0">
                <a:solidFill>
                  <a:srgbClr val="0000FF"/>
                </a:solidFill>
                <a:highlight>
                  <a:srgbClr val="FFFFFF"/>
                </a:highlight>
              </a:rPr>
              <a:t>FROM</a:t>
            </a:r>
            <a:r>
              <a:rPr lang="en-GB" sz="1765" dirty="0">
                <a:solidFill>
                  <a:srgbClr val="000000"/>
                </a:solidFill>
                <a:highlight>
                  <a:srgbClr val="FFFFFF"/>
                </a:highlight>
              </a:rPr>
              <a:t>    size</a:t>
            </a:r>
            <a:r>
              <a:rPr lang="en-GB" sz="1765" dirty="0">
                <a:solidFill>
                  <a:srgbClr val="808080"/>
                </a:solidFill>
                <a:highlight>
                  <a:srgbClr val="FFFFFF"/>
                </a:highlight>
              </a:rPr>
              <a:t>;</a:t>
            </a:r>
            <a:endParaRPr lang="en-GB" sz="1765" dirty="0"/>
          </a:p>
        </p:txBody>
      </p:sp>
    </p:spTree>
    <p:extLst>
      <p:ext uri="{BB962C8B-B14F-4D97-AF65-F5344CB8AC3E}">
        <p14:creationId xmlns:p14="http://schemas.microsoft.com/office/powerpoint/2010/main" val="4061008382"/>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Transaction Size</a:t>
            </a:r>
          </a:p>
        </p:txBody>
      </p:sp>
      <p:graphicFrame>
        <p:nvGraphicFramePr>
          <p:cNvPr id="6" name="Chart 5"/>
          <p:cNvGraphicFramePr/>
          <p:nvPr>
            <p:extLst/>
          </p:nvPr>
        </p:nvGraphicFramePr>
        <p:xfrm>
          <a:off x="269241" y="1189494"/>
          <a:ext cx="11655840" cy="529384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0793308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Loading</a:t>
            </a:r>
          </a:p>
        </p:txBody>
      </p:sp>
    </p:spTree>
    <p:extLst>
      <p:ext uri="{BB962C8B-B14F-4D97-AF65-F5344CB8AC3E}">
        <p14:creationId xmlns:p14="http://schemas.microsoft.com/office/powerpoint/2010/main" val="821216435"/>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a:t>Sizing for the data load</a:t>
            </a:r>
            <a:endParaRPr lang="en-US" dirty="0"/>
          </a:p>
        </p:txBody>
      </p:sp>
      <p:graphicFrame>
        <p:nvGraphicFramePr>
          <p:cNvPr id="6" name="Table 5"/>
          <p:cNvGraphicFramePr>
            <a:graphicFrameLocks noGrp="1"/>
          </p:cNvGraphicFramePr>
          <p:nvPr>
            <p:extLst/>
          </p:nvPr>
        </p:nvGraphicFramePr>
        <p:xfrm>
          <a:off x="6097160" y="1636152"/>
          <a:ext cx="4841944" cy="4818502"/>
        </p:xfrm>
        <a:graphic>
          <a:graphicData uri="http://schemas.openxmlformats.org/drawingml/2006/table">
            <a:tbl>
              <a:tblPr firstRow="1" bandRow="1">
                <a:tableStyleId>{793D81CF-94F2-401A-BA57-92F5A7B2D0C5}</a:tableStyleId>
              </a:tblPr>
              <a:tblGrid>
                <a:gridCol w="1613980">
                  <a:extLst>
                    <a:ext uri="{9D8B030D-6E8A-4147-A177-3AD203B41FA5}">
                      <a16:colId xmlns:a16="http://schemas.microsoft.com/office/drawing/2014/main" val="20000"/>
                    </a:ext>
                  </a:extLst>
                </a:gridCol>
                <a:gridCol w="1609739">
                  <a:extLst>
                    <a:ext uri="{9D8B030D-6E8A-4147-A177-3AD203B41FA5}">
                      <a16:colId xmlns:a16="http://schemas.microsoft.com/office/drawing/2014/main" val="20001"/>
                    </a:ext>
                  </a:extLst>
                </a:gridCol>
                <a:gridCol w="1618225">
                  <a:extLst>
                    <a:ext uri="{9D8B030D-6E8A-4147-A177-3AD203B41FA5}">
                      <a16:colId xmlns:a16="http://schemas.microsoft.com/office/drawing/2014/main" val="20002"/>
                    </a:ext>
                  </a:extLst>
                </a:gridCol>
              </a:tblGrid>
              <a:tr h="909114">
                <a:tc>
                  <a:txBody>
                    <a:bodyPr/>
                    <a:lstStyle/>
                    <a:p>
                      <a:r>
                        <a:rPr lang="en-US" sz="2400" dirty="0">
                          <a:solidFill>
                            <a:schemeClr val="bg1"/>
                          </a:solidFill>
                          <a:latin typeface="+mn-lt"/>
                        </a:rPr>
                        <a:t>DWU</a:t>
                      </a:r>
                      <a:endParaRPr lang="en-US" sz="2400" b="0" dirty="0">
                        <a:solidFill>
                          <a:schemeClr val="bg1"/>
                        </a:solidFill>
                        <a:latin typeface="+mn-lt"/>
                      </a:endParaRPr>
                    </a:p>
                  </a:txBody>
                  <a:tcPr marL="89642" marR="89642"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chemeClr val="accent1"/>
                    </a:solidFill>
                  </a:tcPr>
                </a:tc>
                <a:tc>
                  <a:txBody>
                    <a:bodyPr/>
                    <a:lstStyle/>
                    <a:p>
                      <a:r>
                        <a:rPr lang="en-US" sz="2400" dirty="0">
                          <a:solidFill>
                            <a:schemeClr val="bg1"/>
                          </a:solidFill>
                          <a:latin typeface="+mn-lt"/>
                        </a:rPr>
                        <a:t>Readers</a:t>
                      </a:r>
                      <a:endParaRPr lang="en-US" sz="2400" b="0" dirty="0">
                        <a:solidFill>
                          <a:schemeClr val="bg1"/>
                        </a:solidFill>
                        <a:latin typeface="+mn-lt"/>
                      </a:endParaRPr>
                    </a:p>
                  </a:txBody>
                  <a:tcPr marL="89642" marR="89642" marT="0" marB="0" anchor="ctr">
                    <a:lnT w="12700" cap="flat" cmpd="sng" algn="ctr">
                      <a:solidFill>
                        <a:schemeClr val="tx1"/>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chemeClr val="accent1"/>
                    </a:solidFill>
                  </a:tcPr>
                </a:tc>
                <a:tc>
                  <a:txBody>
                    <a:bodyPr/>
                    <a:lstStyle/>
                    <a:p>
                      <a:r>
                        <a:rPr lang="en-US" sz="2400" dirty="0">
                          <a:solidFill>
                            <a:schemeClr val="bg1"/>
                          </a:solidFill>
                          <a:latin typeface="+mn-lt"/>
                        </a:rPr>
                        <a:t>Writers</a:t>
                      </a:r>
                      <a:endParaRPr lang="en-US" sz="2400" b="0" dirty="0">
                        <a:solidFill>
                          <a:schemeClr val="bg1"/>
                        </a:solidFill>
                        <a:latin typeface="+mn-lt"/>
                      </a:endParaRPr>
                    </a:p>
                  </a:txBody>
                  <a:tcPr marL="89642" marR="89642"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58484">
                <a:tc>
                  <a:txBody>
                    <a:bodyPr/>
                    <a:lstStyle/>
                    <a:p>
                      <a:r>
                        <a:rPr lang="en-US" sz="2000" dirty="0">
                          <a:gradFill>
                            <a:gsLst>
                              <a:gs pos="66981">
                                <a:schemeClr val="tx1">
                                  <a:lumMod val="75000"/>
                                  <a:lumOff val="25000"/>
                                </a:schemeClr>
                              </a:gs>
                              <a:gs pos="0">
                                <a:schemeClr val="tx1">
                                  <a:lumMod val="75000"/>
                                  <a:lumOff val="25000"/>
                                </a:schemeClr>
                              </a:gs>
                            </a:gsLst>
                            <a:lin ang="5400000" scaled="0"/>
                          </a:gradFill>
                        </a:rPr>
                        <a:t>DW100</a:t>
                      </a:r>
                    </a:p>
                  </a:txBody>
                  <a:tcPr marL="89642" marR="89642" marT="0" marB="0" anchor="ctr">
                    <a:lnL w="12700" cap="flat" cmpd="sng" algn="ctr">
                      <a:solidFill>
                        <a:schemeClr val="tx1"/>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2000" dirty="0">
                          <a:gradFill>
                            <a:gsLst>
                              <a:gs pos="66981">
                                <a:schemeClr val="tx1">
                                  <a:lumMod val="75000"/>
                                  <a:lumOff val="25000"/>
                                </a:schemeClr>
                              </a:gs>
                              <a:gs pos="0">
                                <a:schemeClr val="tx1">
                                  <a:lumMod val="75000"/>
                                  <a:lumOff val="25000"/>
                                </a:schemeClr>
                              </a:gs>
                            </a:gsLst>
                            <a:lin ang="5400000" scaled="0"/>
                          </a:gradFill>
                        </a:rPr>
                        <a:t>8</a:t>
                      </a:r>
                    </a:p>
                  </a:txBody>
                  <a:tcPr marL="89642" marR="89642"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89642" marR="89642" marT="0" marB="0" anchor="ctr">
                    <a:lnL w="3175"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001"/>
                  </a:ext>
                </a:extLst>
              </a:tr>
              <a:tr h="558484">
                <a:tc>
                  <a:txBody>
                    <a:bodyPr/>
                    <a:lstStyle/>
                    <a:p>
                      <a:r>
                        <a:rPr lang="en-US" sz="2000" dirty="0">
                          <a:gradFill>
                            <a:gsLst>
                              <a:gs pos="66981">
                                <a:schemeClr val="tx1">
                                  <a:lumMod val="75000"/>
                                  <a:lumOff val="25000"/>
                                </a:schemeClr>
                              </a:gs>
                              <a:gs pos="0">
                                <a:schemeClr val="tx1">
                                  <a:lumMod val="75000"/>
                                  <a:lumOff val="25000"/>
                                </a:schemeClr>
                              </a:gs>
                            </a:gsLst>
                            <a:lin ang="5400000" scaled="0"/>
                          </a:gradFill>
                        </a:rPr>
                        <a:t>DW200</a:t>
                      </a:r>
                    </a:p>
                  </a:txBody>
                  <a:tcPr marL="89642" marR="89642" marT="0" marB="0" anchor="ctr">
                    <a:lnL w="12700" cap="flat" cmpd="sng" algn="ctr">
                      <a:solidFill>
                        <a:schemeClr val="tx1"/>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2000" dirty="0">
                          <a:gradFill>
                            <a:gsLst>
                              <a:gs pos="66981">
                                <a:schemeClr val="tx1">
                                  <a:lumMod val="75000"/>
                                  <a:lumOff val="25000"/>
                                </a:schemeClr>
                              </a:gs>
                              <a:gs pos="0">
                                <a:schemeClr val="tx1">
                                  <a:lumMod val="75000"/>
                                  <a:lumOff val="25000"/>
                                </a:schemeClr>
                              </a:gs>
                            </a:gsLst>
                            <a:lin ang="5400000" scaled="0"/>
                          </a:gradFill>
                        </a:rPr>
                        <a:t>16</a:t>
                      </a:r>
                    </a:p>
                  </a:txBody>
                  <a:tcPr marL="89642" marR="89642"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89642" marR="89642" marT="0" marB="0" anchor="ctr">
                    <a:lnL w="3175"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extLst>
                  <a:ext uri="{0D108BD9-81ED-4DB2-BD59-A6C34878D82A}">
                    <a16:rowId xmlns:a16="http://schemas.microsoft.com/office/drawing/2014/main" val="10002"/>
                  </a:ext>
                </a:extLst>
              </a:tr>
              <a:tr h="558484">
                <a:tc>
                  <a:txBody>
                    <a:bodyPr/>
                    <a:lstStyle/>
                    <a:p>
                      <a:r>
                        <a:rPr lang="en-US" sz="2000" dirty="0">
                          <a:gradFill>
                            <a:gsLst>
                              <a:gs pos="66981">
                                <a:schemeClr val="tx1">
                                  <a:lumMod val="75000"/>
                                  <a:lumOff val="25000"/>
                                </a:schemeClr>
                              </a:gs>
                              <a:gs pos="0">
                                <a:schemeClr val="tx1">
                                  <a:lumMod val="75000"/>
                                  <a:lumOff val="25000"/>
                                </a:schemeClr>
                              </a:gs>
                            </a:gsLst>
                            <a:lin ang="5400000" scaled="0"/>
                          </a:gradFill>
                        </a:rPr>
                        <a:t>DW300</a:t>
                      </a:r>
                    </a:p>
                  </a:txBody>
                  <a:tcPr marL="89642" marR="89642" marT="0" marB="0" anchor="ctr">
                    <a:lnL w="12700" cap="flat" cmpd="sng" algn="ctr">
                      <a:solidFill>
                        <a:schemeClr val="tx1"/>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2000" dirty="0">
                          <a:gradFill>
                            <a:gsLst>
                              <a:gs pos="66981">
                                <a:schemeClr val="tx1">
                                  <a:lumMod val="75000"/>
                                  <a:lumOff val="25000"/>
                                </a:schemeClr>
                              </a:gs>
                              <a:gs pos="0">
                                <a:schemeClr val="tx1">
                                  <a:lumMod val="75000"/>
                                  <a:lumOff val="25000"/>
                                </a:schemeClr>
                              </a:gs>
                            </a:gsLst>
                            <a:lin ang="5400000" scaled="0"/>
                          </a:gradFill>
                        </a:rPr>
                        <a:t>24</a:t>
                      </a:r>
                    </a:p>
                  </a:txBody>
                  <a:tcPr marL="89642" marR="89642"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89642" marR="89642" marT="0" marB="0" anchor="ctr">
                    <a:lnL w="3175"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003"/>
                  </a:ext>
                </a:extLst>
              </a:tr>
              <a:tr h="558484">
                <a:tc>
                  <a:txBody>
                    <a:bodyPr/>
                    <a:lstStyle/>
                    <a:p>
                      <a:r>
                        <a:rPr lang="en-US" sz="2000" dirty="0">
                          <a:gradFill>
                            <a:gsLst>
                              <a:gs pos="66981">
                                <a:schemeClr val="tx1">
                                  <a:lumMod val="75000"/>
                                  <a:lumOff val="25000"/>
                                </a:schemeClr>
                              </a:gs>
                              <a:gs pos="0">
                                <a:schemeClr val="tx1">
                                  <a:lumMod val="75000"/>
                                  <a:lumOff val="25000"/>
                                </a:schemeClr>
                              </a:gs>
                            </a:gsLst>
                            <a:lin ang="5400000" scaled="0"/>
                          </a:gradFill>
                        </a:rPr>
                        <a:t>DW400</a:t>
                      </a:r>
                    </a:p>
                  </a:txBody>
                  <a:tcPr marL="89642" marR="89642" marT="0" marB="0" anchor="ctr">
                    <a:lnL w="12700" cap="flat" cmpd="sng" algn="ctr">
                      <a:solidFill>
                        <a:schemeClr val="tx1"/>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2000" dirty="0">
                          <a:gradFill>
                            <a:gsLst>
                              <a:gs pos="66981">
                                <a:schemeClr val="tx1">
                                  <a:lumMod val="75000"/>
                                  <a:lumOff val="25000"/>
                                </a:schemeClr>
                              </a:gs>
                              <a:gs pos="0">
                                <a:schemeClr val="tx1">
                                  <a:lumMod val="75000"/>
                                  <a:lumOff val="25000"/>
                                </a:schemeClr>
                              </a:gs>
                            </a:gsLst>
                            <a:lin ang="5400000" scaled="0"/>
                          </a:gradFill>
                        </a:rPr>
                        <a:t>32</a:t>
                      </a:r>
                    </a:p>
                  </a:txBody>
                  <a:tcPr marL="89642" marR="89642"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89642" marR="89642" marT="0" marB="0" anchor="ctr">
                    <a:lnL w="3175"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extLst>
                  <a:ext uri="{0D108BD9-81ED-4DB2-BD59-A6C34878D82A}">
                    <a16:rowId xmlns:a16="http://schemas.microsoft.com/office/drawing/2014/main" val="10004"/>
                  </a:ext>
                </a:extLst>
              </a:tr>
              <a:tr h="558484">
                <a:tc>
                  <a:txBody>
                    <a:bodyPr/>
                    <a:lstStyle/>
                    <a:p>
                      <a:r>
                        <a:rPr lang="en-US" sz="2000" dirty="0">
                          <a:gradFill>
                            <a:gsLst>
                              <a:gs pos="66981">
                                <a:schemeClr val="tx1">
                                  <a:lumMod val="75000"/>
                                  <a:lumOff val="25000"/>
                                </a:schemeClr>
                              </a:gs>
                              <a:gs pos="0">
                                <a:schemeClr val="tx1">
                                  <a:lumMod val="75000"/>
                                  <a:lumOff val="25000"/>
                                </a:schemeClr>
                              </a:gs>
                            </a:gsLst>
                            <a:lin ang="5400000" scaled="0"/>
                          </a:gradFill>
                        </a:rPr>
                        <a:t>DW500</a:t>
                      </a:r>
                    </a:p>
                  </a:txBody>
                  <a:tcPr marL="89642" marR="89642" marT="0" marB="0" anchor="ctr">
                    <a:lnL w="12700" cap="flat" cmpd="sng" algn="ctr">
                      <a:solidFill>
                        <a:schemeClr val="tx1"/>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2000" dirty="0">
                          <a:gradFill>
                            <a:gsLst>
                              <a:gs pos="66981">
                                <a:schemeClr val="tx1">
                                  <a:lumMod val="75000"/>
                                  <a:lumOff val="25000"/>
                                </a:schemeClr>
                              </a:gs>
                              <a:gs pos="0">
                                <a:schemeClr val="tx1">
                                  <a:lumMod val="75000"/>
                                  <a:lumOff val="25000"/>
                                </a:schemeClr>
                              </a:gs>
                            </a:gsLst>
                            <a:lin ang="5400000" scaled="0"/>
                          </a:gradFill>
                        </a:rPr>
                        <a:t>40</a:t>
                      </a:r>
                    </a:p>
                  </a:txBody>
                  <a:tcPr marL="89642" marR="89642"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89642" marR="89642" marT="0" marB="0" anchor="ctr">
                    <a:lnL w="3175"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005"/>
                  </a:ext>
                </a:extLst>
              </a:tr>
              <a:tr h="558484">
                <a:tc>
                  <a:txBody>
                    <a:bodyPr/>
                    <a:lstStyle/>
                    <a:p>
                      <a:r>
                        <a:rPr lang="en-US" sz="2000" dirty="0">
                          <a:gradFill>
                            <a:gsLst>
                              <a:gs pos="66981">
                                <a:schemeClr val="tx1">
                                  <a:lumMod val="75000"/>
                                  <a:lumOff val="25000"/>
                                </a:schemeClr>
                              </a:gs>
                              <a:gs pos="0">
                                <a:schemeClr val="tx1">
                                  <a:lumMod val="75000"/>
                                  <a:lumOff val="25000"/>
                                </a:schemeClr>
                              </a:gs>
                            </a:gsLst>
                            <a:lin ang="5400000" scaled="0"/>
                          </a:gradFill>
                        </a:rPr>
                        <a:t>DW600</a:t>
                      </a:r>
                    </a:p>
                  </a:txBody>
                  <a:tcPr marL="89642" marR="89642" marT="0" marB="0" anchor="ctr">
                    <a:lnL w="12700" cap="flat" cmpd="sng" algn="ctr">
                      <a:solidFill>
                        <a:schemeClr val="tx1"/>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2000" dirty="0">
                          <a:gradFill>
                            <a:gsLst>
                              <a:gs pos="66981">
                                <a:schemeClr val="tx1">
                                  <a:lumMod val="75000"/>
                                  <a:lumOff val="25000"/>
                                </a:schemeClr>
                              </a:gs>
                              <a:gs pos="0">
                                <a:schemeClr val="tx1">
                                  <a:lumMod val="75000"/>
                                  <a:lumOff val="25000"/>
                                </a:schemeClr>
                              </a:gs>
                            </a:gsLst>
                            <a:lin ang="5400000" scaled="0"/>
                          </a:gradFill>
                        </a:rPr>
                        <a:t>48</a:t>
                      </a:r>
                    </a:p>
                  </a:txBody>
                  <a:tcPr marL="89642" marR="89642"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89642" marR="89642" marT="0" marB="0" anchor="ctr">
                    <a:lnL w="3175"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extLst>
                  <a:ext uri="{0D108BD9-81ED-4DB2-BD59-A6C34878D82A}">
                    <a16:rowId xmlns:a16="http://schemas.microsoft.com/office/drawing/2014/main" val="10006"/>
                  </a:ext>
                </a:extLst>
              </a:tr>
              <a:tr h="558484">
                <a:tc>
                  <a:txBody>
                    <a:bodyPr/>
                    <a:lstStyle/>
                    <a:p>
                      <a:r>
                        <a:rPr lang="en-US" sz="2000" dirty="0">
                          <a:gradFill>
                            <a:gsLst>
                              <a:gs pos="66981">
                                <a:schemeClr val="tx1">
                                  <a:lumMod val="75000"/>
                                  <a:lumOff val="25000"/>
                                </a:schemeClr>
                              </a:gs>
                              <a:gs pos="0">
                                <a:schemeClr val="tx1">
                                  <a:lumMod val="75000"/>
                                  <a:lumOff val="25000"/>
                                </a:schemeClr>
                              </a:gs>
                            </a:gsLst>
                            <a:lin ang="5400000" scaled="0"/>
                          </a:gradFill>
                        </a:rPr>
                        <a:t>DW1000</a:t>
                      </a:r>
                    </a:p>
                  </a:txBody>
                  <a:tcPr marL="89642" marR="89642" marT="0" marB="0" anchor="ctr">
                    <a:lnL w="12700" cap="flat" cmpd="sng" algn="ctr">
                      <a:solidFill>
                        <a:schemeClr val="tx1"/>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89642" marR="89642"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89642" marR="89642" marT="0" marB="0" anchor="ctr">
                    <a:lnL w="3175"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bl>
          </a:graphicData>
        </a:graphic>
      </p:graphicFrame>
      <p:sp>
        <p:nvSpPr>
          <p:cNvPr id="7" name="Text Placeholder 2"/>
          <p:cNvSpPr txBox="1">
            <a:spLocks/>
          </p:cNvSpPr>
          <p:nvPr/>
        </p:nvSpPr>
        <p:spPr>
          <a:xfrm>
            <a:off x="277582" y="1636152"/>
            <a:ext cx="5819578" cy="4930336"/>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pPr>
            <a:r>
              <a:rPr lang="en-GB" sz="2353" dirty="0">
                <a:latin typeface="+mn-lt"/>
              </a:rPr>
              <a:t>Delimited text guidance.</a:t>
            </a:r>
          </a:p>
          <a:p>
            <a:pPr marL="336145" indent="-336145" defTabSz="914367"/>
            <a:r>
              <a:rPr lang="en-GB" sz="2353" dirty="0">
                <a:latin typeface="+mn-lt"/>
              </a:rPr>
              <a:t>Evenly split the data into multiple files.</a:t>
            </a:r>
          </a:p>
          <a:p>
            <a:pPr marL="336145" indent="-336145" defTabSz="914367"/>
            <a:r>
              <a:rPr lang="en-GB" sz="2353" dirty="0">
                <a:latin typeface="+mn-lt"/>
              </a:rPr>
              <a:t>One file per reader.</a:t>
            </a:r>
          </a:p>
          <a:p>
            <a:pPr marL="336145" indent="-336145" defTabSz="914367"/>
            <a:r>
              <a:rPr lang="en-GB" sz="2353" dirty="0">
                <a:latin typeface="+mn-lt"/>
              </a:rPr>
              <a:t>Delimited text is the fastest.</a:t>
            </a:r>
          </a:p>
          <a:p>
            <a:pPr marL="336145" indent="-336145" defTabSz="914367"/>
            <a:endParaRPr lang="en-GB" sz="2353" dirty="0">
              <a:latin typeface="+mn-lt"/>
            </a:endParaRPr>
          </a:p>
          <a:p>
            <a:pPr marL="336145" indent="-336145" defTabSz="914367"/>
            <a:endParaRPr lang="en-GB" sz="2353" dirty="0">
              <a:latin typeface="+mn-lt"/>
            </a:endParaRPr>
          </a:p>
        </p:txBody>
      </p:sp>
      <p:sp>
        <p:nvSpPr>
          <p:cNvPr id="2" name="Rectangle 1"/>
          <p:cNvSpPr/>
          <p:nvPr/>
        </p:nvSpPr>
        <p:spPr bwMode="auto">
          <a:xfrm>
            <a:off x="1248843" y="3499592"/>
            <a:ext cx="3529232" cy="1411693"/>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2353" kern="0" dirty="0">
                <a:solidFill>
                  <a:sysClr val="windowText" lastClr="000000"/>
                </a:solidFill>
              </a:rPr>
              <a:t>Compressed text limits concurrent access to text files</a:t>
            </a:r>
          </a:p>
        </p:txBody>
      </p:sp>
      <p:sp>
        <p:nvSpPr>
          <p:cNvPr id="8" name="Rectangle 7"/>
          <p:cNvSpPr/>
          <p:nvPr/>
        </p:nvSpPr>
        <p:spPr bwMode="auto">
          <a:xfrm>
            <a:off x="1244729" y="5066742"/>
            <a:ext cx="3529232" cy="14116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2353" kern="0" dirty="0">
                <a:solidFill>
                  <a:sysClr val="windowText" lastClr="000000"/>
                </a:solidFill>
              </a:rPr>
              <a:t>Split data across files</a:t>
            </a:r>
          </a:p>
          <a:p>
            <a:pPr algn="ctr" defTabSz="914102" fontAlgn="base">
              <a:lnSpc>
                <a:spcPct val="90000"/>
              </a:lnSpc>
              <a:spcBef>
                <a:spcPct val="0"/>
              </a:spcBef>
              <a:spcAft>
                <a:spcPct val="0"/>
              </a:spcAft>
            </a:pPr>
            <a:r>
              <a:rPr lang="en-GB" sz="2353" kern="0" dirty="0">
                <a:solidFill>
                  <a:sysClr val="windowText" lastClr="000000"/>
                </a:solidFill>
              </a:rPr>
              <a:t>OR</a:t>
            </a:r>
          </a:p>
          <a:p>
            <a:pPr algn="ctr" defTabSz="914102" fontAlgn="base">
              <a:lnSpc>
                <a:spcPct val="90000"/>
              </a:lnSpc>
              <a:spcBef>
                <a:spcPct val="0"/>
              </a:spcBef>
              <a:spcAft>
                <a:spcPct val="0"/>
              </a:spcAft>
            </a:pPr>
            <a:r>
              <a:rPr lang="en-GB" sz="2353" kern="0" dirty="0">
                <a:solidFill>
                  <a:sysClr val="windowText" lastClr="000000"/>
                </a:solidFill>
              </a:rPr>
              <a:t>Use different file format</a:t>
            </a:r>
          </a:p>
        </p:txBody>
      </p:sp>
    </p:spTree>
    <p:extLst>
      <p:ext uri="{BB962C8B-B14F-4D97-AF65-F5344CB8AC3E}">
        <p14:creationId xmlns:p14="http://schemas.microsoft.com/office/powerpoint/2010/main" val="2178993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67" name="Rectangle 666"/>
          <p:cNvSpPr/>
          <p:nvPr/>
        </p:nvSpPr>
        <p:spPr bwMode="auto">
          <a:xfrm>
            <a:off x="396958" y="1683578"/>
            <a:ext cx="11248679" cy="483341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87855" tIns="175711" rIns="175711" bIns="43927" numCol="1" spcCol="0" rtlCol="0" fromWordArt="0" anchor="t" anchorCtr="0" forceAA="0" compatLnSpc="1">
            <a:prstTxWarp prst="textNoShape">
              <a:avLst/>
            </a:prstTxWarp>
            <a:noAutofit/>
          </a:bodyPr>
          <a:lstStyle/>
          <a:p>
            <a:pPr marL="0" marR="0" lvl="0" indent="0" algn="r" defTabSz="895165" eaLnBrk="1" fontAlgn="base" latinLnBrk="0" hangingPunct="1">
              <a:lnSpc>
                <a:spcPct val="90000"/>
              </a:lnSpc>
              <a:spcBef>
                <a:spcPct val="0"/>
              </a:spcBef>
              <a:spcAft>
                <a:spcPts val="576"/>
              </a:spcAft>
              <a:buClrTx/>
              <a:buSzTx/>
              <a:buFontTx/>
              <a:buNone/>
              <a:tabLst/>
              <a:defRPr/>
            </a:pPr>
            <a:endParaRPr kumimoji="0" lang="en-US" sz="1730" b="0" i="0" u="none" strike="noStrike" kern="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endParaRPr>
          </a:p>
        </p:txBody>
      </p:sp>
      <p:sp>
        <p:nvSpPr>
          <p:cNvPr id="665" name="Rectangle 664"/>
          <p:cNvSpPr/>
          <p:nvPr/>
        </p:nvSpPr>
        <p:spPr bwMode="auto">
          <a:xfrm>
            <a:off x="5668813" y="1979780"/>
            <a:ext cx="1075710" cy="1075710"/>
          </a:xfrm>
          <a:prstGeom prst="rect">
            <a:avLst/>
          </a:prstGeom>
          <a:solidFill>
            <a:srgbClr val="107C1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1440" name="Line 432"/>
          <p:cNvSpPr>
            <a:spLocks noChangeShapeType="1"/>
          </p:cNvSpPr>
          <p:nvPr/>
        </p:nvSpPr>
        <p:spPr bwMode="auto">
          <a:xfrm flipV="1">
            <a:off x="4493018" y="3047708"/>
            <a:ext cx="0" cy="455994"/>
          </a:xfrm>
          <a:prstGeom prst="line">
            <a:avLst/>
          </a:prstGeom>
          <a:noFill/>
          <a:ln w="12700" cap="rnd">
            <a:solidFill>
              <a:schemeClr val="bg1"/>
            </a:solidFill>
            <a:prstDash val="solid"/>
            <a:round/>
            <a:headEnd/>
            <a:tailEnd type="triangle"/>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sp>
        <p:nvSpPr>
          <p:cNvPr id="1449" name="Line 439"/>
          <p:cNvSpPr>
            <a:spLocks noChangeShapeType="1"/>
          </p:cNvSpPr>
          <p:nvPr/>
        </p:nvSpPr>
        <p:spPr bwMode="auto">
          <a:xfrm>
            <a:off x="5244708" y="3721584"/>
            <a:ext cx="2868249" cy="0"/>
          </a:xfrm>
          <a:prstGeom prst="line">
            <a:avLst/>
          </a:prstGeom>
          <a:noFill/>
          <a:ln w="12700" cap="rnd">
            <a:solidFill>
              <a:schemeClr val="bg1"/>
            </a:solidFill>
            <a:prstDash val="solid"/>
            <a:round/>
            <a:headEnd/>
            <a:tailEnd type="triangle"/>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sp>
        <p:nvSpPr>
          <p:cNvPr id="1529" name="Rectangle 1528"/>
          <p:cNvSpPr/>
          <p:nvPr/>
        </p:nvSpPr>
        <p:spPr bwMode="auto">
          <a:xfrm>
            <a:off x="6693617" y="3352472"/>
            <a:ext cx="1055840" cy="110684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1528" name="Rectangle 1527"/>
          <p:cNvSpPr/>
          <p:nvPr/>
        </p:nvSpPr>
        <p:spPr bwMode="auto">
          <a:xfrm>
            <a:off x="6244569" y="5117267"/>
            <a:ext cx="1075710" cy="1075710"/>
          </a:xfrm>
          <a:prstGeom prst="rect">
            <a:avLst/>
          </a:prstGeom>
          <a:solidFill>
            <a:srgbClr val="672A7B"/>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 name="Title 1"/>
          <p:cNvSpPr>
            <a:spLocks noGrp="1"/>
          </p:cNvSpPr>
          <p:nvPr>
            <p:ph type="title"/>
          </p:nvPr>
        </p:nvSpPr>
        <p:spPr/>
        <p:txBody>
          <a:bodyPr/>
          <a:lstStyle/>
          <a:p>
            <a:r>
              <a:rPr lang="en-US" dirty="0">
                <a:solidFill>
                  <a:schemeClr val="bg1"/>
                </a:solidFill>
              </a:rPr>
              <a:t>Integrates with existing processes</a:t>
            </a:r>
          </a:p>
        </p:txBody>
      </p:sp>
      <p:sp>
        <p:nvSpPr>
          <p:cNvPr id="1341" name="Rectangle 339"/>
          <p:cNvSpPr>
            <a:spLocks noChangeArrowheads="1"/>
          </p:cNvSpPr>
          <p:nvPr/>
        </p:nvSpPr>
        <p:spPr bwMode="auto">
          <a:xfrm>
            <a:off x="2136791" y="2650514"/>
            <a:ext cx="1135119" cy="241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896386" eaLnBrk="0" fontAlgn="base" latinLnBrk="0" hangingPunct="0">
              <a:lnSpc>
                <a:spcPct val="100000"/>
              </a:lnSpc>
              <a:spcBef>
                <a:spcPct val="0"/>
              </a:spcBef>
              <a:spcAft>
                <a:spcPct val="0"/>
              </a:spcAft>
              <a:buClrTx/>
              <a:buSzTx/>
              <a:buFontTx/>
              <a:buNone/>
              <a:tabLst/>
              <a:defRPr/>
            </a:pPr>
            <a:r>
              <a:rPr kumimoji="0" lang="en-US" altLang="en-US" sz="1568" b="0" i="0" u="none" strike="noStrike" kern="0" cap="none" spc="0" normalizeH="0" baseline="0" noProof="0" dirty="0">
                <a:ln>
                  <a:noFill/>
                </a:ln>
                <a:solidFill>
                  <a:srgbClr val="0078D7"/>
                </a:solidFill>
                <a:effectLst/>
                <a:uLnTx/>
                <a:uFillTx/>
                <a:latin typeface="Segoe UI"/>
              </a:rPr>
              <a:t>Data sources</a:t>
            </a:r>
            <a:endParaRPr kumimoji="0" lang="en-US" altLang="en-US" sz="2353" b="0" i="0" u="none" strike="noStrike" kern="0" cap="none" spc="0" normalizeH="0" baseline="0" noProof="0" dirty="0">
              <a:ln>
                <a:noFill/>
              </a:ln>
              <a:solidFill>
                <a:srgbClr val="0078D7"/>
              </a:solidFill>
              <a:effectLst/>
              <a:uLnTx/>
              <a:uFillTx/>
              <a:latin typeface="Segoe UI"/>
            </a:endParaRPr>
          </a:p>
        </p:txBody>
      </p:sp>
      <p:sp>
        <p:nvSpPr>
          <p:cNvPr id="1347" name="Rectangle 349"/>
          <p:cNvSpPr>
            <a:spLocks noChangeArrowheads="1"/>
          </p:cNvSpPr>
          <p:nvPr/>
        </p:nvSpPr>
        <p:spPr bwMode="auto">
          <a:xfrm>
            <a:off x="2136791" y="2972510"/>
            <a:ext cx="841439" cy="241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896386" eaLnBrk="0" fontAlgn="base" latinLnBrk="0" hangingPunct="0">
              <a:lnSpc>
                <a:spcPct val="100000"/>
              </a:lnSpc>
              <a:spcBef>
                <a:spcPct val="0"/>
              </a:spcBef>
              <a:spcAft>
                <a:spcPct val="0"/>
              </a:spcAft>
              <a:buClrTx/>
              <a:buSzTx/>
              <a:buFontTx/>
              <a:buNone/>
              <a:tabLst/>
              <a:defRPr/>
            </a:pPr>
            <a:r>
              <a:rPr kumimoji="0" lang="en-US" altLang="en-US" sz="1568" b="0" i="0" u="none" strike="noStrike" kern="0" cap="none" spc="0" normalizeH="0" baseline="0" noProof="0" dirty="0">
                <a:ln>
                  <a:noFill/>
                </a:ln>
                <a:solidFill>
                  <a:srgbClr val="505050"/>
                </a:solidFill>
                <a:effectLst/>
                <a:uLnTx/>
                <a:uFillTx/>
                <a:latin typeface="Segoe UI Semilight" panose="020B0402040204020203" pitchFamily="34" charset="0"/>
                <a:cs typeface="Segoe UI Semilight" panose="020B0402040204020203" pitchFamily="34" charset="0"/>
              </a:rPr>
              <a:t>Relational</a:t>
            </a:r>
            <a:endParaRPr kumimoji="0" lang="en-US" altLang="en-US" sz="2353" b="0" i="0" u="none" strike="noStrike" kern="0" cap="none" spc="0" normalizeH="0" baseline="0" noProof="0" dirty="0">
              <a:ln>
                <a:noFill/>
              </a:ln>
              <a:solidFill>
                <a:srgbClr val="505050"/>
              </a:solidFill>
              <a:effectLst/>
              <a:uLnTx/>
              <a:uFillTx/>
              <a:latin typeface="Segoe UI Semilight" panose="020B0402040204020203" pitchFamily="34" charset="0"/>
              <a:cs typeface="Segoe UI Semilight" panose="020B0402040204020203" pitchFamily="34" charset="0"/>
            </a:endParaRPr>
          </a:p>
        </p:txBody>
      </p:sp>
      <p:sp>
        <p:nvSpPr>
          <p:cNvPr id="1350" name="Rectangle 354"/>
          <p:cNvSpPr>
            <a:spLocks noChangeArrowheads="1"/>
          </p:cNvSpPr>
          <p:nvPr/>
        </p:nvSpPr>
        <p:spPr bwMode="auto">
          <a:xfrm>
            <a:off x="2136791" y="3305557"/>
            <a:ext cx="1496750" cy="241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896386" eaLnBrk="0" fontAlgn="base" latinLnBrk="0" hangingPunct="0">
              <a:lnSpc>
                <a:spcPct val="100000"/>
              </a:lnSpc>
              <a:spcBef>
                <a:spcPct val="0"/>
              </a:spcBef>
              <a:spcAft>
                <a:spcPct val="0"/>
              </a:spcAft>
              <a:buClrTx/>
              <a:buSzTx/>
              <a:buFontTx/>
              <a:buNone/>
              <a:tabLst/>
              <a:defRPr/>
            </a:pPr>
            <a:r>
              <a:rPr kumimoji="0" lang="en-US" altLang="en-US" sz="1568" b="0" i="0" u="none" strike="noStrike" kern="0" cap="none" spc="0" normalizeH="0" baseline="0" noProof="0" dirty="0">
                <a:ln>
                  <a:noFill/>
                </a:ln>
                <a:solidFill>
                  <a:srgbClr val="505050"/>
                </a:solidFill>
                <a:effectLst/>
                <a:uLnTx/>
                <a:uFillTx/>
                <a:latin typeface="Segoe UI Semilight" panose="020B0402040204020203" pitchFamily="34" charset="0"/>
                <a:cs typeface="Segoe UI Semilight" panose="020B0402040204020203" pitchFamily="34" charset="0"/>
              </a:rPr>
              <a:t>Non-Relational</a:t>
            </a:r>
          </a:p>
        </p:txBody>
      </p:sp>
      <p:sp>
        <p:nvSpPr>
          <p:cNvPr id="1380" name="Rectangle 378"/>
          <p:cNvSpPr>
            <a:spLocks noChangeArrowheads="1"/>
          </p:cNvSpPr>
          <p:nvPr/>
        </p:nvSpPr>
        <p:spPr bwMode="auto">
          <a:xfrm>
            <a:off x="4840072" y="5441287"/>
            <a:ext cx="64" cy="36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896386" eaLnBrk="0" fontAlgn="base" latinLnBrk="0" hangingPunct="0">
              <a:lnSpc>
                <a:spcPct val="100000"/>
              </a:lnSpc>
              <a:spcBef>
                <a:spcPct val="0"/>
              </a:spcBef>
              <a:spcAft>
                <a:spcPct val="0"/>
              </a:spcAft>
              <a:buClrTx/>
              <a:buSzTx/>
              <a:buFontTx/>
              <a:buNone/>
              <a:tabLst/>
              <a:defRPr/>
            </a:pPr>
            <a:endParaRPr kumimoji="0" lang="en-US" altLang="en-US" sz="2353" b="0" i="0" u="none" strike="noStrike" kern="0" cap="none" spc="0" normalizeH="0" baseline="0" noProof="0" dirty="0">
              <a:ln>
                <a:noFill/>
              </a:ln>
              <a:solidFill>
                <a:srgbClr val="505050"/>
              </a:solidFill>
              <a:effectLst/>
              <a:uLnTx/>
              <a:uFillTx/>
              <a:latin typeface="Segoe UI"/>
            </a:endParaRPr>
          </a:p>
        </p:txBody>
      </p:sp>
      <p:sp>
        <p:nvSpPr>
          <p:cNvPr id="1406" name="Rectangle 406"/>
          <p:cNvSpPr>
            <a:spLocks noChangeArrowheads="1"/>
          </p:cNvSpPr>
          <p:nvPr/>
        </p:nvSpPr>
        <p:spPr bwMode="auto">
          <a:xfrm>
            <a:off x="5829415" y="2155563"/>
            <a:ext cx="754505" cy="724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896386" eaLnBrk="0" fontAlgn="base" latinLnBrk="0" hangingPunct="0">
              <a:lnSpc>
                <a:spcPct val="100000"/>
              </a:lnSpc>
              <a:spcBef>
                <a:spcPct val="0"/>
              </a:spcBef>
              <a:spcAft>
                <a:spcPct val="0"/>
              </a:spcAft>
              <a:buClrTx/>
              <a:buSzTx/>
              <a:buFontTx/>
              <a:buNone/>
              <a:tabLst/>
              <a:defRPr/>
            </a:pPr>
            <a:r>
              <a:rPr kumimoji="0" lang="en-US" altLang="en-US" sz="1568"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Analysis </a:t>
            </a:r>
            <a:br>
              <a:rPr kumimoji="0" lang="en-US" altLang="en-US" sz="1568"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br>
            <a:r>
              <a:rPr kumimoji="0" lang="en-US" altLang="en-US" sz="1568"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Services </a:t>
            </a:r>
            <a:br>
              <a:rPr kumimoji="0" lang="en-US" altLang="en-US" sz="1568"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br>
            <a:r>
              <a:rPr kumimoji="0" lang="en-US" altLang="en-US" sz="1568"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(ROLAP)</a:t>
            </a:r>
          </a:p>
        </p:txBody>
      </p:sp>
      <p:sp>
        <p:nvSpPr>
          <p:cNvPr id="1427" name="Rectangle 423"/>
          <p:cNvSpPr>
            <a:spLocks noChangeArrowheads="1"/>
          </p:cNvSpPr>
          <p:nvPr/>
        </p:nvSpPr>
        <p:spPr bwMode="auto">
          <a:xfrm>
            <a:off x="6396120" y="5293050"/>
            <a:ext cx="780529" cy="724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896386" eaLnBrk="0" fontAlgn="base" latinLnBrk="0" hangingPunct="0">
              <a:lnSpc>
                <a:spcPct val="100000"/>
              </a:lnSpc>
              <a:spcBef>
                <a:spcPct val="0"/>
              </a:spcBef>
              <a:spcAft>
                <a:spcPct val="0"/>
              </a:spcAft>
              <a:buClrTx/>
              <a:buSzTx/>
              <a:buFontTx/>
              <a:buNone/>
              <a:tabLst/>
              <a:defRPr/>
            </a:pPr>
            <a:r>
              <a:rPr kumimoji="0" lang="en-US" altLang="en-US" sz="1568"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Analysis </a:t>
            </a:r>
          </a:p>
          <a:p>
            <a:pPr marL="0" marR="0" lvl="0" indent="0" defTabSz="896386" eaLnBrk="0" fontAlgn="base" latinLnBrk="0" hangingPunct="0">
              <a:lnSpc>
                <a:spcPct val="100000"/>
              </a:lnSpc>
              <a:spcBef>
                <a:spcPct val="0"/>
              </a:spcBef>
              <a:spcAft>
                <a:spcPct val="0"/>
              </a:spcAft>
              <a:buClrTx/>
              <a:buSzTx/>
              <a:buFontTx/>
              <a:buNone/>
              <a:tabLst/>
              <a:defRPr/>
            </a:pPr>
            <a:r>
              <a:rPr kumimoji="0" lang="en-US" altLang="en-US" sz="1568"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Services </a:t>
            </a:r>
            <a:br>
              <a:rPr kumimoji="0" lang="en-US" altLang="en-US" sz="1568"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br>
            <a:r>
              <a:rPr kumimoji="0" lang="en-US" altLang="en-US" sz="1568"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(MOLAP)</a:t>
            </a:r>
          </a:p>
        </p:txBody>
      </p:sp>
      <p:sp>
        <p:nvSpPr>
          <p:cNvPr id="1428" name="Rectangle 424"/>
          <p:cNvSpPr>
            <a:spLocks noChangeArrowheads="1"/>
          </p:cNvSpPr>
          <p:nvPr/>
        </p:nvSpPr>
        <p:spPr bwMode="auto">
          <a:xfrm>
            <a:off x="6354345" y="5487976"/>
            <a:ext cx="64" cy="36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896386" eaLnBrk="0" fontAlgn="base" latinLnBrk="0" hangingPunct="0">
              <a:lnSpc>
                <a:spcPct val="100000"/>
              </a:lnSpc>
              <a:spcBef>
                <a:spcPct val="0"/>
              </a:spcBef>
              <a:spcAft>
                <a:spcPct val="0"/>
              </a:spcAft>
              <a:buClrTx/>
              <a:buSzTx/>
              <a:buFontTx/>
              <a:buNone/>
              <a:tabLst/>
              <a:defRPr/>
            </a:pPr>
            <a:endParaRPr kumimoji="0" lang="en-US" altLang="en-US" sz="2353" b="0" i="0" u="none" strike="noStrike" kern="0" cap="none" spc="0" normalizeH="0" baseline="0" noProof="0" dirty="0">
              <a:ln>
                <a:noFill/>
              </a:ln>
              <a:solidFill>
                <a:srgbClr val="505050"/>
              </a:solidFill>
              <a:effectLst/>
              <a:uLnTx/>
              <a:uFillTx/>
              <a:latin typeface="Segoe UI"/>
            </a:endParaRPr>
          </a:p>
        </p:txBody>
      </p:sp>
      <p:sp>
        <p:nvSpPr>
          <p:cNvPr id="1434" name="Freeform 430"/>
          <p:cNvSpPr>
            <a:spLocks/>
          </p:cNvSpPr>
          <p:nvPr/>
        </p:nvSpPr>
        <p:spPr bwMode="auto">
          <a:xfrm>
            <a:off x="5615106" y="5139367"/>
            <a:ext cx="474670" cy="133841"/>
          </a:xfrm>
          <a:custGeom>
            <a:avLst/>
            <a:gdLst>
              <a:gd name="T0" fmla="*/ 0 w 305"/>
              <a:gd name="T1" fmla="*/ 0 h 86"/>
              <a:gd name="T2" fmla="*/ 104 w 305"/>
              <a:gd name="T3" fmla="*/ 0 h 86"/>
              <a:gd name="T4" fmla="*/ 104 w 305"/>
              <a:gd name="T5" fmla="*/ 86 h 86"/>
              <a:gd name="T6" fmla="*/ 305 w 305"/>
              <a:gd name="T7" fmla="*/ 86 h 86"/>
            </a:gdLst>
            <a:ahLst/>
            <a:cxnLst>
              <a:cxn ang="0">
                <a:pos x="T0" y="T1"/>
              </a:cxn>
              <a:cxn ang="0">
                <a:pos x="T2" y="T3"/>
              </a:cxn>
              <a:cxn ang="0">
                <a:pos x="T4" y="T5"/>
              </a:cxn>
              <a:cxn ang="0">
                <a:pos x="T6" y="T7"/>
              </a:cxn>
            </a:cxnLst>
            <a:rect l="0" t="0" r="r" b="b"/>
            <a:pathLst>
              <a:path w="305" h="86">
                <a:moveTo>
                  <a:pt x="0" y="0"/>
                </a:moveTo>
                <a:lnTo>
                  <a:pt x="104" y="0"/>
                </a:lnTo>
                <a:lnTo>
                  <a:pt x="104" y="86"/>
                </a:lnTo>
                <a:lnTo>
                  <a:pt x="305" y="86"/>
                </a:lnTo>
              </a:path>
            </a:pathLst>
          </a:custGeom>
          <a:noFill/>
          <a:ln w="12700" cap="rnd">
            <a:solidFill>
              <a:schemeClr val="bg1"/>
            </a:solidFill>
            <a:prstDash val="solid"/>
            <a:round/>
            <a:headEnd/>
            <a:tailEnd type="triangle"/>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sp>
        <p:nvSpPr>
          <p:cNvPr id="1444" name="Freeform 434"/>
          <p:cNvSpPr>
            <a:spLocks/>
          </p:cNvSpPr>
          <p:nvPr/>
        </p:nvSpPr>
        <p:spPr bwMode="auto">
          <a:xfrm>
            <a:off x="4493019" y="4101319"/>
            <a:ext cx="644305" cy="743908"/>
          </a:xfrm>
          <a:custGeom>
            <a:avLst/>
            <a:gdLst>
              <a:gd name="T0" fmla="*/ 0 w 414"/>
              <a:gd name="T1" fmla="*/ 0 h 478"/>
              <a:gd name="T2" fmla="*/ 0 w 414"/>
              <a:gd name="T3" fmla="*/ 301 h 478"/>
              <a:gd name="T4" fmla="*/ 414 w 414"/>
              <a:gd name="T5" fmla="*/ 301 h 478"/>
              <a:gd name="T6" fmla="*/ 414 w 414"/>
              <a:gd name="T7" fmla="*/ 478 h 478"/>
            </a:gdLst>
            <a:ahLst/>
            <a:cxnLst>
              <a:cxn ang="0">
                <a:pos x="T0" y="T1"/>
              </a:cxn>
              <a:cxn ang="0">
                <a:pos x="T2" y="T3"/>
              </a:cxn>
              <a:cxn ang="0">
                <a:pos x="T4" y="T5"/>
              </a:cxn>
              <a:cxn ang="0">
                <a:pos x="T6" y="T7"/>
              </a:cxn>
            </a:cxnLst>
            <a:rect l="0" t="0" r="r" b="b"/>
            <a:pathLst>
              <a:path w="414" h="478">
                <a:moveTo>
                  <a:pt x="0" y="0"/>
                </a:moveTo>
                <a:lnTo>
                  <a:pt x="0" y="301"/>
                </a:lnTo>
                <a:lnTo>
                  <a:pt x="414" y="301"/>
                </a:lnTo>
                <a:lnTo>
                  <a:pt x="414" y="478"/>
                </a:lnTo>
              </a:path>
            </a:pathLst>
          </a:custGeom>
          <a:noFill/>
          <a:ln w="12700" cap="rnd">
            <a:solidFill>
              <a:schemeClr val="bg1"/>
            </a:solidFill>
            <a:prstDash val="solid"/>
            <a:round/>
            <a:headEnd/>
            <a:tailEnd type="triangle"/>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sp>
        <p:nvSpPr>
          <p:cNvPr id="1447" name="Rectangle 437"/>
          <p:cNvSpPr>
            <a:spLocks noChangeArrowheads="1"/>
          </p:cNvSpPr>
          <p:nvPr/>
        </p:nvSpPr>
        <p:spPr bwMode="auto">
          <a:xfrm>
            <a:off x="8139974" y="4035956"/>
            <a:ext cx="998400" cy="48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eaLnBrk="0" fontAlgn="base" latinLnBrk="0" hangingPunct="0">
              <a:lnSpc>
                <a:spcPct val="100000"/>
              </a:lnSpc>
              <a:spcBef>
                <a:spcPct val="0"/>
              </a:spcBef>
              <a:spcAft>
                <a:spcPct val="0"/>
              </a:spcAft>
              <a:buClrTx/>
              <a:buSzTx/>
              <a:buFontTx/>
              <a:buNone/>
              <a:tabLst/>
              <a:defRPr/>
            </a:pPr>
            <a:r>
              <a:rPr kumimoji="0" lang="en-US" altLang="en-US" sz="1568" b="0" i="0" u="none" strike="noStrike" kern="0" cap="none" spc="0" normalizeH="0" baseline="0" noProof="0" dirty="0">
                <a:ln>
                  <a:noFill/>
                </a:ln>
                <a:solidFill>
                  <a:srgbClr val="505050"/>
                </a:solidFill>
                <a:effectLst/>
                <a:uLnTx/>
                <a:uFillTx/>
                <a:latin typeface="Segoe UI Semilight" panose="020B0402040204020203" pitchFamily="34" charset="0"/>
                <a:cs typeface="Segoe UI Semilight" panose="020B0402040204020203" pitchFamily="34" charset="0"/>
              </a:rPr>
              <a:t>Azure Blob </a:t>
            </a:r>
            <a:br>
              <a:rPr kumimoji="0" lang="en-US" altLang="en-US" sz="1568" b="0" i="0" u="none" strike="noStrike" kern="0" cap="none" spc="0" normalizeH="0" baseline="0" noProof="0" dirty="0">
                <a:ln>
                  <a:noFill/>
                </a:ln>
                <a:solidFill>
                  <a:srgbClr val="505050"/>
                </a:solidFill>
                <a:effectLst/>
                <a:uLnTx/>
                <a:uFillTx/>
                <a:latin typeface="Segoe UI Semilight" panose="020B0402040204020203" pitchFamily="34" charset="0"/>
                <a:cs typeface="Segoe UI Semilight" panose="020B0402040204020203" pitchFamily="34" charset="0"/>
              </a:rPr>
            </a:br>
            <a:r>
              <a:rPr kumimoji="0" lang="en-US" altLang="en-US" sz="1568" b="0" i="0" u="none" strike="noStrike" kern="0" cap="none" spc="0" normalizeH="0" baseline="0" noProof="0" dirty="0">
                <a:ln>
                  <a:noFill/>
                </a:ln>
                <a:solidFill>
                  <a:srgbClr val="505050"/>
                </a:solidFill>
                <a:effectLst/>
                <a:uLnTx/>
                <a:uFillTx/>
                <a:latin typeface="Segoe UI Semilight" panose="020B0402040204020203" pitchFamily="34" charset="0"/>
                <a:cs typeface="Segoe UI Semilight" panose="020B0402040204020203" pitchFamily="34" charset="0"/>
              </a:rPr>
              <a:t>Storage</a:t>
            </a:r>
          </a:p>
        </p:txBody>
      </p:sp>
      <p:sp>
        <p:nvSpPr>
          <p:cNvPr id="1458" name="Line 450"/>
          <p:cNvSpPr>
            <a:spLocks noChangeShapeType="1"/>
          </p:cNvSpPr>
          <p:nvPr/>
        </p:nvSpPr>
        <p:spPr bwMode="auto">
          <a:xfrm>
            <a:off x="9158785" y="3674814"/>
            <a:ext cx="537855" cy="0"/>
          </a:xfrm>
          <a:prstGeom prst="line">
            <a:avLst/>
          </a:prstGeom>
          <a:noFill/>
          <a:ln w="12700" cap="rnd">
            <a:solidFill>
              <a:schemeClr val="bg1"/>
            </a:solidFill>
            <a:prstDash val="solid"/>
            <a:round/>
            <a:headEnd type="triangle"/>
            <a:tailEnd type="triangle"/>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sp>
        <p:nvSpPr>
          <p:cNvPr id="1461" name="Freeform 453"/>
          <p:cNvSpPr>
            <a:spLocks/>
          </p:cNvSpPr>
          <p:nvPr/>
        </p:nvSpPr>
        <p:spPr bwMode="auto">
          <a:xfrm>
            <a:off x="1016259" y="1845316"/>
            <a:ext cx="7619611" cy="1434280"/>
          </a:xfrm>
          <a:custGeom>
            <a:avLst/>
            <a:gdLst>
              <a:gd name="T0" fmla="*/ 3991 w 3991"/>
              <a:gd name="T1" fmla="*/ 1358 h 1358"/>
              <a:gd name="T2" fmla="*/ 3991 w 3991"/>
              <a:gd name="T3" fmla="*/ 0 h 1358"/>
              <a:gd name="T4" fmla="*/ 0 w 3991"/>
              <a:gd name="T5" fmla="*/ 0 h 1358"/>
              <a:gd name="T6" fmla="*/ 0 w 3991"/>
              <a:gd name="T7" fmla="*/ 1056 h 1358"/>
            </a:gdLst>
            <a:ahLst/>
            <a:cxnLst>
              <a:cxn ang="0">
                <a:pos x="T0" y="T1"/>
              </a:cxn>
              <a:cxn ang="0">
                <a:pos x="T2" y="T3"/>
              </a:cxn>
              <a:cxn ang="0">
                <a:pos x="T4" y="T5"/>
              </a:cxn>
              <a:cxn ang="0">
                <a:pos x="T6" y="T7"/>
              </a:cxn>
            </a:cxnLst>
            <a:rect l="0" t="0" r="r" b="b"/>
            <a:pathLst>
              <a:path w="3991" h="1358">
                <a:moveTo>
                  <a:pt x="3991" y="1358"/>
                </a:moveTo>
                <a:lnTo>
                  <a:pt x="3991" y="0"/>
                </a:lnTo>
                <a:lnTo>
                  <a:pt x="0" y="0"/>
                </a:lnTo>
                <a:lnTo>
                  <a:pt x="0" y="1056"/>
                </a:lnTo>
              </a:path>
            </a:pathLst>
          </a:custGeom>
          <a:noFill/>
          <a:ln w="12700" cap="rnd">
            <a:solidFill>
              <a:schemeClr val="bg1"/>
            </a:solidFill>
            <a:prstDash val="solid"/>
            <a:round/>
            <a:headEnd type="triangle"/>
            <a:tailEnd type="triangle"/>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sp>
        <p:nvSpPr>
          <p:cNvPr id="1463" name="Freeform 455"/>
          <p:cNvSpPr>
            <a:spLocks/>
          </p:cNvSpPr>
          <p:nvPr/>
        </p:nvSpPr>
        <p:spPr bwMode="auto">
          <a:xfrm>
            <a:off x="1016260" y="4250723"/>
            <a:ext cx="3602819" cy="896425"/>
          </a:xfrm>
          <a:custGeom>
            <a:avLst/>
            <a:gdLst>
              <a:gd name="T0" fmla="*/ 2315 w 2315"/>
              <a:gd name="T1" fmla="*/ 715 h 715"/>
              <a:gd name="T2" fmla="*/ 0 w 2315"/>
              <a:gd name="T3" fmla="*/ 715 h 715"/>
              <a:gd name="T4" fmla="*/ 0 w 2315"/>
              <a:gd name="T5" fmla="*/ 0 h 715"/>
            </a:gdLst>
            <a:ahLst/>
            <a:cxnLst>
              <a:cxn ang="0">
                <a:pos x="T0" y="T1"/>
              </a:cxn>
              <a:cxn ang="0">
                <a:pos x="T2" y="T3"/>
              </a:cxn>
              <a:cxn ang="0">
                <a:pos x="T4" y="T5"/>
              </a:cxn>
            </a:cxnLst>
            <a:rect l="0" t="0" r="r" b="b"/>
            <a:pathLst>
              <a:path w="2315" h="715">
                <a:moveTo>
                  <a:pt x="2315" y="715"/>
                </a:moveTo>
                <a:lnTo>
                  <a:pt x="0" y="715"/>
                </a:lnTo>
                <a:lnTo>
                  <a:pt x="0" y="0"/>
                </a:lnTo>
              </a:path>
            </a:pathLst>
          </a:custGeom>
          <a:noFill/>
          <a:ln w="12700" cap="rnd">
            <a:solidFill>
              <a:schemeClr val="bg1"/>
            </a:solidFill>
            <a:prstDash val="solid"/>
            <a:round/>
            <a:headEnd type="none"/>
            <a:tailEnd type="triangle"/>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sp>
        <p:nvSpPr>
          <p:cNvPr id="1517" name="Freeform 515"/>
          <p:cNvSpPr>
            <a:spLocks/>
          </p:cNvSpPr>
          <p:nvPr/>
        </p:nvSpPr>
        <p:spPr bwMode="auto">
          <a:xfrm>
            <a:off x="5244707" y="4310484"/>
            <a:ext cx="2868559" cy="537855"/>
          </a:xfrm>
          <a:custGeom>
            <a:avLst/>
            <a:gdLst>
              <a:gd name="T0" fmla="*/ 967 w 967"/>
              <a:gd name="T1" fmla="*/ 0 h 404"/>
              <a:gd name="T2" fmla="*/ 967 w 967"/>
              <a:gd name="T3" fmla="*/ 254 h 404"/>
              <a:gd name="T4" fmla="*/ 0 w 967"/>
              <a:gd name="T5" fmla="*/ 254 h 404"/>
              <a:gd name="T6" fmla="*/ 0 w 967"/>
              <a:gd name="T7" fmla="*/ 404 h 404"/>
            </a:gdLst>
            <a:ahLst/>
            <a:cxnLst>
              <a:cxn ang="0">
                <a:pos x="T0" y="T1"/>
              </a:cxn>
              <a:cxn ang="0">
                <a:pos x="T2" y="T3"/>
              </a:cxn>
              <a:cxn ang="0">
                <a:pos x="T4" y="T5"/>
              </a:cxn>
              <a:cxn ang="0">
                <a:pos x="T6" y="T7"/>
              </a:cxn>
            </a:cxnLst>
            <a:rect l="0" t="0" r="r" b="b"/>
            <a:pathLst>
              <a:path w="967" h="404">
                <a:moveTo>
                  <a:pt x="967" y="0"/>
                </a:moveTo>
                <a:lnTo>
                  <a:pt x="967" y="254"/>
                </a:lnTo>
                <a:lnTo>
                  <a:pt x="0" y="254"/>
                </a:lnTo>
                <a:lnTo>
                  <a:pt x="0" y="404"/>
                </a:lnTo>
              </a:path>
            </a:pathLst>
          </a:custGeom>
          <a:noFill/>
          <a:ln w="12700" cap="rnd">
            <a:solidFill>
              <a:schemeClr val="bg1"/>
            </a:solidFill>
            <a:prstDash val="solid"/>
            <a:round/>
            <a:headEnd type="triangle"/>
            <a:tailEnd type="triangle"/>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sp>
        <p:nvSpPr>
          <p:cNvPr id="1520" name="Freeform 518"/>
          <p:cNvSpPr>
            <a:spLocks/>
          </p:cNvSpPr>
          <p:nvPr/>
        </p:nvSpPr>
        <p:spPr bwMode="auto">
          <a:xfrm>
            <a:off x="5107754" y="4713875"/>
            <a:ext cx="5019979" cy="1613565"/>
          </a:xfrm>
          <a:custGeom>
            <a:avLst/>
            <a:gdLst>
              <a:gd name="T0" fmla="*/ 0 w 2368"/>
              <a:gd name="T1" fmla="*/ 800 h 1263"/>
              <a:gd name="T2" fmla="*/ 0 w 2368"/>
              <a:gd name="T3" fmla="*/ 1263 h 1263"/>
              <a:gd name="T4" fmla="*/ 2368 w 2368"/>
              <a:gd name="T5" fmla="*/ 1263 h 1263"/>
              <a:gd name="T6" fmla="*/ 2368 w 2368"/>
              <a:gd name="T7" fmla="*/ 0 h 1263"/>
            </a:gdLst>
            <a:ahLst/>
            <a:cxnLst>
              <a:cxn ang="0">
                <a:pos x="T0" y="T1"/>
              </a:cxn>
              <a:cxn ang="0">
                <a:pos x="T2" y="T3"/>
              </a:cxn>
              <a:cxn ang="0">
                <a:pos x="T4" y="T5"/>
              </a:cxn>
              <a:cxn ang="0">
                <a:pos x="T6" y="T7"/>
              </a:cxn>
            </a:cxnLst>
            <a:rect l="0" t="0" r="r" b="b"/>
            <a:pathLst>
              <a:path w="2368" h="1263">
                <a:moveTo>
                  <a:pt x="0" y="800"/>
                </a:moveTo>
                <a:lnTo>
                  <a:pt x="0" y="1263"/>
                </a:lnTo>
                <a:lnTo>
                  <a:pt x="2368" y="1263"/>
                </a:lnTo>
                <a:lnTo>
                  <a:pt x="2368" y="0"/>
                </a:lnTo>
              </a:path>
            </a:pathLst>
          </a:custGeom>
          <a:noFill/>
          <a:ln w="12700" cap="rnd">
            <a:solidFill>
              <a:schemeClr val="bg1"/>
            </a:solidFill>
            <a:prstDash val="solid"/>
            <a:round/>
            <a:headEnd type="triangle" w="lg" len="lg"/>
            <a:tailEnd type="triangle"/>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grpSp>
        <p:nvGrpSpPr>
          <p:cNvPr id="614" name="Group 613"/>
          <p:cNvGrpSpPr/>
          <p:nvPr/>
        </p:nvGrpSpPr>
        <p:grpSpPr>
          <a:xfrm>
            <a:off x="941558" y="3130192"/>
            <a:ext cx="1062288" cy="952417"/>
            <a:chOff x="10319799" y="3000273"/>
            <a:chExt cx="1083589" cy="971515"/>
          </a:xfrm>
        </p:grpSpPr>
        <p:sp>
          <p:nvSpPr>
            <p:cNvPr id="635" name="Freeform 13"/>
            <p:cNvSpPr>
              <a:spLocks noChangeAspect="1" noEditPoints="1"/>
            </p:cNvSpPr>
            <p:nvPr/>
          </p:nvSpPr>
          <p:spPr bwMode="black">
            <a:xfrm>
              <a:off x="11002156" y="3630167"/>
              <a:ext cx="401232" cy="341621"/>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FFF100"/>
            </a:solidFill>
            <a:ln w="10795" cap="flat" cmpd="sng" algn="ctr">
              <a:noFill/>
              <a:prstDash val="solid"/>
              <a:headEnd type="none" w="med" len="med"/>
              <a:tailEnd type="none" w="med" len="med"/>
            </a:ln>
            <a:effectLst/>
          </p:spPr>
          <p:txBody>
            <a:bodyPr vert="horz" wrap="square" lIns="79098" tIns="39549" rIns="79098" bIns="39549" numCol="1" rtlCol="0" anchor="ctr" anchorCtr="0" compatLnSpc="1">
              <a:prstTxWarp prst="textNoShape">
                <a:avLst/>
              </a:prstTxWarp>
            </a:bodyPr>
            <a:lstStyle/>
            <a:p>
              <a:pPr marL="0" marR="0" lvl="0" indent="0" defTabSz="711842" eaLnBrk="1" fontAlgn="auto" latinLnBrk="0" hangingPunct="1">
                <a:lnSpc>
                  <a:spcPct val="100000"/>
                </a:lnSpc>
                <a:spcBef>
                  <a:spcPts val="0"/>
                </a:spcBef>
                <a:spcAft>
                  <a:spcPts val="0"/>
                </a:spcAft>
                <a:buClrTx/>
                <a:buSzTx/>
                <a:buFontTx/>
                <a:buNone/>
                <a:tabLst/>
                <a:defRPr/>
              </a:pPr>
              <a:endParaRPr kumimoji="0" lang="en-US" sz="1730" b="0" i="0" u="none" strike="noStrike" kern="0" cap="none" spc="-118" normalizeH="0" baseline="0" noProof="0" dirty="0">
                <a:ln>
                  <a:noFill/>
                </a:ln>
                <a:solidFill>
                  <a:srgbClr val="505050"/>
                </a:solidFill>
                <a:effectLst/>
                <a:uLnTx/>
                <a:uFillTx/>
                <a:latin typeface="Segoe Light" pitchFamily="34" charset="0"/>
              </a:endParaRPr>
            </a:p>
          </p:txBody>
        </p:sp>
        <p:grpSp>
          <p:nvGrpSpPr>
            <p:cNvPr id="629" name="Group 628"/>
            <p:cNvGrpSpPr>
              <a:grpSpLocks noChangeAspect="1"/>
            </p:cNvGrpSpPr>
            <p:nvPr/>
          </p:nvGrpSpPr>
          <p:grpSpPr>
            <a:xfrm>
              <a:off x="11019885" y="3022292"/>
              <a:ext cx="377181" cy="287180"/>
              <a:chOff x="1920370" y="5395261"/>
              <a:chExt cx="484336" cy="368766"/>
            </a:xfrm>
          </p:grpSpPr>
          <p:grpSp>
            <p:nvGrpSpPr>
              <p:cNvPr id="630" name="Group 629"/>
              <p:cNvGrpSpPr>
                <a:grpSpLocks noChangeAspect="1"/>
              </p:cNvGrpSpPr>
              <p:nvPr/>
            </p:nvGrpSpPr>
            <p:grpSpPr>
              <a:xfrm>
                <a:off x="1920370" y="5395261"/>
                <a:ext cx="484336" cy="368766"/>
                <a:chOff x="6120688" y="4015536"/>
                <a:chExt cx="1056361" cy="804294"/>
              </a:xfrm>
            </p:grpSpPr>
            <p:sp>
              <p:nvSpPr>
                <p:cNvPr id="632" name="Freeform 631"/>
                <p:cNvSpPr>
                  <a:spLocks noChangeAspect="1"/>
                </p:cNvSpPr>
                <p:nvPr/>
              </p:nvSpPr>
              <p:spPr bwMode="auto">
                <a:xfrm>
                  <a:off x="6154338" y="4155729"/>
                  <a:ext cx="1022711" cy="664101"/>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481959" h="962317">
                      <a:moveTo>
                        <a:pt x="678350" y="258990"/>
                      </a:moveTo>
                      <a:cubicBezTo>
                        <a:pt x="681742" y="259020"/>
                        <a:pt x="685484" y="259288"/>
                        <a:pt x="688805" y="259224"/>
                      </a:cubicBezTo>
                      <a:lnTo>
                        <a:pt x="971484" y="259224"/>
                      </a:lnTo>
                      <a:cubicBezTo>
                        <a:pt x="1000302" y="256718"/>
                        <a:pt x="1008071" y="270753"/>
                        <a:pt x="1006067" y="292305"/>
                      </a:cubicBezTo>
                      <a:lnTo>
                        <a:pt x="1006067" y="576488"/>
                      </a:lnTo>
                      <a:lnTo>
                        <a:pt x="1004269" y="595185"/>
                      </a:lnTo>
                      <a:cubicBezTo>
                        <a:pt x="1002451" y="598026"/>
                        <a:pt x="999695" y="598003"/>
                        <a:pt x="996845" y="596703"/>
                      </a:cubicBezTo>
                      <a:lnTo>
                        <a:pt x="946477" y="546841"/>
                      </a:lnTo>
                      <a:cubicBezTo>
                        <a:pt x="934430" y="534914"/>
                        <a:pt x="914995" y="535011"/>
                        <a:pt x="903068" y="547059"/>
                      </a:cubicBezTo>
                      <a:lnTo>
                        <a:pt x="711725" y="740344"/>
                      </a:lnTo>
                      <a:cubicBezTo>
                        <a:pt x="699360" y="748226"/>
                        <a:pt x="689313" y="744295"/>
                        <a:pt x="661739" y="719332"/>
                      </a:cubicBezTo>
                      <a:lnTo>
                        <a:pt x="535436" y="593028"/>
                      </a:lnTo>
                      <a:cubicBezTo>
                        <a:pt x="524870" y="579553"/>
                        <a:pt x="516830" y="569445"/>
                        <a:pt x="520710" y="557602"/>
                      </a:cubicBezTo>
                      <a:lnTo>
                        <a:pt x="597984" y="478826"/>
                      </a:lnTo>
                      <a:lnTo>
                        <a:pt x="709855" y="368988"/>
                      </a:lnTo>
                      <a:cubicBezTo>
                        <a:pt x="715078" y="361976"/>
                        <a:pt x="718582" y="356117"/>
                        <a:pt x="720565" y="351055"/>
                      </a:cubicBezTo>
                      <a:cubicBezTo>
                        <a:pt x="721405" y="350159"/>
                        <a:pt x="721848" y="349083"/>
                        <a:pt x="722022" y="347917"/>
                      </a:cubicBezTo>
                      <a:cubicBezTo>
                        <a:pt x="723326" y="344409"/>
                        <a:pt x="723862" y="341379"/>
                        <a:pt x="723721" y="338718"/>
                      </a:cubicBezTo>
                      <a:cubicBezTo>
                        <a:pt x="723959" y="337241"/>
                        <a:pt x="723892" y="335759"/>
                        <a:pt x="723262" y="334338"/>
                      </a:cubicBezTo>
                      <a:cubicBezTo>
                        <a:pt x="723291" y="334071"/>
                        <a:pt x="723225" y="333829"/>
                        <a:pt x="723111" y="333602"/>
                      </a:cubicBezTo>
                      <a:cubicBezTo>
                        <a:pt x="722700" y="327088"/>
                        <a:pt x="719734" y="320887"/>
                        <a:pt x="714729" y="315979"/>
                      </a:cubicBezTo>
                      <a:lnTo>
                        <a:pt x="678087" y="280035"/>
                      </a:lnTo>
                      <a:lnTo>
                        <a:pt x="668098" y="262301"/>
                      </a:lnTo>
                      <a:cubicBezTo>
                        <a:pt x="669005" y="259420"/>
                        <a:pt x="673283" y="258942"/>
                        <a:pt x="678350" y="258990"/>
                      </a:cubicBezTo>
                      <a:close/>
                      <a:moveTo>
                        <a:pt x="72174" y="72174"/>
                      </a:moveTo>
                      <a:lnTo>
                        <a:pt x="72174" y="887737"/>
                      </a:lnTo>
                      <a:lnTo>
                        <a:pt x="1402569" y="887737"/>
                      </a:lnTo>
                      <a:lnTo>
                        <a:pt x="1402569" y="72174"/>
                      </a:lnTo>
                      <a:close/>
                      <a:moveTo>
                        <a:pt x="65620" y="0"/>
                      </a:moveTo>
                      <a:lnTo>
                        <a:pt x="1416339" y="0"/>
                      </a:lnTo>
                      <a:cubicBezTo>
                        <a:pt x="1452581" y="0"/>
                        <a:pt x="1481959" y="29379"/>
                        <a:pt x="1481959" y="65621"/>
                      </a:cubicBezTo>
                      <a:lnTo>
                        <a:pt x="1481959" y="896697"/>
                      </a:lnTo>
                      <a:cubicBezTo>
                        <a:pt x="1481959" y="932938"/>
                        <a:pt x="1452581" y="962317"/>
                        <a:pt x="1416339" y="962317"/>
                      </a:cubicBezTo>
                      <a:lnTo>
                        <a:pt x="65620" y="962317"/>
                      </a:lnTo>
                      <a:cubicBezTo>
                        <a:pt x="29379" y="962317"/>
                        <a:pt x="0" y="932938"/>
                        <a:pt x="0" y="896697"/>
                      </a:cubicBezTo>
                      <a:lnTo>
                        <a:pt x="0" y="65621"/>
                      </a:lnTo>
                      <a:cubicBezTo>
                        <a:pt x="0" y="29379"/>
                        <a:pt x="29379" y="0"/>
                        <a:pt x="65620" y="0"/>
                      </a:cubicBezTo>
                      <a:close/>
                    </a:path>
                  </a:pathLst>
                </a:custGeom>
                <a:solidFill>
                  <a:srgbClr val="0078D7"/>
                </a:solidFill>
                <a:ln w="9525" cap="flat" cmpd="sng" algn="ctr">
                  <a:noFill/>
                  <a:prstDash val="soli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eaLnBrk="1" fontAlgn="auto" latinLnBrk="0" hangingPunct="1">
                    <a:lnSpc>
                      <a:spcPct val="100000"/>
                    </a:lnSpc>
                    <a:spcBef>
                      <a:spcPts val="0"/>
                    </a:spcBef>
                    <a:spcAft>
                      <a:spcPts val="0"/>
                    </a:spcAft>
                    <a:buClrTx/>
                    <a:buSzTx/>
                    <a:buFontTx/>
                    <a:buNone/>
                    <a:tabLst/>
                    <a:defRPr/>
                  </a:pPr>
                  <a:endParaRPr kumimoji="0" lang="en-US" sz="1371" b="0" i="0" u="none" strike="noStrike" kern="0" cap="none" spc="-49" normalizeH="0" baseline="0" noProof="0" dirty="0">
                    <a:ln>
                      <a:solidFill>
                        <a:srgbClr val="FFFFFF">
                          <a:alpha val="0"/>
                        </a:srgbClr>
                      </a:solidFill>
                    </a:ln>
                    <a:solidFill>
                      <a:srgbClr val="505050"/>
                    </a:solidFill>
                    <a:effectLst/>
                    <a:uLnTx/>
                    <a:uFillTx/>
                    <a:latin typeface="Segoe UI"/>
                    <a:ea typeface="Segoe UI" pitchFamily="34" charset="0"/>
                    <a:cs typeface="Segoe UI" pitchFamily="34" charset="0"/>
                  </a:endParaRPr>
                </a:p>
              </p:txBody>
            </p:sp>
            <p:sp>
              <p:nvSpPr>
                <p:cNvPr id="633" name="Freeform 632"/>
                <p:cNvSpPr>
                  <a:spLocks noChangeAspect="1"/>
                </p:cNvSpPr>
                <p:nvPr/>
              </p:nvSpPr>
              <p:spPr bwMode="auto">
                <a:xfrm>
                  <a:off x="6120688" y="4015536"/>
                  <a:ext cx="1024369" cy="120202"/>
                </a:xfrm>
                <a:custGeom>
                  <a:avLst/>
                  <a:gdLst>
                    <a:gd name="connsiteX0" fmla="*/ 1126907 w 1484366"/>
                    <a:gd name="connsiteY0" fmla="*/ 92222 h 174178"/>
                    <a:gd name="connsiteX1" fmla="*/ 1126907 w 1484366"/>
                    <a:gd name="connsiteY1" fmla="*/ 100883 h 174178"/>
                    <a:gd name="connsiteX2" fmla="*/ 1184646 w 1484366"/>
                    <a:gd name="connsiteY2" fmla="*/ 100883 h 174178"/>
                    <a:gd name="connsiteX3" fmla="*/ 1184646 w 1484366"/>
                    <a:gd name="connsiteY3" fmla="*/ 92222 h 174178"/>
                    <a:gd name="connsiteX4" fmla="*/ 1229754 w 1484366"/>
                    <a:gd name="connsiteY4" fmla="*/ 51724 h 174178"/>
                    <a:gd name="connsiteX5" fmla="*/ 1276267 w 1484366"/>
                    <a:gd name="connsiteY5" fmla="*/ 51724 h 174178"/>
                    <a:gd name="connsiteX6" fmla="*/ 1276267 w 1484366"/>
                    <a:gd name="connsiteY6" fmla="*/ 98237 h 174178"/>
                    <a:gd name="connsiteX7" fmla="*/ 1229754 w 1484366"/>
                    <a:gd name="connsiteY7" fmla="*/ 98237 h 174178"/>
                    <a:gd name="connsiteX8" fmla="*/ 1224142 w 1484366"/>
                    <a:gd name="connsiteY8" fmla="*/ 46112 h 174178"/>
                    <a:gd name="connsiteX9" fmla="*/ 1224142 w 1484366"/>
                    <a:gd name="connsiteY9" fmla="*/ 103850 h 174178"/>
                    <a:gd name="connsiteX10" fmla="*/ 1281879 w 1484366"/>
                    <a:gd name="connsiteY10" fmla="*/ 103850 h 174178"/>
                    <a:gd name="connsiteX11" fmla="*/ 1281879 w 1484366"/>
                    <a:gd name="connsiteY11" fmla="*/ 46112 h 174178"/>
                    <a:gd name="connsiteX12" fmla="*/ 1335992 w 1484366"/>
                    <a:gd name="connsiteY12" fmla="*/ 45213 h 174178"/>
                    <a:gd name="connsiteX13" fmla="*/ 1328262 w 1484366"/>
                    <a:gd name="connsiteY13" fmla="*/ 54101 h 174178"/>
                    <a:gd name="connsiteX14" fmla="*/ 1352498 w 1484366"/>
                    <a:gd name="connsiteY14" fmla="*/ 75181 h 174178"/>
                    <a:gd name="connsiteX15" fmla="*/ 1328262 w 1484366"/>
                    <a:gd name="connsiteY15" fmla="*/ 96262 h 174178"/>
                    <a:gd name="connsiteX16" fmla="*/ 1335992 w 1484366"/>
                    <a:gd name="connsiteY16" fmla="*/ 105149 h 174178"/>
                    <a:gd name="connsiteX17" fmla="*/ 1361471 w 1484366"/>
                    <a:gd name="connsiteY17" fmla="*/ 82986 h 174178"/>
                    <a:gd name="connsiteX18" fmla="*/ 1386951 w 1484366"/>
                    <a:gd name="connsiteY18" fmla="*/ 105149 h 174178"/>
                    <a:gd name="connsiteX19" fmla="*/ 1394681 w 1484366"/>
                    <a:gd name="connsiteY19" fmla="*/ 96262 h 174178"/>
                    <a:gd name="connsiteX20" fmla="*/ 1370445 w 1484366"/>
                    <a:gd name="connsiteY20" fmla="*/ 75181 h 174178"/>
                    <a:gd name="connsiteX21" fmla="*/ 1394681 w 1484366"/>
                    <a:gd name="connsiteY21" fmla="*/ 54101 h 174178"/>
                    <a:gd name="connsiteX22" fmla="*/ 1386951 w 1484366"/>
                    <a:gd name="connsiteY22" fmla="*/ 45213 h 174178"/>
                    <a:gd name="connsiteX23" fmla="*/ 1361471 w 1484366"/>
                    <a:gd name="connsiteY23" fmla="*/ 67375 h 174178"/>
                    <a:gd name="connsiteX24" fmla="*/ 63432 w 1484366"/>
                    <a:gd name="connsiteY24" fmla="*/ 0 h 174178"/>
                    <a:gd name="connsiteX25" fmla="*/ 83802 w 1484366"/>
                    <a:gd name="connsiteY25" fmla="*/ 0 h 174178"/>
                    <a:gd name="connsiteX26" fmla="*/ 1420934 w 1484366"/>
                    <a:gd name="connsiteY26" fmla="*/ 0 h 174178"/>
                    <a:gd name="connsiteX27" fmla="*/ 1484366 w 1484366"/>
                    <a:gd name="connsiteY27" fmla="*/ 63432 h 174178"/>
                    <a:gd name="connsiteX28" fmla="*/ 1484366 w 1484366"/>
                    <a:gd name="connsiteY28" fmla="*/ 150684 h 174178"/>
                    <a:gd name="connsiteX29" fmla="*/ 1479753 w 1484366"/>
                    <a:gd name="connsiteY29" fmla="*/ 174178 h 174178"/>
                    <a:gd name="connsiteX30" fmla="*/ 1430558 w 1484366"/>
                    <a:gd name="connsiteY30" fmla="*/ 149160 h 174178"/>
                    <a:gd name="connsiteX31" fmla="*/ 49548 w 1484366"/>
                    <a:gd name="connsiteY31" fmla="*/ 149661 h 174178"/>
                    <a:gd name="connsiteX32" fmla="*/ 1505 w 1484366"/>
                    <a:gd name="connsiteY32" fmla="*/ 161689 h 174178"/>
                    <a:gd name="connsiteX33" fmla="*/ 0 w 1484366"/>
                    <a:gd name="connsiteY33" fmla="*/ 63432 h 174178"/>
                    <a:gd name="connsiteX34" fmla="*/ 1289 w 1484366"/>
                    <a:gd name="connsiteY34" fmla="*/ 50648 h 174178"/>
                    <a:gd name="connsiteX35" fmla="*/ 4985 w 1484366"/>
                    <a:gd name="connsiteY35" fmla="*/ 38742 h 174178"/>
                    <a:gd name="connsiteX36" fmla="*/ 18580 w 1484366"/>
                    <a:gd name="connsiteY36" fmla="*/ 18578 h 174178"/>
                    <a:gd name="connsiteX37" fmla="*/ 38741 w 1484366"/>
                    <a:gd name="connsiteY37" fmla="*/ 4985 h 174178"/>
                    <a:gd name="connsiteX38" fmla="*/ 50648 w 1484366"/>
                    <a:gd name="connsiteY38" fmla="*/ 1289 h 174178"/>
                    <a:gd name="connsiteX39" fmla="*/ 63432 w 1484366"/>
                    <a:gd name="connsiteY39" fmla="*/ 0 h 17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84366" h="174178">
                      <a:moveTo>
                        <a:pt x="1126907" y="92222"/>
                      </a:moveTo>
                      <a:lnTo>
                        <a:pt x="1126907" y="100883"/>
                      </a:lnTo>
                      <a:lnTo>
                        <a:pt x="1184646" y="100883"/>
                      </a:lnTo>
                      <a:lnTo>
                        <a:pt x="1184646" y="92222"/>
                      </a:lnTo>
                      <a:close/>
                      <a:moveTo>
                        <a:pt x="1229754" y="51724"/>
                      </a:moveTo>
                      <a:lnTo>
                        <a:pt x="1276267" y="51724"/>
                      </a:lnTo>
                      <a:lnTo>
                        <a:pt x="1276267" y="98237"/>
                      </a:lnTo>
                      <a:lnTo>
                        <a:pt x="1229754" y="98237"/>
                      </a:lnTo>
                      <a:close/>
                      <a:moveTo>
                        <a:pt x="1224142" y="46112"/>
                      </a:moveTo>
                      <a:lnTo>
                        <a:pt x="1224142" y="103850"/>
                      </a:lnTo>
                      <a:lnTo>
                        <a:pt x="1281879" y="103850"/>
                      </a:lnTo>
                      <a:lnTo>
                        <a:pt x="1281879" y="46112"/>
                      </a:lnTo>
                      <a:close/>
                      <a:moveTo>
                        <a:pt x="1335992" y="45213"/>
                      </a:moveTo>
                      <a:lnTo>
                        <a:pt x="1328262" y="54101"/>
                      </a:lnTo>
                      <a:lnTo>
                        <a:pt x="1352498" y="75181"/>
                      </a:lnTo>
                      <a:lnTo>
                        <a:pt x="1328262" y="96262"/>
                      </a:lnTo>
                      <a:lnTo>
                        <a:pt x="1335992" y="105149"/>
                      </a:lnTo>
                      <a:lnTo>
                        <a:pt x="1361471" y="82986"/>
                      </a:lnTo>
                      <a:lnTo>
                        <a:pt x="1386951" y="105149"/>
                      </a:lnTo>
                      <a:lnTo>
                        <a:pt x="1394681" y="96262"/>
                      </a:lnTo>
                      <a:lnTo>
                        <a:pt x="1370445" y="75181"/>
                      </a:lnTo>
                      <a:lnTo>
                        <a:pt x="1394681" y="54101"/>
                      </a:lnTo>
                      <a:lnTo>
                        <a:pt x="1386951" y="45213"/>
                      </a:lnTo>
                      <a:lnTo>
                        <a:pt x="1361471" y="67375"/>
                      </a:lnTo>
                      <a:close/>
                      <a:moveTo>
                        <a:pt x="63432" y="0"/>
                      </a:moveTo>
                      <a:lnTo>
                        <a:pt x="83802" y="0"/>
                      </a:lnTo>
                      <a:lnTo>
                        <a:pt x="1420934" y="0"/>
                      </a:lnTo>
                      <a:cubicBezTo>
                        <a:pt x="1455967" y="0"/>
                        <a:pt x="1484366" y="28399"/>
                        <a:pt x="1484366" y="63432"/>
                      </a:cubicBezTo>
                      <a:lnTo>
                        <a:pt x="1484366" y="150684"/>
                      </a:lnTo>
                      <a:cubicBezTo>
                        <a:pt x="1484366" y="159000"/>
                        <a:pt x="1482766" y="166943"/>
                        <a:pt x="1479753" y="174178"/>
                      </a:cubicBezTo>
                      <a:cubicBezTo>
                        <a:pt x="1468946" y="158703"/>
                        <a:pt x="1450867" y="149160"/>
                        <a:pt x="1430558" y="149160"/>
                      </a:cubicBezTo>
                      <a:lnTo>
                        <a:pt x="49548" y="149661"/>
                      </a:lnTo>
                      <a:cubicBezTo>
                        <a:pt x="33534" y="148156"/>
                        <a:pt x="13509" y="150663"/>
                        <a:pt x="1505" y="161689"/>
                      </a:cubicBezTo>
                      <a:cubicBezTo>
                        <a:pt x="1002" y="128937"/>
                        <a:pt x="501" y="96184"/>
                        <a:pt x="0" y="63432"/>
                      </a:cubicBezTo>
                      <a:cubicBezTo>
                        <a:pt x="0" y="59053"/>
                        <a:pt x="444" y="54777"/>
                        <a:pt x="1289" y="50648"/>
                      </a:cubicBezTo>
                      <a:cubicBezTo>
                        <a:pt x="2135" y="46519"/>
                        <a:pt x="3380" y="42536"/>
                        <a:pt x="4985" y="38742"/>
                      </a:cubicBezTo>
                      <a:cubicBezTo>
                        <a:pt x="8195" y="31153"/>
                        <a:pt x="12839" y="24319"/>
                        <a:pt x="18580" y="18578"/>
                      </a:cubicBezTo>
                      <a:cubicBezTo>
                        <a:pt x="24319" y="12839"/>
                        <a:pt x="31152" y="8195"/>
                        <a:pt x="38741" y="4985"/>
                      </a:cubicBezTo>
                      <a:cubicBezTo>
                        <a:pt x="42536" y="3380"/>
                        <a:pt x="46519" y="2133"/>
                        <a:pt x="50648" y="1289"/>
                      </a:cubicBezTo>
                      <a:cubicBezTo>
                        <a:pt x="54778" y="444"/>
                        <a:pt x="59053" y="0"/>
                        <a:pt x="63432" y="0"/>
                      </a:cubicBezTo>
                      <a:close/>
                    </a:path>
                  </a:pathLst>
                </a:custGeom>
                <a:solidFill>
                  <a:srgbClr val="0078D7">
                    <a:lumMod val="50000"/>
                  </a:srgbClr>
                </a:solidFill>
                <a:ln w="9525" cap="flat" cmpd="sng" algn="ctr">
                  <a:noFill/>
                  <a:prstDash val="soli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eaLnBrk="1" fontAlgn="auto" latinLnBrk="0" hangingPunct="1">
                    <a:lnSpc>
                      <a:spcPct val="100000"/>
                    </a:lnSpc>
                    <a:spcBef>
                      <a:spcPts val="0"/>
                    </a:spcBef>
                    <a:spcAft>
                      <a:spcPts val="0"/>
                    </a:spcAft>
                    <a:buClrTx/>
                    <a:buSzTx/>
                    <a:buFontTx/>
                    <a:buNone/>
                    <a:tabLst/>
                    <a:defRPr/>
                  </a:pPr>
                  <a:endParaRPr kumimoji="0" lang="en-US" sz="1371" b="0" i="0" u="none" strike="noStrike" kern="0" cap="none" spc="-49" normalizeH="0" baseline="0" noProof="0" dirty="0">
                    <a:ln>
                      <a:solidFill>
                        <a:srgbClr val="FFFFFF">
                          <a:alpha val="0"/>
                        </a:srgbClr>
                      </a:solidFill>
                    </a:ln>
                    <a:solidFill>
                      <a:srgbClr val="505050"/>
                    </a:solidFill>
                    <a:effectLst/>
                    <a:uLnTx/>
                    <a:uFillTx/>
                    <a:latin typeface="Segoe UI"/>
                    <a:ea typeface="Segoe UI" pitchFamily="34" charset="0"/>
                    <a:cs typeface="Segoe UI" pitchFamily="34" charset="0"/>
                  </a:endParaRPr>
                </a:p>
              </p:txBody>
            </p:sp>
          </p:grpSp>
          <p:sp>
            <p:nvSpPr>
              <p:cNvPr id="631" name="Rectangle 630"/>
              <p:cNvSpPr/>
              <p:nvPr/>
            </p:nvSpPr>
            <p:spPr bwMode="auto">
              <a:xfrm>
                <a:off x="1988473" y="5525875"/>
                <a:ext cx="325625" cy="19358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solidFill>
                    <a:srgbClr val="505050"/>
                  </a:solidFill>
                  <a:effectLst/>
                  <a:uLnTx/>
                  <a:uFillTx/>
                  <a:latin typeface="Segoe UI"/>
                  <a:ea typeface="Segoe UI" pitchFamily="34" charset="0"/>
                  <a:cs typeface="Segoe UI" pitchFamily="34" charset="0"/>
                </a:endParaRPr>
              </a:p>
            </p:txBody>
          </p:sp>
        </p:grpSp>
        <p:grpSp>
          <p:nvGrpSpPr>
            <p:cNvPr id="617" name="Group 616"/>
            <p:cNvGrpSpPr/>
            <p:nvPr/>
          </p:nvGrpSpPr>
          <p:grpSpPr>
            <a:xfrm>
              <a:off x="10367610" y="3695698"/>
              <a:ext cx="454566" cy="270508"/>
              <a:chOff x="2776962" y="5334974"/>
              <a:chExt cx="454566" cy="270508"/>
            </a:xfrm>
          </p:grpSpPr>
          <p:sp>
            <p:nvSpPr>
              <p:cNvPr id="626" name="Freeform 625"/>
              <p:cNvSpPr>
                <a:spLocks noChangeAspect="1"/>
              </p:cNvSpPr>
              <p:nvPr/>
            </p:nvSpPr>
            <p:spPr>
              <a:xfrm>
                <a:off x="2776962" y="5334974"/>
                <a:ext cx="454566" cy="210559"/>
              </a:xfrm>
              <a:custGeom>
                <a:avLst/>
                <a:gdLst/>
                <a:ahLst/>
                <a:cxnLst/>
                <a:rect l="l" t="t" r="r" b="b"/>
                <a:pathLst>
                  <a:path w="2252662" h="1241074">
                    <a:moveTo>
                      <a:pt x="1168673" y="873897"/>
                    </a:moveTo>
                    <a:cubicBezTo>
                      <a:pt x="1422363" y="887818"/>
                      <a:pt x="1590476" y="1059404"/>
                      <a:pt x="1631156" y="1088674"/>
                    </a:cubicBezTo>
                    <a:lnTo>
                      <a:pt x="1490662" y="1236311"/>
                    </a:lnTo>
                    <a:cubicBezTo>
                      <a:pt x="1370013" y="1185512"/>
                      <a:pt x="1177924" y="929923"/>
                      <a:pt x="778668" y="1241074"/>
                    </a:cubicBezTo>
                    <a:lnTo>
                      <a:pt x="628650" y="1083911"/>
                    </a:lnTo>
                    <a:cubicBezTo>
                      <a:pt x="833438" y="913950"/>
                      <a:pt x="1016459" y="865543"/>
                      <a:pt x="1168673" y="873897"/>
                    </a:cubicBezTo>
                    <a:close/>
                    <a:moveTo>
                      <a:pt x="1167682" y="426778"/>
                    </a:moveTo>
                    <a:cubicBezTo>
                      <a:pt x="1582192" y="444172"/>
                      <a:pt x="1876127" y="724341"/>
                      <a:pt x="1943100" y="771966"/>
                    </a:cubicBezTo>
                    <a:lnTo>
                      <a:pt x="1795462" y="924366"/>
                    </a:lnTo>
                    <a:cubicBezTo>
                      <a:pt x="1635125" y="794985"/>
                      <a:pt x="1131887" y="386997"/>
                      <a:pt x="457200" y="914841"/>
                    </a:cubicBezTo>
                    <a:lnTo>
                      <a:pt x="314325" y="786253"/>
                    </a:lnTo>
                    <a:cubicBezTo>
                      <a:pt x="626864" y="500503"/>
                      <a:pt x="918976" y="416341"/>
                      <a:pt x="1167682" y="426778"/>
                    </a:cubicBezTo>
                    <a:close/>
                    <a:moveTo>
                      <a:pt x="1122266" y="14"/>
                    </a:moveTo>
                    <a:cubicBezTo>
                      <a:pt x="1684635" y="2525"/>
                      <a:pt x="2113756" y="340365"/>
                      <a:pt x="2252662" y="462404"/>
                    </a:cubicBezTo>
                    <a:lnTo>
                      <a:pt x="2114550" y="619567"/>
                    </a:lnTo>
                    <a:cubicBezTo>
                      <a:pt x="1916112" y="495742"/>
                      <a:pt x="1186656" y="-206726"/>
                      <a:pt x="147637" y="619567"/>
                    </a:cubicBezTo>
                    <a:lnTo>
                      <a:pt x="0" y="476692"/>
                    </a:lnTo>
                    <a:cubicBezTo>
                      <a:pt x="399455" y="117718"/>
                      <a:pt x="784845" y="-1493"/>
                      <a:pt x="1122266" y="14"/>
                    </a:cubicBezTo>
                    <a:close/>
                  </a:path>
                </a:pathLst>
              </a:custGeom>
              <a:solidFill>
                <a:srgbClr val="C00000"/>
              </a:solidFill>
              <a:ln w="10795" cap="flat" cmpd="sng" algn="ctr">
                <a:noFill/>
                <a:prstDash val="solid"/>
              </a:ln>
              <a:effectLst/>
            </p:spPr>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225"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505050"/>
                  </a:solidFill>
                  <a:effectLst/>
                  <a:uLnTx/>
                  <a:uFillTx/>
                  <a:latin typeface="Segoe UI"/>
                </a:endParaRPr>
              </a:p>
            </p:txBody>
          </p:sp>
          <p:sp>
            <p:nvSpPr>
              <p:cNvPr id="627" name="Oval 626"/>
              <p:cNvSpPr>
                <a:spLocks noChangeAspect="1"/>
              </p:cNvSpPr>
              <p:nvPr/>
            </p:nvSpPr>
            <p:spPr bwMode="auto">
              <a:xfrm>
                <a:off x="2976813" y="5550618"/>
                <a:ext cx="54864" cy="54864"/>
              </a:xfrm>
              <a:prstGeom prst="ellipse">
                <a:avLst/>
              </a:prstGeom>
              <a:solidFill>
                <a:srgbClr val="C000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solidFill>
                    <a:srgbClr val="505050"/>
                  </a:solidFill>
                  <a:effectLst/>
                  <a:uLnTx/>
                  <a:uFillTx/>
                  <a:latin typeface="Segoe UI"/>
                  <a:ea typeface="Segoe UI" pitchFamily="34" charset="0"/>
                  <a:cs typeface="Segoe UI" pitchFamily="34" charset="0"/>
                </a:endParaRPr>
              </a:p>
            </p:txBody>
          </p:sp>
        </p:grpSp>
        <p:grpSp>
          <p:nvGrpSpPr>
            <p:cNvPr id="618" name="Group 617"/>
            <p:cNvGrpSpPr/>
            <p:nvPr/>
          </p:nvGrpSpPr>
          <p:grpSpPr>
            <a:xfrm>
              <a:off x="10319799" y="3000273"/>
              <a:ext cx="550189" cy="341091"/>
              <a:chOff x="10006524" y="2822531"/>
              <a:chExt cx="550189" cy="341091"/>
            </a:xfrm>
          </p:grpSpPr>
          <p:grpSp>
            <p:nvGrpSpPr>
              <p:cNvPr id="622" name="Group 621"/>
              <p:cNvGrpSpPr/>
              <p:nvPr/>
            </p:nvGrpSpPr>
            <p:grpSpPr>
              <a:xfrm>
                <a:off x="10006524" y="2822531"/>
                <a:ext cx="550189" cy="341091"/>
                <a:chOff x="3770766" y="1894440"/>
                <a:chExt cx="3876018" cy="2402947"/>
              </a:xfrm>
            </p:grpSpPr>
            <p:sp>
              <p:nvSpPr>
                <p:cNvPr id="623" name="Freeform 622"/>
                <p:cNvSpPr/>
                <p:nvPr/>
              </p:nvSpPr>
              <p:spPr bwMode="auto">
                <a:xfrm>
                  <a:off x="3770766" y="1894440"/>
                  <a:ext cx="3876018" cy="2402947"/>
                </a:xfrm>
                <a:custGeom>
                  <a:avLst/>
                  <a:gdLst>
                    <a:gd name="connsiteX0" fmla="*/ 277735 w 3876018"/>
                    <a:gd name="connsiteY0" fmla="*/ 243977 h 2402947"/>
                    <a:gd name="connsiteX1" fmla="*/ 253185 w 3876018"/>
                    <a:gd name="connsiteY1" fmla="*/ 268527 h 2402947"/>
                    <a:gd name="connsiteX2" fmla="*/ 253185 w 3876018"/>
                    <a:gd name="connsiteY2" fmla="*/ 2134419 h 2402947"/>
                    <a:gd name="connsiteX3" fmla="*/ 277735 w 3876018"/>
                    <a:gd name="connsiteY3" fmla="*/ 2158969 h 2402947"/>
                    <a:gd name="connsiteX4" fmla="*/ 3598283 w 3876018"/>
                    <a:gd name="connsiteY4" fmla="*/ 2158969 h 2402947"/>
                    <a:gd name="connsiteX5" fmla="*/ 3622834 w 3876018"/>
                    <a:gd name="connsiteY5" fmla="*/ 2134419 h 2402947"/>
                    <a:gd name="connsiteX6" fmla="*/ 3622834 w 3876018"/>
                    <a:gd name="connsiteY6" fmla="*/ 268527 h 2402947"/>
                    <a:gd name="connsiteX7" fmla="*/ 3598283 w 3876018"/>
                    <a:gd name="connsiteY7" fmla="*/ 243977 h 2402947"/>
                    <a:gd name="connsiteX8" fmla="*/ 1936862 w 3876018"/>
                    <a:gd name="connsiteY8" fmla="*/ 71679 h 2402947"/>
                    <a:gd name="connsiteX9" fmla="*/ 1900286 w 3876018"/>
                    <a:gd name="connsiteY9" fmla="*/ 108255 h 2402947"/>
                    <a:gd name="connsiteX10" fmla="*/ 1936862 w 3876018"/>
                    <a:gd name="connsiteY10" fmla="*/ 144831 h 2402947"/>
                    <a:gd name="connsiteX11" fmla="*/ 1973438 w 3876018"/>
                    <a:gd name="connsiteY11" fmla="*/ 108255 h 2402947"/>
                    <a:gd name="connsiteX12" fmla="*/ 1936862 w 3876018"/>
                    <a:gd name="connsiteY12" fmla="*/ 71679 h 2402947"/>
                    <a:gd name="connsiteX13" fmla="*/ 67787 w 3876018"/>
                    <a:gd name="connsiteY13" fmla="*/ 0 h 2402947"/>
                    <a:gd name="connsiteX14" fmla="*/ 3808231 w 3876018"/>
                    <a:gd name="connsiteY14" fmla="*/ 0 h 2402947"/>
                    <a:gd name="connsiteX15" fmla="*/ 3876018 w 3876018"/>
                    <a:gd name="connsiteY15" fmla="*/ 67787 h 2402947"/>
                    <a:gd name="connsiteX16" fmla="*/ 3876018 w 3876018"/>
                    <a:gd name="connsiteY16" fmla="*/ 2335160 h 2402947"/>
                    <a:gd name="connsiteX17" fmla="*/ 3808231 w 3876018"/>
                    <a:gd name="connsiteY17" fmla="*/ 2402947 h 2402947"/>
                    <a:gd name="connsiteX18" fmla="*/ 67787 w 3876018"/>
                    <a:gd name="connsiteY18" fmla="*/ 2402947 h 2402947"/>
                    <a:gd name="connsiteX19" fmla="*/ 0 w 3876018"/>
                    <a:gd name="connsiteY19" fmla="*/ 2335160 h 2402947"/>
                    <a:gd name="connsiteX20" fmla="*/ 0 w 3876018"/>
                    <a:gd name="connsiteY20" fmla="*/ 67787 h 2402947"/>
                    <a:gd name="connsiteX21" fmla="*/ 67787 w 3876018"/>
                    <a:gd name="connsiteY21" fmla="*/ 0 h 240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18" h="2402947">
                      <a:moveTo>
                        <a:pt x="277735" y="243977"/>
                      </a:moveTo>
                      <a:cubicBezTo>
                        <a:pt x="264177" y="243977"/>
                        <a:pt x="253185" y="254969"/>
                        <a:pt x="253185" y="268527"/>
                      </a:cubicBezTo>
                      <a:lnTo>
                        <a:pt x="253185" y="2134419"/>
                      </a:lnTo>
                      <a:cubicBezTo>
                        <a:pt x="253185" y="2147977"/>
                        <a:pt x="264177" y="2158969"/>
                        <a:pt x="277735" y="2158969"/>
                      </a:cubicBezTo>
                      <a:lnTo>
                        <a:pt x="3598283" y="2158969"/>
                      </a:lnTo>
                      <a:cubicBezTo>
                        <a:pt x="3611842" y="2158969"/>
                        <a:pt x="3622834" y="2147977"/>
                        <a:pt x="3622834" y="2134419"/>
                      </a:cubicBezTo>
                      <a:lnTo>
                        <a:pt x="3622834" y="268527"/>
                      </a:lnTo>
                      <a:cubicBezTo>
                        <a:pt x="3622834" y="254969"/>
                        <a:pt x="3611842" y="243977"/>
                        <a:pt x="3598283" y="243977"/>
                      </a:cubicBezTo>
                      <a:close/>
                      <a:moveTo>
                        <a:pt x="1936862" y="71679"/>
                      </a:moveTo>
                      <a:cubicBezTo>
                        <a:pt x="1916662" y="71679"/>
                        <a:pt x="1900286" y="88055"/>
                        <a:pt x="1900286" y="108255"/>
                      </a:cubicBezTo>
                      <a:cubicBezTo>
                        <a:pt x="1900286" y="128455"/>
                        <a:pt x="1916662" y="144831"/>
                        <a:pt x="1936862" y="144831"/>
                      </a:cubicBezTo>
                      <a:cubicBezTo>
                        <a:pt x="1957062" y="144831"/>
                        <a:pt x="1973438" y="128455"/>
                        <a:pt x="1973438" y="108255"/>
                      </a:cubicBezTo>
                      <a:cubicBezTo>
                        <a:pt x="1973438" y="88055"/>
                        <a:pt x="1957062" y="71679"/>
                        <a:pt x="1936862" y="71679"/>
                      </a:cubicBezTo>
                      <a:close/>
                      <a:moveTo>
                        <a:pt x="67787" y="0"/>
                      </a:moveTo>
                      <a:lnTo>
                        <a:pt x="3808231" y="0"/>
                      </a:lnTo>
                      <a:cubicBezTo>
                        <a:pt x="3845668" y="0"/>
                        <a:pt x="3876018" y="30350"/>
                        <a:pt x="3876018" y="67787"/>
                      </a:cubicBezTo>
                      <a:lnTo>
                        <a:pt x="3876018" y="2335160"/>
                      </a:lnTo>
                      <a:cubicBezTo>
                        <a:pt x="3876018" y="2372597"/>
                        <a:pt x="3845668" y="2402947"/>
                        <a:pt x="3808231" y="2402947"/>
                      </a:cubicBezTo>
                      <a:lnTo>
                        <a:pt x="67787" y="2402947"/>
                      </a:lnTo>
                      <a:cubicBezTo>
                        <a:pt x="30350" y="2402947"/>
                        <a:pt x="0" y="2372597"/>
                        <a:pt x="0" y="2335160"/>
                      </a:cubicBezTo>
                      <a:lnTo>
                        <a:pt x="0" y="67787"/>
                      </a:lnTo>
                      <a:cubicBezTo>
                        <a:pt x="0" y="30350"/>
                        <a:pt x="30350" y="0"/>
                        <a:pt x="67787" y="0"/>
                      </a:cubicBezTo>
                      <a:close/>
                    </a:path>
                  </a:pathLst>
                </a:custGeom>
                <a:solidFill>
                  <a:srgbClr val="50505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marR="0" lvl="0" indent="-336080" algn="ctr" defTabSz="913927" eaLnBrk="1" fontAlgn="auto" latinLnBrk="0" hangingPunct="1">
                    <a:lnSpc>
                      <a:spcPct val="100000"/>
                    </a:lnSpc>
                    <a:spcBef>
                      <a:spcPts val="0"/>
                    </a:spcBef>
                    <a:spcAft>
                      <a:spcPts val="0"/>
                    </a:spcAft>
                    <a:buClrTx/>
                    <a:buSzTx/>
                    <a:buFont typeface="Wingdings 3" panose="05040102010807070707" pitchFamily="18" charset="2"/>
                    <a:buChar char="Æ"/>
                    <a:tabLst/>
                    <a:defRPr/>
                  </a:pPr>
                  <a:endParaRPr kumimoji="0" lang="en-IN" sz="1961" b="1" i="0" u="none" strike="noStrike" kern="0" cap="none" spc="0" normalizeH="0" baseline="0" noProof="0" dirty="0" err="1">
                    <a:ln>
                      <a:noFill/>
                    </a:ln>
                    <a:solidFill>
                      <a:srgbClr val="505050"/>
                    </a:solidFill>
                    <a:effectLst/>
                    <a:uLnTx/>
                    <a:uFillTx/>
                    <a:latin typeface="Segoe UI Light"/>
                    <a:ea typeface="Segoe UI" pitchFamily="34" charset="0"/>
                    <a:cs typeface="Segoe UI" pitchFamily="34" charset="0"/>
                  </a:endParaRPr>
                </a:p>
              </p:txBody>
            </p:sp>
            <p:pic>
              <p:nvPicPr>
                <p:cNvPr id="624" name="Picture 31" descr="E:\Eric Suchiang FD\Icons\Metro Icon\Metro icons ALL WHITE\start_windows8.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811707" y="4080893"/>
                  <a:ext cx="216493" cy="216493"/>
                </a:xfrm>
                <a:prstGeom prst="rect">
                  <a:avLst/>
                </a:prstGeom>
                <a:noFill/>
                <a:extLst>
                  <a:ext uri="{909E8E84-426E-40DD-AFC4-6F175D3DCCD1}">
                    <a14:hiddenFill xmlns:a14="http://schemas.microsoft.com/office/drawing/2010/main">
                      <a:solidFill>
                        <a:srgbClr val="FFFFFF"/>
                      </a:solidFill>
                    </a14:hiddenFill>
                  </a:ext>
                </a:extLst>
              </p:spPr>
            </p:pic>
          </p:grpSp>
          <p:pic>
            <p:nvPicPr>
              <p:cNvPr id="620" name="Picture 61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0041547" y="2854916"/>
                <a:ext cx="476455" cy="277975"/>
              </a:xfrm>
              <a:prstGeom prst="rect">
                <a:avLst/>
              </a:prstGeom>
              <a:noFill/>
              <a:ln w="9525">
                <a:solidFill>
                  <a:srgbClr val="D2D2D2">
                    <a:lumMod val="50000"/>
                  </a:srgbClr>
                </a:solidFill>
              </a:ln>
            </p:spPr>
          </p:pic>
        </p:grpSp>
      </p:grpSp>
      <p:sp>
        <p:nvSpPr>
          <p:cNvPr id="637" name="Freeform 636"/>
          <p:cNvSpPr/>
          <p:nvPr/>
        </p:nvSpPr>
        <p:spPr bwMode="auto">
          <a:xfrm>
            <a:off x="8187658" y="3495921"/>
            <a:ext cx="838374" cy="52602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ct val="0"/>
              </a:spcBef>
              <a:spcAft>
                <a:spcPct val="0"/>
              </a:spcAft>
              <a:buClrTx/>
              <a:buSzTx/>
              <a:buFontTx/>
              <a:buNone/>
              <a:tabLst/>
              <a:defRPr/>
            </a:pPr>
            <a:endParaRPr kumimoji="0" lang="en-IN" sz="1922"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640" name="Freeform 639"/>
          <p:cNvSpPr/>
          <p:nvPr/>
        </p:nvSpPr>
        <p:spPr bwMode="auto">
          <a:xfrm>
            <a:off x="6021298" y="4800447"/>
            <a:ext cx="667183" cy="41861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ct val="0"/>
              </a:spcBef>
              <a:spcAft>
                <a:spcPct val="0"/>
              </a:spcAft>
              <a:buClrTx/>
              <a:buSzTx/>
              <a:buFontTx/>
              <a:buNone/>
              <a:tabLst/>
              <a:defRPr/>
            </a:pPr>
            <a:endParaRPr kumimoji="0" lang="en-IN" sz="1922"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454" name="Rectangle 444"/>
          <p:cNvSpPr>
            <a:spLocks noChangeArrowheads="1"/>
          </p:cNvSpPr>
          <p:nvPr/>
        </p:nvSpPr>
        <p:spPr bwMode="auto">
          <a:xfrm>
            <a:off x="6204941" y="4959635"/>
            <a:ext cx="320585" cy="21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896386" eaLnBrk="0" fontAlgn="base" latinLnBrk="0" hangingPunct="0">
              <a:lnSpc>
                <a:spcPct val="100000"/>
              </a:lnSpc>
              <a:spcBef>
                <a:spcPct val="0"/>
              </a:spcBef>
              <a:spcAft>
                <a:spcPct val="0"/>
              </a:spcAft>
              <a:buClrTx/>
              <a:buSzTx/>
              <a:buFontTx/>
              <a:buNone/>
              <a:tabLst/>
              <a:defRPr/>
            </a:pPr>
            <a:r>
              <a:rPr kumimoji="0" lang="en-US" altLang="en-US" sz="1372" b="0" i="0" u="none" strike="noStrike" kern="0" cap="none" spc="0" normalizeH="0" baseline="0" noProof="0" dirty="0">
                <a:ln>
                  <a:noFill/>
                </a:ln>
                <a:solidFill>
                  <a:srgbClr val="505050"/>
                </a:solidFill>
                <a:effectLst/>
                <a:uLnTx/>
                <a:uFillTx/>
                <a:latin typeface="Segoe UI"/>
              </a:rPr>
              <a:t>IaaS</a:t>
            </a:r>
            <a:endParaRPr kumimoji="0" lang="en-US" altLang="en-US" sz="1961" b="0" i="0" u="none" strike="noStrike" kern="0" cap="none" spc="0" normalizeH="0" baseline="0" noProof="0" dirty="0">
              <a:ln>
                <a:noFill/>
              </a:ln>
              <a:solidFill>
                <a:srgbClr val="505050"/>
              </a:solidFill>
              <a:effectLst/>
              <a:uLnTx/>
              <a:uFillTx/>
              <a:latin typeface="Segoe UI"/>
            </a:endParaRPr>
          </a:p>
        </p:txBody>
      </p:sp>
      <p:sp>
        <p:nvSpPr>
          <p:cNvPr id="1525" name="Isosceles Triangle 1524"/>
          <p:cNvSpPr/>
          <p:nvPr/>
        </p:nvSpPr>
        <p:spPr bwMode="auto">
          <a:xfrm rot="5400000">
            <a:off x="3142386" y="3491293"/>
            <a:ext cx="1262777" cy="309310"/>
          </a:xfrm>
          <a:prstGeom prst="triangle">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a:endParaRPr>
          </a:p>
        </p:txBody>
      </p:sp>
      <p:grpSp>
        <p:nvGrpSpPr>
          <p:cNvPr id="643" name="Group 642"/>
          <p:cNvGrpSpPr/>
          <p:nvPr/>
        </p:nvGrpSpPr>
        <p:grpSpPr>
          <a:xfrm>
            <a:off x="8995544" y="3433670"/>
            <a:ext cx="2254899" cy="1302568"/>
            <a:chOff x="6935906" y="5344944"/>
            <a:chExt cx="2300114" cy="1328687"/>
          </a:xfrm>
        </p:grpSpPr>
        <p:sp>
          <p:nvSpPr>
            <p:cNvPr id="644" name="TextBox 643"/>
            <p:cNvSpPr txBox="1"/>
            <p:nvPr/>
          </p:nvSpPr>
          <p:spPr>
            <a:xfrm>
              <a:off x="6935906" y="5940775"/>
              <a:ext cx="2300114" cy="732856"/>
            </a:xfrm>
            <a:prstGeom prst="rect">
              <a:avLst/>
            </a:prstGeom>
            <a:noFill/>
          </p:spPr>
          <p:txBody>
            <a:bodyPr wrap="square" lIns="175761" tIns="140609" rIns="175761" bIns="140609" rtlCol="0">
              <a:spAutoFit/>
            </a:bodyPr>
            <a:lstStyle/>
            <a:p>
              <a:pPr marL="0" marR="0" lvl="0" indent="0" algn="ctr" defTabSz="895509" eaLnBrk="1" fontAlgn="base" latinLnBrk="0" hangingPunct="1">
                <a:lnSpc>
                  <a:spcPct val="90000"/>
                </a:lnSpc>
                <a:spcBef>
                  <a:spcPct val="0"/>
                </a:spcBef>
                <a:spcAft>
                  <a:spcPts val="576"/>
                </a:spcAft>
                <a:buClrTx/>
                <a:buSzTx/>
                <a:buFontTx/>
                <a:buNone/>
                <a:tabLst/>
                <a:defRPr/>
              </a:pPr>
              <a:r>
                <a:rPr kumimoji="0" lang="en-US" sz="1568" b="0" i="0" u="none" strike="noStrike" kern="0" cap="none" spc="0" normalizeH="0" baseline="0" noProof="0" dirty="0">
                  <a:ln>
                    <a:noFill/>
                  </a:ln>
                  <a:solidFill>
                    <a:srgbClr val="515151"/>
                  </a:solidFill>
                  <a:effectLst/>
                  <a:uLnTx/>
                  <a:uFillTx/>
                  <a:latin typeface="Segoe UI Semilight" panose="020B0402040204020203" pitchFamily="34" charset="0"/>
                  <a:ea typeface="MS PGothic" charset="0"/>
                  <a:cs typeface="Segoe UI Semilight" panose="020B0402040204020203" pitchFamily="34" charset="0"/>
                </a:rPr>
                <a:t>Azure Machine Learning</a:t>
              </a:r>
            </a:p>
          </p:txBody>
        </p:sp>
        <p:pic>
          <p:nvPicPr>
            <p:cNvPr id="645" name="Picture 64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772214" y="5344944"/>
              <a:ext cx="627497" cy="627497"/>
            </a:xfrm>
            <a:prstGeom prst="rect">
              <a:avLst/>
            </a:prstGeom>
          </p:spPr>
        </p:pic>
      </p:grpSp>
      <p:grpSp>
        <p:nvGrpSpPr>
          <p:cNvPr id="646" name="Group 645"/>
          <p:cNvGrpSpPr/>
          <p:nvPr/>
        </p:nvGrpSpPr>
        <p:grpSpPr>
          <a:xfrm>
            <a:off x="4590412" y="4923041"/>
            <a:ext cx="1224554" cy="1381063"/>
            <a:chOff x="9781298" y="3122532"/>
            <a:chExt cx="1249109" cy="1408756"/>
          </a:xfrm>
        </p:grpSpPr>
        <p:grpSp>
          <p:nvGrpSpPr>
            <p:cNvPr id="647" name="Group 646"/>
            <p:cNvGrpSpPr>
              <a:grpSpLocks noChangeAspect="1"/>
            </p:cNvGrpSpPr>
            <p:nvPr/>
          </p:nvGrpSpPr>
          <p:grpSpPr>
            <a:xfrm>
              <a:off x="9882329" y="3122532"/>
              <a:ext cx="1018773" cy="1371600"/>
              <a:chOff x="6592193" y="1888324"/>
              <a:chExt cx="2181834" cy="2937461"/>
            </a:xfrm>
          </p:grpSpPr>
          <p:sp>
            <p:nvSpPr>
              <p:cNvPr id="649" name="Can 648"/>
              <p:cNvSpPr/>
              <p:nvPr/>
            </p:nvSpPr>
            <p:spPr>
              <a:xfrm>
                <a:off x="6592193" y="1888325"/>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Segoe UI"/>
                </a:endParaRPr>
              </a:p>
            </p:txBody>
          </p:sp>
          <p:sp>
            <p:nvSpPr>
              <p:cNvPr id="650" name="Donut 649"/>
              <p:cNvSpPr/>
              <p:nvPr/>
            </p:nvSpPr>
            <p:spPr>
              <a:xfrm>
                <a:off x="6592193" y="1888324"/>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Segoe UI"/>
                </a:endParaRPr>
              </a:p>
            </p:txBody>
          </p:sp>
          <p:grpSp>
            <p:nvGrpSpPr>
              <p:cNvPr id="651" name="Group 650"/>
              <p:cNvGrpSpPr/>
              <p:nvPr/>
            </p:nvGrpSpPr>
            <p:grpSpPr>
              <a:xfrm>
                <a:off x="6654555" y="1948052"/>
                <a:ext cx="2062791" cy="999923"/>
                <a:chOff x="3418451" y="1327507"/>
                <a:chExt cx="2706124" cy="1321666"/>
              </a:xfrm>
            </p:grpSpPr>
            <p:sp>
              <p:nvSpPr>
                <p:cNvPr id="652" name="Donut 651"/>
                <p:cNvSpPr/>
                <p:nvPr/>
              </p:nvSpPr>
              <p:spPr>
                <a:xfrm>
                  <a:off x="3418451" y="1327507"/>
                  <a:ext cx="2706124" cy="1321666"/>
                </a:xfrm>
                <a:prstGeom prst="donut">
                  <a:avLst>
                    <a:gd name="adj" fmla="val 50000"/>
                  </a:avLst>
                </a:prstGeom>
                <a:solidFill>
                  <a:srgbClr val="00AB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Segoe UI"/>
                  </a:endParaRPr>
                </a:p>
              </p:txBody>
            </p:sp>
            <p:sp>
              <p:nvSpPr>
                <p:cNvPr id="653" name="Freeform 652"/>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Segoe UI"/>
                  </a:endParaRPr>
                </a:p>
              </p:txBody>
            </p:sp>
          </p:grpSp>
        </p:grpSp>
        <p:sp>
          <p:nvSpPr>
            <p:cNvPr id="648" name="TextBox 647"/>
            <p:cNvSpPr txBox="1"/>
            <p:nvPr/>
          </p:nvSpPr>
          <p:spPr>
            <a:xfrm>
              <a:off x="9781298" y="3659933"/>
              <a:ext cx="1249109" cy="871355"/>
            </a:xfrm>
            <a:prstGeom prst="rect">
              <a:avLst/>
            </a:prstGeom>
            <a:noFill/>
          </p:spPr>
          <p:txBody>
            <a:bodyPr wrap="none" lIns="175761" tIns="140609" rIns="175761" bIns="140609" rtlCol="0">
              <a:spAutoFit/>
            </a:bodyPr>
            <a:lstStyle/>
            <a:p>
              <a:pPr marL="0" marR="0" lvl="0" indent="0" algn="ctr" defTabSz="895509" eaLnBrk="1" fontAlgn="base" latinLnBrk="0" hangingPunct="1">
                <a:lnSpc>
                  <a:spcPct val="90000"/>
                </a:lnSpc>
                <a:spcBef>
                  <a:spcPct val="0"/>
                </a:spcBef>
                <a:spcAft>
                  <a:spcPts val="576"/>
                </a:spcAft>
                <a:buClrTx/>
                <a:buSzTx/>
                <a:buFontTx/>
                <a:buNone/>
                <a:tabLst/>
                <a:defRPr/>
              </a:pPr>
              <a:r>
                <a:rPr kumimoji="0" lang="en-US" sz="1372" b="0" i="0" u="none" strike="noStrike" kern="0" cap="none" spc="0" normalizeH="0" baseline="0" noProof="0" dirty="0">
                  <a:ln>
                    <a:noFill/>
                  </a:ln>
                  <a:solidFill>
                    <a:srgbClr val="515151"/>
                  </a:solidFill>
                  <a:effectLst/>
                  <a:uLnTx/>
                  <a:uFillTx/>
                  <a:latin typeface="Segoe UI" panose="020B0502040204020203" pitchFamily="34" charset="0"/>
                  <a:ea typeface="MS PGothic" charset="0"/>
                  <a:cs typeface="Segoe UI" panose="020B0502040204020203" pitchFamily="34" charset="0"/>
                </a:rPr>
                <a:t>Azure SQL </a:t>
              </a:r>
              <a:br>
                <a:rPr kumimoji="0" lang="en-US" sz="1372" b="0" i="0" u="none" strike="noStrike" kern="0" cap="none" spc="0" normalizeH="0" baseline="0" noProof="0" dirty="0">
                  <a:ln>
                    <a:noFill/>
                  </a:ln>
                  <a:solidFill>
                    <a:srgbClr val="515151"/>
                  </a:solidFill>
                  <a:effectLst/>
                  <a:uLnTx/>
                  <a:uFillTx/>
                  <a:latin typeface="Segoe UI" panose="020B0502040204020203" pitchFamily="34" charset="0"/>
                  <a:ea typeface="MS PGothic" charset="0"/>
                  <a:cs typeface="Segoe UI" panose="020B0502040204020203" pitchFamily="34" charset="0"/>
                </a:rPr>
              </a:br>
              <a:r>
                <a:rPr kumimoji="0" lang="en-US" sz="1372" b="0" i="0" u="none" strike="noStrike" kern="0" cap="none" spc="0" normalizeH="0" baseline="0" noProof="0" dirty="0">
                  <a:ln>
                    <a:noFill/>
                  </a:ln>
                  <a:solidFill>
                    <a:srgbClr val="515151"/>
                  </a:solidFill>
                  <a:effectLst/>
                  <a:uLnTx/>
                  <a:uFillTx/>
                  <a:latin typeface="Segoe UI" panose="020B0502040204020203" pitchFamily="34" charset="0"/>
                  <a:ea typeface="MS PGothic" charset="0"/>
                  <a:cs typeface="Segoe UI" panose="020B0502040204020203" pitchFamily="34" charset="0"/>
                </a:rPr>
                <a:t>Data </a:t>
              </a:r>
              <a:br>
                <a:rPr kumimoji="0" lang="en-US" sz="1372" b="0" i="0" u="none" strike="noStrike" kern="0" cap="none" spc="0" normalizeH="0" baseline="0" noProof="0" dirty="0">
                  <a:ln>
                    <a:noFill/>
                  </a:ln>
                  <a:solidFill>
                    <a:srgbClr val="515151"/>
                  </a:solidFill>
                  <a:effectLst/>
                  <a:uLnTx/>
                  <a:uFillTx/>
                  <a:latin typeface="Segoe UI" panose="020B0502040204020203" pitchFamily="34" charset="0"/>
                  <a:ea typeface="MS PGothic" charset="0"/>
                  <a:cs typeface="Segoe UI" panose="020B0502040204020203" pitchFamily="34" charset="0"/>
                </a:rPr>
              </a:br>
              <a:r>
                <a:rPr kumimoji="0" lang="en-US" sz="1372" b="0" i="0" u="none" strike="noStrike" kern="0" cap="none" spc="0" normalizeH="0" baseline="0" noProof="0" dirty="0">
                  <a:ln>
                    <a:noFill/>
                  </a:ln>
                  <a:solidFill>
                    <a:srgbClr val="515151"/>
                  </a:solidFill>
                  <a:effectLst/>
                  <a:uLnTx/>
                  <a:uFillTx/>
                  <a:latin typeface="Segoe UI" panose="020B0502040204020203" pitchFamily="34" charset="0"/>
                  <a:ea typeface="MS PGothic" charset="0"/>
                  <a:cs typeface="Segoe UI" panose="020B0502040204020203" pitchFamily="34" charset="0"/>
                </a:rPr>
                <a:t>Warehouse</a:t>
              </a:r>
            </a:p>
          </p:txBody>
        </p:sp>
      </p:grpSp>
      <p:sp>
        <p:nvSpPr>
          <p:cNvPr id="663" name="Line 439"/>
          <p:cNvSpPr>
            <a:spLocks noChangeShapeType="1"/>
          </p:cNvSpPr>
          <p:nvPr/>
        </p:nvSpPr>
        <p:spPr bwMode="auto">
          <a:xfrm>
            <a:off x="5020290" y="2484674"/>
            <a:ext cx="537855" cy="0"/>
          </a:xfrm>
          <a:prstGeom prst="line">
            <a:avLst/>
          </a:prstGeom>
          <a:noFill/>
          <a:ln w="12700" cap="rnd">
            <a:solidFill>
              <a:schemeClr val="bg1"/>
            </a:solidFill>
            <a:prstDash val="solid"/>
            <a:round/>
            <a:headEnd/>
            <a:tailEnd type="triangle"/>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sp>
        <p:nvSpPr>
          <p:cNvPr id="638" name="Freeform 637"/>
          <p:cNvSpPr/>
          <p:nvPr/>
        </p:nvSpPr>
        <p:spPr bwMode="auto">
          <a:xfrm>
            <a:off x="4308287" y="4790456"/>
            <a:ext cx="667183" cy="41861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ct val="0"/>
              </a:spcBef>
              <a:spcAft>
                <a:spcPct val="0"/>
              </a:spcAft>
              <a:buClrTx/>
              <a:buSzTx/>
              <a:buFontTx/>
              <a:buNone/>
              <a:tabLst/>
              <a:defRPr/>
            </a:pPr>
            <a:endParaRPr kumimoji="0" lang="en-IN" sz="1922"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452" name="Rectangle 442"/>
          <p:cNvSpPr>
            <a:spLocks noChangeArrowheads="1"/>
          </p:cNvSpPr>
          <p:nvPr/>
        </p:nvSpPr>
        <p:spPr bwMode="auto">
          <a:xfrm>
            <a:off x="4452555" y="4923160"/>
            <a:ext cx="366786" cy="21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896386" eaLnBrk="0" fontAlgn="base" latinLnBrk="0" hangingPunct="0">
              <a:lnSpc>
                <a:spcPct val="100000"/>
              </a:lnSpc>
              <a:spcBef>
                <a:spcPct val="0"/>
              </a:spcBef>
              <a:spcAft>
                <a:spcPct val="0"/>
              </a:spcAft>
              <a:buClrTx/>
              <a:buSzTx/>
              <a:buFontTx/>
              <a:buNone/>
              <a:tabLst/>
              <a:defRPr/>
            </a:pPr>
            <a:r>
              <a:rPr kumimoji="0" lang="en-US" altLang="en-US" sz="1372" b="0" i="0" u="none" strike="noStrike" kern="0" cap="none" spc="0" normalizeH="0" baseline="0" noProof="0" dirty="0">
                <a:ln>
                  <a:noFill/>
                </a:ln>
                <a:solidFill>
                  <a:srgbClr val="505050"/>
                </a:solidFill>
                <a:effectLst/>
                <a:uLnTx/>
                <a:uFillTx/>
                <a:latin typeface="Segoe UI"/>
              </a:rPr>
              <a:t>PaaS</a:t>
            </a:r>
            <a:endParaRPr kumimoji="0" lang="en-US" altLang="en-US" sz="1961" b="0" i="0" u="none" strike="noStrike" kern="0" cap="none" spc="0" normalizeH="0" baseline="0" noProof="0" dirty="0">
              <a:ln>
                <a:noFill/>
              </a:ln>
              <a:solidFill>
                <a:srgbClr val="505050"/>
              </a:solidFill>
              <a:effectLst/>
              <a:uLnTx/>
              <a:uFillTx/>
              <a:latin typeface="Segoe UI"/>
            </a:endParaRPr>
          </a:p>
        </p:txBody>
      </p:sp>
      <p:grpSp>
        <p:nvGrpSpPr>
          <p:cNvPr id="658" name="Group 657"/>
          <p:cNvGrpSpPr/>
          <p:nvPr/>
        </p:nvGrpSpPr>
        <p:grpSpPr>
          <a:xfrm>
            <a:off x="6693617" y="3442445"/>
            <a:ext cx="1055840" cy="1094475"/>
            <a:chOff x="4837184" y="1883229"/>
            <a:chExt cx="1077012" cy="1116422"/>
          </a:xfrm>
        </p:grpSpPr>
        <p:sp>
          <p:nvSpPr>
            <p:cNvPr id="659" name="TextBox 658"/>
            <p:cNvSpPr txBox="1"/>
            <p:nvPr/>
          </p:nvSpPr>
          <p:spPr>
            <a:xfrm>
              <a:off x="4837184" y="2488395"/>
              <a:ext cx="1077012" cy="511256"/>
            </a:xfrm>
            <a:prstGeom prst="rect">
              <a:avLst/>
            </a:prstGeom>
            <a:noFill/>
          </p:spPr>
          <p:txBody>
            <a:bodyPr wrap="none" lIns="175761" tIns="140609" rIns="175761" bIns="140609" rtlCol="0">
              <a:spAutoFit/>
            </a:bodyPr>
            <a:lstStyle/>
            <a:p>
              <a:pPr marL="0" marR="0" lvl="0" indent="0" algn="ctr" defTabSz="895509" eaLnBrk="1" fontAlgn="base" latinLnBrk="0" hangingPunct="1">
                <a:lnSpc>
                  <a:spcPct val="90000"/>
                </a:lnSpc>
                <a:spcBef>
                  <a:spcPct val="0"/>
                </a:spcBef>
                <a:spcAft>
                  <a:spcPts val="576"/>
                </a:spcAft>
                <a:buClrTx/>
                <a:buSzTx/>
                <a:buFontTx/>
                <a:buNone/>
                <a:tabLst/>
                <a:defRPr/>
              </a:pPr>
              <a:r>
                <a:rPr kumimoji="0" lang="en-US" sz="1568" b="0" i="0" u="none" strike="noStrike" kern="0" cap="none" spc="0" normalizeH="0" baseline="0" noProof="0" dirty="0">
                  <a:ln>
                    <a:noFill/>
                  </a:ln>
                  <a:solidFill>
                    <a:srgbClr val="515151"/>
                  </a:solidFill>
                  <a:effectLst/>
                  <a:uLnTx/>
                  <a:uFillTx/>
                  <a:latin typeface="Segoe UI Semilight" panose="020B0402040204020203" pitchFamily="34" charset="0"/>
                  <a:ea typeface="MS PGothic" charset="0"/>
                  <a:cs typeface="Segoe UI Semilight" panose="020B0402040204020203" pitchFamily="34" charset="0"/>
                </a:rPr>
                <a:t>Hadoop</a:t>
              </a:r>
            </a:p>
          </p:txBody>
        </p:sp>
        <p:sp>
          <p:nvSpPr>
            <p:cNvPr id="660" name="Freeform 659"/>
            <p:cNvSpPr>
              <a:spLocks/>
            </p:cNvSpPr>
            <p:nvPr/>
          </p:nvSpPr>
          <p:spPr bwMode="auto">
            <a:xfrm>
              <a:off x="4869192" y="1883229"/>
              <a:ext cx="1010470" cy="708674"/>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0072C6">
                <a:lumMod val="75000"/>
              </a:srgbClr>
            </a:solidFill>
            <a:ln>
              <a:noFill/>
            </a:ln>
          </p:spPr>
          <p:txBody>
            <a:bodyPr vert="horz" wrap="square" lIns="87855" tIns="43927" rIns="87855" bIns="43927" numCol="1" anchor="t" anchorCtr="0" compatLnSpc="1">
              <a:prstTxWarp prst="textNoShape">
                <a:avLst/>
              </a:prstTxWarp>
            </a:bodyPr>
            <a:lstStyle/>
            <a:p>
              <a:pPr marL="0" marR="0" lvl="0" indent="0" defTabSz="895165" eaLnBrk="1" fontAlgn="base" latinLnBrk="0" hangingPunct="1">
                <a:lnSpc>
                  <a:spcPct val="100000"/>
                </a:lnSpc>
                <a:spcBef>
                  <a:spcPct val="0"/>
                </a:spcBef>
                <a:spcAft>
                  <a:spcPct val="0"/>
                </a:spcAft>
                <a:buClrTx/>
                <a:buSzTx/>
                <a:buFontTx/>
                <a:buNone/>
                <a:tabLst/>
                <a:defRPr/>
              </a:pPr>
              <a:endParaRPr kumimoji="0" lang="en-IN" sz="2307" b="0" i="0" u="none" strike="noStrike" kern="0" cap="none" spc="0" normalizeH="0" baseline="0" noProof="0">
                <a:ln>
                  <a:noFill/>
                </a:ln>
                <a:solidFill>
                  <a:srgbClr val="000000"/>
                </a:solidFill>
                <a:effectLst/>
                <a:uLnTx/>
                <a:uFillTx/>
                <a:latin typeface="Segoe UI"/>
                <a:ea typeface="MS PGothic" charset="0"/>
              </a:endParaRPr>
            </a:p>
          </p:txBody>
        </p:sp>
      </p:grpSp>
      <p:sp>
        <p:nvSpPr>
          <p:cNvPr id="662" name="Rectangle 661"/>
          <p:cNvSpPr/>
          <p:nvPr/>
        </p:nvSpPr>
        <p:spPr bwMode="auto">
          <a:xfrm>
            <a:off x="4066922" y="3264656"/>
            <a:ext cx="1177785" cy="986067"/>
          </a:xfrm>
          <a:prstGeom prst="rect">
            <a:avLst/>
          </a:prstGeom>
          <a:solidFill>
            <a:srgbClr val="672A7B"/>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1385" name="Rectangle 383"/>
          <p:cNvSpPr>
            <a:spLocks noChangeArrowheads="1"/>
          </p:cNvSpPr>
          <p:nvPr/>
        </p:nvSpPr>
        <p:spPr bwMode="auto">
          <a:xfrm>
            <a:off x="4176245" y="3288467"/>
            <a:ext cx="756768" cy="965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896386" eaLnBrk="0" fontAlgn="base" latinLnBrk="0" hangingPunct="0">
              <a:lnSpc>
                <a:spcPct val="100000"/>
              </a:lnSpc>
              <a:spcBef>
                <a:spcPct val="0"/>
              </a:spcBef>
              <a:spcAft>
                <a:spcPct val="0"/>
              </a:spcAft>
              <a:buClrTx/>
              <a:buSzTx/>
              <a:buFontTx/>
              <a:buNone/>
              <a:tabLst/>
              <a:defRPr/>
            </a:pPr>
            <a:r>
              <a:rPr kumimoji="0" lang="en-US" altLang="en-US" sz="1568"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SSIS</a:t>
            </a:r>
          </a:p>
          <a:p>
            <a:pPr marL="0" marR="0" lvl="0" indent="0" defTabSz="896386" eaLnBrk="0" fontAlgn="base" latinLnBrk="0" hangingPunct="0">
              <a:lnSpc>
                <a:spcPct val="100000"/>
              </a:lnSpc>
              <a:spcBef>
                <a:spcPct val="0"/>
              </a:spcBef>
              <a:spcAft>
                <a:spcPct val="0"/>
              </a:spcAft>
              <a:buClrTx/>
              <a:buSzTx/>
              <a:buFontTx/>
              <a:buNone/>
              <a:tabLst/>
              <a:defRPr/>
            </a:pPr>
            <a:r>
              <a:rPr kumimoji="0" lang="en-US" altLang="en-US" sz="1568"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Polybase</a:t>
            </a:r>
          </a:p>
          <a:p>
            <a:pPr marL="0" marR="0" lvl="0" indent="0" defTabSz="896386" eaLnBrk="0" fontAlgn="base" latinLnBrk="0" hangingPunct="0">
              <a:lnSpc>
                <a:spcPct val="100000"/>
              </a:lnSpc>
              <a:spcBef>
                <a:spcPct val="0"/>
              </a:spcBef>
              <a:spcAft>
                <a:spcPct val="0"/>
              </a:spcAft>
              <a:buClrTx/>
              <a:buSzTx/>
              <a:buFontTx/>
              <a:buNone/>
              <a:tabLst/>
              <a:defRPr/>
            </a:pPr>
            <a:r>
              <a:rPr kumimoji="0" lang="en-US" altLang="en-US" sz="1568"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BCP</a:t>
            </a:r>
          </a:p>
          <a:p>
            <a:pPr marL="0" marR="0" lvl="0" indent="0" defTabSz="896386" eaLnBrk="0" fontAlgn="base" latinLnBrk="0" hangingPunct="0">
              <a:lnSpc>
                <a:spcPct val="100000"/>
              </a:lnSpc>
              <a:spcBef>
                <a:spcPct val="0"/>
              </a:spcBef>
              <a:spcAft>
                <a:spcPct val="0"/>
              </a:spcAft>
              <a:buClrTx/>
              <a:buSzTx/>
              <a:buFontTx/>
              <a:buNone/>
              <a:tabLst/>
              <a:defRPr/>
            </a:pPr>
            <a:r>
              <a:rPr kumimoji="0" lang="en-US" altLang="en-US" sz="1568"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ADF</a:t>
            </a:r>
          </a:p>
        </p:txBody>
      </p:sp>
      <p:sp>
        <p:nvSpPr>
          <p:cNvPr id="66" name="Freeform 515"/>
          <p:cNvSpPr>
            <a:spLocks/>
          </p:cNvSpPr>
          <p:nvPr/>
        </p:nvSpPr>
        <p:spPr bwMode="auto">
          <a:xfrm>
            <a:off x="5350056" y="4309298"/>
            <a:ext cx="1826593" cy="539041"/>
          </a:xfrm>
          <a:custGeom>
            <a:avLst/>
            <a:gdLst>
              <a:gd name="T0" fmla="*/ 967 w 967"/>
              <a:gd name="T1" fmla="*/ 0 h 404"/>
              <a:gd name="T2" fmla="*/ 967 w 967"/>
              <a:gd name="T3" fmla="*/ 254 h 404"/>
              <a:gd name="T4" fmla="*/ 0 w 967"/>
              <a:gd name="T5" fmla="*/ 254 h 404"/>
              <a:gd name="T6" fmla="*/ 0 w 967"/>
              <a:gd name="T7" fmla="*/ 404 h 404"/>
            </a:gdLst>
            <a:ahLst/>
            <a:cxnLst>
              <a:cxn ang="0">
                <a:pos x="T0" y="T1"/>
              </a:cxn>
              <a:cxn ang="0">
                <a:pos x="T2" y="T3"/>
              </a:cxn>
              <a:cxn ang="0">
                <a:pos x="T4" y="T5"/>
              </a:cxn>
              <a:cxn ang="0">
                <a:pos x="T6" y="T7"/>
              </a:cxn>
            </a:cxnLst>
            <a:rect l="0" t="0" r="r" b="b"/>
            <a:pathLst>
              <a:path w="967" h="404">
                <a:moveTo>
                  <a:pt x="967" y="0"/>
                </a:moveTo>
                <a:lnTo>
                  <a:pt x="967" y="254"/>
                </a:lnTo>
                <a:lnTo>
                  <a:pt x="0" y="254"/>
                </a:lnTo>
                <a:lnTo>
                  <a:pt x="0" y="404"/>
                </a:lnTo>
              </a:path>
            </a:pathLst>
          </a:custGeom>
          <a:noFill/>
          <a:ln w="12700" cap="rnd">
            <a:solidFill>
              <a:schemeClr val="bg1"/>
            </a:solidFill>
            <a:prstDash val="solid"/>
            <a:round/>
            <a:headEnd type="triangle"/>
            <a:tailEnd type="triangle"/>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sp>
        <p:nvSpPr>
          <p:cNvPr id="1526" name="Rectangle 1525"/>
          <p:cNvSpPr/>
          <p:nvPr/>
        </p:nvSpPr>
        <p:spPr bwMode="auto">
          <a:xfrm>
            <a:off x="4102861" y="2011411"/>
            <a:ext cx="1141846" cy="999121"/>
          </a:xfrm>
          <a:prstGeom prst="rect">
            <a:avLst/>
          </a:prstGeom>
          <a:solidFill>
            <a:srgbClr val="107C1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1397" name="Rectangle 393"/>
          <p:cNvSpPr>
            <a:spLocks noChangeArrowheads="1"/>
          </p:cNvSpPr>
          <p:nvPr/>
        </p:nvSpPr>
        <p:spPr bwMode="auto">
          <a:xfrm>
            <a:off x="4185832" y="2364339"/>
            <a:ext cx="951318" cy="241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eaLnBrk="0" fontAlgn="base" latinLnBrk="0" hangingPunct="0">
              <a:lnSpc>
                <a:spcPct val="100000"/>
              </a:lnSpc>
              <a:spcBef>
                <a:spcPct val="0"/>
              </a:spcBef>
              <a:spcAft>
                <a:spcPct val="0"/>
              </a:spcAft>
              <a:buClrTx/>
              <a:buSzTx/>
              <a:buFontTx/>
              <a:buNone/>
              <a:tabLst/>
              <a:defRPr/>
            </a:pPr>
            <a:r>
              <a:rPr kumimoji="0" lang="en-US" altLang="en-US" sz="1568"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SQL Server</a:t>
            </a:r>
          </a:p>
        </p:txBody>
      </p:sp>
      <p:sp>
        <p:nvSpPr>
          <p:cNvPr id="67" name="Rectangle 354"/>
          <p:cNvSpPr>
            <a:spLocks noChangeArrowheads="1"/>
          </p:cNvSpPr>
          <p:nvPr/>
        </p:nvSpPr>
        <p:spPr bwMode="auto">
          <a:xfrm>
            <a:off x="2136791" y="3669088"/>
            <a:ext cx="1496750" cy="241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896386" eaLnBrk="0" fontAlgn="base" latinLnBrk="0" hangingPunct="0">
              <a:lnSpc>
                <a:spcPct val="100000"/>
              </a:lnSpc>
              <a:spcBef>
                <a:spcPct val="0"/>
              </a:spcBef>
              <a:spcAft>
                <a:spcPct val="0"/>
              </a:spcAft>
              <a:buClrTx/>
              <a:buSzTx/>
              <a:buFontTx/>
              <a:buNone/>
              <a:tabLst/>
              <a:defRPr/>
            </a:pPr>
            <a:r>
              <a:rPr kumimoji="0" lang="en-US" altLang="en-US" sz="1568" b="0" i="0" u="none" strike="noStrike" kern="0" cap="none" spc="0" normalizeH="0" baseline="0" noProof="0" dirty="0">
                <a:ln>
                  <a:noFill/>
                </a:ln>
                <a:solidFill>
                  <a:srgbClr val="505050"/>
                </a:solidFill>
                <a:effectLst/>
                <a:uLnTx/>
                <a:uFillTx/>
                <a:latin typeface="Segoe UI Semilight" panose="020B0402040204020203" pitchFamily="34" charset="0"/>
                <a:cs typeface="Segoe UI Semilight" panose="020B0402040204020203" pitchFamily="34" charset="0"/>
              </a:rPr>
              <a:t>Event Hubs</a:t>
            </a:r>
          </a:p>
        </p:txBody>
      </p:sp>
      <p:sp>
        <p:nvSpPr>
          <p:cNvPr id="68" name="Rectangle 354"/>
          <p:cNvSpPr>
            <a:spLocks noChangeArrowheads="1"/>
          </p:cNvSpPr>
          <p:nvPr/>
        </p:nvSpPr>
        <p:spPr bwMode="auto">
          <a:xfrm>
            <a:off x="2136791" y="3979169"/>
            <a:ext cx="1496750" cy="241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896386" eaLnBrk="0" fontAlgn="base" latinLnBrk="0" hangingPunct="0">
              <a:lnSpc>
                <a:spcPct val="100000"/>
              </a:lnSpc>
              <a:spcBef>
                <a:spcPct val="0"/>
              </a:spcBef>
              <a:spcAft>
                <a:spcPct val="0"/>
              </a:spcAft>
              <a:buClrTx/>
              <a:buSzTx/>
              <a:buFontTx/>
              <a:buNone/>
              <a:tabLst/>
              <a:defRPr/>
            </a:pPr>
            <a:r>
              <a:rPr kumimoji="0" lang="en-US" altLang="en-US" sz="1568" b="0" i="0" u="none" strike="noStrike" kern="0" cap="none" spc="0" normalizeH="0" baseline="0" noProof="0" dirty="0">
                <a:ln>
                  <a:noFill/>
                </a:ln>
                <a:solidFill>
                  <a:srgbClr val="505050"/>
                </a:solidFill>
                <a:effectLst/>
                <a:uLnTx/>
                <a:uFillTx/>
                <a:latin typeface="Segoe UI Semilight" panose="020B0402040204020203" pitchFamily="34" charset="0"/>
                <a:cs typeface="Segoe UI Semilight" panose="020B0402040204020203" pitchFamily="34" charset="0"/>
              </a:rPr>
              <a:t>Stream Analytics</a:t>
            </a:r>
          </a:p>
        </p:txBody>
      </p:sp>
      <p:sp>
        <p:nvSpPr>
          <p:cNvPr id="69" name="Rectangle 354"/>
          <p:cNvSpPr>
            <a:spLocks noChangeArrowheads="1"/>
          </p:cNvSpPr>
          <p:nvPr/>
        </p:nvSpPr>
        <p:spPr bwMode="auto">
          <a:xfrm>
            <a:off x="2136791" y="4286317"/>
            <a:ext cx="1496750" cy="241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896386" eaLnBrk="0" fontAlgn="base" latinLnBrk="0" hangingPunct="0">
              <a:lnSpc>
                <a:spcPct val="100000"/>
              </a:lnSpc>
              <a:spcBef>
                <a:spcPct val="0"/>
              </a:spcBef>
              <a:spcAft>
                <a:spcPct val="0"/>
              </a:spcAft>
              <a:buClrTx/>
              <a:buSzTx/>
              <a:buFontTx/>
              <a:buNone/>
              <a:tabLst/>
              <a:defRPr/>
            </a:pPr>
            <a:r>
              <a:rPr kumimoji="0" lang="en-US" altLang="en-US" sz="1568" b="0" i="0" u="none" strike="noStrike" kern="0" cap="none" spc="0" normalizeH="0" baseline="0" noProof="0" dirty="0">
                <a:ln>
                  <a:noFill/>
                </a:ln>
                <a:solidFill>
                  <a:srgbClr val="505050"/>
                </a:solidFill>
                <a:effectLst/>
                <a:uLnTx/>
                <a:uFillTx/>
                <a:latin typeface="Segoe UI Semilight" panose="020B0402040204020203" pitchFamily="34" charset="0"/>
                <a:cs typeface="Segoe UI Semilight" panose="020B0402040204020203" pitchFamily="34" charset="0"/>
              </a:rPr>
              <a:t>Stream Analytics</a:t>
            </a:r>
          </a:p>
        </p:txBody>
      </p:sp>
    </p:spTree>
    <p:extLst>
      <p:ext uri="{BB962C8B-B14F-4D97-AF65-F5344CB8AC3E}">
        <p14:creationId xmlns:p14="http://schemas.microsoft.com/office/powerpoint/2010/main" val="4161062206"/>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Loading delimited text</a:t>
            </a:r>
          </a:p>
        </p:txBody>
      </p:sp>
      <p:sp>
        <p:nvSpPr>
          <p:cNvPr id="3" name="Rectangle 2"/>
          <p:cNvSpPr/>
          <p:nvPr/>
        </p:nvSpPr>
        <p:spPr bwMode="auto">
          <a:xfrm>
            <a:off x="6097161" y="2174019"/>
            <a:ext cx="4235078" cy="282338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3529" kern="0" dirty="0">
                <a:gradFill>
                  <a:gsLst>
                    <a:gs pos="5439">
                      <a:srgbClr val="F8F8F8"/>
                    </a:gs>
                    <a:gs pos="10000">
                      <a:srgbClr val="F8F8F8"/>
                    </a:gs>
                  </a:gsLst>
                  <a:lin ang="5400000" scaled="0"/>
                </a:gradFill>
              </a:rPr>
              <a:t>Splitting data across multiple files maximises load performance</a:t>
            </a:r>
          </a:p>
        </p:txBody>
      </p:sp>
      <p:sp>
        <p:nvSpPr>
          <p:cNvPr id="4" name="Rectangle 3"/>
          <p:cNvSpPr/>
          <p:nvPr/>
        </p:nvSpPr>
        <p:spPr bwMode="auto">
          <a:xfrm>
            <a:off x="1255359" y="2174019"/>
            <a:ext cx="4235078" cy="282338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3529" kern="0" dirty="0">
                <a:gradFill>
                  <a:gsLst>
                    <a:gs pos="5439">
                      <a:srgbClr val="F8F8F8"/>
                    </a:gs>
                    <a:gs pos="10000">
                      <a:srgbClr val="F8F8F8"/>
                    </a:gs>
                  </a:gsLst>
                  <a:lin ang="5400000" scaled="0"/>
                </a:gradFill>
              </a:rPr>
              <a:t>A compressed text file cannot be read </a:t>
            </a:r>
          </a:p>
          <a:p>
            <a:pPr algn="ctr" defTabSz="914102" fontAlgn="base">
              <a:spcBef>
                <a:spcPct val="0"/>
              </a:spcBef>
              <a:spcAft>
                <a:spcPct val="0"/>
              </a:spcAft>
            </a:pPr>
            <a:r>
              <a:rPr lang="en-GB" sz="3529" kern="0" dirty="0">
                <a:gradFill>
                  <a:gsLst>
                    <a:gs pos="5439">
                      <a:srgbClr val="F8F8F8"/>
                    </a:gs>
                    <a:gs pos="10000">
                      <a:srgbClr val="F8F8F8"/>
                    </a:gs>
                  </a:gsLst>
                  <a:lin ang="5400000" scaled="0"/>
                </a:gradFill>
              </a:rPr>
              <a:t>in parallel</a:t>
            </a:r>
          </a:p>
        </p:txBody>
      </p:sp>
      <p:pic>
        <p:nvPicPr>
          <p:cNvPr id="5" name="Picture 4" descr="Green tick - simple by Kliponius - A simple green tick"/>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468164" y="3877208"/>
            <a:ext cx="1728149" cy="1977853"/>
          </a:xfrm>
          <a:prstGeom prst="rect">
            <a:avLst/>
          </a:prstGeom>
        </p:spPr>
      </p:pic>
    </p:spTree>
    <p:extLst>
      <p:ext uri="{BB962C8B-B14F-4D97-AF65-F5344CB8AC3E}">
        <p14:creationId xmlns:p14="http://schemas.microsoft.com/office/powerpoint/2010/main" val="595651352"/>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a:t>Data loading</a:t>
            </a:r>
            <a:endParaRPr lang="en-US" dirty="0"/>
          </a:p>
        </p:txBody>
      </p:sp>
      <p:graphicFrame>
        <p:nvGraphicFramePr>
          <p:cNvPr id="6" name="Table 5"/>
          <p:cNvGraphicFramePr>
            <a:graphicFrameLocks noGrp="1"/>
          </p:cNvGraphicFramePr>
          <p:nvPr>
            <p:extLst/>
          </p:nvPr>
        </p:nvGraphicFramePr>
        <p:xfrm>
          <a:off x="4674566" y="470830"/>
          <a:ext cx="7058464" cy="5991210"/>
        </p:xfrm>
        <a:graphic>
          <a:graphicData uri="http://schemas.openxmlformats.org/drawingml/2006/table">
            <a:tbl>
              <a:tblPr firstRow="1" bandRow="1">
                <a:tableStyleId>{B301B821-A1FF-4177-AEE7-76D212191A09}</a:tableStyleId>
              </a:tblPr>
              <a:tblGrid>
                <a:gridCol w="1764616">
                  <a:extLst>
                    <a:ext uri="{9D8B030D-6E8A-4147-A177-3AD203B41FA5}">
                      <a16:colId xmlns:a16="http://schemas.microsoft.com/office/drawing/2014/main" val="20000"/>
                    </a:ext>
                  </a:extLst>
                </a:gridCol>
                <a:gridCol w="2646924">
                  <a:extLst>
                    <a:ext uri="{9D8B030D-6E8A-4147-A177-3AD203B41FA5}">
                      <a16:colId xmlns:a16="http://schemas.microsoft.com/office/drawing/2014/main" val="20001"/>
                    </a:ext>
                  </a:extLst>
                </a:gridCol>
                <a:gridCol w="2646924">
                  <a:extLst>
                    <a:ext uri="{9D8B030D-6E8A-4147-A177-3AD203B41FA5}">
                      <a16:colId xmlns:a16="http://schemas.microsoft.com/office/drawing/2014/main" val="1074624222"/>
                    </a:ext>
                  </a:extLst>
                </a:gridCol>
              </a:tblGrid>
              <a:tr h="909114">
                <a:tc>
                  <a:txBody>
                    <a:bodyPr/>
                    <a:lstStyle/>
                    <a:p>
                      <a:pPr algn="ctr"/>
                      <a:r>
                        <a:rPr lang="en-US" sz="2400" dirty="0"/>
                        <a:t>DWU</a:t>
                      </a:r>
                      <a:endParaRPr lang="en-US" sz="2400" b="0" dirty="0">
                        <a:solidFill>
                          <a:schemeClr val="bg1"/>
                        </a:solidFill>
                        <a:latin typeface="+mn-lt"/>
                      </a:endParaRPr>
                    </a:p>
                  </a:txBody>
                  <a:tcPr marL="89642" marR="89642" marT="0" marB="0" anchor="ctr"/>
                </a:tc>
                <a:tc>
                  <a:txBody>
                    <a:bodyPr/>
                    <a:lstStyle/>
                    <a:p>
                      <a:pPr algn="ctr"/>
                      <a:r>
                        <a:rPr lang="en-US" sz="2400" dirty="0"/>
                        <a:t>Max</a:t>
                      </a:r>
                      <a:r>
                        <a:rPr lang="en-US" sz="2400" baseline="0" dirty="0"/>
                        <a:t> </a:t>
                      </a:r>
                      <a:r>
                        <a:rPr lang="en-US" sz="2400" dirty="0"/>
                        <a:t>External Readers</a:t>
                      </a:r>
                      <a:endParaRPr lang="en-US" sz="2400" b="0" dirty="0">
                        <a:solidFill>
                          <a:schemeClr val="bg1"/>
                        </a:solidFill>
                        <a:latin typeface="+mn-lt"/>
                      </a:endParaRPr>
                    </a:p>
                  </a:txBody>
                  <a:tcPr marL="89642" marR="89642" marT="0" marB="0" anchor="ctr"/>
                </a:tc>
                <a:tc>
                  <a:txBody>
                    <a:bodyPr/>
                    <a:lstStyle/>
                    <a:p>
                      <a:pPr algn="ctr"/>
                      <a:r>
                        <a:rPr lang="en-US" sz="2400" b="1" baseline="0" dirty="0">
                          <a:solidFill>
                            <a:schemeClr val="bg1"/>
                          </a:solidFill>
                          <a:latin typeface="+mn-lt"/>
                        </a:rPr>
                        <a:t>Max Writers</a:t>
                      </a:r>
                      <a:endParaRPr lang="en-US" sz="2400" b="1" dirty="0">
                        <a:solidFill>
                          <a:schemeClr val="bg1"/>
                        </a:solidFill>
                        <a:latin typeface="+mn-lt"/>
                      </a:endParaRPr>
                    </a:p>
                  </a:txBody>
                  <a:tcPr marL="89642" marR="89642" marT="0" marB="0" anchor="ctr"/>
                </a:tc>
                <a:extLst>
                  <a:ext uri="{0D108BD9-81ED-4DB2-BD59-A6C34878D82A}">
                    <a16:rowId xmlns:a16="http://schemas.microsoft.com/office/drawing/2014/main" val="10000"/>
                  </a:ext>
                </a:extLst>
              </a:tr>
              <a:tr h="423508">
                <a:tc>
                  <a:txBody>
                    <a:bodyPr/>
                    <a:lstStyle/>
                    <a:p>
                      <a:pPr algn="ctr"/>
                      <a:r>
                        <a:rPr lang="en-US" sz="2000" dirty="0">
                          <a:solidFill>
                            <a:schemeClr val="tx1"/>
                          </a:solidFill>
                        </a:rPr>
                        <a:t>DW100</a:t>
                      </a:r>
                    </a:p>
                  </a:txBody>
                  <a:tcPr marL="89642" marR="89642" marT="0" marB="0" anchor="ctr"/>
                </a:tc>
                <a:tc>
                  <a:txBody>
                    <a:bodyPr/>
                    <a:lstStyle/>
                    <a:p>
                      <a:pPr algn="ctr"/>
                      <a:r>
                        <a:rPr lang="en-US" sz="2000" dirty="0">
                          <a:solidFill>
                            <a:schemeClr val="tx1"/>
                          </a:solidFill>
                        </a:rPr>
                        <a:t>8</a:t>
                      </a:r>
                    </a:p>
                  </a:txBody>
                  <a:tcPr marL="89642" marR="89642" marT="0" marB="0" anchor="ctr"/>
                </a:tc>
                <a:tc>
                  <a:txBody>
                    <a:bodyPr/>
                    <a:lstStyle/>
                    <a:p>
                      <a:pPr algn="ctr"/>
                      <a:r>
                        <a:rPr lang="en-US" sz="2000" dirty="0">
                          <a:solidFill>
                            <a:schemeClr val="tx1"/>
                          </a:solidFill>
                        </a:rPr>
                        <a:t>60</a:t>
                      </a:r>
                    </a:p>
                  </a:txBody>
                  <a:tcPr marL="89642" marR="89642" marT="0" marB="0" anchor="ctr"/>
                </a:tc>
                <a:extLst>
                  <a:ext uri="{0D108BD9-81ED-4DB2-BD59-A6C34878D82A}">
                    <a16:rowId xmlns:a16="http://schemas.microsoft.com/office/drawing/2014/main" val="10001"/>
                  </a:ext>
                </a:extLst>
              </a:tr>
              <a:tr h="423508">
                <a:tc>
                  <a:txBody>
                    <a:bodyPr/>
                    <a:lstStyle/>
                    <a:p>
                      <a:pPr algn="ctr"/>
                      <a:r>
                        <a:rPr lang="en-US" sz="2000" dirty="0">
                          <a:solidFill>
                            <a:schemeClr val="tx1"/>
                          </a:solidFill>
                        </a:rPr>
                        <a:t>DW200</a:t>
                      </a:r>
                    </a:p>
                  </a:txBody>
                  <a:tcPr marL="89642" marR="89642" marT="0" marB="0" anchor="ctr"/>
                </a:tc>
                <a:tc>
                  <a:txBody>
                    <a:bodyPr/>
                    <a:lstStyle/>
                    <a:p>
                      <a:pPr algn="ctr"/>
                      <a:r>
                        <a:rPr lang="en-US" sz="2000" dirty="0">
                          <a:solidFill>
                            <a:schemeClr val="tx1"/>
                          </a:solidFill>
                        </a:rPr>
                        <a:t>16</a:t>
                      </a:r>
                    </a:p>
                  </a:txBody>
                  <a:tcPr marL="89642" marR="89642" marT="0" marB="0" anchor="ctr"/>
                </a:tc>
                <a:tc>
                  <a:txBody>
                    <a:bodyPr/>
                    <a:lstStyle/>
                    <a:p>
                      <a:pPr algn="ctr"/>
                      <a:r>
                        <a:rPr lang="en-US" sz="2000" dirty="0">
                          <a:solidFill>
                            <a:schemeClr val="tx1"/>
                          </a:solidFill>
                        </a:rPr>
                        <a:t>60</a:t>
                      </a:r>
                    </a:p>
                  </a:txBody>
                  <a:tcPr marL="89642" marR="89642" marT="0" marB="0" anchor="ctr"/>
                </a:tc>
                <a:extLst>
                  <a:ext uri="{0D108BD9-81ED-4DB2-BD59-A6C34878D82A}">
                    <a16:rowId xmlns:a16="http://schemas.microsoft.com/office/drawing/2014/main" val="10002"/>
                  </a:ext>
                </a:extLst>
              </a:tr>
              <a:tr h="423508">
                <a:tc>
                  <a:txBody>
                    <a:bodyPr/>
                    <a:lstStyle/>
                    <a:p>
                      <a:pPr algn="ctr"/>
                      <a:r>
                        <a:rPr lang="en-US" sz="2000" dirty="0">
                          <a:solidFill>
                            <a:schemeClr val="tx1"/>
                          </a:solidFill>
                        </a:rPr>
                        <a:t>DW300</a:t>
                      </a:r>
                    </a:p>
                  </a:txBody>
                  <a:tcPr marL="89642" marR="89642" marT="0" marB="0" anchor="ctr"/>
                </a:tc>
                <a:tc>
                  <a:txBody>
                    <a:bodyPr/>
                    <a:lstStyle/>
                    <a:p>
                      <a:pPr algn="ctr"/>
                      <a:r>
                        <a:rPr lang="en-US" sz="2000" dirty="0">
                          <a:solidFill>
                            <a:schemeClr val="tx1"/>
                          </a:solidFill>
                        </a:rPr>
                        <a:t>24</a:t>
                      </a:r>
                    </a:p>
                  </a:txBody>
                  <a:tcPr marL="89642" marR="89642" marT="0" marB="0" anchor="ctr"/>
                </a:tc>
                <a:tc>
                  <a:txBody>
                    <a:bodyPr/>
                    <a:lstStyle/>
                    <a:p>
                      <a:pPr algn="ctr"/>
                      <a:r>
                        <a:rPr lang="en-US" sz="2000" dirty="0">
                          <a:solidFill>
                            <a:schemeClr val="tx1"/>
                          </a:solidFill>
                        </a:rPr>
                        <a:t>60</a:t>
                      </a:r>
                    </a:p>
                  </a:txBody>
                  <a:tcPr marL="89642" marR="89642" marT="0" marB="0" anchor="ctr"/>
                </a:tc>
                <a:extLst>
                  <a:ext uri="{0D108BD9-81ED-4DB2-BD59-A6C34878D82A}">
                    <a16:rowId xmlns:a16="http://schemas.microsoft.com/office/drawing/2014/main" val="10003"/>
                  </a:ext>
                </a:extLst>
              </a:tr>
              <a:tr h="423508">
                <a:tc>
                  <a:txBody>
                    <a:bodyPr/>
                    <a:lstStyle/>
                    <a:p>
                      <a:pPr algn="ctr"/>
                      <a:r>
                        <a:rPr lang="en-US" sz="2000" dirty="0">
                          <a:solidFill>
                            <a:schemeClr val="tx1"/>
                          </a:solidFill>
                        </a:rPr>
                        <a:t>DW400</a:t>
                      </a:r>
                    </a:p>
                  </a:txBody>
                  <a:tcPr marL="89642" marR="89642" marT="0" marB="0" anchor="ctr"/>
                </a:tc>
                <a:tc>
                  <a:txBody>
                    <a:bodyPr/>
                    <a:lstStyle/>
                    <a:p>
                      <a:pPr algn="ctr"/>
                      <a:r>
                        <a:rPr lang="en-US" sz="2000" dirty="0">
                          <a:solidFill>
                            <a:schemeClr val="tx1"/>
                          </a:solidFill>
                        </a:rPr>
                        <a:t>32</a:t>
                      </a:r>
                    </a:p>
                  </a:txBody>
                  <a:tcPr marL="89642" marR="89642" marT="0" marB="0" anchor="ctr"/>
                </a:tc>
                <a:tc>
                  <a:txBody>
                    <a:bodyPr/>
                    <a:lstStyle/>
                    <a:p>
                      <a:pPr algn="ctr"/>
                      <a:r>
                        <a:rPr lang="en-US" sz="2000" dirty="0">
                          <a:solidFill>
                            <a:schemeClr val="tx1"/>
                          </a:solidFill>
                        </a:rPr>
                        <a:t>60</a:t>
                      </a:r>
                    </a:p>
                  </a:txBody>
                  <a:tcPr marL="89642" marR="89642" marT="0" marB="0" anchor="ctr"/>
                </a:tc>
                <a:extLst>
                  <a:ext uri="{0D108BD9-81ED-4DB2-BD59-A6C34878D82A}">
                    <a16:rowId xmlns:a16="http://schemas.microsoft.com/office/drawing/2014/main" val="10004"/>
                  </a:ext>
                </a:extLst>
              </a:tr>
              <a:tr h="423508">
                <a:tc>
                  <a:txBody>
                    <a:bodyPr/>
                    <a:lstStyle/>
                    <a:p>
                      <a:pPr algn="ctr"/>
                      <a:r>
                        <a:rPr lang="en-US" sz="2000" dirty="0">
                          <a:solidFill>
                            <a:schemeClr val="tx1"/>
                          </a:solidFill>
                        </a:rPr>
                        <a:t>DW500</a:t>
                      </a:r>
                    </a:p>
                  </a:txBody>
                  <a:tcPr marL="89642" marR="89642" marT="0" marB="0" anchor="ctr"/>
                </a:tc>
                <a:tc>
                  <a:txBody>
                    <a:bodyPr/>
                    <a:lstStyle/>
                    <a:p>
                      <a:pPr algn="ctr"/>
                      <a:r>
                        <a:rPr lang="en-US" sz="2000" dirty="0">
                          <a:solidFill>
                            <a:schemeClr val="tx1"/>
                          </a:solidFill>
                        </a:rPr>
                        <a:t>40</a:t>
                      </a:r>
                    </a:p>
                  </a:txBody>
                  <a:tcPr marL="89642" marR="89642" marT="0" marB="0" anchor="ctr"/>
                </a:tc>
                <a:tc>
                  <a:txBody>
                    <a:bodyPr/>
                    <a:lstStyle/>
                    <a:p>
                      <a:pPr algn="ctr"/>
                      <a:r>
                        <a:rPr lang="en-US" sz="2000" dirty="0">
                          <a:solidFill>
                            <a:schemeClr val="tx1"/>
                          </a:solidFill>
                        </a:rPr>
                        <a:t>60</a:t>
                      </a:r>
                    </a:p>
                  </a:txBody>
                  <a:tcPr marL="89642" marR="89642" marT="0" marB="0" anchor="ctr"/>
                </a:tc>
                <a:extLst>
                  <a:ext uri="{0D108BD9-81ED-4DB2-BD59-A6C34878D82A}">
                    <a16:rowId xmlns:a16="http://schemas.microsoft.com/office/drawing/2014/main" val="10005"/>
                  </a:ext>
                </a:extLst>
              </a:tr>
              <a:tr h="423508">
                <a:tc>
                  <a:txBody>
                    <a:bodyPr/>
                    <a:lstStyle/>
                    <a:p>
                      <a:pPr algn="ctr"/>
                      <a:r>
                        <a:rPr lang="en-US" sz="2000" dirty="0">
                          <a:solidFill>
                            <a:schemeClr val="tx1"/>
                          </a:solidFill>
                        </a:rPr>
                        <a:t>DW600</a:t>
                      </a:r>
                    </a:p>
                  </a:txBody>
                  <a:tcPr marL="89642" marR="89642" marT="0" marB="0" anchor="ctr"/>
                </a:tc>
                <a:tc>
                  <a:txBody>
                    <a:bodyPr/>
                    <a:lstStyle/>
                    <a:p>
                      <a:pPr algn="ctr"/>
                      <a:r>
                        <a:rPr lang="en-US" sz="2000" dirty="0">
                          <a:solidFill>
                            <a:schemeClr val="tx1"/>
                          </a:solidFill>
                        </a:rPr>
                        <a:t>48</a:t>
                      </a:r>
                    </a:p>
                  </a:txBody>
                  <a:tcPr marL="89642" marR="89642" marT="0" marB="0" anchor="ctr"/>
                </a:tc>
                <a:tc>
                  <a:txBody>
                    <a:bodyPr/>
                    <a:lstStyle/>
                    <a:p>
                      <a:pPr algn="ctr"/>
                      <a:r>
                        <a:rPr lang="en-US" sz="2000" dirty="0">
                          <a:solidFill>
                            <a:schemeClr val="tx1"/>
                          </a:solidFill>
                        </a:rPr>
                        <a:t>60</a:t>
                      </a:r>
                    </a:p>
                  </a:txBody>
                  <a:tcPr marL="89642" marR="89642" marT="0" marB="0" anchor="ctr"/>
                </a:tc>
                <a:extLst>
                  <a:ext uri="{0D108BD9-81ED-4DB2-BD59-A6C34878D82A}">
                    <a16:rowId xmlns:a16="http://schemas.microsoft.com/office/drawing/2014/main" val="10006"/>
                  </a:ext>
                </a:extLst>
              </a:tr>
              <a:tr h="423508">
                <a:tc>
                  <a:txBody>
                    <a:bodyPr/>
                    <a:lstStyle/>
                    <a:p>
                      <a:pPr algn="ctr"/>
                      <a:r>
                        <a:rPr lang="en-US" sz="2000" dirty="0">
                          <a:solidFill>
                            <a:schemeClr val="tx1"/>
                          </a:solidFill>
                        </a:rPr>
                        <a:t>DW1000</a:t>
                      </a:r>
                    </a:p>
                  </a:txBody>
                  <a:tcPr marL="89642" marR="89642" marT="0" marB="0" anchor="ctr"/>
                </a:tc>
                <a:tc>
                  <a:txBody>
                    <a:bodyPr/>
                    <a:lstStyle/>
                    <a:p>
                      <a:pPr algn="ctr"/>
                      <a:r>
                        <a:rPr lang="en-US" sz="2000" dirty="0">
                          <a:solidFill>
                            <a:schemeClr val="tx1"/>
                          </a:solidFill>
                        </a:rPr>
                        <a:t>80</a:t>
                      </a:r>
                    </a:p>
                  </a:txBody>
                  <a:tcPr marL="89642" marR="89642" marT="0" marB="0" anchor="ctr"/>
                </a:tc>
                <a:tc>
                  <a:txBody>
                    <a:bodyPr/>
                    <a:lstStyle/>
                    <a:p>
                      <a:pPr algn="ctr"/>
                      <a:r>
                        <a:rPr lang="en-US" sz="2000" dirty="0">
                          <a:solidFill>
                            <a:schemeClr val="tx1"/>
                          </a:solidFill>
                        </a:rPr>
                        <a:t>80</a:t>
                      </a:r>
                    </a:p>
                  </a:txBody>
                  <a:tcPr marL="89642" marR="89642" marT="0" marB="0" anchor="ctr"/>
                </a:tc>
                <a:extLst>
                  <a:ext uri="{0D108BD9-81ED-4DB2-BD59-A6C34878D82A}">
                    <a16:rowId xmlns:a16="http://schemas.microsoft.com/office/drawing/2014/main" val="10007"/>
                  </a:ext>
                </a:extLst>
              </a:tr>
              <a:tr h="423508">
                <a:tc>
                  <a:txBody>
                    <a:bodyPr/>
                    <a:lstStyle/>
                    <a:p>
                      <a:pPr algn="ctr"/>
                      <a:r>
                        <a:rPr lang="en-US" sz="2000" dirty="0">
                          <a:solidFill>
                            <a:schemeClr val="tx1"/>
                          </a:solidFill>
                        </a:rPr>
                        <a:t>DW1200</a:t>
                      </a:r>
                    </a:p>
                  </a:txBody>
                  <a:tcPr marL="89642" marR="89642" marT="0" marB="0" anchor="ctr"/>
                </a:tc>
                <a:tc>
                  <a:txBody>
                    <a:bodyPr/>
                    <a:lstStyle/>
                    <a:p>
                      <a:pPr algn="ctr"/>
                      <a:r>
                        <a:rPr lang="en-US" sz="2000" dirty="0">
                          <a:solidFill>
                            <a:schemeClr val="tx1"/>
                          </a:solidFill>
                        </a:rPr>
                        <a:t>96</a:t>
                      </a:r>
                    </a:p>
                  </a:txBody>
                  <a:tcPr marL="89642" marR="89642" marT="0" marB="0" anchor="ctr"/>
                </a:tc>
                <a:tc>
                  <a:txBody>
                    <a:bodyPr/>
                    <a:lstStyle/>
                    <a:p>
                      <a:pPr algn="ctr"/>
                      <a:r>
                        <a:rPr lang="en-US" sz="2000" dirty="0">
                          <a:solidFill>
                            <a:schemeClr val="tx1"/>
                          </a:solidFill>
                        </a:rPr>
                        <a:t>96</a:t>
                      </a:r>
                    </a:p>
                  </a:txBody>
                  <a:tcPr marL="89642" marR="89642" marT="0" marB="0" anchor="ctr"/>
                </a:tc>
                <a:extLst>
                  <a:ext uri="{0D108BD9-81ED-4DB2-BD59-A6C34878D82A}">
                    <a16:rowId xmlns:a16="http://schemas.microsoft.com/office/drawing/2014/main" val="1576237275"/>
                  </a:ext>
                </a:extLst>
              </a:tr>
              <a:tr h="423508">
                <a:tc>
                  <a:txBody>
                    <a:bodyPr/>
                    <a:lstStyle/>
                    <a:p>
                      <a:pPr algn="ctr"/>
                      <a:r>
                        <a:rPr lang="en-US" sz="2000" dirty="0">
                          <a:solidFill>
                            <a:schemeClr val="tx1"/>
                          </a:solidFill>
                        </a:rPr>
                        <a:t>DW1500</a:t>
                      </a:r>
                    </a:p>
                  </a:txBody>
                  <a:tcPr marL="89642" marR="89642" marT="0" marB="0" anchor="ctr"/>
                </a:tc>
                <a:tc>
                  <a:txBody>
                    <a:bodyPr/>
                    <a:lstStyle/>
                    <a:p>
                      <a:pPr algn="ctr"/>
                      <a:r>
                        <a:rPr lang="en-US" sz="2000" dirty="0">
                          <a:solidFill>
                            <a:schemeClr val="tx1"/>
                          </a:solidFill>
                        </a:rPr>
                        <a:t>120</a:t>
                      </a:r>
                    </a:p>
                  </a:txBody>
                  <a:tcPr marL="89642" marR="89642" marT="0" marB="0" anchor="ctr"/>
                </a:tc>
                <a:tc>
                  <a:txBody>
                    <a:bodyPr/>
                    <a:lstStyle/>
                    <a:p>
                      <a:pPr algn="ctr"/>
                      <a:r>
                        <a:rPr lang="en-US" sz="2000" dirty="0">
                          <a:solidFill>
                            <a:schemeClr val="tx1"/>
                          </a:solidFill>
                        </a:rPr>
                        <a:t>120</a:t>
                      </a:r>
                    </a:p>
                  </a:txBody>
                  <a:tcPr marL="89642" marR="89642" marT="0" marB="0" anchor="ctr"/>
                </a:tc>
                <a:extLst>
                  <a:ext uri="{0D108BD9-81ED-4DB2-BD59-A6C34878D82A}">
                    <a16:rowId xmlns:a16="http://schemas.microsoft.com/office/drawing/2014/main" val="291411021"/>
                  </a:ext>
                </a:extLst>
              </a:tr>
              <a:tr h="423508">
                <a:tc>
                  <a:txBody>
                    <a:bodyPr/>
                    <a:lstStyle/>
                    <a:p>
                      <a:pPr algn="ctr"/>
                      <a:r>
                        <a:rPr lang="en-US" sz="2000" dirty="0">
                          <a:solidFill>
                            <a:schemeClr val="tx1"/>
                          </a:solidFill>
                        </a:rPr>
                        <a:t>DW2000</a:t>
                      </a:r>
                    </a:p>
                  </a:txBody>
                  <a:tcPr marL="89642" marR="89642" marT="0" marB="0" anchor="ctr"/>
                </a:tc>
                <a:tc>
                  <a:txBody>
                    <a:bodyPr/>
                    <a:lstStyle/>
                    <a:p>
                      <a:pPr algn="ctr"/>
                      <a:r>
                        <a:rPr lang="en-US" sz="2000" dirty="0">
                          <a:solidFill>
                            <a:schemeClr val="tx1"/>
                          </a:solidFill>
                        </a:rPr>
                        <a:t>160</a:t>
                      </a:r>
                    </a:p>
                  </a:txBody>
                  <a:tcPr marL="89642" marR="89642" marT="0" marB="0" anchor="ctr"/>
                </a:tc>
                <a:tc>
                  <a:txBody>
                    <a:bodyPr/>
                    <a:lstStyle/>
                    <a:p>
                      <a:pPr algn="ctr"/>
                      <a:r>
                        <a:rPr lang="en-US" sz="2000" dirty="0">
                          <a:solidFill>
                            <a:schemeClr val="tx1"/>
                          </a:solidFill>
                        </a:rPr>
                        <a:t>160</a:t>
                      </a:r>
                    </a:p>
                  </a:txBody>
                  <a:tcPr marL="89642" marR="89642" marT="0" marB="0" anchor="ctr"/>
                </a:tc>
                <a:extLst>
                  <a:ext uri="{0D108BD9-81ED-4DB2-BD59-A6C34878D82A}">
                    <a16:rowId xmlns:a16="http://schemas.microsoft.com/office/drawing/2014/main" val="1660656466"/>
                  </a:ext>
                </a:extLst>
              </a:tr>
              <a:tr h="423508">
                <a:tc>
                  <a:txBody>
                    <a:bodyPr/>
                    <a:lstStyle/>
                    <a:p>
                      <a:pPr algn="ctr"/>
                      <a:r>
                        <a:rPr lang="en-US" sz="2000" dirty="0">
                          <a:solidFill>
                            <a:schemeClr val="tx1"/>
                          </a:solidFill>
                        </a:rPr>
                        <a:t>DW3000</a:t>
                      </a:r>
                    </a:p>
                  </a:txBody>
                  <a:tcPr marL="89642" marR="89642" marT="0" marB="0" anchor="ctr"/>
                </a:tc>
                <a:tc>
                  <a:txBody>
                    <a:bodyPr/>
                    <a:lstStyle/>
                    <a:p>
                      <a:pPr algn="ctr"/>
                      <a:r>
                        <a:rPr lang="en-US" sz="2000" dirty="0">
                          <a:solidFill>
                            <a:schemeClr val="tx1"/>
                          </a:solidFill>
                        </a:rPr>
                        <a:t>240</a:t>
                      </a:r>
                    </a:p>
                  </a:txBody>
                  <a:tcPr marL="89642" marR="89642" marT="0" marB="0" anchor="ctr"/>
                </a:tc>
                <a:tc>
                  <a:txBody>
                    <a:bodyPr/>
                    <a:lstStyle/>
                    <a:p>
                      <a:pPr algn="ctr"/>
                      <a:r>
                        <a:rPr lang="en-US" sz="2000" dirty="0">
                          <a:solidFill>
                            <a:schemeClr val="tx1"/>
                          </a:solidFill>
                        </a:rPr>
                        <a:t>240</a:t>
                      </a:r>
                    </a:p>
                  </a:txBody>
                  <a:tcPr marL="89642" marR="89642" marT="0" marB="0" anchor="ctr"/>
                </a:tc>
                <a:extLst>
                  <a:ext uri="{0D108BD9-81ED-4DB2-BD59-A6C34878D82A}">
                    <a16:rowId xmlns:a16="http://schemas.microsoft.com/office/drawing/2014/main" val="1291100715"/>
                  </a:ext>
                </a:extLst>
              </a:tr>
              <a:tr h="423508">
                <a:tc>
                  <a:txBody>
                    <a:bodyPr/>
                    <a:lstStyle/>
                    <a:p>
                      <a:pPr algn="ctr"/>
                      <a:r>
                        <a:rPr lang="en-US" sz="2000" dirty="0">
                          <a:solidFill>
                            <a:schemeClr val="tx1"/>
                          </a:solidFill>
                        </a:rPr>
                        <a:t>DW6000</a:t>
                      </a:r>
                    </a:p>
                  </a:txBody>
                  <a:tcPr marL="89642" marR="89642" marT="0" marB="0" anchor="ctr"/>
                </a:tc>
                <a:tc>
                  <a:txBody>
                    <a:bodyPr/>
                    <a:lstStyle/>
                    <a:p>
                      <a:pPr algn="ctr"/>
                      <a:r>
                        <a:rPr lang="en-US" sz="2000" dirty="0">
                          <a:solidFill>
                            <a:schemeClr val="tx1"/>
                          </a:solidFill>
                        </a:rPr>
                        <a:t>480</a:t>
                      </a:r>
                    </a:p>
                  </a:txBody>
                  <a:tcPr marL="89642" marR="89642" marT="0" marB="0" anchor="ctr"/>
                </a:tc>
                <a:tc>
                  <a:txBody>
                    <a:bodyPr/>
                    <a:lstStyle/>
                    <a:p>
                      <a:pPr algn="ctr"/>
                      <a:r>
                        <a:rPr lang="en-US" sz="2000" dirty="0">
                          <a:solidFill>
                            <a:schemeClr val="tx1"/>
                          </a:solidFill>
                        </a:rPr>
                        <a:t>480</a:t>
                      </a:r>
                    </a:p>
                  </a:txBody>
                  <a:tcPr marL="89642" marR="89642" marT="0" marB="0" anchor="ctr"/>
                </a:tc>
                <a:extLst>
                  <a:ext uri="{0D108BD9-81ED-4DB2-BD59-A6C34878D82A}">
                    <a16:rowId xmlns:a16="http://schemas.microsoft.com/office/drawing/2014/main" val="2106564058"/>
                  </a:ext>
                </a:extLst>
              </a:tr>
            </a:tbl>
          </a:graphicData>
        </a:graphic>
      </p:graphicFrame>
      <p:sp>
        <p:nvSpPr>
          <p:cNvPr id="2" name="Rectangle 1"/>
          <p:cNvSpPr/>
          <p:nvPr/>
        </p:nvSpPr>
        <p:spPr bwMode="auto">
          <a:xfrm>
            <a:off x="439877" y="1406745"/>
            <a:ext cx="4033929" cy="247046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GB" sz="4313" b="0" i="0" u="none" strike="noStrike" kern="0" cap="none" spc="0" normalizeH="0" baseline="0" noProof="0" dirty="0">
                <a:ln>
                  <a:noFill/>
                </a:ln>
                <a:gradFill>
                  <a:gsLst>
                    <a:gs pos="5439">
                      <a:srgbClr val="F8F8F8"/>
                    </a:gs>
                    <a:gs pos="10000">
                      <a:srgbClr val="F8F8F8"/>
                    </a:gs>
                  </a:gsLst>
                  <a:lin ang="5400000" scaled="0"/>
                </a:gradFill>
                <a:effectLst/>
                <a:uLnTx/>
                <a:uFillTx/>
              </a:rPr>
              <a:t>Exception</a:t>
            </a:r>
          </a:p>
          <a:p>
            <a:pPr marL="0" marR="0" lvl="0" indent="0" algn="ctr" defTabSz="914102" eaLnBrk="1" fontAlgn="base" latinLnBrk="0" hangingPunct="1">
              <a:lnSpc>
                <a:spcPct val="100000"/>
              </a:lnSpc>
              <a:spcBef>
                <a:spcPct val="0"/>
              </a:spcBef>
              <a:spcAft>
                <a:spcPct val="0"/>
              </a:spcAft>
              <a:buClrTx/>
              <a:buSzTx/>
              <a:buFontTx/>
              <a:buNone/>
              <a:tabLst/>
              <a:defRPr/>
            </a:pPr>
            <a:endParaRPr kumimoji="0" lang="en-GB" sz="4313" b="0" i="0" u="none" strike="noStrike" kern="0" cap="none" spc="0" normalizeH="0" baseline="0" noProof="0" dirty="0">
              <a:ln>
                <a:noFill/>
              </a:ln>
              <a:gradFill>
                <a:gsLst>
                  <a:gs pos="5439">
                    <a:srgbClr val="F8F8F8"/>
                  </a:gs>
                  <a:gs pos="10000">
                    <a:srgbClr val="F8F8F8"/>
                  </a:gs>
                </a:gsLst>
                <a:lin ang="5400000" scaled="0"/>
              </a:gradFill>
              <a:effectLst/>
              <a:uLnTx/>
              <a:uFillTx/>
            </a:endParaRPr>
          </a:p>
          <a:p>
            <a:pPr marL="0" marR="0" lvl="0" indent="0" algn="ctr" defTabSz="914102" eaLnBrk="1" fontAlgn="base" latinLnBrk="0" hangingPunct="1">
              <a:lnSpc>
                <a:spcPct val="100000"/>
              </a:lnSpc>
              <a:spcBef>
                <a:spcPct val="0"/>
              </a:spcBef>
              <a:spcAft>
                <a:spcPct val="0"/>
              </a:spcAft>
              <a:buClrTx/>
              <a:buSzTx/>
              <a:buFontTx/>
              <a:buNone/>
              <a:tabLst/>
              <a:defRPr/>
            </a:pPr>
            <a:r>
              <a:rPr kumimoji="0" lang="en-GB" sz="4313" b="0" i="0" u="none" strike="noStrike" kern="0" cap="none" spc="0" normalizeH="0" baseline="0" noProof="0" dirty="0">
                <a:ln>
                  <a:noFill/>
                </a:ln>
                <a:gradFill>
                  <a:gsLst>
                    <a:gs pos="5439">
                      <a:srgbClr val="F8F8F8"/>
                    </a:gs>
                    <a:gs pos="10000">
                      <a:srgbClr val="F8F8F8"/>
                    </a:gs>
                  </a:gsLst>
                  <a:lin ang="5400000" scaled="0"/>
                </a:gradFill>
                <a:effectLst/>
                <a:uLnTx/>
                <a:uFillTx/>
              </a:rPr>
              <a:t>60 Writers</a:t>
            </a:r>
          </a:p>
        </p:txBody>
      </p:sp>
      <p:sp>
        <p:nvSpPr>
          <p:cNvPr id="7" name="Rectangle 6"/>
          <p:cNvSpPr/>
          <p:nvPr/>
        </p:nvSpPr>
        <p:spPr bwMode="auto">
          <a:xfrm>
            <a:off x="454939" y="4222533"/>
            <a:ext cx="4033929" cy="223950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GB" sz="4705" b="0" i="0" u="none" strike="noStrike" kern="0" cap="none" spc="0" normalizeH="0" baseline="0" noProof="0" dirty="0">
                <a:ln>
                  <a:noFill/>
                </a:ln>
                <a:gradFill>
                  <a:gsLst>
                    <a:gs pos="5439">
                      <a:srgbClr val="F8F8F8"/>
                    </a:gs>
                    <a:gs pos="10000">
                      <a:srgbClr val="F8F8F8"/>
                    </a:gs>
                  </a:gsLst>
                  <a:lin ang="5400000" scaled="0"/>
                </a:gradFill>
                <a:effectLst/>
                <a:uLnTx/>
                <a:uFillTx/>
              </a:rPr>
              <a:t>TAKE AWAY</a:t>
            </a:r>
          </a:p>
          <a:p>
            <a:pPr marL="0" marR="0" lvl="0" indent="0" algn="ctr" defTabSz="914102" eaLnBrk="1" fontAlgn="base" latinLnBrk="0" hangingPunct="1">
              <a:lnSpc>
                <a:spcPct val="100000"/>
              </a:lnSpc>
              <a:spcBef>
                <a:spcPct val="0"/>
              </a:spcBef>
              <a:spcAft>
                <a:spcPct val="0"/>
              </a:spcAft>
              <a:buClrTx/>
              <a:buSzTx/>
              <a:buFontTx/>
              <a:buNone/>
              <a:tabLst/>
              <a:defRPr/>
            </a:pPr>
            <a:r>
              <a:rPr kumimoji="0" lang="en-GB" sz="3137" b="0" i="0" u="none" strike="noStrike" kern="0" cap="none" spc="0" normalizeH="0" baseline="0" noProof="0" dirty="0">
                <a:ln>
                  <a:noFill/>
                </a:ln>
                <a:gradFill>
                  <a:gsLst>
                    <a:gs pos="5439">
                      <a:srgbClr val="F8F8F8"/>
                    </a:gs>
                    <a:gs pos="10000">
                      <a:srgbClr val="F8F8F8"/>
                    </a:gs>
                  </a:gsLst>
                  <a:lin ang="5400000" scaled="0"/>
                </a:gradFill>
                <a:effectLst/>
                <a:uLnTx/>
                <a:uFillTx/>
              </a:rPr>
              <a:t>Use </a:t>
            </a:r>
            <a:r>
              <a:rPr kumimoji="0" lang="en-GB" sz="3137" b="0" i="0" u="none" strike="noStrike" kern="0" cap="none" spc="0" normalizeH="0" baseline="0" noProof="0" dirty="0" err="1">
                <a:ln>
                  <a:noFill/>
                </a:ln>
                <a:gradFill>
                  <a:gsLst>
                    <a:gs pos="5439">
                      <a:srgbClr val="F8F8F8"/>
                    </a:gs>
                    <a:gs pos="10000">
                      <a:srgbClr val="F8F8F8"/>
                    </a:gs>
                  </a:gsLst>
                  <a:lin ang="5400000" scaled="0"/>
                </a:gradFill>
                <a:effectLst/>
                <a:uLnTx/>
                <a:uFillTx/>
              </a:rPr>
              <a:t>mediumrc</a:t>
            </a:r>
            <a:r>
              <a:rPr kumimoji="0" lang="en-GB" sz="3137" b="0" i="0" u="none" strike="noStrike" kern="0" cap="none" spc="0" normalizeH="0" baseline="0" noProof="0" dirty="0">
                <a:ln>
                  <a:noFill/>
                </a:ln>
                <a:gradFill>
                  <a:gsLst>
                    <a:gs pos="5439">
                      <a:srgbClr val="F8F8F8"/>
                    </a:gs>
                    <a:gs pos="10000">
                      <a:srgbClr val="F8F8F8"/>
                    </a:gs>
                  </a:gsLst>
                  <a:lin ang="5400000" scaled="0"/>
                </a:gradFill>
                <a:effectLst/>
                <a:uLnTx/>
                <a:uFillTx/>
              </a:rPr>
              <a:t>+ for high DWU loads </a:t>
            </a:r>
            <a:endParaRPr kumimoji="0" lang="en-GB" sz="2745"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 name="TextBox 2"/>
          <p:cNvSpPr txBox="1"/>
          <p:nvPr/>
        </p:nvSpPr>
        <p:spPr>
          <a:xfrm>
            <a:off x="724904" y="2135076"/>
            <a:ext cx="3603344" cy="1013830"/>
          </a:xfrm>
          <a:prstGeom prst="rect">
            <a:avLst/>
          </a:prstGeom>
          <a:noFill/>
        </p:spPr>
        <p:txBody>
          <a:bodyPr wrap="none" lIns="179285" tIns="143428" rIns="179285" bIns="143428" rtlCol="0">
            <a:sp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GB" sz="2353" b="0" i="0" u="none" strike="noStrike" kern="0" cap="none" spc="0" normalizeH="0" baseline="0" noProof="0" dirty="0">
                <a:ln>
                  <a:noFill/>
                </a:ln>
                <a:gradFill>
                  <a:gsLst>
                    <a:gs pos="5439">
                      <a:srgbClr val="F8F8F8"/>
                    </a:gs>
                    <a:gs pos="10000">
                      <a:srgbClr val="F8F8F8"/>
                    </a:gs>
                  </a:gsLst>
                  <a:lin ang="5400000" scaled="0"/>
                </a:gradFill>
                <a:effectLst/>
                <a:uLnTx/>
                <a:uFillTx/>
              </a:rPr>
              <a:t>Target Table = CI or NCI</a:t>
            </a:r>
          </a:p>
          <a:p>
            <a:pPr marL="0" marR="0" lvl="0" indent="0" defTabSz="914102" eaLnBrk="1" fontAlgn="base" latinLnBrk="0" hangingPunct="1">
              <a:lnSpc>
                <a:spcPct val="100000"/>
              </a:lnSpc>
              <a:spcBef>
                <a:spcPct val="0"/>
              </a:spcBef>
              <a:spcAft>
                <a:spcPct val="0"/>
              </a:spcAft>
              <a:buClrTx/>
              <a:buSzTx/>
              <a:buFontTx/>
              <a:buNone/>
              <a:tabLst/>
              <a:defRPr/>
            </a:pPr>
            <a:r>
              <a:rPr kumimoji="0" lang="en-GB" sz="2353" b="0" i="0" u="none" strike="noStrike" kern="0" cap="none" spc="0" normalizeH="0" baseline="0" noProof="0" dirty="0">
                <a:ln>
                  <a:noFill/>
                </a:ln>
                <a:gradFill>
                  <a:gsLst>
                    <a:gs pos="5439">
                      <a:srgbClr val="F8F8F8"/>
                    </a:gs>
                    <a:gs pos="10000">
                      <a:srgbClr val="F8F8F8"/>
                    </a:gs>
                  </a:gsLst>
                  <a:lin ang="5400000" scaled="0"/>
                </a:gradFill>
                <a:effectLst/>
                <a:uLnTx/>
                <a:uFillTx/>
              </a:rPr>
              <a:t>Load user is </a:t>
            </a:r>
            <a:r>
              <a:rPr kumimoji="0" lang="en-GB" sz="2353" b="0" i="0" u="none" strike="noStrike" kern="0" cap="none" spc="0" normalizeH="0" baseline="0" noProof="0" dirty="0" err="1">
                <a:ln>
                  <a:noFill/>
                </a:ln>
                <a:gradFill>
                  <a:gsLst>
                    <a:gs pos="5439">
                      <a:srgbClr val="F8F8F8"/>
                    </a:gs>
                    <a:gs pos="10000">
                      <a:srgbClr val="F8F8F8"/>
                    </a:gs>
                  </a:gsLst>
                  <a:lin ang="5400000" scaled="0"/>
                </a:gradFill>
                <a:effectLst/>
                <a:uLnTx/>
                <a:uFillTx/>
              </a:rPr>
              <a:t>defaultrc</a:t>
            </a:r>
            <a:r>
              <a:rPr kumimoji="0" lang="en-GB" sz="2353" b="0" i="0" u="none" strike="noStrike" kern="0" cap="none" spc="0" normalizeH="0" baseline="0" noProof="0" dirty="0">
                <a:ln>
                  <a:noFill/>
                </a:ln>
                <a:gradFill>
                  <a:gsLst>
                    <a:gs pos="5439">
                      <a:srgbClr val="F8F8F8"/>
                    </a:gs>
                    <a:gs pos="10000">
                      <a:srgbClr val="F8F8F8"/>
                    </a:gs>
                  </a:gsLst>
                  <a:lin ang="5400000" scaled="0"/>
                </a:gradFill>
                <a:effectLst/>
                <a:uLnTx/>
                <a:uFillTx/>
              </a:rPr>
              <a:t> </a:t>
            </a:r>
          </a:p>
        </p:txBody>
      </p:sp>
    </p:spTree>
    <p:extLst>
      <p:ext uri="{BB962C8B-B14F-4D97-AF65-F5344CB8AC3E}">
        <p14:creationId xmlns:p14="http://schemas.microsoft.com/office/powerpoint/2010/main" val="1589903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Load scaling</a:t>
            </a:r>
          </a:p>
        </p:txBody>
      </p:sp>
      <p:graphicFrame>
        <p:nvGraphicFramePr>
          <p:cNvPr id="8" name="Chart 7"/>
          <p:cNvGraphicFramePr/>
          <p:nvPr>
            <p:extLst/>
          </p:nvPr>
        </p:nvGraphicFramePr>
        <p:xfrm>
          <a:off x="770051" y="1008680"/>
          <a:ext cx="4940924" cy="494092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p:nvPr>
            <p:extLst/>
          </p:nvPr>
        </p:nvGraphicFramePr>
        <p:xfrm>
          <a:off x="6481027" y="1008680"/>
          <a:ext cx="4940924" cy="4940924"/>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p:cNvSpPr txBox="1"/>
          <p:nvPr/>
        </p:nvSpPr>
        <p:spPr>
          <a:xfrm>
            <a:off x="1693066" y="5949603"/>
            <a:ext cx="3094895" cy="615522"/>
          </a:xfrm>
          <a:prstGeom prst="rect">
            <a:avLst/>
          </a:prstGeom>
          <a:noFill/>
        </p:spPr>
        <p:txBody>
          <a:bodyPr wrap="none" lIns="179285" tIns="143428" rIns="179285" bIns="143428" rtlCol="0">
            <a:spAutoFit/>
          </a:bodyPr>
          <a:lstStyle/>
          <a:p>
            <a:pPr defTabSz="896386">
              <a:lnSpc>
                <a:spcPct val="90000"/>
              </a:lnSpc>
              <a:spcAft>
                <a:spcPts val="588"/>
              </a:spcAft>
            </a:pPr>
            <a:r>
              <a:rPr lang="en-GB" sz="2353" kern="0">
                <a:gradFill>
                  <a:gsLst>
                    <a:gs pos="2917">
                      <a:schemeClr val="tx1"/>
                    </a:gs>
                    <a:gs pos="30000">
                      <a:schemeClr val="tx1"/>
                    </a:gs>
                  </a:gsLst>
                  <a:lin ang="5400000" scaled="0"/>
                </a:gradFill>
              </a:rPr>
              <a:t>30-32 </a:t>
            </a:r>
            <a:r>
              <a:rPr lang="en-GB" sz="2353" kern="0" dirty="0">
                <a:gradFill>
                  <a:gsLst>
                    <a:gs pos="2917">
                      <a:schemeClr val="tx1"/>
                    </a:gs>
                    <a:gs pos="30000">
                      <a:schemeClr val="tx1"/>
                    </a:gs>
                  </a:gsLst>
                  <a:lin ang="5400000" scaled="0"/>
                </a:gradFill>
              </a:rPr>
              <a:t>MB/Sec/Node</a:t>
            </a:r>
          </a:p>
        </p:txBody>
      </p:sp>
      <p:sp>
        <p:nvSpPr>
          <p:cNvPr id="11" name="TextBox 10"/>
          <p:cNvSpPr txBox="1"/>
          <p:nvPr/>
        </p:nvSpPr>
        <p:spPr>
          <a:xfrm>
            <a:off x="7530265" y="5949603"/>
            <a:ext cx="3569485" cy="615522"/>
          </a:xfrm>
          <a:prstGeom prst="rect">
            <a:avLst/>
          </a:prstGeom>
          <a:noFill/>
        </p:spPr>
        <p:txBody>
          <a:bodyPr wrap="none" lIns="179285" tIns="143428" rIns="179285" bIns="143428" rtlCol="0">
            <a:spAutoFit/>
          </a:bodyPr>
          <a:lstStyle/>
          <a:p>
            <a:pPr defTabSz="896386">
              <a:lnSpc>
                <a:spcPct val="90000"/>
              </a:lnSpc>
              <a:spcAft>
                <a:spcPts val="588"/>
              </a:spcAft>
            </a:pPr>
            <a:r>
              <a:rPr lang="en-GB" sz="2353" kern="0">
                <a:gradFill>
                  <a:gsLst>
                    <a:gs pos="2917">
                      <a:schemeClr val="tx1"/>
                    </a:gs>
                    <a:gs pos="30000">
                      <a:schemeClr val="tx1"/>
                    </a:gs>
                  </a:gsLst>
                  <a:lin ang="5400000" scaled="0"/>
                </a:gradFill>
              </a:rPr>
              <a:t>110-115 </a:t>
            </a:r>
            <a:r>
              <a:rPr lang="en-GB" sz="2353" kern="0" dirty="0">
                <a:gradFill>
                  <a:gsLst>
                    <a:gs pos="2917">
                      <a:schemeClr val="tx1"/>
                    </a:gs>
                    <a:gs pos="30000">
                      <a:schemeClr val="tx1"/>
                    </a:gs>
                  </a:gsLst>
                  <a:lin ang="5400000" scaled="0"/>
                </a:gradFill>
              </a:rPr>
              <a:t>GB/Hour/Node</a:t>
            </a:r>
          </a:p>
        </p:txBody>
      </p:sp>
    </p:spTree>
    <p:extLst>
      <p:ext uri="{BB962C8B-B14F-4D97-AF65-F5344CB8AC3E}">
        <p14:creationId xmlns:p14="http://schemas.microsoft.com/office/powerpoint/2010/main" val="2476656250"/>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DWU (Data Warehouse Unit)</a:t>
            </a:r>
          </a:p>
        </p:txBody>
      </p:sp>
    </p:spTree>
    <p:extLst>
      <p:ext uri="{BB962C8B-B14F-4D97-AF65-F5344CB8AC3E}">
        <p14:creationId xmlns:p14="http://schemas.microsoft.com/office/powerpoint/2010/main" val="4209606041"/>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Introducing DWU</a:t>
            </a:r>
            <a:endParaRPr lang="en-GB" dirty="0"/>
          </a:p>
        </p:txBody>
      </p:sp>
      <p:sp>
        <p:nvSpPr>
          <p:cNvPr id="3" name="Text Placeholder 2"/>
          <p:cNvSpPr>
            <a:spLocks noGrp="1"/>
          </p:cNvSpPr>
          <p:nvPr>
            <p:ph type="body" sz="quarter" idx="4294967295"/>
          </p:nvPr>
        </p:nvSpPr>
        <p:spPr>
          <a:xfrm>
            <a:off x="2264407" y="4174465"/>
            <a:ext cx="9927593" cy="1956261"/>
          </a:xfrm>
        </p:spPr>
        <p:txBody>
          <a:bodyPr>
            <a:normAutofit lnSpcReduction="10000"/>
          </a:bodyPr>
          <a:lstStyle/>
          <a:p>
            <a:r>
              <a:rPr lang="en-GB" dirty="0">
                <a:solidFill>
                  <a:srgbClr val="0000FF"/>
                </a:solidFill>
                <a:highlight>
                  <a:srgbClr val="FFFFFF"/>
                </a:highlight>
                <a:latin typeface="Consolas" panose="020B0609020204030204" pitchFamily="49" charset="0"/>
              </a:rPr>
              <a:t>ALTER</a:t>
            </a:r>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DATABASE</a:t>
            </a:r>
            <a:r>
              <a:rPr lang="en-GB" dirty="0">
                <a:solidFill>
                  <a:srgbClr val="000000"/>
                </a:solidFill>
                <a:highlight>
                  <a:srgbClr val="FFFFFF"/>
                </a:highlight>
                <a:latin typeface="Consolas" panose="020B0609020204030204" pitchFamily="49" charset="0"/>
              </a:rPr>
              <a:t> </a:t>
            </a:r>
            <a:r>
              <a:rPr lang="en-GB" dirty="0" err="1">
                <a:solidFill>
                  <a:srgbClr val="000000"/>
                </a:solidFill>
                <a:highlight>
                  <a:srgbClr val="FFFFFF"/>
                </a:highlight>
                <a:latin typeface="Consolas" panose="020B0609020204030204" pitchFamily="49" charset="0"/>
              </a:rPr>
              <a:t>ContosoRetailDW</a:t>
            </a:r>
            <a:endParaRPr lang="en-GB" dirty="0">
              <a:solidFill>
                <a:srgbClr val="000000"/>
              </a:solidFill>
              <a:highlight>
                <a:srgbClr val="FFFFFF"/>
              </a:highlight>
              <a:latin typeface="Consolas" panose="020B0609020204030204" pitchFamily="49" charset="0"/>
            </a:endParaRPr>
          </a:p>
          <a:p>
            <a:r>
              <a:rPr lang="en-GB" dirty="0">
                <a:solidFill>
                  <a:srgbClr val="0000FF"/>
                </a:solidFill>
                <a:highlight>
                  <a:srgbClr val="FFFFFF"/>
                </a:highlight>
                <a:latin typeface="Consolas" panose="020B0609020204030204" pitchFamily="49" charset="0"/>
              </a:rPr>
              <a:t>MODIFY</a:t>
            </a:r>
          </a:p>
          <a:p>
            <a:r>
              <a:rPr lang="en-GB" dirty="0">
                <a:solidFill>
                  <a:srgbClr val="808080"/>
                </a:solidFill>
                <a:highlight>
                  <a:srgbClr val="FFFFFF"/>
                </a:highlight>
                <a:latin typeface="Consolas" panose="020B0609020204030204" pitchFamily="49" charset="0"/>
              </a:rPr>
              <a:t>(</a:t>
            </a:r>
            <a:r>
              <a:rPr lang="en-GB" dirty="0" err="1">
                <a:solidFill>
                  <a:srgbClr val="000000"/>
                </a:solidFill>
                <a:highlight>
                  <a:srgbClr val="FFFFFF"/>
                </a:highlight>
                <a:latin typeface="Consolas" panose="020B0609020204030204" pitchFamily="49" charset="0"/>
              </a:rPr>
              <a:t>service_objective</a:t>
            </a:r>
            <a:r>
              <a:rPr lang="en-GB" dirty="0">
                <a:solidFill>
                  <a:srgbClr val="000000"/>
                </a:solidFill>
                <a:highlight>
                  <a:srgbClr val="FFFFFF"/>
                </a:highlight>
                <a:latin typeface="Consolas" panose="020B0609020204030204" pitchFamily="49" charset="0"/>
              </a:rPr>
              <a:t> </a:t>
            </a:r>
            <a:r>
              <a:rPr lang="en-GB" dirty="0">
                <a:solidFill>
                  <a:srgbClr val="808080"/>
                </a:solidFill>
                <a:highlight>
                  <a:srgbClr val="FFFFFF"/>
                </a:highlight>
                <a:latin typeface="Consolas" panose="020B0609020204030204" pitchFamily="49" charset="0"/>
              </a:rPr>
              <a:t>=</a:t>
            </a:r>
            <a:r>
              <a:rPr lang="en-GB" dirty="0">
                <a:solidFill>
                  <a:srgbClr val="000000"/>
                </a:solidFill>
                <a:highlight>
                  <a:srgbClr val="FFFFFF"/>
                </a:highlight>
                <a:latin typeface="Consolas" panose="020B0609020204030204" pitchFamily="49" charset="0"/>
              </a:rPr>
              <a:t> </a:t>
            </a:r>
            <a:r>
              <a:rPr lang="en-GB" dirty="0">
                <a:solidFill>
                  <a:srgbClr val="FF0000"/>
                </a:solidFill>
                <a:highlight>
                  <a:srgbClr val="FFFFFF"/>
                </a:highlight>
                <a:latin typeface="Consolas" panose="020B0609020204030204" pitchFamily="49" charset="0"/>
              </a:rPr>
              <a:t>'DW1000'</a:t>
            </a:r>
            <a:r>
              <a:rPr lang="en-GB" dirty="0">
                <a:solidFill>
                  <a:srgbClr val="808080"/>
                </a:solidFill>
                <a:highlight>
                  <a:srgbClr val="FFFFFF"/>
                </a:highlight>
                <a:latin typeface="Consolas" panose="020B0609020204030204" pitchFamily="49" charset="0"/>
              </a:rPr>
              <a:t>)</a:t>
            </a:r>
          </a:p>
          <a:p>
            <a:r>
              <a:rPr lang="en-GB" dirty="0">
                <a:solidFill>
                  <a:srgbClr val="808080"/>
                </a:solidFill>
                <a:highlight>
                  <a:srgbClr val="FFFFFF"/>
                </a:highlight>
                <a:latin typeface="Consolas" panose="020B0609020204030204" pitchFamily="49" charset="0"/>
              </a:rPr>
              <a:t>;</a:t>
            </a:r>
          </a:p>
        </p:txBody>
      </p:sp>
      <p:sp>
        <p:nvSpPr>
          <p:cNvPr id="5" name="Rectangle 4"/>
          <p:cNvSpPr/>
          <p:nvPr/>
        </p:nvSpPr>
        <p:spPr bwMode="auto">
          <a:xfrm>
            <a:off x="2181000" y="1875965"/>
            <a:ext cx="1764616" cy="17646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3921" kern="0" dirty="0">
                <a:gradFill>
                  <a:gsLst>
                    <a:gs pos="0">
                      <a:srgbClr val="FFFFFF"/>
                    </a:gs>
                    <a:gs pos="100000">
                      <a:srgbClr val="FFFFFF"/>
                    </a:gs>
                  </a:gsLst>
                  <a:lin ang="5400000" scaled="0"/>
                </a:gradFill>
                <a:ea typeface="Segoe UI" pitchFamily="34" charset="0"/>
                <a:cs typeface="Segoe UI" pitchFamily="34" charset="0"/>
              </a:rPr>
              <a:t>CPU</a:t>
            </a:r>
          </a:p>
        </p:txBody>
      </p:sp>
      <p:sp>
        <p:nvSpPr>
          <p:cNvPr id="6" name="Rectangle 5"/>
          <p:cNvSpPr/>
          <p:nvPr/>
        </p:nvSpPr>
        <p:spPr bwMode="auto">
          <a:xfrm>
            <a:off x="5214853" y="1875965"/>
            <a:ext cx="1764616" cy="176461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3921" kern="0" dirty="0">
                <a:gradFill>
                  <a:gsLst>
                    <a:gs pos="0">
                      <a:srgbClr val="FFFFFF"/>
                    </a:gs>
                    <a:gs pos="100000">
                      <a:srgbClr val="FFFFFF"/>
                    </a:gs>
                  </a:gsLst>
                  <a:lin ang="5400000" scaled="0"/>
                </a:gradFill>
                <a:ea typeface="Segoe UI" pitchFamily="34" charset="0"/>
                <a:cs typeface="Segoe UI" pitchFamily="34" charset="0"/>
              </a:rPr>
              <a:t>RAM</a:t>
            </a:r>
          </a:p>
        </p:txBody>
      </p:sp>
      <p:sp>
        <p:nvSpPr>
          <p:cNvPr id="7" name="Rectangle 6"/>
          <p:cNvSpPr/>
          <p:nvPr/>
        </p:nvSpPr>
        <p:spPr bwMode="auto">
          <a:xfrm>
            <a:off x="8248706" y="1875965"/>
            <a:ext cx="1764616" cy="176461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3921" kern="0" dirty="0">
                <a:gradFill>
                  <a:gsLst>
                    <a:gs pos="0">
                      <a:srgbClr val="FFFFFF"/>
                    </a:gs>
                    <a:gs pos="100000">
                      <a:srgbClr val="FFFFFF"/>
                    </a:gs>
                  </a:gsLst>
                  <a:lin ang="5400000" scaled="0"/>
                </a:gradFill>
                <a:ea typeface="Segoe UI" pitchFamily="34" charset="0"/>
                <a:cs typeface="Segoe UI" pitchFamily="34" charset="0"/>
              </a:rPr>
              <a:t>I/O</a:t>
            </a:r>
          </a:p>
        </p:txBody>
      </p:sp>
      <p:graphicFrame>
        <p:nvGraphicFramePr>
          <p:cNvPr id="9" name="Table 8"/>
          <p:cNvGraphicFramePr>
            <a:graphicFrameLocks noGrp="1"/>
          </p:cNvGraphicFramePr>
          <p:nvPr>
            <p:extLst/>
          </p:nvPr>
        </p:nvGraphicFramePr>
        <p:xfrm>
          <a:off x="269240" y="1189495"/>
          <a:ext cx="1588154" cy="4940920"/>
        </p:xfrm>
        <a:graphic>
          <a:graphicData uri="http://schemas.openxmlformats.org/drawingml/2006/table">
            <a:tbl>
              <a:tblPr firstRow="1" bandRow="1">
                <a:tableStyleId>{793D81CF-94F2-401A-BA57-92F5A7B2D0C5}</a:tableStyleId>
              </a:tblPr>
              <a:tblGrid>
                <a:gridCol w="1588154">
                  <a:extLst>
                    <a:ext uri="{9D8B030D-6E8A-4147-A177-3AD203B41FA5}">
                      <a16:colId xmlns:a16="http://schemas.microsoft.com/office/drawing/2014/main" val="4153378583"/>
                    </a:ext>
                  </a:extLst>
                </a:gridCol>
              </a:tblGrid>
              <a:tr h="691690">
                <a:tc>
                  <a:txBody>
                    <a:bodyPr/>
                    <a:lstStyle/>
                    <a:p>
                      <a:r>
                        <a:rPr lang="en-US" sz="2400" dirty="0">
                          <a:solidFill>
                            <a:schemeClr val="bg1"/>
                          </a:solidFill>
                          <a:latin typeface="+mn-lt"/>
                        </a:rPr>
                        <a:t>DWU</a:t>
                      </a:r>
                      <a:endParaRPr lang="en-US" sz="2400" b="0" dirty="0">
                        <a:solidFill>
                          <a:schemeClr val="bg1"/>
                        </a:solidFill>
                        <a:latin typeface="+mn-lt"/>
                      </a:endParaRPr>
                    </a:p>
                  </a:txBody>
                  <a:tcPr marL="89642" marR="896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chemeClr val="accent1"/>
                    </a:solidFill>
                  </a:tcPr>
                </a:tc>
                <a:extLst>
                  <a:ext uri="{0D108BD9-81ED-4DB2-BD59-A6C34878D82A}">
                    <a16:rowId xmlns:a16="http://schemas.microsoft.com/office/drawing/2014/main" val="2533851355"/>
                  </a:ext>
                </a:extLst>
              </a:tr>
              <a:tr h="424923">
                <a:tc>
                  <a:txBody>
                    <a:bodyPr/>
                    <a:lstStyle/>
                    <a:p>
                      <a:r>
                        <a:rPr lang="en-US" sz="2000" dirty="0">
                          <a:gradFill>
                            <a:gsLst>
                              <a:gs pos="66981">
                                <a:schemeClr val="tx1">
                                  <a:lumMod val="75000"/>
                                  <a:lumOff val="25000"/>
                                </a:schemeClr>
                              </a:gs>
                              <a:gs pos="0">
                                <a:schemeClr val="tx1">
                                  <a:lumMod val="75000"/>
                                  <a:lumOff val="25000"/>
                                </a:schemeClr>
                              </a:gs>
                            </a:gsLst>
                            <a:lin ang="5400000" scaled="0"/>
                          </a:gradFill>
                        </a:rPr>
                        <a:t>DW100</a:t>
                      </a:r>
                    </a:p>
                  </a:txBody>
                  <a:tcPr marL="89642" marR="896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477186362"/>
                  </a:ext>
                </a:extLst>
              </a:tr>
              <a:tr h="424923">
                <a:tc>
                  <a:txBody>
                    <a:bodyPr/>
                    <a:lstStyle/>
                    <a:p>
                      <a:r>
                        <a:rPr lang="en-US" sz="2000" dirty="0">
                          <a:gradFill>
                            <a:gsLst>
                              <a:gs pos="66981">
                                <a:schemeClr val="tx1">
                                  <a:lumMod val="75000"/>
                                  <a:lumOff val="25000"/>
                                </a:schemeClr>
                              </a:gs>
                              <a:gs pos="0">
                                <a:schemeClr val="tx1">
                                  <a:lumMod val="75000"/>
                                  <a:lumOff val="25000"/>
                                </a:schemeClr>
                              </a:gs>
                            </a:gsLst>
                            <a:lin ang="5400000" scaled="0"/>
                          </a:gradFill>
                        </a:rPr>
                        <a:t>DW200</a:t>
                      </a:r>
                    </a:p>
                  </a:txBody>
                  <a:tcPr marL="89642" marR="896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extLst>
                  <a:ext uri="{0D108BD9-81ED-4DB2-BD59-A6C34878D82A}">
                    <a16:rowId xmlns:a16="http://schemas.microsoft.com/office/drawing/2014/main" val="1817118834"/>
                  </a:ext>
                </a:extLst>
              </a:tr>
              <a:tr h="424923">
                <a:tc>
                  <a:txBody>
                    <a:bodyPr/>
                    <a:lstStyle/>
                    <a:p>
                      <a:r>
                        <a:rPr lang="en-US" sz="2000" dirty="0">
                          <a:gradFill>
                            <a:gsLst>
                              <a:gs pos="66981">
                                <a:schemeClr val="tx1">
                                  <a:lumMod val="75000"/>
                                  <a:lumOff val="25000"/>
                                </a:schemeClr>
                              </a:gs>
                              <a:gs pos="0">
                                <a:schemeClr val="tx1">
                                  <a:lumMod val="75000"/>
                                  <a:lumOff val="25000"/>
                                </a:schemeClr>
                              </a:gs>
                            </a:gsLst>
                            <a:lin ang="5400000" scaled="0"/>
                          </a:gradFill>
                        </a:rPr>
                        <a:t>DW300</a:t>
                      </a:r>
                    </a:p>
                  </a:txBody>
                  <a:tcPr marL="89642" marR="896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753638064"/>
                  </a:ext>
                </a:extLst>
              </a:tr>
              <a:tr h="424923">
                <a:tc>
                  <a:txBody>
                    <a:bodyPr/>
                    <a:lstStyle/>
                    <a:p>
                      <a:r>
                        <a:rPr lang="en-US" sz="2000" dirty="0">
                          <a:gradFill>
                            <a:gsLst>
                              <a:gs pos="66981">
                                <a:schemeClr val="tx1">
                                  <a:lumMod val="75000"/>
                                  <a:lumOff val="25000"/>
                                </a:schemeClr>
                              </a:gs>
                              <a:gs pos="0">
                                <a:schemeClr val="tx1">
                                  <a:lumMod val="75000"/>
                                  <a:lumOff val="25000"/>
                                </a:schemeClr>
                              </a:gs>
                            </a:gsLst>
                            <a:lin ang="5400000" scaled="0"/>
                          </a:gradFill>
                        </a:rPr>
                        <a:t>DW400</a:t>
                      </a:r>
                    </a:p>
                  </a:txBody>
                  <a:tcPr marL="89642" marR="896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extLst>
                  <a:ext uri="{0D108BD9-81ED-4DB2-BD59-A6C34878D82A}">
                    <a16:rowId xmlns:a16="http://schemas.microsoft.com/office/drawing/2014/main" val="1015905599"/>
                  </a:ext>
                </a:extLst>
              </a:tr>
              <a:tr h="424923">
                <a:tc>
                  <a:txBody>
                    <a:bodyPr/>
                    <a:lstStyle/>
                    <a:p>
                      <a:r>
                        <a:rPr lang="en-US" sz="2000" dirty="0">
                          <a:gradFill>
                            <a:gsLst>
                              <a:gs pos="66981">
                                <a:schemeClr val="tx1">
                                  <a:lumMod val="75000"/>
                                  <a:lumOff val="25000"/>
                                </a:schemeClr>
                              </a:gs>
                              <a:gs pos="0">
                                <a:schemeClr val="tx1">
                                  <a:lumMod val="75000"/>
                                  <a:lumOff val="25000"/>
                                </a:schemeClr>
                              </a:gs>
                            </a:gsLst>
                            <a:lin ang="5400000" scaled="0"/>
                          </a:gradFill>
                        </a:rPr>
                        <a:t>DW500</a:t>
                      </a:r>
                    </a:p>
                  </a:txBody>
                  <a:tcPr marL="89642" marR="896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849564835"/>
                  </a:ext>
                </a:extLst>
              </a:tr>
              <a:tr h="424923">
                <a:tc>
                  <a:txBody>
                    <a:bodyPr/>
                    <a:lstStyle/>
                    <a:p>
                      <a:r>
                        <a:rPr lang="en-US" sz="2000" dirty="0">
                          <a:gradFill>
                            <a:gsLst>
                              <a:gs pos="66981">
                                <a:schemeClr val="tx1">
                                  <a:lumMod val="75000"/>
                                  <a:lumOff val="25000"/>
                                </a:schemeClr>
                              </a:gs>
                              <a:gs pos="0">
                                <a:schemeClr val="tx1">
                                  <a:lumMod val="75000"/>
                                  <a:lumOff val="25000"/>
                                </a:schemeClr>
                              </a:gs>
                            </a:gsLst>
                            <a:lin ang="5400000" scaled="0"/>
                          </a:gradFill>
                        </a:rPr>
                        <a:t>DW600</a:t>
                      </a:r>
                    </a:p>
                  </a:txBody>
                  <a:tcPr marL="89642" marR="896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extLst>
                  <a:ext uri="{0D108BD9-81ED-4DB2-BD59-A6C34878D82A}">
                    <a16:rowId xmlns:a16="http://schemas.microsoft.com/office/drawing/2014/main" val="2645219303"/>
                  </a:ext>
                </a:extLst>
              </a:tr>
              <a:tr h="424923">
                <a:tc>
                  <a:txBody>
                    <a:bodyPr/>
                    <a:lstStyle/>
                    <a:p>
                      <a:r>
                        <a:rPr lang="en-US" sz="2000" dirty="0">
                          <a:gradFill>
                            <a:gsLst>
                              <a:gs pos="66981">
                                <a:schemeClr val="tx1">
                                  <a:lumMod val="75000"/>
                                  <a:lumOff val="25000"/>
                                </a:schemeClr>
                              </a:gs>
                              <a:gs pos="0">
                                <a:schemeClr val="tx1">
                                  <a:lumMod val="75000"/>
                                  <a:lumOff val="25000"/>
                                </a:schemeClr>
                              </a:gs>
                            </a:gsLst>
                            <a:lin ang="5400000" scaled="0"/>
                          </a:gradFill>
                        </a:rPr>
                        <a:t>DW1000</a:t>
                      </a:r>
                    </a:p>
                  </a:txBody>
                  <a:tcPr marL="89642" marR="896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957425811"/>
                  </a:ext>
                </a:extLst>
              </a:tr>
              <a:tr h="424923">
                <a:tc>
                  <a:txBody>
                    <a:bodyPr/>
                    <a:lstStyle/>
                    <a:p>
                      <a:r>
                        <a:rPr lang="en-US" sz="2000" dirty="0">
                          <a:gradFill>
                            <a:gsLst>
                              <a:gs pos="66981">
                                <a:schemeClr val="tx1">
                                  <a:lumMod val="75000"/>
                                  <a:lumOff val="25000"/>
                                </a:schemeClr>
                              </a:gs>
                              <a:gs pos="0">
                                <a:schemeClr val="tx1">
                                  <a:lumMod val="75000"/>
                                  <a:lumOff val="25000"/>
                                </a:schemeClr>
                              </a:gs>
                            </a:gsLst>
                            <a:lin ang="5400000" scaled="0"/>
                          </a:gradFill>
                        </a:rPr>
                        <a:t>DW1200</a:t>
                      </a:r>
                    </a:p>
                  </a:txBody>
                  <a:tcPr marL="89642" marR="896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extLst>
                  <a:ext uri="{0D108BD9-81ED-4DB2-BD59-A6C34878D82A}">
                    <a16:rowId xmlns:a16="http://schemas.microsoft.com/office/drawing/2014/main" val="2701832221"/>
                  </a:ext>
                </a:extLst>
              </a:tr>
              <a:tr h="424923">
                <a:tc>
                  <a:txBody>
                    <a:bodyPr/>
                    <a:lstStyle/>
                    <a:p>
                      <a:r>
                        <a:rPr lang="en-US" sz="2000" dirty="0">
                          <a:gradFill>
                            <a:gsLst>
                              <a:gs pos="66981">
                                <a:schemeClr val="tx1">
                                  <a:lumMod val="75000"/>
                                  <a:lumOff val="25000"/>
                                </a:schemeClr>
                              </a:gs>
                              <a:gs pos="0">
                                <a:schemeClr val="tx1">
                                  <a:lumMod val="75000"/>
                                  <a:lumOff val="25000"/>
                                </a:schemeClr>
                              </a:gs>
                            </a:gsLst>
                            <a:lin ang="5400000" scaled="0"/>
                          </a:gradFill>
                        </a:rPr>
                        <a:t>DW1500</a:t>
                      </a:r>
                    </a:p>
                  </a:txBody>
                  <a:tcPr marL="89642" marR="896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839557582"/>
                  </a:ext>
                </a:extLst>
              </a:tr>
              <a:tr h="424923">
                <a:tc>
                  <a:txBody>
                    <a:bodyPr/>
                    <a:lstStyle/>
                    <a:p>
                      <a:r>
                        <a:rPr lang="en-US" sz="2000" dirty="0">
                          <a:gradFill>
                            <a:gsLst>
                              <a:gs pos="66981">
                                <a:schemeClr val="tx1">
                                  <a:lumMod val="75000"/>
                                  <a:lumOff val="25000"/>
                                </a:schemeClr>
                              </a:gs>
                              <a:gs pos="0">
                                <a:schemeClr val="tx1">
                                  <a:lumMod val="75000"/>
                                  <a:lumOff val="25000"/>
                                </a:schemeClr>
                              </a:gs>
                            </a:gsLst>
                            <a:lin ang="5400000" scaled="0"/>
                          </a:gradFill>
                        </a:rPr>
                        <a:t>DW2000</a:t>
                      </a:r>
                    </a:p>
                  </a:txBody>
                  <a:tcPr marL="89642" marR="896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alpha val="10000"/>
                      </a:schemeClr>
                    </a:solidFill>
                  </a:tcPr>
                </a:tc>
                <a:extLst>
                  <a:ext uri="{0D108BD9-81ED-4DB2-BD59-A6C34878D82A}">
                    <a16:rowId xmlns:a16="http://schemas.microsoft.com/office/drawing/2014/main" val="2270523145"/>
                  </a:ext>
                </a:extLst>
              </a:tr>
            </a:tbl>
          </a:graphicData>
        </a:graphic>
      </p:graphicFrame>
    </p:spTree>
    <p:extLst>
      <p:ext uri="{BB962C8B-B14F-4D97-AF65-F5344CB8AC3E}">
        <p14:creationId xmlns:p14="http://schemas.microsoft.com/office/powerpoint/2010/main" val="41900954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T-SQL</a:t>
            </a:r>
          </a:p>
        </p:txBody>
      </p:sp>
      <p:sp>
        <p:nvSpPr>
          <p:cNvPr id="3" name="Text Placeholder 2"/>
          <p:cNvSpPr>
            <a:spLocks noGrp="1"/>
          </p:cNvSpPr>
          <p:nvPr>
            <p:ph type="body" sz="quarter" idx="4294967295"/>
          </p:nvPr>
        </p:nvSpPr>
        <p:spPr>
          <a:xfrm>
            <a:off x="0" y="1197277"/>
            <a:ext cx="11653523" cy="4743581"/>
          </a:xfrm>
        </p:spPr>
        <p:txBody>
          <a:bodyPr/>
          <a:lstStyle/>
          <a:p>
            <a:r>
              <a:rPr lang="en-GB" sz="3529" dirty="0">
                <a:solidFill>
                  <a:srgbClr val="0000FF"/>
                </a:solidFill>
                <a:highlight>
                  <a:srgbClr val="FFFFFF"/>
                </a:highlight>
                <a:latin typeface="Consolas" panose="020B0609020204030204" pitchFamily="49" charset="0"/>
              </a:rPr>
              <a:t>CREATE</a:t>
            </a:r>
            <a:r>
              <a:rPr lang="en-GB" sz="3529" dirty="0">
                <a:solidFill>
                  <a:srgbClr val="000000"/>
                </a:solidFill>
                <a:highlight>
                  <a:srgbClr val="FFFFFF"/>
                </a:highlight>
                <a:latin typeface="Consolas" panose="020B0609020204030204" pitchFamily="49" charset="0"/>
              </a:rPr>
              <a:t> </a:t>
            </a:r>
            <a:r>
              <a:rPr lang="en-GB" sz="3529" dirty="0">
                <a:solidFill>
                  <a:srgbClr val="0000FF"/>
                </a:solidFill>
                <a:highlight>
                  <a:srgbClr val="FFFFFF"/>
                </a:highlight>
                <a:latin typeface="Consolas" panose="020B0609020204030204" pitchFamily="49" charset="0"/>
              </a:rPr>
              <a:t>DATABASE</a:t>
            </a:r>
            <a:r>
              <a:rPr lang="en-GB" sz="3529" dirty="0">
                <a:solidFill>
                  <a:srgbClr val="000000"/>
                </a:solidFill>
                <a:highlight>
                  <a:srgbClr val="FFFFFF"/>
                </a:highlight>
                <a:latin typeface="Consolas" panose="020B0609020204030204" pitchFamily="49" charset="0"/>
              </a:rPr>
              <a:t> </a:t>
            </a:r>
            <a:r>
              <a:rPr lang="en-GB" sz="3529" dirty="0" err="1">
                <a:solidFill>
                  <a:srgbClr val="000000"/>
                </a:solidFill>
                <a:highlight>
                  <a:srgbClr val="FFFFFF"/>
                </a:highlight>
                <a:latin typeface="Consolas" panose="020B0609020204030204" pitchFamily="49" charset="0"/>
              </a:rPr>
              <a:t>MyDB</a:t>
            </a:r>
            <a:r>
              <a:rPr lang="en-GB" sz="3529" dirty="0">
                <a:solidFill>
                  <a:srgbClr val="000000"/>
                </a:solidFill>
                <a:highlight>
                  <a:srgbClr val="FFFFFF"/>
                </a:highlight>
                <a:latin typeface="Consolas" panose="020B0609020204030204" pitchFamily="49" charset="0"/>
              </a:rPr>
              <a:t> </a:t>
            </a:r>
            <a:r>
              <a:rPr lang="en-GB" sz="3529" dirty="0">
                <a:solidFill>
                  <a:srgbClr val="FF00FF"/>
                </a:solidFill>
                <a:highlight>
                  <a:srgbClr val="FFFFFF"/>
                </a:highlight>
                <a:latin typeface="Consolas" panose="020B0609020204030204" pitchFamily="49" charset="0"/>
              </a:rPr>
              <a:t>COLLATE</a:t>
            </a:r>
            <a:r>
              <a:rPr lang="en-GB" sz="3529" dirty="0">
                <a:solidFill>
                  <a:srgbClr val="000000"/>
                </a:solidFill>
                <a:highlight>
                  <a:srgbClr val="FFFFFF"/>
                </a:highlight>
                <a:latin typeface="Consolas" panose="020B0609020204030204" pitchFamily="49" charset="0"/>
              </a:rPr>
              <a:t> SQL_Latin1_General_CP1_CI_AS</a:t>
            </a:r>
          </a:p>
          <a:p>
            <a:r>
              <a:rPr lang="en-GB" sz="3529" dirty="0">
                <a:solidFill>
                  <a:srgbClr val="808080"/>
                </a:solidFill>
                <a:highlight>
                  <a:srgbClr val="FFFFFF"/>
                </a:highlight>
                <a:latin typeface="Consolas" panose="020B0609020204030204" pitchFamily="49" charset="0"/>
              </a:rPr>
              <a:t>(</a:t>
            </a:r>
            <a:endParaRPr lang="en-GB" sz="3529" dirty="0">
              <a:solidFill>
                <a:srgbClr val="000000"/>
              </a:solidFill>
              <a:highlight>
                <a:srgbClr val="FFFFFF"/>
              </a:highlight>
              <a:latin typeface="Consolas" panose="020B0609020204030204" pitchFamily="49" charset="0"/>
            </a:endParaRPr>
          </a:p>
          <a:p>
            <a:r>
              <a:rPr lang="en-GB" sz="3529" dirty="0">
                <a:solidFill>
                  <a:srgbClr val="000000"/>
                </a:solidFill>
                <a:highlight>
                  <a:srgbClr val="FFFFFF"/>
                </a:highlight>
                <a:latin typeface="Consolas" panose="020B0609020204030204" pitchFamily="49" charset="0"/>
              </a:rPr>
              <a:t>	EDITION 			</a:t>
            </a:r>
            <a:r>
              <a:rPr lang="en-GB" sz="3529" dirty="0">
                <a:solidFill>
                  <a:srgbClr val="808080"/>
                </a:solidFill>
                <a:highlight>
                  <a:srgbClr val="FFFFFF"/>
                </a:highlight>
                <a:latin typeface="Consolas" panose="020B0609020204030204" pitchFamily="49" charset="0"/>
              </a:rPr>
              <a:t>=</a:t>
            </a:r>
            <a:r>
              <a:rPr lang="en-GB" sz="3529" dirty="0">
                <a:solidFill>
                  <a:srgbClr val="000000"/>
                </a:solidFill>
                <a:highlight>
                  <a:srgbClr val="FFFFFF"/>
                </a:highlight>
                <a:latin typeface="Consolas" panose="020B0609020204030204" pitchFamily="49" charset="0"/>
              </a:rPr>
              <a:t> </a:t>
            </a:r>
            <a:r>
              <a:rPr lang="en-GB" sz="3529" dirty="0">
                <a:solidFill>
                  <a:srgbClr val="FF0000"/>
                </a:solidFill>
                <a:highlight>
                  <a:srgbClr val="FFFFFF"/>
                </a:highlight>
                <a:latin typeface="Consolas" panose="020B0609020204030204" pitchFamily="49" charset="0"/>
              </a:rPr>
              <a:t>'</a:t>
            </a:r>
            <a:r>
              <a:rPr lang="en-GB" sz="3529" dirty="0" err="1">
                <a:solidFill>
                  <a:srgbClr val="FF0000"/>
                </a:solidFill>
                <a:highlight>
                  <a:srgbClr val="FFFFFF"/>
                </a:highlight>
                <a:latin typeface="Consolas" panose="020B0609020204030204" pitchFamily="49" charset="0"/>
              </a:rPr>
              <a:t>DataWarehouse</a:t>
            </a:r>
            <a:r>
              <a:rPr lang="en-GB" sz="3529" dirty="0">
                <a:solidFill>
                  <a:srgbClr val="FF0000"/>
                </a:solidFill>
                <a:highlight>
                  <a:srgbClr val="FFFFFF"/>
                </a:highlight>
                <a:latin typeface="Consolas" panose="020B0609020204030204" pitchFamily="49" charset="0"/>
              </a:rPr>
              <a:t>'</a:t>
            </a:r>
            <a:endParaRPr lang="en-GB" sz="3529" dirty="0">
              <a:solidFill>
                <a:srgbClr val="000000"/>
              </a:solidFill>
              <a:highlight>
                <a:srgbClr val="FFFFFF"/>
              </a:highlight>
              <a:latin typeface="Consolas" panose="020B0609020204030204" pitchFamily="49" charset="0"/>
            </a:endParaRPr>
          </a:p>
          <a:p>
            <a:r>
              <a:rPr lang="en-GB" sz="3529" dirty="0">
                <a:solidFill>
                  <a:srgbClr val="808080"/>
                </a:solidFill>
                <a:highlight>
                  <a:srgbClr val="FFFFFF"/>
                </a:highlight>
                <a:latin typeface="Consolas" panose="020B0609020204030204" pitchFamily="49" charset="0"/>
              </a:rPr>
              <a:t>,	</a:t>
            </a:r>
            <a:r>
              <a:rPr lang="en-GB" sz="3529" dirty="0">
                <a:solidFill>
                  <a:srgbClr val="000000"/>
                </a:solidFill>
                <a:highlight>
                  <a:srgbClr val="FFFFFF"/>
                </a:highlight>
                <a:latin typeface="Consolas" panose="020B0609020204030204" pitchFamily="49" charset="0"/>
              </a:rPr>
              <a:t>SERVICE_OBJECTIVE 	</a:t>
            </a:r>
            <a:r>
              <a:rPr lang="en-GB" sz="3529" dirty="0">
                <a:solidFill>
                  <a:srgbClr val="808080"/>
                </a:solidFill>
                <a:highlight>
                  <a:srgbClr val="FFFFFF"/>
                </a:highlight>
                <a:latin typeface="Consolas" panose="020B0609020204030204" pitchFamily="49" charset="0"/>
              </a:rPr>
              <a:t>=</a:t>
            </a:r>
            <a:r>
              <a:rPr lang="en-GB" sz="3529" dirty="0">
                <a:solidFill>
                  <a:srgbClr val="000000"/>
                </a:solidFill>
                <a:highlight>
                  <a:srgbClr val="FFFFFF"/>
                </a:highlight>
                <a:latin typeface="Consolas" panose="020B0609020204030204" pitchFamily="49" charset="0"/>
              </a:rPr>
              <a:t> </a:t>
            </a:r>
            <a:r>
              <a:rPr lang="en-GB" sz="3529" dirty="0">
                <a:solidFill>
                  <a:srgbClr val="FF0000"/>
                </a:solidFill>
                <a:highlight>
                  <a:srgbClr val="FFFFFF"/>
                </a:highlight>
                <a:latin typeface="Consolas" panose="020B0609020204030204" pitchFamily="49" charset="0"/>
              </a:rPr>
              <a:t>'DW400'</a:t>
            </a:r>
            <a:endParaRPr lang="en-GB" sz="3529" dirty="0">
              <a:solidFill>
                <a:srgbClr val="000000"/>
              </a:solidFill>
              <a:highlight>
                <a:srgbClr val="FFFFFF"/>
              </a:highlight>
              <a:latin typeface="Consolas" panose="020B0609020204030204" pitchFamily="49" charset="0"/>
            </a:endParaRPr>
          </a:p>
          <a:p>
            <a:r>
              <a:rPr lang="en-GB" sz="3529" dirty="0">
                <a:solidFill>
                  <a:srgbClr val="808080"/>
                </a:solidFill>
                <a:highlight>
                  <a:srgbClr val="FFFFFF"/>
                </a:highlight>
                <a:latin typeface="Consolas" panose="020B0609020204030204" pitchFamily="49" charset="0"/>
              </a:rPr>
              <a:t>,	</a:t>
            </a:r>
            <a:r>
              <a:rPr lang="en-GB" sz="3529" dirty="0">
                <a:solidFill>
                  <a:srgbClr val="000000"/>
                </a:solidFill>
                <a:highlight>
                  <a:srgbClr val="FFFFFF"/>
                </a:highlight>
                <a:latin typeface="Consolas" panose="020B0609020204030204" pitchFamily="49" charset="0"/>
              </a:rPr>
              <a:t>MAXSIZE 			</a:t>
            </a:r>
            <a:r>
              <a:rPr lang="en-GB" sz="3529" dirty="0">
                <a:solidFill>
                  <a:srgbClr val="808080"/>
                </a:solidFill>
                <a:highlight>
                  <a:srgbClr val="FFFFFF"/>
                </a:highlight>
                <a:latin typeface="Consolas" panose="020B0609020204030204" pitchFamily="49" charset="0"/>
              </a:rPr>
              <a:t>=</a:t>
            </a:r>
            <a:r>
              <a:rPr lang="en-GB" sz="3529" dirty="0">
                <a:solidFill>
                  <a:srgbClr val="000000"/>
                </a:solidFill>
                <a:highlight>
                  <a:srgbClr val="FFFFFF"/>
                </a:highlight>
                <a:latin typeface="Consolas" panose="020B0609020204030204" pitchFamily="49" charset="0"/>
              </a:rPr>
              <a:t> 10240 GB</a:t>
            </a:r>
          </a:p>
          <a:p>
            <a:r>
              <a:rPr lang="en-GB" sz="3529" dirty="0">
                <a:solidFill>
                  <a:srgbClr val="808080"/>
                </a:solidFill>
                <a:highlight>
                  <a:srgbClr val="FFFFFF"/>
                </a:highlight>
                <a:latin typeface="Consolas" panose="020B0609020204030204" pitchFamily="49" charset="0"/>
              </a:rPr>
              <a:t>)</a:t>
            </a:r>
            <a:endParaRPr lang="en-GB" sz="3529" dirty="0">
              <a:solidFill>
                <a:srgbClr val="000000"/>
              </a:solidFill>
              <a:highlight>
                <a:srgbClr val="FFFFFF"/>
              </a:highlight>
              <a:latin typeface="Consolas" panose="020B0609020204030204" pitchFamily="49" charset="0"/>
            </a:endParaRPr>
          </a:p>
          <a:p>
            <a:r>
              <a:rPr lang="en-GB" sz="3529" dirty="0">
                <a:solidFill>
                  <a:srgbClr val="808080"/>
                </a:solidFill>
                <a:highlight>
                  <a:srgbClr val="FFFFFF"/>
                </a:highlight>
                <a:latin typeface="Consolas" panose="020B0609020204030204" pitchFamily="49" charset="0"/>
              </a:rPr>
              <a:t>;</a:t>
            </a:r>
            <a:endParaRPr lang="en-GB" dirty="0">
              <a:latin typeface="Consolas" panose="020B0609020204030204" pitchFamily="49" charset="0"/>
            </a:endParaRPr>
          </a:p>
        </p:txBody>
      </p:sp>
      <p:sp>
        <p:nvSpPr>
          <p:cNvPr id="4" name="Rectangle 3"/>
          <p:cNvSpPr/>
          <p:nvPr/>
        </p:nvSpPr>
        <p:spPr bwMode="auto">
          <a:xfrm>
            <a:off x="3272615" y="4770257"/>
            <a:ext cx="5646770" cy="176461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solidFill>
                  <a:schemeClr val="bg1"/>
                </a:solidFill>
                <a:ea typeface="Segoe UI" pitchFamily="34" charset="0"/>
                <a:cs typeface="Segoe UI" pitchFamily="34" charset="0"/>
              </a:rPr>
              <a:t>Sizing by storage capacity?</a:t>
            </a:r>
          </a:p>
          <a:p>
            <a:pPr algn="ctr" defTabSz="932293" fontAlgn="base">
              <a:lnSpc>
                <a:spcPct val="90000"/>
              </a:lnSpc>
              <a:spcBef>
                <a:spcPct val="0"/>
              </a:spcBef>
              <a:spcAft>
                <a:spcPct val="0"/>
              </a:spcAft>
            </a:pPr>
            <a:endParaRPr lang="en-GB" sz="2400" kern="0" dirty="0">
              <a:solidFill>
                <a:schemeClr val="bg1"/>
              </a:solidFill>
              <a:ea typeface="Segoe UI" pitchFamily="34" charset="0"/>
              <a:cs typeface="Segoe UI" pitchFamily="34" charset="0"/>
            </a:endParaRPr>
          </a:p>
          <a:p>
            <a:pPr defTabSz="932293" fontAlgn="base">
              <a:lnSpc>
                <a:spcPct val="90000"/>
              </a:lnSpc>
              <a:spcBef>
                <a:spcPct val="0"/>
              </a:spcBef>
              <a:spcAft>
                <a:spcPct val="0"/>
              </a:spcAft>
            </a:pPr>
            <a:r>
              <a:rPr lang="en-GB" sz="2400" kern="0" dirty="0">
                <a:solidFill>
                  <a:schemeClr val="bg1"/>
                </a:solidFill>
              </a:rPr>
              <a:t>1TB / DWU100 is good place to start</a:t>
            </a:r>
          </a:p>
        </p:txBody>
      </p:sp>
    </p:spTree>
    <p:extLst>
      <p:ext uri="{BB962C8B-B14F-4D97-AF65-F5344CB8AC3E}">
        <p14:creationId xmlns:p14="http://schemas.microsoft.com/office/powerpoint/2010/main" val="22285682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Introducing Data Warehouse Units</a:t>
            </a:r>
          </a:p>
        </p:txBody>
      </p:sp>
      <p:sp>
        <p:nvSpPr>
          <p:cNvPr id="3" name="Text Placeholder 2"/>
          <p:cNvSpPr>
            <a:spLocks noGrp="1"/>
          </p:cNvSpPr>
          <p:nvPr>
            <p:ph type="body" sz="quarter" idx="10"/>
          </p:nvPr>
        </p:nvSpPr>
        <p:spPr>
          <a:xfrm>
            <a:off x="2177564" y="1178642"/>
            <a:ext cx="5857485" cy="2803716"/>
          </a:xfrm>
          <a:solidFill>
            <a:schemeClr val="bg1"/>
          </a:solidFill>
        </p:spPr>
        <p:txBody>
          <a:bodyPr/>
          <a:lstStyle/>
          <a:p>
            <a:r>
              <a:rPr lang="en-GB" sz="2745" dirty="0">
                <a:solidFill>
                  <a:srgbClr val="0000FF"/>
                </a:solidFill>
                <a:highlight>
                  <a:srgbClr val="FFFFFF"/>
                </a:highlight>
                <a:latin typeface="Consolas" panose="020B0609020204030204" pitchFamily="49" charset="0"/>
              </a:rPr>
              <a:t>ALTER</a:t>
            </a:r>
            <a:r>
              <a:rPr lang="en-GB" sz="2745" dirty="0">
                <a:solidFill>
                  <a:srgbClr val="000000"/>
                </a:solidFill>
                <a:highlight>
                  <a:srgbClr val="FFFFFF"/>
                </a:highlight>
                <a:latin typeface="Consolas" panose="020B0609020204030204" pitchFamily="49" charset="0"/>
              </a:rPr>
              <a:t> </a:t>
            </a:r>
            <a:r>
              <a:rPr lang="en-GB" sz="2745" dirty="0">
                <a:solidFill>
                  <a:srgbClr val="0000FF"/>
                </a:solidFill>
                <a:highlight>
                  <a:srgbClr val="FFFFFF"/>
                </a:highlight>
                <a:latin typeface="Consolas" panose="020B0609020204030204" pitchFamily="49" charset="0"/>
              </a:rPr>
              <a:t>DATABASE</a:t>
            </a:r>
            <a:r>
              <a:rPr lang="en-GB" sz="2745" dirty="0">
                <a:solidFill>
                  <a:srgbClr val="000000"/>
                </a:solidFill>
                <a:highlight>
                  <a:srgbClr val="FFFFFF"/>
                </a:highlight>
                <a:latin typeface="Consolas" panose="020B0609020204030204" pitchFamily="49" charset="0"/>
              </a:rPr>
              <a:t> </a:t>
            </a:r>
            <a:r>
              <a:rPr lang="en-GB" sz="2745" dirty="0" err="1">
                <a:solidFill>
                  <a:srgbClr val="000000"/>
                </a:solidFill>
                <a:highlight>
                  <a:srgbClr val="FFFFFF"/>
                </a:highlight>
                <a:latin typeface="Consolas" panose="020B0609020204030204" pitchFamily="49" charset="0"/>
              </a:rPr>
              <a:t>ContosoDW</a:t>
            </a:r>
            <a:endParaRPr lang="en-GB" sz="2745" dirty="0">
              <a:solidFill>
                <a:srgbClr val="000000"/>
              </a:solidFill>
              <a:highlight>
                <a:srgbClr val="FFFFFF"/>
              </a:highlight>
              <a:latin typeface="Consolas" panose="020B0609020204030204" pitchFamily="49" charset="0"/>
            </a:endParaRPr>
          </a:p>
          <a:p>
            <a:r>
              <a:rPr lang="en-GB" sz="2745" dirty="0">
                <a:solidFill>
                  <a:srgbClr val="0000FF"/>
                </a:solidFill>
                <a:highlight>
                  <a:srgbClr val="FFFFFF"/>
                </a:highlight>
                <a:latin typeface="Consolas" panose="020B0609020204030204" pitchFamily="49" charset="0"/>
              </a:rPr>
              <a:t>MODIFY</a:t>
            </a:r>
          </a:p>
          <a:p>
            <a:r>
              <a:rPr lang="en-GB" sz="2745" dirty="0">
                <a:solidFill>
                  <a:srgbClr val="808080"/>
                </a:solidFill>
                <a:highlight>
                  <a:srgbClr val="FFFFFF"/>
                </a:highlight>
                <a:latin typeface="Consolas" panose="020B0609020204030204" pitchFamily="49" charset="0"/>
              </a:rPr>
              <a:t>(</a:t>
            </a:r>
            <a:r>
              <a:rPr lang="en-GB" sz="2745" dirty="0" err="1">
                <a:solidFill>
                  <a:srgbClr val="000000"/>
                </a:solidFill>
                <a:highlight>
                  <a:srgbClr val="FFFFFF"/>
                </a:highlight>
                <a:latin typeface="Consolas" panose="020B0609020204030204" pitchFamily="49" charset="0"/>
              </a:rPr>
              <a:t>service_objective</a:t>
            </a:r>
            <a:r>
              <a:rPr lang="en-GB" sz="2745" dirty="0">
                <a:solidFill>
                  <a:srgbClr val="000000"/>
                </a:solidFill>
                <a:highlight>
                  <a:srgbClr val="FFFFFF"/>
                </a:highlight>
                <a:latin typeface="Consolas" panose="020B0609020204030204" pitchFamily="49" charset="0"/>
              </a:rPr>
              <a:t> </a:t>
            </a:r>
            <a:r>
              <a:rPr lang="en-GB" sz="2745" dirty="0">
                <a:solidFill>
                  <a:srgbClr val="808080"/>
                </a:solidFill>
                <a:highlight>
                  <a:srgbClr val="FFFFFF"/>
                </a:highlight>
                <a:latin typeface="Consolas" panose="020B0609020204030204" pitchFamily="49" charset="0"/>
              </a:rPr>
              <a:t>=</a:t>
            </a:r>
            <a:r>
              <a:rPr lang="en-GB" sz="2745" dirty="0">
                <a:solidFill>
                  <a:srgbClr val="000000"/>
                </a:solidFill>
                <a:highlight>
                  <a:srgbClr val="FFFFFF"/>
                </a:highlight>
                <a:latin typeface="Consolas" panose="020B0609020204030204" pitchFamily="49" charset="0"/>
              </a:rPr>
              <a:t> </a:t>
            </a:r>
            <a:r>
              <a:rPr lang="en-GB" sz="2745" dirty="0">
                <a:solidFill>
                  <a:srgbClr val="FF0000"/>
                </a:solidFill>
                <a:highlight>
                  <a:srgbClr val="FFFFFF"/>
                </a:highlight>
                <a:latin typeface="Consolas" panose="020B0609020204030204" pitchFamily="49" charset="0"/>
              </a:rPr>
              <a:t>'DW1000'</a:t>
            </a:r>
          </a:p>
          <a:p>
            <a:r>
              <a:rPr lang="en-GB" sz="2745" dirty="0">
                <a:solidFill>
                  <a:srgbClr val="808080"/>
                </a:solidFill>
                <a:highlight>
                  <a:srgbClr val="FFFFFF"/>
                </a:highlight>
                <a:latin typeface="Consolas" panose="020B0609020204030204" pitchFamily="49" charset="0"/>
              </a:rPr>
              <a:t>)</a:t>
            </a:r>
          </a:p>
          <a:p>
            <a:r>
              <a:rPr lang="en-GB" sz="2745" dirty="0">
                <a:solidFill>
                  <a:srgbClr val="808080"/>
                </a:solidFill>
                <a:highlight>
                  <a:srgbClr val="FFFFFF"/>
                </a:highlight>
                <a:latin typeface="Consolas" panose="020B0609020204030204" pitchFamily="49" charset="0"/>
              </a:rPr>
              <a:t>;</a:t>
            </a:r>
          </a:p>
        </p:txBody>
      </p:sp>
      <p:sp>
        <p:nvSpPr>
          <p:cNvPr id="5" name="Rectangle 4"/>
          <p:cNvSpPr/>
          <p:nvPr/>
        </p:nvSpPr>
        <p:spPr bwMode="auto">
          <a:xfrm>
            <a:off x="10055209" y="888649"/>
            <a:ext cx="1764616" cy="17646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GB" sz="3921"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CPU</a:t>
            </a:r>
          </a:p>
        </p:txBody>
      </p:sp>
      <p:sp>
        <p:nvSpPr>
          <p:cNvPr id="6" name="Rectangle 5"/>
          <p:cNvSpPr/>
          <p:nvPr/>
        </p:nvSpPr>
        <p:spPr bwMode="auto">
          <a:xfrm>
            <a:off x="10055209" y="2842482"/>
            <a:ext cx="1764616" cy="176461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GB" sz="3921"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RAM</a:t>
            </a:r>
          </a:p>
        </p:txBody>
      </p:sp>
      <p:sp>
        <p:nvSpPr>
          <p:cNvPr id="7" name="Rectangle 6"/>
          <p:cNvSpPr/>
          <p:nvPr/>
        </p:nvSpPr>
        <p:spPr bwMode="auto">
          <a:xfrm>
            <a:off x="10055209" y="4796314"/>
            <a:ext cx="1764616" cy="176461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GB" sz="3921"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I/O</a:t>
            </a:r>
          </a:p>
        </p:txBody>
      </p:sp>
      <p:graphicFrame>
        <p:nvGraphicFramePr>
          <p:cNvPr id="9" name="Table 8"/>
          <p:cNvGraphicFramePr>
            <a:graphicFrameLocks noGrp="1"/>
          </p:cNvGraphicFramePr>
          <p:nvPr>
            <p:extLst/>
          </p:nvPr>
        </p:nvGraphicFramePr>
        <p:xfrm>
          <a:off x="269241" y="1178643"/>
          <a:ext cx="1588154" cy="4950421"/>
        </p:xfrm>
        <a:graphic>
          <a:graphicData uri="http://schemas.openxmlformats.org/drawingml/2006/table">
            <a:tbl>
              <a:tblPr firstRow="1" bandRow="1">
                <a:tableStyleId>{10A1B5D5-9B99-4C35-A422-299274C87663}</a:tableStyleId>
              </a:tblPr>
              <a:tblGrid>
                <a:gridCol w="1588154">
                  <a:extLst>
                    <a:ext uri="{9D8B030D-6E8A-4147-A177-3AD203B41FA5}">
                      <a16:colId xmlns:a16="http://schemas.microsoft.com/office/drawing/2014/main" val="4153378583"/>
                    </a:ext>
                  </a:extLst>
                </a:gridCol>
              </a:tblGrid>
              <a:tr h="715345">
                <a:tc>
                  <a:txBody>
                    <a:bodyPr/>
                    <a:lstStyle/>
                    <a:p>
                      <a:r>
                        <a:rPr lang="en-US" sz="2400" dirty="0"/>
                        <a:t>DWU</a:t>
                      </a:r>
                      <a:endParaRPr lang="en-US" sz="2400" b="0" dirty="0">
                        <a:solidFill>
                          <a:schemeClr val="bg1"/>
                        </a:solidFill>
                        <a:latin typeface="+mn-lt"/>
                      </a:endParaRPr>
                    </a:p>
                  </a:txBody>
                  <a:tcPr marL="89642" marR="89642" marT="0" marB="0" anchor="ctr"/>
                </a:tc>
                <a:extLst>
                  <a:ext uri="{0D108BD9-81ED-4DB2-BD59-A6C34878D82A}">
                    <a16:rowId xmlns:a16="http://schemas.microsoft.com/office/drawing/2014/main" val="2533851355"/>
                  </a:ext>
                </a:extLst>
              </a:tr>
              <a:tr h="352923">
                <a:tc>
                  <a:txBody>
                    <a:bodyPr/>
                    <a:lstStyle/>
                    <a:p>
                      <a:r>
                        <a:rPr lang="en-US" sz="2000" dirty="0"/>
                        <a:t>DW100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89642" marR="89642" marT="0" marB="0" anchor="ctr"/>
                </a:tc>
                <a:extLst>
                  <a:ext uri="{0D108BD9-81ED-4DB2-BD59-A6C34878D82A}">
                    <a16:rowId xmlns:a16="http://schemas.microsoft.com/office/drawing/2014/main" val="3477186362"/>
                  </a:ext>
                </a:extLst>
              </a:tr>
              <a:tr h="352923">
                <a:tc>
                  <a:txBody>
                    <a:bodyPr/>
                    <a:lstStyle/>
                    <a:p>
                      <a:r>
                        <a:rPr lang="en-US" sz="2000" dirty="0"/>
                        <a:t>DW200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89642" marR="89642" marT="0" marB="0" anchor="ctr"/>
                </a:tc>
                <a:extLst>
                  <a:ext uri="{0D108BD9-81ED-4DB2-BD59-A6C34878D82A}">
                    <a16:rowId xmlns:a16="http://schemas.microsoft.com/office/drawing/2014/main" val="1817118834"/>
                  </a:ext>
                </a:extLst>
              </a:tr>
              <a:tr h="352923">
                <a:tc>
                  <a:txBody>
                    <a:bodyPr/>
                    <a:lstStyle/>
                    <a:p>
                      <a:r>
                        <a:rPr lang="en-US" sz="2000" dirty="0"/>
                        <a:t>DW300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89642" marR="89642" marT="0" marB="0" anchor="ctr"/>
                </a:tc>
                <a:extLst>
                  <a:ext uri="{0D108BD9-81ED-4DB2-BD59-A6C34878D82A}">
                    <a16:rowId xmlns:a16="http://schemas.microsoft.com/office/drawing/2014/main" val="1753638064"/>
                  </a:ext>
                </a:extLst>
              </a:tr>
              <a:tr h="352923">
                <a:tc>
                  <a:txBody>
                    <a:bodyPr/>
                    <a:lstStyle/>
                    <a:p>
                      <a:r>
                        <a:rPr lang="en-US" sz="2000" dirty="0"/>
                        <a:t>DW400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89642" marR="89642" marT="0" marB="0" anchor="ctr"/>
                </a:tc>
                <a:extLst>
                  <a:ext uri="{0D108BD9-81ED-4DB2-BD59-A6C34878D82A}">
                    <a16:rowId xmlns:a16="http://schemas.microsoft.com/office/drawing/2014/main" val="1015905599"/>
                  </a:ext>
                </a:extLst>
              </a:tr>
              <a:tr h="352923">
                <a:tc>
                  <a:txBody>
                    <a:bodyPr/>
                    <a:lstStyle/>
                    <a:p>
                      <a:r>
                        <a:rPr lang="en-US" sz="2000" dirty="0"/>
                        <a:t>DW500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89642" marR="89642" marT="0" marB="0" anchor="ctr"/>
                </a:tc>
                <a:extLst>
                  <a:ext uri="{0D108BD9-81ED-4DB2-BD59-A6C34878D82A}">
                    <a16:rowId xmlns:a16="http://schemas.microsoft.com/office/drawing/2014/main" val="1849564835"/>
                  </a:ext>
                </a:extLst>
              </a:tr>
              <a:tr h="352923">
                <a:tc>
                  <a:txBody>
                    <a:bodyPr/>
                    <a:lstStyle/>
                    <a:p>
                      <a:r>
                        <a:rPr lang="en-US" sz="2000" dirty="0"/>
                        <a:t>DW600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89642" marR="89642" marT="0" marB="0" anchor="ctr"/>
                </a:tc>
                <a:extLst>
                  <a:ext uri="{0D108BD9-81ED-4DB2-BD59-A6C34878D82A}">
                    <a16:rowId xmlns:a16="http://schemas.microsoft.com/office/drawing/2014/main" val="2645219303"/>
                  </a:ext>
                </a:extLst>
              </a:tr>
              <a:tr h="352923">
                <a:tc>
                  <a:txBody>
                    <a:bodyPr/>
                    <a:lstStyle/>
                    <a:p>
                      <a:r>
                        <a:rPr lang="en-US" sz="2000" dirty="0"/>
                        <a:t>DW1000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89642" marR="89642" marT="0" marB="0" anchor="ctr"/>
                </a:tc>
                <a:extLst>
                  <a:ext uri="{0D108BD9-81ED-4DB2-BD59-A6C34878D82A}">
                    <a16:rowId xmlns:a16="http://schemas.microsoft.com/office/drawing/2014/main" val="957425811"/>
                  </a:ext>
                </a:extLst>
              </a:tr>
              <a:tr h="352923">
                <a:tc>
                  <a:txBody>
                    <a:bodyPr/>
                    <a:lstStyle/>
                    <a:p>
                      <a:r>
                        <a:rPr lang="en-US" sz="2000" dirty="0"/>
                        <a:t>DW1200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89642" marR="89642" marT="0" marB="0" anchor="ctr"/>
                </a:tc>
                <a:extLst>
                  <a:ext uri="{0D108BD9-81ED-4DB2-BD59-A6C34878D82A}">
                    <a16:rowId xmlns:a16="http://schemas.microsoft.com/office/drawing/2014/main" val="2701832221"/>
                  </a:ext>
                </a:extLst>
              </a:tr>
              <a:tr h="352923">
                <a:tc>
                  <a:txBody>
                    <a:bodyPr/>
                    <a:lstStyle/>
                    <a:p>
                      <a:r>
                        <a:rPr lang="en-US" sz="2000" dirty="0"/>
                        <a:t>DW1500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89642" marR="89642" marT="0" marB="0" anchor="ctr"/>
                </a:tc>
                <a:extLst>
                  <a:ext uri="{0D108BD9-81ED-4DB2-BD59-A6C34878D82A}">
                    <a16:rowId xmlns:a16="http://schemas.microsoft.com/office/drawing/2014/main" val="3231641694"/>
                  </a:ext>
                </a:extLst>
              </a:tr>
              <a:tr h="352923">
                <a:tc>
                  <a:txBody>
                    <a:bodyPr/>
                    <a:lstStyle/>
                    <a:p>
                      <a:r>
                        <a:rPr lang="en-US" sz="2000" dirty="0"/>
                        <a:t>DW2000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89642" marR="89642" marT="0" marB="0" anchor="ctr"/>
                </a:tc>
                <a:extLst>
                  <a:ext uri="{0D108BD9-81ED-4DB2-BD59-A6C34878D82A}">
                    <a16:rowId xmlns:a16="http://schemas.microsoft.com/office/drawing/2014/main" val="1246155575"/>
                  </a:ext>
                </a:extLst>
              </a:tr>
              <a:tr h="352923">
                <a:tc>
                  <a:txBody>
                    <a:bodyPr/>
                    <a:lstStyle/>
                    <a:p>
                      <a:r>
                        <a:rPr lang="en-US" sz="2000" dirty="0"/>
                        <a:t>DW3000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89642" marR="89642" marT="0" marB="0" anchor="ctr"/>
                </a:tc>
                <a:extLst>
                  <a:ext uri="{0D108BD9-81ED-4DB2-BD59-A6C34878D82A}">
                    <a16:rowId xmlns:a16="http://schemas.microsoft.com/office/drawing/2014/main" val="520820379"/>
                  </a:ext>
                </a:extLst>
              </a:tr>
              <a:tr h="352923">
                <a:tc>
                  <a:txBody>
                    <a:bodyPr/>
                    <a:lstStyle/>
                    <a:p>
                      <a:r>
                        <a:rPr lang="en-US" sz="2000" dirty="0"/>
                        <a:t>DW6000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89642" marR="89642" marT="0" marB="0" anchor="ctr"/>
                </a:tc>
                <a:extLst>
                  <a:ext uri="{0D108BD9-81ED-4DB2-BD59-A6C34878D82A}">
                    <a16:rowId xmlns:a16="http://schemas.microsoft.com/office/drawing/2014/main" val="1839557582"/>
                  </a:ext>
                </a:extLst>
              </a:tr>
            </a:tbl>
          </a:graphicData>
        </a:graphic>
      </p:graphicFrame>
      <p:pic>
        <p:nvPicPr>
          <p:cNvPr id="4" name="Picture 3"/>
          <p:cNvPicPr>
            <a:picLocks noChangeAspect="1"/>
          </p:cNvPicPr>
          <p:nvPr/>
        </p:nvPicPr>
        <p:blipFill>
          <a:blip r:embed="rId2"/>
          <a:stretch>
            <a:fillRect/>
          </a:stretch>
        </p:blipFill>
        <p:spPr>
          <a:xfrm>
            <a:off x="2177564" y="3598488"/>
            <a:ext cx="4740159" cy="2964307"/>
          </a:xfrm>
          <a:prstGeom prst="rect">
            <a:avLst/>
          </a:prstGeom>
        </p:spPr>
      </p:pic>
    </p:spTree>
    <p:extLst>
      <p:ext uri="{BB962C8B-B14F-4D97-AF65-F5344CB8AC3E}">
        <p14:creationId xmlns:p14="http://schemas.microsoft.com/office/powerpoint/2010/main" val="224047679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Memory Management (MB per distribution)</a:t>
            </a:r>
          </a:p>
        </p:txBody>
      </p:sp>
      <p:graphicFrame>
        <p:nvGraphicFramePr>
          <p:cNvPr id="10" name="Chart 9"/>
          <p:cNvGraphicFramePr/>
          <p:nvPr>
            <p:extLst/>
          </p:nvPr>
        </p:nvGraphicFramePr>
        <p:xfrm>
          <a:off x="269241" y="1008680"/>
          <a:ext cx="11384532" cy="5417899"/>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p:cNvSpPr/>
          <p:nvPr/>
        </p:nvSpPr>
        <p:spPr bwMode="auto">
          <a:xfrm>
            <a:off x="1345001" y="5311472"/>
            <a:ext cx="806774" cy="986057"/>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GB" sz="1961" kern="0" dirty="0">
              <a:gradFill>
                <a:gsLst>
                  <a:gs pos="5439">
                    <a:srgbClr val="F8F8F8"/>
                  </a:gs>
                  <a:gs pos="10000">
                    <a:srgbClr val="F8F8F8"/>
                  </a:gs>
                </a:gsLst>
                <a:lin ang="5400000" scaled="0"/>
              </a:gradFill>
            </a:endParaRPr>
          </a:p>
        </p:txBody>
      </p:sp>
      <p:sp>
        <p:nvSpPr>
          <p:cNvPr id="4" name="Left Arrow 3"/>
          <p:cNvSpPr/>
          <p:nvPr/>
        </p:nvSpPr>
        <p:spPr bwMode="auto">
          <a:xfrm>
            <a:off x="2062133" y="4414261"/>
            <a:ext cx="3286847" cy="1075698"/>
          </a:xfrm>
          <a:prstGeom prst="leftArrow">
            <a:avLst>
              <a:gd name="adj1" fmla="val 100000"/>
              <a:gd name="adj2" fmla="val 50000"/>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1961" kern="0" dirty="0">
                <a:gradFill>
                  <a:gsLst>
                    <a:gs pos="5439">
                      <a:srgbClr val="F8F8F8"/>
                    </a:gs>
                    <a:gs pos="10000">
                      <a:srgbClr val="F8F8F8"/>
                    </a:gs>
                  </a:gsLst>
                  <a:lin ang="5400000" scaled="0"/>
                </a:gradFill>
              </a:rPr>
              <a:t>Service admin account</a:t>
            </a:r>
          </a:p>
        </p:txBody>
      </p:sp>
    </p:spTree>
    <p:extLst>
      <p:ext uri="{BB962C8B-B14F-4D97-AF65-F5344CB8AC3E}">
        <p14:creationId xmlns:p14="http://schemas.microsoft.com/office/powerpoint/2010/main" val="18601275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Memory grant sizing factors</a:t>
            </a:r>
          </a:p>
        </p:txBody>
      </p:sp>
      <p:sp>
        <p:nvSpPr>
          <p:cNvPr id="4" name="Text Placeholder 3"/>
          <p:cNvSpPr>
            <a:spLocks noGrp="1"/>
          </p:cNvSpPr>
          <p:nvPr>
            <p:ph type="body" sz="quarter" idx="10"/>
          </p:nvPr>
        </p:nvSpPr>
        <p:spPr>
          <a:xfrm>
            <a:off x="399869" y="1820549"/>
            <a:ext cx="9691190" cy="3230422"/>
          </a:xfrm>
        </p:spPr>
        <p:txBody>
          <a:bodyPr>
            <a:noAutofit/>
          </a:bodyPr>
          <a:lstStyle/>
          <a:p>
            <a:r>
              <a:rPr lang="en-GB" sz="2800" dirty="0"/>
              <a:t>Target rows in the </a:t>
            </a:r>
            <a:r>
              <a:rPr lang="en-GB" sz="2800" dirty="0" err="1"/>
              <a:t>rowgroup</a:t>
            </a:r>
            <a:endParaRPr lang="en-GB" sz="2800" dirty="0"/>
          </a:p>
          <a:p>
            <a:r>
              <a:rPr lang="en-GB" sz="2800" dirty="0"/>
              <a:t>Table Overhead</a:t>
            </a:r>
          </a:p>
          <a:p>
            <a:r>
              <a:rPr lang="en-GB" sz="2800" dirty="0"/>
              <a:t>#columns</a:t>
            </a:r>
          </a:p>
          <a:p>
            <a:r>
              <a:rPr lang="en-GB" sz="2800" dirty="0"/>
              <a:t>#short string character typed columns</a:t>
            </a:r>
          </a:p>
          <a:p>
            <a:r>
              <a:rPr lang="en-GB" sz="2800" dirty="0"/>
              <a:t>#long string character typed columns</a:t>
            </a:r>
          </a:p>
          <a:p>
            <a:endParaRPr lang="en-GB" sz="2800" dirty="0"/>
          </a:p>
        </p:txBody>
      </p:sp>
    </p:spTree>
    <p:extLst>
      <p:ext uri="{BB962C8B-B14F-4D97-AF65-F5344CB8AC3E}">
        <p14:creationId xmlns:p14="http://schemas.microsoft.com/office/powerpoint/2010/main" val="2747328505"/>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Differentiating technical capabilities</a:t>
            </a:r>
          </a:p>
        </p:txBody>
      </p:sp>
    </p:spTree>
    <p:extLst>
      <p:ext uri="{BB962C8B-B14F-4D97-AF65-F5344CB8AC3E}">
        <p14:creationId xmlns:p14="http://schemas.microsoft.com/office/powerpoint/2010/main" val="313354390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3" name="Rectangle 92"/>
          <p:cNvSpPr/>
          <p:nvPr/>
        </p:nvSpPr>
        <p:spPr bwMode="auto">
          <a:xfrm>
            <a:off x="4527257" y="497221"/>
            <a:ext cx="7246102" cy="6019773"/>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87855" tIns="175711" rIns="175711" bIns="43927" numCol="1" spcCol="0" rtlCol="0" fromWordArt="0" anchor="t" anchorCtr="0" forceAA="0" compatLnSpc="1">
            <a:prstTxWarp prst="textNoShape">
              <a:avLst/>
            </a:prstTxWarp>
            <a:noAutofit/>
          </a:bodyPr>
          <a:lstStyle/>
          <a:p>
            <a:pPr marL="0" marR="0" lvl="0" indent="0" algn="r" defTabSz="895165" eaLnBrk="1" fontAlgn="base" latinLnBrk="0" hangingPunct="1">
              <a:lnSpc>
                <a:spcPct val="90000"/>
              </a:lnSpc>
              <a:spcBef>
                <a:spcPct val="0"/>
              </a:spcBef>
              <a:spcAft>
                <a:spcPts val="576"/>
              </a:spcAft>
              <a:buClrTx/>
              <a:buSzTx/>
              <a:buFontTx/>
              <a:buNone/>
              <a:tabLst/>
              <a:defRPr/>
            </a:pPr>
            <a:endParaRPr kumimoji="0" lang="en-US" sz="1730" b="0" i="0" u="none" strike="noStrike" kern="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endParaRPr>
          </a:p>
        </p:txBody>
      </p:sp>
      <p:grpSp>
        <p:nvGrpSpPr>
          <p:cNvPr id="92" name="Group 91"/>
          <p:cNvGrpSpPr/>
          <p:nvPr/>
        </p:nvGrpSpPr>
        <p:grpSpPr>
          <a:xfrm>
            <a:off x="4303150" y="731409"/>
            <a:ext cx="1942254" cy="5527953"/>
            <a:chOff x="5380037" y="525462"/>
            <a:chExt cx="1981200" cy="5638800"/>
          </a:xfrm>
        </p:grpSpPr>
        <p:sp>
          <p:nvSpPr>
            <p:cNvPr id="10" name="Down Arrow 9"/>
            <p:cNvSpPr/>
            <p:nvPr/>
          </p:nvSpPr>
          <p:spPr bwMode="auto">
            <a:xfrm>
              <a:off x="5989637" y="3802062"/>
              <a:ext cx="762000" cy="2362200"/>
            </a:xfrm>
            <a:prstGeom prst="downArrow">
              <a:avLst/>
            </a:prstGeom>
            <a:solidFill>
              <a:schemeClr val="accent5"/>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11" name="Down Arrow 10"/>
            <p:cNvSpPr/>
            <p:nvPr/>
          </p:nvSpPr>
          <p:spPr bwMode="auto">
            <a:xfrm rot="10800000">
              <a:off x="5989637" y="525462"/>
              <a:ext cx="762000" cy="2362200"/>
            </a:xfrm>
            <a:prstGeom prst="downArrow">
              <a:avLst/>
            </a:prstGeom>
            <a:solidFill>
              <a:schemeClr val="accent5"/>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12" name="TextBox 11"/>
            <p:cNvSpPr txBox="1"/>
            <p:nvPr/>
          </p:nvSpPr>
          <p:spPr>
            <a:xfrm>
              <a:off x="5380037" y="2887662"/>
              <a:ext cx="1981200" cy="96026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rgbClr val="505050"/>
                  </a:solidFill>
                  <a:effectLst/>
                  <a:uLnTx/>
                  <a:uFillTx/>
                  <a:latin typeface="Segoe UI Light"/>
                </a:rPr>
                <a:t>Data/ Workload</a:t>
              </a:r>
            </a:p>
          </p:txBody>
        </p:sp>
      </p:grpSp>
      <p:grpSp>
        <p:nvGrpSpPr>
          <p:cNvPr id="91" name="Group 90"/>
          <p:cNvGrpSpPr/>
          <p:nvPr/>
        </p:nvGrpSpPr>
        <p:grpSpPr>
          <a:xfrm>
            <a:off x="6438314" y="440918"/>
            <a:ext cx="5409745" cy="6108938"/>
            <a:chOff x="409329" y="802925"/>
            <a:chExt cx="5518222" cy="6231435"/>
          </a:xfrm>
        </p:grpSpPr>
        <p:cxnSp>
          <p:nvCxnSpPr>
            <p:cNvPr id="70" name="Straight Connector 69"/>
            <p:cNvCxnSpPr/>
            <p:nvPr/>
          </p:nvCxnSpPr>
          <p:spPr>
            <a:xfrm>
              <a:off x="3361384" y="2250725"/>
              <a:ext cx="0" cy="460502"/>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3170237" y="2733523"/>
              <a:ext cx="0" cy="965002"/>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3013831" y="3802062"/>
              <a:ext cx="0" cy="963692"/>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51037" y="802925"/>
              <a:ext cx="1908302" cy="1908302"/>
            </a:xfrm>
            <a:prstGeom prst="rect">
              <a:avLst/>
            </a:prstGeom>
          </p:spPr>
        </p:pic>
        <p:sp>
          <p:nvSpPr>
            <p:cNvPr id="26" name="Freeform 25"/>
            <p:cNvSpPr/>
            <p:nvPr/>
          </p:nvSpPr>
          <p:spPr bwMode="auto">
            <a:xfrm>
              <a:off x="3017837" y="2555525"/>
              <a:ext cx="650801" cy="40833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ct val="0"/>
                </a:spcBef>
                <a:spcAft>
                  <a:spcPct val="0"/>
                </a:spcAft>
                <a:buClrTx/>
                <a:buSzTx/>
                <a:buFontTx/>
                <a:buNone/>
                <a:tabLst/>
                <a:defRPr/>
              </a:pPr>
              <a:endParaRPr kumimoji="0" lang="en-IN" sz="1922"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cxnSp>
          <p:nvCxnSpPr>
            <p:cNvPr id="80" name="Elbow Connector 79"/>
            <p:cNvCxnSpPr/>
            <p:nvPr/>
          </p:nvCxnSpPr>
          <p:spPr>
            <a:xfrm rot="10800000" flipV="1">
              <a:off x="1097597" y="3741102"/>
              <a:ext cx="1463040" cy="822960"/>
            </a:xfrm>
            <a:prstGeom prst="bentConnector2">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Elbow Connector 82"/>
            <p:cNvCxnSpPr/>
            <p:nvPr/>
          </p:nvCxnSpPr>
          <p:spPr>
            <a:xfrm rot="10800000" flipH="1" flipV="1">
              <a:off x="3246438" y="3741102"/>
              <a:ext cx="1463040" cy="822960"/>
            </a:xfrm>
            <a:prstGeom prst="bentConnector2">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1579768" y="4876961"/>
              <a:ext cx="1057069" cy="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3481777" y="4876961"/>
              <a:ext cx="1057069" cy="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3013831" y="5301416"/>
              <a:ext cx="0" cy="963692"/>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V="1">
              <a:off x="1249997" y="6097011"/>
              <a:ext cx="3291840" cy="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3627437" y="5707062"/>
              <a:ext cx="2300114" cy="1327298"/>
              <a:chOff x="6935906" y="5346333"/>
              <a:chExt cx="2300114" cy="1327298"/>
            </a:xfrm>
          </p:grpSpPr>
          <p:sp>
            <p:nvSpPr>
              <p:cNvPr id="66" name="TextBox 65"/>
              <p:cNvSpPr txBox="1"/>
              <p:nvPr/>
            </p:nvSpPr>
            <p:spPr>
              <a:xfrm>
                <a:off x="6935906" y="5940775"/>
                <a:ext cx="2300114" cy="732856"/>
              </a:xfrm>
              <a:prstGeom prst="rect">
                <a:avLst/>
              </a:prstGeom>
              <a:noFill/>
            </p:spPr>
            <p:txBody>
              <a:bodyPr wrap="square" lIns="175761" tIns="140609" rIns="175761" bIns="140609" rtlCol="0">
                <a:spAutoFit/>
              </a:bodyPr>
              <a:lstStyle/>
              <a:p>
                <a:pPr marL="0" marR="0" lvl="0" indent="0" algn="ctr" defTabSz="895509" eaLnBrk="1" fontAlgn="base" latinLnBrk="0" hangingPunct="1">
                  <a:lnSpc>
                    <a:spcPct val="90000"/>
                  </a:lnSpc>
                  <a:spcBef>
                    <a:spcPct val="0"/>
                  </a:spcBef>
                  <a:spcAft>
                    <a:spcPts val="576"/>
                  </a:spcAft>
                  <a:buClrTx/>
                  <a:buSzTx/>
                  <a:buFontTx/>
                  <a:buNone/>
                  <a:tabLst/>
                  <a:defRPr/>
                </a:pPr>
                <a:r>
                  <a:rPr kumimoji="0" lang="en-US" sz="1568" b="0" i="0" u="none" strike="noStrike" kern="0" cap="none" spc="0" normalizeH="0" baseline="0" noProof="0" dirty="0">
                    <a:ln>
                      <a:noFill/>
                    </a:ln>
                    <a:solidFill>
                      <a:srgbClr val="515151"/>
                    </a:solidFill>
                    <a:effectLst/>
                    <a:uLnTx/>
                    <a:uFillTx/>
                    <a:latin typeface="Segoe UI Semilight" panose="020B0402040204020203" pitchFamily="34" charset="0"/>
                    <a:ea typeface="MS PGothic" charset="0"/>
                    <a:cs typeface="Segoe UI Semilight" panose="020B0402040204020203" pitchFamily="34" charset="0"/>
                  </a:rPr>
                  <a:t>Azure Machine Learning</a:t>
                </a:r>
              </a:p>
            </p:txBody>
          </p:sp>
          <p:pic>
            <p:nvPicPr>
              <p:cNvPr id="67" name="Picture 6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72214" y="5346333"/>
                <a:ext cx="627497" cy="627497"/>
              </a:xfrm>
              <a:prstGeom prst="rect">
                <a:avLst/>
              </a:prstGeom>
            </p:spPr>
          </p:pic>
        </p:grpSp>
        <p:grpSp>
          <p:nvGrpSpPr>
            <p:cNvPr id="4" name="Group 3"/>
            <p:cNvGrpSpPr/>
            <p:nvPr/>
          </p:nvGrpSpPr>
          <p:grpSpPr>
            <a:xfrm>
              <a:off x="2537873" y="3192462"/>
              <a:ext cx="1321466" cy="744730"/>
              <a:chOff x="960437" y="3738447"/>
              <a:chExt cx="1600200" cy="901815"/>
            </a:xfrm>
          </p:grpSpPr>
          <p:pic>
            <p:nvPicPr>
              <p:cNvPr id="23" name="Picture 2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0437" y="3738447"/>
                <a:ext cx="1143000" cy="901815"/>
              </a:xfrm>
              <a:prstGeom prst="rect">
                <a:avLst/>
              </a:prstGeom>
            </p:spPr>
          </p:pic>
          <p:sp>
            <p:nvSpPr>
              <p:cNvPr id="25" name="Freeform 9"/>
              <p:cNvSpPr>
                <a:spLocks noChangeAspect="1" noEditPoints="1"/>
              </p:cNvSpPr>
              <p:nvPr/>
            </p:nvSpPr>
            <p:spPr bwMode="black">
              <a:xfrm>
                <a:off x="1957650" y="3878262"/>
                <a:ext cx="602987" cy="488921"/>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ndParaRPr>
              </a:p>
            </p:txBody>
          </p:sp>
        </p:grpSp>
        <p:grpSp>
          <p:nvGrpSpPr>
            <p:cNvPr id="5" name="Group 4"/>
            <p:cNvGrpSpPr/>
            <p:nvPr/>
          </p:nvGrpSpPr>
          <p:grpSpPr>
            <a:xfrm>
              <a:off x="409329" y="4106862"/>
              <a:ext cx="1170439" cy="1254731"/>
              <a:chOff x="3852206" y="4640701"/>
              <a:chExt cx="1325028" cy="1420453"/>
            </a:xfrm>
          </p:grpSpPr>
          <p:sp>
            <p:nvSpPr>
              <p:cNvPr id="42" name="Rectangle 41"/>
              <p:cNvSpPr/>
              <p:nvPr/>
            </p:nvSpPr>
            <p:spPr bwMode="auto">
              <a:xfrm>
                <a:off x="4079954" y="4963874"/>
                <a:ext cx="1097280" cy="1097280"/>
              </a:xfrm>
              <a:prstGeom prst="rect">
                <a:avLst/>
              </a:prstGeom>
              <a:solidFill>
                <a:srgbClr val="672A7B"/>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43" name="Rectangle 423"/>
              <p:cNvSpPr>
                <a:spLocks noChangeArrowheads="1"/>
              </p:cNvSpPr>
              <p:nvPr/>
            </p:nvSpPr>
            <p:spPr bwMode="auto">
              <a:xfrm>
                <a:off x="4234544" y="5143182"/>
                <a:ext cx="78810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896386" eaLnBrk="0" fontAlgn="base" latinLnBrk="0" hangingPunct="0">
                  <a:lnSpc>
                    <a:spcPct val="100000"/>
                  </a:lnSpc>
                  <a:spcBef>
                    <a:spcPct val="0"/>
                  </a:spcBef>
                  <a:spcAft>
                    <a:spcPct val="0"/>
                  </a:spcAft>
                  <a:buClrTx/>
                  <a:buSzTx/>
                  <a:buFontTx/>
                  <a:buNone/>
                  <a:tabLst/>
                  <a:defRPr/>
                </a:pPr>
                <a:r>
                  <a:rPr kumimoji="0" lang="en-US" altLang="en-US" sz="1372"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Analysis </a:t>
                </a:r>
              </a:p>
              <a:p>
                <a:pPr marL="0" marR="0" lvl="0" indent="0" defTabSz="896386" eaLnBrk="0" fontAlgn="base" latinLnBrk="0" hangingPunct="0">
                  <a:lnSpc>
                    <a:spcPct val="100000"/>
                  </a:lnSpc>
                  <a:spcBef>
                    <a:spcPct val="0"/>
                  </a:spcBef>
                  <a:spcAft>
                    <a:spcPct val="0"/>
                  </a:spcAft>
                  <a:buClrTx/>
                  <a:buSzTx/>
                  <a:buFontTx/>
                  <a:buNone/>
                  <a:tabLst/>
                  <a:defRPr/>
                </a:pPr>
                <a:r>
                  <a:rPr kumimoji="0" lang="en-US" altLang="en-US" sz="1372"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Services </a:t>
                </a:r>
                <a:br>
                  <a:rPr kumimoji="0" lang="en-US" altLang="en-US" sz="1372"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br>
                <a:r>
                  <a:rPr kumimoji="0" lang="en-US" altLang="en-US" sz="1372"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(MOLAP)</a:t>
                </a:r>
              </a:p>
            </p:txBody>
          </p:sp>
          <p:sp>
            <p:nvSpPr>
              <p:cNvPr id="45" name="Freeform 44"/>
              <p:cNvSpPr/>
              <p:nvPr/>
            </p:nvSpPr>
            <p:spPr bwMode="auto">
              <a:xfrm>
                <a:off x="3852206" y="4640701"/>
                <a:ext cx="680561" cy="427009"/>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ct val="0"/>
                  </a:spcBef>
                  <a:spcAft>
                    <a:spcPct val="0"/>
                  </a:spcAft>
                  <a:buClrTx/>
                  <a:buSzTx/>
                  <a:buFontTx/>
                  <a:buNone/>
                  <a:tabLst/>
                  <a:defRPr/>
                </a:pPr>
                <a:endParaRPr kumimoji="0" lang="en-IN" sz="1922"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Rectangle 444"/>
              <p:cNvSpPr>
                <a:spLocks noChangeArrowheads="1"/>
              </p:cNvSpPr>
              <p:nvPr/>
            </p:nvSpPr>
            <p:spPr bwMode="auto">
              <a:xfrm>
                <a:off x="4039531" y="4803082"/>
                <a:ext cx="316541" cy="208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896386" eaLnBrk="0" fontAlgn="base" latinLnBrk="0" hangingPunct="0">
                  <a:lnSpc>
                    <a:spcPct val="100000"/>
                  </a:lnSpc>
                  <a:spcBef>
                    <a:spcPct val="0"/>
                  </a:spcBef>
                  <a:spcAft>
                    <a:spcPct val="0"/>
                  </a:spcAft>
                  <a:buClrTx/>
                  <a:buSzTx/>
                  <a:buFontTx/>
                  <a:buNone/>
                  <a:tabLst/>
                  <a:defRPr/>
                </a:pPr>
                <a:r>
                  <a:rPr kumimoji="0" lang="en-US" altLang="en-US" sz="1176" b="0" i="0" u="none" strike="noStrike" kern="0" cap="none" spc="0" normalizeH="0" baseline="0" noProof="0" dirty="0">
                    <a:ln>
                      <a:noFill/>
                    </a:ln>
                    <a:solidFill>
                      <a:srgbClr val="505050"/>
                    </a:solidFill>
                    <a:effectLst/>
                    <a:uLnTx/>
                    <a:uFillTx/>
                    <a:latin typeface="Segoe UI"/>
                  </a:rPr>
                  <a:t>IaaS</a:t>
                </a:r>
                <a:endParaRPr kumimoji="0" lang="en-US" altLang="en-US" sz="1765" b="0" i="0" u="none" strike="noStrike" kern="0" cap="none" spc="0" normalizeH="0" baseline="0" noProof="0" dirty="0">
                  <a:ln>
                    <a:noFill/>
                  </a:ln>
                  <a:solidFill>
                    <a:srgbClr val="505050"/>
                  </a:solidFill>
                  <a:effectLst/>
                  <a:uLnTx/>
                  <a:uFillTx/>
                  <a:latin typeface="Segoe UI"/>
                </a:endParaRPr>
              </a:p>
            </p:txBody>
          </p:sp>
        </p:grpSp>
        <p:grpSp>
          <p:nvGrpSpPr>
            <p:cNvPr id="6" name="Group 5"/>
            <p:cNvGrpSpPr/>
            <p:nvPr/>
          </p:nvGrpSpPr>
          <p:grpSpPr>
            <a:xfrm>
              <a:off x="2104845" y="4111526"/>
              <a:ext cx="1536891" cy="1544000"/>
              <a:chOff x="2104845" y="4630510"/>
              <a:chExt cx="1536891" cy="1544000"/>
            </a:xfrm>
          </p:grpSpPr>
          <p:grpSp>
            <p:nvGrpSpPr>
              <p:cNvPr id="47" name="Group 46"/>
              <p:cNvGrpSpPr/>
              <p:nvPr/>
            </p:nvGrpSpPr>
            <p:grpSpPr>
              <a:xfrm>
                <a:off x="2392627" y="4765754"/>
                <a:ext cx="1249109" cy="1408756"/>
                <a:chOff x="9781298" y="3122532"/>
                <a:chExt cx="1249109" cy="1408756"/>
              </a:xfrm>
            </p:grpSpPr>
            <p:grpSp>
              <p:nvGrpSpPr>
                <p:cNvPr id="48" name="Group 47"/>
                <p:cNvGrpSpPr>
                  <a:grpSpLocks noChangeAspect="1"/>
                </p:cNvGrpSpPr>
                <p:nvPr/>
              </p:nvGrpSpPr>
              <p:grpSpPr>
                <a:xfrm>
                  <a:off x="9882329" y="3122532"/>
                  <a:ext cx="1018773" cy="1371600"/>
                  <a:chOff x="6592193" y="1888324"/>
                  <a:chExt cx="2181834" cy="2937461"/>
                </a:xfrm>
              </p:grpSpPr>
              <p:sp>
                <p:nvSpPr>
                  <p:cNvPr id="50" name="Can 49"/>
                  <p:cNvSpPr/>
                  <p:nvPr/>
                </p:nvSpPr>
                <p:spPr>
                  <a:xfrm>
                    <a:off x="6592193" y="1888325"/>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Segoe UI"/>
                    </a:endParaRPr>
                  </a:p>
                </p:txBody>
              </p:sp>
              <p:sp>
                <p:nvSpPr>
                  <p:cNvPr id="51" name="Donut 50"/>
                  <p:cNvSpPr/>
                  <p:nvPr/>
                </p:nvSpPr>
                <p:spPr>
                  <a:xfrm>
                    <a:off x="6592193" y="1888324"/>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Segoe UI"/>
                    </a:endParaRPr>
                  </a:p>
                </p:txBody>
              </p:sp>
              <p:grpSp>
                <p:nvGrpSpPr>
                  <p:cNvPr id="52" name="Group 51"/>
                  <p:cNvGrpSpPr/>
                  <p:nvPr/>
                </p:nvGrpSpPr>
                <p:grpSpPr>
                  <a:xfrm>
                    <a:off x="6654555" y="1948052"/>
                    <a:ext cx="2062791" cy="999923"/>
                    <a:chOff x="3418451" y="1327507"/>
                    <a:chExt cx="2706124" cy="1321666"/>
                  </a:xfrm>
                </p:grpSpPr>
                <p:sp>
                  <p:nvSpPr>
                    <p:cNvPr id="53" name="Donut 52"/>
                    <p:cNvSpPr/>
                    <p:nvPr/>
                  </p:nvSpPr>
                  <p:spPr>
                    <a:xfrm>
                      <a:off x="3418451" y="1327507"/>
                      <a:ext cx="2706124" cy="1321666"/>
                    </a:xfrm>
                    <a:prstGeom prst="donut">
                      <a:avLst>
                        <a:gd name="adj" fmla="val 50000"/>
                      </a:avLst>
                    </a:prstGeom>
                    <a:solidFill>
                      <a:srgbClr val="00AB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Segoe UI"/>
                      </a:endParaRPr>
                    </a:p>
                  </p:txBody>
                </p:sp>
                <p:sp>
                  <p:nvSpPr>
                    <p:cNvPr id="54" name="Freeform 53"/>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Segoe UI"/>
                      </a:endParaRPr>
                    </a:p>
                  </p:txBody>
                </p:sp>
              </p:grpSp>
            </p:grpSp>
            <p:sp>
              <p:nvSpPr>
                <p:cNvPr id="49" name="TextBox 48"/>
                <p:cNvSpPr txBox="1"/>
                <p:nvPr/>
              </p:nvSpPr>
              <p:spPr>
                <a:xfrm>
                  <a:off x="9781298" y="3659933"/>
                  <a:ext cx="1249109" cy="871355"/>
                </a:xfrm>
                <a:prstGeom prst="rect">
                  <a:avLst/>
                </a:prstGeom>
                <a:noFill/>
              </p:spPr>
              <p:txBody>
                <a:bodyPr wrap="none" lIns="175761" tIns="140609" rIns="175761" bIns="140609" rtlCol="0">
                  <a:spAutoFit/>
                </a:bodyPr>
                <a:lstStyle/>
                <a:p>
                  <a:pPr marL="0" marR="0" lvl="0" indent="0" algn="ctr" defTabSz="895509" eaLnBrk="1" fontAlgn="base" latinLnBrk="0" hangingPunct="1">
                    <a:lnSpc>
                      <a:spcPct val="90000"/>
                    </a:lnSpc>
                    <a:spcBef>
                      <a:spcPct val="0"/>
                    </a:spcBef>
                    <a:spcAft>
                      <a:spcPts val="576"/>
                    </a:spcAft>
                    <a:buClrTx/>
                    <a:buSzTx/>
                    <a:buFontTx/>
                    <a:buNone/>
                    <a:tabLst/>
                    <a:defRPr/>
                  </a:pPr>
                  <a:r>
                    <a:rPr kumimoji="0" lang="en-US" sz="1372" b="0" i="0" u="none" strike="noStrike" kern="0" cap="none" spc="0" normalizeH="0" baseline="0" noProof="0" dirty="0">
                      <a:ln>
                        <a:noFill/>
                      </a:ln>
                      <a:solidFill>
                        <a:srgbClr val="515151"/>
                      </a:solidFill>
                      <a:effectLst/>
                      <a:uLnTx/>
                      <a:uFillTx/>
                      <a:latin typeface="Segoe UI" panose="020B0502040204020203" pitchFamily="34" charset="0"/>
                      <a:ea typeface="MS PGothic" charset="0"/>
                      <a:cs typeface="Segoe UI" panose="020B0502040204020203" pitchFamily="34" charset="0"/>
                    </a:rPr>
                    <a:t>Azure SQL </a:t>
                  </a:r>
                  <a:br>
                    <a:rPr kumimoji="0" lang="en-US" sz="1372" b="0" i="0" u="none" strike="noStrike" kern="0" cap="none" spc="0" normalizeH="0" baseline="0" noProof="0" dirty="0">
                      <a:ln>
                        <a:noFill/>
                      </a:ln>
                      <a:solidFill>
                        <a:srgbClr val="515151"/>
                      </a:solidFill>
                      <a:effectLst/>
                      <a:uLnTx/>
                      <a:uFillTx/>
                      <a:latin typeface="Segoe UI" panose="020B0502040204020203" pitchFamily="34" charset="0"/>
                      <a:ea typeface="MS PGothic" charset="0"/>
                      <a:cs typeface="Segoe UI" panose="020B0502040204020203" pitchFamily="34" charset="0"/>
                    </a:rPr>
                  </a:br>
                  <a:r>
                    <a:rPr kumimoji="0" lang="en-US" sz="1372" b="0" i="0" u="none" strike="noStrike" kern="0" cap="none" spc="0" normalizeH="0" baseline="0" noProof="0" dirty="0">
                      <a:ln>
                        <a:noFill/>
                      </a:ln>
                      <a:solidFill>
                        <a:srgbClr val="515151"/>
                      </a:solidFill>
                      <a:effectLst/>
                      <a:uLnTx/>
                      <a:uFillTx/>
                      <a:latin typeface="Segoe UI" panose="020B0502040204020203" pitchFamily="34" charset="0"/>
                      <a:ea typeface="MS PGothic" charset="0"/>
                      <a:cs typeface="Segoe UI" panose="020B0502040204020203" pitchFamily="34" charset="0"/>
                    </a:rPr>
                    <a:t>Data</a:t>
                  </a:r>
                  <a:br>
                    <a:rPr kumimoji="0" lang="en-US" sz="1372" b="0" i="0" u="none" strike="noStrike" kern="0" cap="none" spc="0" normalizeH="0" baseline="0" noProof="0" dirty="0">
                      <a:ln>
                        <a:noFill/>
                      </a:ln>
                      <a:solidFill>
                        <a:srgbClr val="515151"/>
                      </a:solidFill>
                      <a:effectLst/>
                      <a:uLnTx/>
                      <a:uFillTx/>
                      <a:latin typeface="Segoe UI" panose="020B0502040204020203" pitchFamily="34" charset="0"/>
                      <a:ea typeface="MS PGothic" charset="0"/>
                      <a:cs typeface="Segoe UI" panose="020B0502040204020203" pitchFamily="34" charset="0"/>
                    </a:rPr>
                  </a:br>
                  <a:r>
                    <a:rPr kumimoji="0" lang="en-US" sz="1372" b="0" i="0" u="none" strike="noStrike" kern="0" cap="none" spc="0" normalizeH="0" baseline="0" noProof="0" dirty="0">
                      <a:ln>
                        <a:noFill/>
                      </a:ln>
                      <a:solidFill>
                        <a:srgbClr val="515151"/>
                      </a:solidFill>
                      <a:effectLst/>
                      <a:uLnTx/>
                      <a:uFillTx/>
                      <a:latin typeface="Segoe UI" panose="020B0502040204020203" pitchFamily="34" charset="0"/>
                      <a:ea typeface="MS PGothic" charset="0"/>
                      <a:cs typeface="Segoe UI" panose="020B0502040204020203" pitchFamily="34" charset="0"/>
                    </a:rPr>
                    <a:t>Warehouse</a:t>
                  </a:r>
                </a:p>
              </p:txBody>
            </p:sp>
          </p:grpSp>
          <p:sp>
            <p:nvSpPr>
              <p:cNvPr id="55" name="Freeform 54"/>
              <p:cNvSpPr/>
              <p:nvPr/>
            </p:nvSpPr>
            <p:spPr bwMode="auto">
              <a:xfrm>
                <a:off x="2104845" y="4630510"/>
                <a:ext cx="680561" cy="427009"/>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ct val="0"/>
                  </a:spcBef>
                  <a:spcAft>
                    <a:spcPct val="0"/>
                  </a:spcAft>
                  <a:buClrTx/>
                  <a:buSzTx/>
                  <a:buFontTx/>
                  <a:buNone/>
                  <a:tabLst/>
                  <a:defRPr/>
                </a:pPr>
                <a:endParaRPr kumimoji="0" lang="en-IN" sz="1922"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56" name="Rectangle 442"/>
              <p:cNvSpPr>
                <a:spLocks noChangeArrowheads="1"/>
              </p:cNvSpPr>
              <p:nvPr/>
            </p:nvSpPr>
            <p:spPr bwMode="auto">
              <a:xfrm>
                <a:off x="2316365" y="4792662"/>
                <a:ext cx="325395" cy="18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896386" eaLnBrk="0" fontAlgn="base" latinLnBrk="0" hangingPunct="0">
                  <a:lnSpc>
                    <a:spcPct val="100000"/>
                  </a:lnSpc>
                  <a:spcBef>
                    <a:spcPct val="0"/>
                  </a:spcBef>
                  <a:spcAft>
                    <a:spcPct val="0"/>
                  </a:spcAft>
                  <a:buClrTx/>
                  <a:buSzTx/>
                  <a:buFontTx/>
                  <a:buNone/>
                  <a:tabLst/>
                  <a:defRPr/>
                </a:pPr>
                <a:r>
                  <a:rPr kumimoji="0" lang="en-US" altLang="en-US" sz="1176" b="0" i="0" u="none" strike="noStrike" kern="0" cap="none" spc="0" normalizeH="0" baseline="0" noProof="0" dirty="0">
                    <a:ln>
                      <a:noFill/>
                    </a:ln>
                    <a:solidFill>
                      <a:srgbClr val="505050"/>
                    </a:solidFill>
                    <a:effectLst/>
                    <a:uLnTx/>
                    <a:uFillTx/>
                    <a:latin typeface="Segoe UI"/>
                  </a:rPr>
                  <a:t>PaaS</a:t>
                </a:r>
                <a:endParaRPr kumimoji="0" lang="en-US" altLang="en-US" sz="1765" b="0" i="0" u="none" strike="noStrike" kern="0" cap="none" spc="0" normalizeH="0" baseline="0" noProof="0" dirty="0">
                  <a:ln>
                    <a:noFill/>
                  </a:ln>
                  <a:solidFill>
                    <a:srgbClr val="505050"/>
                  </a:solidFill>
                  <a:effectLst/>
                  <a:uLnTx/>
                  <a:uFillTx/>
                  <a:latin typeface="Segoe UI"/>
                </a:endParaRPr>
              </a:p>
            </p:txBody>
          </p:sp>
        </p:grpSp>
        <p:sp>
          <p:nvSpPr>
            <p:cNvPr id="7" name="Oval 6"/>
            <p:cNvSpPr/>
            <p:nvPr/>
          </p:nvSpPr>
          <p:spPr bwMode="auto">
            <a:xfrm>
              <a:off x="4167266" y="4407683"/>
              <a:ext cx="1101237" cy="1101237"/>
            </a:xfrm>
            <a:prstGeom prst="ellipse">
              <a:avLst/>
            </a:prstGeom>
            <a:solidFill>
              <a:srgbClr val="107C1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57" name="Rectangle 423"/>
            <p:cNvSpPr>
              <a:spLocks noChangeArrowheads="1"/>
            </p:cNvSpPr>
            <p:nvPr/>
          </p:nvSpPr>
          <p:spPr bwMode="auto">
            <a:xfrm>
              <a:off x="4298618" y="4773635"/>
              <a:ext cx="8385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eaLnBrk="0" fontAlgn="base" latinLnBrk="0" hangingPunct="0">
                <a:lnSpc>
                  <a:spcPct val="100000"/>
                </a:lnSpc>
                <a:spcBef>
                  <a:spcPct val="0"/>
                </a:spcBef>
                <a:spcAft>
                  <a:spcPct val="0"/>
                </a:spcAft>
                <a:buClrTx/>
                <a:buSzTx/>
                <a:buFontTx/>
                <a:buNone/>
                <a:tabLst/>
                <a:defRPr/>
              </a:pPr>
              <a:r>
                <a:rPr kumimoji="0" lang="en-US" altLang="en-US" sz="1176"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Other Azure components</a:t>
              </a:r>
            </a:p>
          </p:txBody>
        </p:sp>
        <p:grpSp>
          <p:nvGrpSpPr>
            <p:cNvPr id="60" name="Group 59"/>
            <p:cNvGrpSpPr/>
            <p:nvPr/>
          </p:nvGrpSpPr>
          <p:grpSpPr>
            <a:xfrm>
              <a:off x="569225" y="5707062"/>
              <a:ext cx="1077012" cy="1205486"/>
              <a:chOff x="4837184" y="1883229"/>
              <a:chExt cx="1077012" cy="1205486"/>
            </a:xfrm>
          </p:grpSpPr>
          <p:sp>
            <p:nvSpPr>
              <p:cNvPr id="61" name="TextBox 60"/>
              <p:cNvSpPr txBox="1"/>
              <p:nvPr/>
            </p:nvSpPr>
            <p:spPr>
              <a:xfrm>
                <a:off x="4837184" y="2577459"/>
                <a:ext cx="1077012" cy="511256"/>
              </a:xfrm>
              <a:prstGeom prst="rect">
                <a:avLst/>
              </a:prstGeom>
              <a:noFill/>
            </p:spPr>
            <p:txBody>
              <a:bodyPr wrap="none" lIns="175761" tIns="140609" rIns="175761" bIns="140609" rtlCol="0">
                <a:spAutoFit/>
              </a:bodyPr>
              <a:lstStyle/>
              <a:p>
                <a:pPr marL="0" marR="0" lvl="0" indent="0" algn="ctr" defTabSz="895509" eaLnBrk="1" fontAlgn="base" latinLnBrk="0" hangingPunct="1">
                  <a:lnSpc>
                    <a:spcPct val="90000"/>
                  </a:lnSpc>
                  <a:spcBef>
                    <a:spcPct val="0"/>
                  </a:spcBef>
                  <a:spcAft>
                    <a:spcPts val="576"/>
                  </a:spcAft>
                  <a:buClrTx/>
                  <a:buSzTx/>
                  <a:buFontTx/>
                  <a:buNone/>
                  <a:tabLst/>
                  <a:defRPr/>
                </a:pPr>
                <a:r>
                  <a:rPr kumimoji="0" lang="en-US" sz="1568" b="0" i="0" u="none" strike="noStrike" kern="0" cap="none" spc="0" normalizeH="0" baseline="0" noProof="0" dirty="0">
                    <a:ln>
                      <a:noFill/>
                    </a:ln>
                    <a:solidFill>
                      <a:srgbClr val="515151"/>
                    </a:solidFill>
                    <a:effectLst/>
                    <a:uLnTx/>
                    <a:uFillTx/>
                    <a:latin typeface="Segoe UI Semilight" panose="020B0402040204020203" pitchFamily="34" charset="0"/>
                    <a:ea typeface="MS PGothic" charset="0"/>
                    <a:cs typeface="Segoe UI Semilight" panose="020B0402040204020203" pitchFamily="34" charset="0"/>
                  </a:rPr>
                  <a:t>Hadoop</a:t>
                </a:r>
              </a:p>
            </p:txBody>
          </p:sp>
          <p:sp>
            <p:nvSpPr>
              <p:cNvPr id="62" name="Freeform 61"/>
              <p:cNvSpPr>
                <a:spLocks/>
              </p:cNvSpPr>
              <p:nvPr/>
            </p:nvSpPr>
            <p:spPr bwMode="auto">
              <a:xfrm>
                <a:off x="4869192" y="1883229"/>
                <a:ext cx="1010470" cy="708674"/>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0072C6">
                  <a:lumMod val="75000"/>
                </a:srgbClr>
              </a:solidFill>
              <a:ln>
                <a:noFill/>
              </a:ln>
            </p:spPr>
            <p:txBody>
              <a:bodyPr vert="horz" wrap="square" lIns="87855" tIns="43927" rIns="87855" bIns="43927" numCol="1" anchor="t" anchorCtr="0" compatLnSpc="1">
                <a:prstTxWarp prst="textNoShape">
                  <a:avLst/>
                </a:prstTxWarp>
              </a:bodyPr>
              <a:lstStyle/>
              <a:p>
                <a:pPr marL="0" marR="0" lvl="0" indent="0" defTabSz="895165" eaLnBrk="1" fontAlgn="base" latinLnBrk="0" hangingPunct="1">
                  <a:lnSpc>
                    <a:spcPct val="100000"/>
                  </a:lnSpc>
                  <a:spcBef>
                    <a:spcPct val="0"/>
                  </a:spcBef>
                  <a:spcAft>
                    <a:spcPct val="0"/>
                  </a:spcAft>
                  <a:buClrTx/>
                  <a:buSzTx/>
                  <a:buFontTx/>
                  <a:buNone/>
                  <a:tabLst/>
                  <a:defRPr/>
                </a:pPr>
                <a:endParaRPr kumimoji="0" lang="en-IN" sz="2307" b="0" i="0" u="none" strike="noStrike" kern="0" cap="none" spc="0" normalizeH="0" baseline="0" noProof="0">
                  <a:ln>
                    <a:noFill/>
                  </a:ln>
                  <a:solidFill>
                    <a:srgbClr val="000000"/>
                  </a:solidFill>
                  <a:effectLst/>
                  <a:uLnTx/>
                  <a:uFillTx/>
                  <a:latin typeface="Segoe UI"/>
                  <a:ea typeface="MS PGothic" charset="0"/>
                </a:endParaRPr>
              </a:p>
            </p:txBody>
          </p:sp>
        </p:grpSp>
        <p:grpSp>
          <p:nvGrpSpPr>
            <p:cNvPr id="90" name="Group 89"/>
            <p:cNvGrpSpPr/>
            <p:nvPr/>
          </p:nvGrpSpPr>
          <p:grpSpPr>
            <a:xfrm>
              <a:off x="2485453" y="5780914"/>
              <a:ext cx="1018420" cy="1131634"/>
              <a:chOff x="2485453" y="5870828"/>
              <a:chExt cx="1018420" cy="1131634"/>
            </a:xfrm>
          </p:grpSpPr>
          <p:sp>
            <p:nvSpPr>
              <p:cNvPr id="63" name="Rectangle 437"/>
              <p:cNvSpPr>
                <a:spLocks noChangeArrowheads="1"/>
              </p:cNvSpPr>
              <p:nvPr/>
            </p:nvSpPr>
            <p:spPr bwMode="auto">
              <a:xfrm>
                <a:off x="2485453" y="6510019"/>
                <a:ext cx="101842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eaLnBrk="0" fontAlgn="base" latinLnBrk="0" hangingPunct="0">
                  <a:lnSpc>
                    <a:spcPct val="100000"/>
                  </a:lnSpc>
                  <a:spcBef>
                    <a:spcPct val="0"/>
                  </a:spcBef>
                  <a:spcAft>
                    <a:spcPct val="0"/>
                  </a:spcAft>
                  <a:buClrTx/>
                  <a:buSzTx/>
                  <a:buFontTx/>
                  <a:buNone/>
                  <a:tabLst/>
                  <a:defRPr/>
                </a:pPr>
                <a:r>
                  <a:rPr kumimoji="0" lang="en-US" altLang="en-US" sz="1568" b="0" i="0" u="none" strike="noStrike" kern="0" cap="none" spc="0" normalizeH="0" baseline="0" noProof="0" dirty="0">
                    <a:ln>
                      <a:noFill/>
                    </a:ln>
                    <a:solidFill>
                      <a:srgbClr val="505050"/>
                    </a:solidFill>
                    <a:effectLst/>
                    <a:uLnTx/>
                    <a:uFillTx/>
                    <a:latin typeface="Segoe UI Semilight" panose="020B0402040204020203" pitchFamily="34" charset="0"/>
                    <a:cs typeface="Segoe UI Semilight" panose="020B0402040204020203" pitchFamily="34" charset="0"/>
                  </a:rPr>
                  <a:t>Azure Blob </a:t>
                </a:r>
                <a:br>
                  <a:rPr kumimoji="0" lang="en-US" altLang="en-US" sz="1568" b="0" i="0" u="none" strike="noStrike" kern="0" cap="none" spc="0" normalizeH="0" baseline="0" noProof="0" dirty="0">
                    <a:ln>
                      <a:noFill/>
                    </a:ln>
                    <a:solidFill>
                      <a:srgbClr val="505050"/>
                    </a:solidFill>
                    <a:effectLst/>
                    <a:uLnTx/>
                    <a:uFillTx/>
                    <a:latin typeface="Segoe UI Semilight" panose="020B0402040204020203" pitchFamily="34" charset="0"/>
                    <a:cs typeface="Segoe UI Semilight" panose="020B0402040204020203" pitchFamily="34" charset="0"/>
                  </a:rPr>
                </a:br>
                <a:r>
                  <a:rPr kumimoji="0" lang="en-US" altLang="en-US" sz="1568" b="0" i="0" u="none" strike="noStrike" kern="0" cap="none" spc="0" normalizeH="0" baseline="0" noProof="0" dirty="0">
                    <a:ln>
                      <a:noFill/>
                    </a:ln>
                    <a:solidFill>
                      <a:srgbClr val="505050"/>
                    </a:solidFill>
                    <a:effectLst/>
                    <a:uLnTx/>
                    <a:uFillTx/>
                    <a:latin typeface="Segoe UI Semilight" panose="020B0402040204020203" pitchFamily="34" charset="0"/>
                    <a:cs typeface="Segoe UI Semilight" panose="020B0402040204020203" pitchFamily="34" charset="0"/>
                  </a:rPr>
                  <a:t>Storage</a:t>
                </a:r>
              </a:p>
            </p:txBody>
          </p:sp>
          <p:sp>
            <p:nvSpPr>
              <p:cNvPr id="64" name="Freeform 63"/>
              <p:cNvSpPr/>
              <p:nvPr/>
            </p:nvSpPr>
            <p:spPr bwMode="auto">
              <a:xfrm>
                <a:off x="2567071" y="5870828"/>
                <a:ext cx="855185" cy="53657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ct val="0"/>
                  </a:spcBef>
                  <a:spcAft>
                    <a:spcPct val="0"/>
                  </a:spcAft>
                  <a:buClrTx/>
                  <a:buSzTx/>
                  <a:buFontTx/>
                  <a:buNone/>
                  <a:tabLst/>
                  <a:defRPr/>
                </a:pPr>
                <a:endParaRPr kumimoji="0" lang="en-IN" sz="1922"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grpSp>
      <p:sp>
        <p:nvSpPr>
          <p:cNvPr id="94" name="Title 1"/>
          <p:cNvSpPr>
            <a:spLocks noGrp="1"/>
          </p:cNvSpPr>
          <p:nvPr>
            <p:ph type="title"/>
          </p:nvPr>
        </p:nvSpPr>
        <p:spPr>
          <a:xfrm>
            <a:off x="269241" y="289957"/>
            <a:ext cx="4258015" cy="3091141"/>
          </a:xfrm>
        </p:spPr>
        <p:txBody>
          <a:bodyPr/>
          <a:lstStyle/>
          <a:p>
            <a:r>
              <a:rPr lang="en-US" dirty="0">
                <a:solidFill>
                  <a:schemeClr val="bg1"/>
                </a:solidFill>
              </a:rPr>
              <a:t>Supports data ingestion from literally anywhere…</a:t>
            </a:r>
          </a:p>
        </p:txBody>
      </p:sp>
      <p:sp>
        <p:nvSpPr>
          <p:cNvPr id="100" name="Rectangle 437"/>
          <p:cNvSpPr>
            <a:spLocks noChangeArrowheads="1"/>
          </p:cNvSpPr>
          <p:nvPr/>
        </p:nvSpPr>
        <p:spPr bwMode="auto">
          <a:xfrm>
            <a:off x="7400000" y="2805393"/>
            <a:ext cx="1086466" cy="48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896386" eaLnBrk="0" fontAlgn="base" latinLnBrk="0" hangingPunct="0">
              <a:lnSpc>
                <a:spcPct val="100000"/>
              </a:lnSpc>
              <a:spcBef>
                <a:spcPct val="0"/>
              </a:spcBef>
              <a:spcAft>
                <a:spcPct val="0"/>
              </a:spcAft>
              <a:buClrTx/>
              <a:buSzTx/>
              <a:buFontTx/>
              <a:buNone/>
              <a:tabLst/>
              <a:defRPr/>
            </a:pPr>
            <a:r>
              <a:rPr kumimoji="0" lang="en-US" altLang="en-US" sz="1568" b="0" i="0" u="none" strike="noStrike" kern="0" cap="none" spc="0" normalizeH="0" baseline="0" noProof="0" dirty="0">
                <a:ln>
                  <a:noFill/>
                </a:ln>
                <a:solidFill>
                  <a:srgbClr val="505050"/>
                </a:solidFill>
                <a:effectLst/>
                <a:uLnTx/>
                <a:uFillTx/>
                <a:latin typeface="Segoe UI Semilight" panose="020B0402040204020203" pitchFamily="34" charset="0"/>
                <a:cs typeface="Segoe UI Semilight" panose="020B0402040204020203" pitchFamily="34" charset="0"/>
              </a:rPr>
              <a:t>Azure </a:t>
            </a:r>
          </a:p>
          <a:p>
            <a:pPr marL="0" marR="0" lvl="0" indent="0" algn="r" defTabSz="896386" eaLnBrk="0" fontAlgn="base" latinLnBrk="0" hangingPunct="0">
              <a:lnSpc>
                <a:spcPct val="100000"/>
              </a:lnSpc>
              <a:spcBef>
                <a:spcPct val="0"/>
              </a:spcBef>
              <a:spcAft>
                <a:spcPct val="0"/>
              </a:spcAft>
              <a:buClrTx/>
              <a:buSzTx/>
              <a:buFontTx/>
              <a:buNone/>
              <a:tabLst/>
              <a:defRPr/>
            </a:pPr>
            <a:r>
              <a:rPr kumimoji="0" lang="en-US" altLang="en-US" sz="1568" b="0" i="0" u="none" strike="noStrike" kern="0" cap="none" spc="0" normalizeH="0" baseline="0" noProof="0" dirty="0">
                <a:ln>
                  <a:noFill/>
                </a:ln>
                <a:solidFill>
                  <a:srgbClr val="505050"/>
                </a:solidFill>
                <a:effectLst/>
                <a:uLnTx/>
                <a:uFillTx/>
                <a:latin typeface="Segoe UI Semilight" panose="020B0402040204020203" pitchFamily="34" charset="0"/>
                <a:cs typeface="Segoe UI Semilight" panose="020B0402040204020203" pitchFamily="34" charset="0"/>
              </a:rPr>
              <a:t>Data Factory</a:t>
            </a:r>
          </a:p>
        </p:txBody>
      </p:sp>
    </p:spTree>
    <p:extLst>
      <p:ext uri="{BB962C8B-B14F-4D97-AF65-F5344CB8AC3E}">
        <p14:creationId xmlns:p14="http://schemas.microsoft.com/office/powerpoint/2010/main" val="1286279489"/>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Compute Set"/>
          <p:cNvGrpSpPr/>
          <p:nvPr/>
        </p:nvGrpSpPr>
        <p:grpSpPr>
          <a:xfrm>
            <a:off x="995968" y="1675256"/>
            <a:ext cx="10200064" cy="1941457"/>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eaLnBrk="1" fontAlgn="base" latinLnBrk="0" hangingPunct="1">
                <a:lnSpc>
                  <a:spcPct val="90000"/>
                </a:lnSpc>
                <a:spcBef>
                  <a:spcPct val="0"/>
                </a:spcBef>
                <a:spcAft>
                  <a:spcPct val="0"/>
                </a:spcAft>
                <a:buClrTx/>
                <a:buSzTx/>
                <a:buFontTx/>
                <a:buNone/>
                <a:tabLst/>
                <a:defRPr/>
              </a:pPr>
              <a:endParaRPr kumimoji="0" lang="en-GB" sz="2353"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16" name="Compute Text"/>
            <p:cNvSpPr txBox="1"/>
            <p:nvPr/>
          </p:nvSpPr>
          <p:spPr>
            <a:xfrm rot="16200000">
              <a:off x="720885" y="2522987"/>
              <a:ext cx="1624339" cy="627858"/>
            </a:xfrm>
            <a:prstGeom prst="rect">
              <a:avLst/>
            </a:prstGeom>
            <a:noFill/>
            <a:ln>
              <a:noFill/>
            </a:ln>
          </p:spPr>
          <p:txBody>
            <a:bodyPr wrap="non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GB" sz="2353" b="0" i="0" u="none" strike="noStrike" kern="0" cap="none" spc="0" normalizeH="0" baseline="0" noProof="0" dirty="0">
                  <a:ln>
                    <a:noFill/>
                  </a:ln>
                  <a:solidFill>
                    <a:schemeClr val="bg1"/>
                  </a:solidFill>
                  <a:effectLst/>
                  <a:uLnTx/>
                  <a:uFillTx/>
                </a:rPr>
                <a:t>Compute</a:t>
              </a:r>
            </a:p>
          </p:txBody>
        </p:sp>
      </p:grpSp>
      <p:grpSp>
        <p:nvGrpSpPr>
          <p:cNvPr id="2" name="Storage Set"/>
          <p:cNvGrpSpPr/>
          <p:nvPr/>
        </p:nvGrpSpPr>
        <p:grpSpPr>
          <a:xfrm>
            <a:off x="1049187" y="3781964"/>
            <a:ext cx="10200064" cy="2823699"/>
            <a:chOff x="1070225" y="3857302"/>
            <a:chExt cx="10404596" cy="2880320"/>
          </a:xfrm>
          <a:solidFill>
            <a:schemeClr val="tx2"/>
          </a:solidFill>
        </p:grpSpPr>
        <p:sp>
          <p:nvSpPr>
            <p:cNvPr id="25" name="Rounded Rectangle 24"/>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eaLnBrk="1" fontAlgn="base" latinLnBrk="0" hangingPunct="1">
                <a:lnSpc>
                  <a:spcPct val="90000"/>
                </a:lnSpc>
                <a:spcBef>
                  <a:spcPct val="0"/>
                </a:spcBef>
                <a:spcAft>
                  <a:spcPct val="0"/>
                </a:spcAft>
                <a:buClrTx/>
                <a:buSzTx/>
                <a:buFontTx/>
                <a:buNone/>
                <a:tabLst/>
                <a:defRPr/>
              </a:pPr>
              <a:endParaRPr kumimoji="0" lang="en-GB" sz="2353"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grpSp>
          <p:nvGrpSpPr>
            <p:cNvPr id="126" name="Storage"/>
            <p:cNvGrpSpPr/>
            <p:nvPr/>
          </p:nvGrpSpPr>
          <p:grpSpPr>
            <a:xfrm>
              <a:off x="2094836" y="4073326"/>
              <a:ext cx="8294427" cy="2502583"/>
              <a:chOff x="2094836" y="4073326"/>
              <a:chExt cx="8294427" cy="2502583"/>
            </a:xfrm>
            <a:grpFill/>
          </p:grpSpPr>
          <p:pic>
            <p:nvPicPr>
              <p:cNvPr id="20" name="Picture 19"/>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2099026" y="4073326"/>
                <a:ext cx="780290" cy="780290"/>
              </a:xfrm>
              <a:prstGeom prst="rect">
                <a:avLst/>
              </a:prstGeom>
              <a:grpFill/>
              <a:ln>
                <a:noFill/>
              </a:ln>
            </p:spPr>
          </p:pic>
          <p:pic>
            <p:nvPicPr>
              <p:cNvPr id="21" name="Picture 20"/>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2933756" y="4073326"/>
                <a:ext cx="780290" cy="780290"/>
              </a:xfrm>
              <a:prstGeom prst="rect">
                <a:avLst/>
              </a:prstGeom>
              <a:grpFill/>
              <a:ln>
                <a:noFill/>
              </a:ln>
            </p:spPr>
          </p:pic>
          <p:pic>
            <p:nvPicPr>
              <p:cNvPr id="22" name="Picture 21"/>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3768486" y="4073326"/>
                <a:ext cx="780290" cy="780290"/>
              </a:xfrm>
              <a:prstGeom prst="rect">
                <a:avLst/>
              </a:prstGeom>
              <a:grpFill/>
              <a:ln>
                <a:noFill/>
              </a:ln>
            </p:spPr>
          </p:pic>
          <p:pic>
            <p:nvPicPr>
              <p:cNvPr id="23" name="Picture 22"/>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4603216" y="4073326"/>
                <a:ext cx="780290" cy="780290"/>
              </a:xfrm>
              <a:prstGeom prst="rect">
                <a:avLst/>
              </a:prstGeom>
              <a:grpFill/>
              <a:ln>
                <a:noFill/>
              </a:ln>
            </p:spPr>
          </p:pic>
          <p:pic>
            <p:nvPicPr>
              <p:cNvPr id="24" name="Picture 23"/>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5437947" y="4073326"/>
                <a:ext cx="780290" cy="780290"/>
              </a:xfrm>
              <a:prstGeom prst="rect">
                <a:avLst/>
              </a:prstGeom>
              <a:grpFill/>
              <a:ln>
                <a:noFill/>
              </a:ln>
            </p:spPr>
          </p:pic>
          <p:pic>
            <p:nvPicPr>
              <p:cNvPr id="38" name="Picture 37"/>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2094836" y="4934472"/>
                <a:ext cx="780290" cy="780290"/>
              </a:xfrm>
              <a:prstGeom prst="rect">
                <a:avLst/>
              </a:prstGeom>
              <a:grpFill/>
              <a:ln>
                <a:noFill/>
              </a:ln>
            </p:spPr>
          </p:pic>
          <p:pic>
            <p:nvPicPr>
              <p:cNvPr id="39" name="Picture 38"/>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2929566" y="4934472"/>
                <a:ext cx="780290" cy="780290"/>
              </a:xfrm>
              <a:prstGeom prst="rect">
                <a:avLst/>
              </a:prstGeom>
              <a:grpFill/>
              <a:ln>
                <a:noFill/>
              </a:ln>
            </p:spPr>
          </p:pic>
          <p:pic>
            <p:nvPicPr>
              <p:cNvPr id="40" name="Picture 39"/>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3764296" y="4934472"/>
                <a:ext cx="780290" cy="780290"/>
              </a:xfrm>
              <a:prstGeom prst="rect">
                <a:avLst/>
              </a:prstGeom>
              <a:grpFill/>
              <a:ln>
                <a:noFill/>
              </a:ln>
            </p:spPr>
          </p:pic>
          <p:pic>
            <p:nvPicPr>
              <p:cNvPr id="41" name="Picture 40"/>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4599026" y="4934472"/>
                <a:ext cx="780290" cy="780290"/>
              </a:xfrm>
              <a:prstGeom prst="rect">
                <a:avLst/>
              </a:prstGeom>
              <a:grpFill/>
              <a:ln>
                <a:noFill/>
              </a:ln>
            </p:spPr>
          </p:pic>
          <p:pic>
            <p:nvPicPr>
              <p:cNvPr id="42" name="Picture 41"/>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5433757" y="4934472"/>
                <a:ext cx="780290" cy="780290"/>
              </a:xfrm>
              <a:prstGeom prst="rect">
                <a:avLst/>
              </a:prstGeom>
              <a:grpFill/>
              <a:ln>
                <a:noFill/>
              </a:ln>
            </p:spPr>
          </p:pic>
          <p:pic>
            <p:nvPicPr>
              <p:cNvPr id="43" name="Picture 42"/>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2099026" y="5795619"/>
                <a:ext cx="780290" cy="780290"/>
              </a:xfrm>
              <a:prstGeom prst="rect">
                <a:avLst/>
              </a:prstGeom>
              <a:grpFill/>
              <a:ln>
                <a:noFill/>
              </a:ln>
            </p:spPr>
          </p:pic>
          <p:pic>
            <p:nvPicPr>
              <p:cNvPr id="44" name="Picture 43"/>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2933756" y="5795619"/>
                <a:ext cx="780290" cy="780290"/>
              </a:xfrm>
              <a:prstGeom prst="rect">
                <a:avLst/>
              </a:prstGeom>
              <a:grpFill/>
              <a:ln>
                <a:noFill/>
              </a:ln>
            </p:spPr>
          </p:pic>
          <p:pic>
            <p:nvPicPr>
              <p:cNvPr id="45" name="Picture 44"/>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3768486" y="5795619"/>
                <a:ext cx="780290" cy="780290"/>
              </a:xfrm>
              <a:prstGeom prst="rect">
                <a:avLst/>
              </a:prstGeom>
              <a:grpFill/>
              <a:ln>
                <a:noFill/>
              </a:ln>
            </p:spPr>
          </p:pic>
          <p:pic>
            <p:nvPicPr>
              <p:cNvPr id="46" name="Picture 45"/>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4603216" y="5795619"/>
                <a:ext cx="780290" cy="780290"/>
              </a:xfrm>
              <a:prstGeom prst="rect">
                <a:avLst/>
              </a:prstGeom>
              <a:grpFill/>
              <a:ln>
                <a:noFill/>
              </a:ln>
            </p:spPr>
          </p:pic>
          <p:pic>
            <p:nvPicPr>
              <p:cNvPr id="47" name="Picture 46"/>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5437947" y="5795619"/>
                <a:ext cx="780290" cy="780290"/>
              </a:xfrm>
              <a:prstGeom prst="rect">
                <a:avLst/>
              </a:prstGeom>
              <a:grpFill/>
              <a:ln>
                <a:noFill/>
              </a:ln>
            </p:spPr>
          </p:pic>
          <p:pic>
            <p:nvPicPr>
              <p:cNvPr id="48" name="Picture 47"/>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6270052" y="4073326"/>
                <a:ext cx="780290" cy="780290"/>
              </a:xfrm>
              <a:prstGeom prst="rect">
                <a:avLst/>
              </a:prstGeom>
              <a:grpFill/>
              <a:ln>
                <a:noFill/>
              </a:ln>
            </p:spPr>
          </p:pic>
          <p:pic>
            <p:nvPicPr>
              <p:cNvPr id="49" name="Picture 48"/>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7104782" y="4073326"/>
                <a:ext cx="780290" cy="780290"/>
              </a:xfrm>
              <a:prstGeom prst="rect">
                <a:avLst/>
              </a:prstGeom>
              <a:grpFill/>
              <a:ln>
                <a:noFill/>
              </a:ln>
            </p:spPr>
          </p:pic>
          <p:pic>
            <p:nvPicPr>
              <p:cNvPr id="50" name="Picture 49"/>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7939512" y="4073326"/>
                <a:ext cx="780290" cy="780290"/>
              </a:xfrm>
              <a:prstGeom prst="rect">
                <a:avLst/>
              </a:prstGeom>
              <a:grpFill/>
              <a:ln>
                <a:noFill/>
              </a:ln>
            </p:spPr>
          </p:pic>
          <p:pic>
            <p:nvPicPr>
              <p:cNvPr id="51" name="Picture 50"/>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8774242" y="4073326"/>
                <a:ext cx="780290" cy="780290"/>
              </a:xfrm>
              <a:prstGeom prst="rect">
                <a:avLst/>
              </a:prstGeom>
              <a:grpFill/>
              <a:ln>
                <a:noFill/>
              </a:ln>
            </p:spPr>
          </p:pic>
          <p:pic>
            <p:nvPicPr>
              <p:cNvPr id="52" name="Picture 51"/>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9608973" y="4073326"/>
                <a:ext cx="780290" cy="780290"/>
              </a:xfrm>
              <a:prstGeom prst="rect">
                <a:avLst/>
              </a:prstGeom>
              <a:grpFill/>
              <a:ln>
                <a:noFill/>
              </a:ln>
            </p:spPr>
          </p:pic>
          <p:pic>
            <p:nvPicPr>
              <p:cNvPr id="54" name="Picture 53"/>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6265862" y="4934472"/>
                <a:ext cx="780290" cy="780290"/>
              </a:xfrm>
              <a:prstGeom prst="rect">
                <a:avLst/>
              </a:prstGeom>
              <a:grpFill/>
              <a:ln>
                <a:noFill/>
              </a:ln>
            </p:spPr>
          </p:pic>
          <p:pic>
            <p:nvPicPr>
              <p:cNvPr id="55" name="Picture 54"/>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7100592" y="4934472"/>
                <a:ext cx="780290" cy="780290"/>
              </a:xfrm>
              <a:prstGeom prst="rect">
                <a:avLst/>
              </a:prstGeom>
              <a:grpFill/>
              <a:ln>
                <a:noFill/>
              </a:ln>
            </p:spPr>
          </p:pic>
          <p:pic>
            <p:nvPicPr>
              <p:cNvPr id="56" name="Picture 55"/>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7935322" y="4934472"/>
                <a:ext cx="780290" cy="780290"/>
              </a:xfrm>
              <a:prstGeom prst="rect">
                <a:avLst/>
              </a:prstGeom>
              <a:grpFill/>
              <a:ln>
                <a:noFill/>
              </a:ln>
            </p:spPr>
          </p:pic>
          <p:pic>
            <p:nvPicPr>
              <p:cNvPr id="57" name="Picture 56"/>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8770052" y="4934472"/>
                <a:ext cx="780290" cy="780290"/>
              </a:xfrm>
              <a:prstGeom prst="rect">
                <a:avLst/>
              </a:prstGeom>
              <a:grpFill/>
              <a:ln>
                <a:noFill/>
              </a:ln>
            </p:spPr>
          </p:pic>
          <p:pic>
            <p:nvPicPr>
              <p:cNvPr id="58" name="Picture 57"/>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9604783" y="4934472"/>
                <a:ext cx="780290" cy="780290"/>
              </a:xfrm>
              <a:prstGeom prst="rect">
                <a:avLst/>
              </a:prstGeom>
              <a:grpFill/>
              <a:ln>
                <a:noFill/>
              </a:ln>
            </p:spPr>
          </p:pic>
          <p:pic>
            <p:nvPicPr>
              <p:cNvPr id="59" name="Picture 58"/>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6270052" y="5795619"/>
                <a:ext cx="780290" cy="780290"/>
              </a:xfrm>
              <a:prstGeom prst="rect">
                <a:avLst/>
              </a:prstGeom>
              <a:grpFill/>
              <a:ln>
                <a:noFill/>
              </a:ln>
            </p:spPr>
          </p:pic>
          <p:pic>
            <p:nvPicPr>
              <p:cNvPr id="60" name="Picture 59"/>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7104782" y="5795619"/>
                <a:ext cx="780290" cy="780290"/>
              </a:xfrm>
              <a:prstGeom prst="rect">
                <a:avLst/>
              </a:prstGeom>
              <a:grpFill/>
              <a:ln>
                <a:noFill/>
              </a:ln>
            </p:spPr>
          </p:pic>
          <p:pic>
            <p:nvPicPr>
              <p:cNvPr id="61" name="Picture 60"/>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7939512" y="5795619"/>
                <a:ext cx="780290" cy="780290"/>
              </a:xfrm>
              <a:prstGeom prst="rect">
                <a:avLst/>
              </a:prstGeom>
              <a:grpFill/>
              <a:ln>
                <a:noFill/>
              </a:ln>
            </p:spPr>
          </p:pic>
          <p:pic>
            <p:nvPicPr>
              <p:cNvPr id="62" name="Picture 61"/>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8774242" y="5795619"/>
                <a:ext cx="780290" cy="780290"/>
              </a:xfrm>
              <a:prstGeom prst="rect">
                <a:avLst/>
              </a:prstGeom>
              <a:grpFill/>
              <a:ln>
                <a:noFill/>
              </a:ln>
            </p:spPr>
          </p:pic>
          <p:pic>
            <p:nvPicPr>
              <p:cNvPr id="63" name="Picture 62"/>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9608973" y="5795619"/>
                <a:ext cx="780290" cy="780290"/>
              </a:xfrm>
              <a:prstGeom prst="rect">
                <a:avLst/>
              </a:prstGeom>
              <a:grpFill/>
              <a:ln>
                <a:noFill/>
              </a:ln>
            </p:spPr>
          </p:pic>
        </p:grpSp>
        <p:sp>
          <p:nvSpPr>
            <p:cNvPr id="217" name="Storage Text"/>
            <p:cNvSpPr txBox="1"/>
            <p:nvPr/>
          </p:nvSpPr>
          <p:spPr>
            <a:xfrm rot="16200000">
              <a:off x="133448" y="4983532"/>
              <a:ext cx="2709162" cy="627858"/>
            </a:xfrm>
            <a:prstGeom prst="rect">
              <a:avLst/>
            </a:prstGeom>
            <a:noFill/>
            <a:ln>
              <a:noFill/>
            </a:ln>
          </p:spPr>
          <p:txBody>
            <a:bodyPr wrap="non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GB" sz="2353" b="0" i="0" u="none" strike="noStrike" kern="0" cap="none" spc="0" normalizeH="0" baseline="0" noProof="0" dirty="0">
                  <a:ln>
                    <a:noFill/>
                  </a:ln>
                  <a:solidFill>
                    <a:schemeClr val="bg1"/>
                  </a:solidFill>
                  <a:effectLst/>
                  <a:uLnTx/>
                  <a:uFillTx/>
                </a:rPr>
                <a:t>Premium Storage</a:t>
              </a:r>
            </a:p>
          </p:txBody>
        </p:sp>
      </p:grpSp>
      <p:pic>
        <p:nvPicPr>
          <p:cNvPr id="208" name="Compute Node 05"/>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5300375" y="2747546"/>
            <a:ext cx="764951" cy="764951"/>
          </a:xfrm>
          <a:prstGeom prst="rect">
            <a:avLst/>
          </a:prstGeom>
          <a:ln>
            <a:noFill/>
          </a:ln>
        </p:spPr>
      </p:pic>
      <p:pic>
        <p:nvPicPr>
          <p:cNvPr id="206" name="Compute Node 04"/>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4474074" y="2747546"/>
            <a:ext cx="764951" cy="764951"/>
          </a:xfrm>
          <a:prstGeom prst="rect">
            <a:avLst/>
          </a:prstGeom>
          <a:ln>
            <a:noFill/>
          </a:ln>
        </p:spPr>
      </p:pic>
      <p:pic>
        <p:nvPicPr>
          <p:cNvPr id="207" name="Compute Node 03"/>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3647771" y="2747546"/>
            <a:ext cx="764951" cy="764951"/>
          </a:xfrm>
          <a:prstGeom prst="rect">
            <a:avLst/>
          </a:prstGeom>
          <a:ln>
            <a:noFill/>
          </a:ln>
        </p:spPr>
      </p:pic>
      <p:pic>
        <p:nvPicPr>
          <p:cNvPr id="108" name="Compute Node 02"/>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2821470" y="2747546"/>
            <a:ext cx="764951" cy="764951"/>
          </a:xfrm>
          <a:prstGeom prst="rect">
            <a:avLst/>
          </a:prstGeom>
          <a:ln>
            <a:noFill/>
          </a:ln>
        </p:spPr>
      </p:pic>
      <p:pic>
        <p:nvPicPr>
          <p:cNvPr id="205" name="Compute Node 01"/>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1995169" y="2747546"/>
            <a:ext cx="764951" cy="764951"/>
          </a:xfrm>
          <a:prstGeom prst="rect">
            <a:avLst/>
          </a:prstGeom>
          <a:ln>
            <a:noFill/>
          </a:ln>
        </p:spPr>
      </p:pic>
      <p:grpSp>
        <p:nvGrpSpPr>
          <p:cNvPr id="6" name="Control Set"/>
          <p:cNvGrpSpPr/>
          <p:nvPr/>
        </p:nvGrpSpPr>
        <p:grpSpPr>
          <a:xfrm>
            <a:off x="5713525" y="1734782"/>
            <a:ext cx="2295851" cy="764951"/>
            <a:chOff x="5828092" y="1769070"/>
            <a:chExt cx="2341888" cy="780290"/>
          </a:xfrm>
        </p:grpSpPr>
        <p:pic>
          <p:nvPicPr>
            <p:cNvPr id="215" name="Control Node"/>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5828092" y="1769070"/>
              <a:ext cx="780290" cy="780290"/>
            </a:xfrm>
            <a:prstGeom prst="rect">
              <a:avLst/>
            </a:prstGeom>
            <a:ln>
              <a:noFill/>
            </a:ln>
          </p:spPr>
        </p:pic>
        <p:sp>
          <p:nvSpPr>
            <p:cNvPr id="110" name="Control Text"/>
            <p:cNvSpPr txBox="1"/>
            <p:nvPr/>
          </p:nvSpPr>
          <p:spPr>
            <a:xfrm>
              <a:off x="6792546" y="1842172"/>
              <a:ext cx="1377434" cy="627859"/>
            </a:xfrm>
            <a:prstGeom prst="rect">
              <a:avLst/>
            </a:prstGeom>
            <a:noFill/>
            <a:ln>
              <a:noFill/>
            </a:ln>
          </p:spPr>
          <p:txBody>
            <a:bodyPr wrap="non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GB" sz="2353" b="0" i="0" u="none" strike="noStrike" kern="0" cap="none" spc="0" normalizeH="0" baseline="0" noProof="0" dirty="0">
                  <a:ln>
                    <a:noFill/>
                  </a:ln>
                  <a:solidFill>
                    <a:schemeClr val="bg1"/>
                  </a:solidFill>
                  <a:effectLst/>
                  <a:uLnTx/>
                  <a:uFillTx/>
                </a:rPr>
                <a:t>Control</a:t>
              </a:r>
            </a:p>
          </p:txBody>
        </p:sp>
      </p:grpSp>
      <p:sp>
        <p:nvSpPr>
          <p:cNvPr id="3" name="Title 2"/>
          <p:cNvSpPr>
            <a:spLocks noGrp="1"/>
          </p:cNvSpPr>
          <p:nvPr>
            <p:ph type="title"/>
          </p:nvPr>
        </p:nvSpPr>
        <p:spPr/>
        <p:txBody>
          <a:bodyPr/>
          <a:lstStyle/>
          <a:p>
            <a:r>
              <a:rPr lang="en-GB" dirty="0"/>
              <a:t>Separate compute from storage</a:t>
            </a:r>
            <a:br>
              <a:rPr lang="en-GB" dirty="0"/>
            </a:br>
            <a:endParaRPr lang="en-US" dirty="0"/>
          </a:p>
        </p:txBody>
      </p:sp>
    </p:spTree>
    <p:extLst>
      <p:ext uri="{BB962C8B-B14F-4D97-AF65-F5344CB8AC3E}">
        <p14:creationId xmlns:p14="http://schemas.microsoft.com/office/powerpoint/2010/main" val="34997929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205"/>
                                        </p:tgtEl>
                                        <p:attrNameLst>
                                          <p:attrName>style.visibility</p:attrName>
                                        </p:attrNameLst>
                                      </p:cBhvr>
                                      <p:to>
                                        <p:strVal val="visible"/>
                                      </p:to>
                                    </p:set>
                                    <p:animEffect transition="in" filter="fade">
                                      <p:cBhvr>
                                        <p:cTn id="18" dur="500"/>
                                        <p:tgtEl>
                                          <p:spTgt spid="205"/>
                                        </p:tgtEl>
                                      </p:cBhvr>
                                    </p:animEffect>
                                  </p:childTnLst>
                                </p:cTn>
                              </p:par>
                              <p:par>
                                <p:cTn id="19" presetID="10" presetClass="entr" presetSubtype="0" fill="hold" nodeType="withEffect">
                                  <p:stCondLst>
                                    <p:cond delay="0"/>
                                  </p:stCondLst>
                                  <p:childTnLst>
                                    <p:set>
                                      <p:cBhvr>
                                        <p:cTn id="20" dur="1" fill="hold">
                                          <p:stCondLst>
                                            <p:cond delay="0"/>
                                          </p:stCondLst>
                                        </p:cTn>
                                        <p:tgtEl>
                                          <p:spTgt spid="108"/>
                                        </p:tgtEl>
                                        <p:attrNameLst>
                                          <p:attrName>style.visibility</p:attrName>
                                        </p:attrNameLst>
                                      </p:cBhvr>
                                      <p:to>
                                        <p:strVal val="visible"/>
                                      </p:to>
                                    </p:set>
                                    <p:animEffect transition="in" filter="fade">
                                      <p:cBhvr>
                                        <p:cTn id="21" dur="500"/>
                                        <p:tgtEl>
                                          <p:spTgt spid="108"/>
                                        </p:tgtEl>
                                      </p:cBhvr>
                                    </p:animEffect>
                                  </p:childTnLst>
                                </p:cTn>
                              </p:par>
                              <p:par>
                                <p:cTn id="22" presetID="10" presetClass="entr" presetSubtype="0" fill="hold" nodeType="withEffect">
                                  <p:stCondLst>
                                    <p:cond delay="0"/>
                                  </p:stCondLst>
                                  <p:childTnLst>
                                    <p:set>
                                      <p:cBhvr>
                                        <p:cTn id="23" dur="1" fill="hold">
                                          <p:stCondLst>
                                            <p:cond delay="0"/>
                                          </p:stCondLst>
                                        </p:cTn>
                                        <p:tgtEl>
                                          <p:spTgt spid="207"/>
                                        </p:tgtEl>
                                        <p:attrNameLst>
                                          <p:attrName>style.visibility</p:attrName>
                                        </p:attrNameLst>
                                      </p:cBhvr>
                                      <p:to>
                                        <p:strVal val="visible"/>
                                      </p:to>
                                    </p:set>
                                    <p:animEffect transition="in" filter="fade">
                                      <p:cBhvr>
                                        <p:cTn id="24" dur="500"/>
                                        <p:tgtEl>
                                          <p:spTgt spid="207"/>
                                        </p:tgtEl>
                                      </p:cBhvr>
                                    </p:animEffect>
                                  </p:childTnLst>
                                </p:cTn>
                              </p:par>
                              <p:par>
                                <p:cTn id="25" presetID="10" presetClass="entr" presetSubtype="0" fill="hold" nodeType="withEffect">
                                  <p:stCondLst>
                                    <p:cond delay="0"/>
                                  </p:stCondLst>
                                  <p:childTnLst>
                                    <p:set>
                                      <p:cBhvr>
                                        <p:cTn id="26" dur="1" fill="hold">
                                          <p:stCondLst>
                                            <p:cond delay="0"/>
                                          </p:stCondLst>
                                        </p:cTn>
                                        <p:tgtEl>
                                          <p:spTgt spid="206"/>
                                        </p:tgtEl>
                                        <p:attrNameLst>
                                          <p:attrName>style.visibility</p:attrName>
                                        </p:attrNameLst>
                                      </p:cBhvr>
                                      <p:to>
                                        <p:strVal val="visible"/>
                                      </p:to>
                                    </p:set>
                                    <p:animEffect transition="in" filter="fade">
                                      <p:cBhvr>
                                        <p:cTn id="27" dur="500"/>
                                        <p:tgtEl>
                                          <p:spTgt spid="206"/>
                                        </p:tgtEl>
                                      </p:cBhvr>
                                    </p:animEffect>
                                  </p:childTnLst>
                                </p:cTn>
                              </p:par>
                              <p:par>
                                <p:cTn id="28" presetID="10" presetClass="entr" presetSubtype="0" fill="hold" nodeType="withEffect">
                                  <p:stCondLst>
                                    <p:cond delay="0"/>
                                  </p:stCondLst>
                                  <p:childTnLst>
                                    <p:set>
                                      <p:cBhvr>
                                        <p:cTn id="29" dur="1" fill="hold">
                                          <p:stCondLst>
                                            <p:cond delay="0"/>
                                          </p:stCondLst>
                                        </p:cTn>
                                        <p:tgtEl>
                                          <p:spTgt spid="208"/>
                                        </p:tgtEl>
                                        <p:attrNameLst>
                                          <p:attrName>style.visibility</p:attrName>
                                        </p:attrNameLst>
                                      </p:cBhvr>
                                      <p:to>
                                        <p:strVal val="visible"/>
                                      </p:to>
                                    </p:set>
                                    <p:animEffect transition="in" filter="fade">
                                      <p:cBhvr>
                                        <p:cTn id="30" dur="5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Compute Set"/>
          <p:cNvGrpSpPr/>
          <p:nvPr/>
        </p:nvGrpSpPr>
        <p:grpSpPr>
          <a:xfrm>
            <a:off x="995968" y="1675256"/>
            <a:ext cx="10200064" cy="1941457"/>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eaLnBrk="1" fontAlgn="base" latinLnBrk="0" hangingPunct="1">
                <a:lnSpc>
                  <a:spcPct val="90000"/>
                </a:lnSpc>
                <a:spcBef>
                  <a:spcPct val="0"/>
                </a:spcBef>
                <a:spcAft>
                  <a:spcPct val="0"/>
                </a:spcAft>
                <a:buClrTx/>
                <a:buSzTx/>
                <a:buFontTx/>
                <a:buNone/>
                <a:tabLst/>
                <a:defRPr/>
              </a:pPr>
              <a:endParaRPr kumimoji="0" lang="en-GB"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16" name="Compute Text"/>
            <p:cNvSpPr txBox="1"/>
            <p:nvPr/>
          </p:nvSpPr>
          <p:spPr>
            <a:xfrm rot="16200000">
              <a:off x="720885" y="2522987"/>
              <a:ext cx="1624339" cy="627858"/>
            </a:xfrm>
            <a:prstGeom prst="rect">
              <a:avLst/>
            </a:prstGeom>
            <a:noFill/>
            <a:ln>
              <a:noFill/>
            </a:ln>
          </p:spPr>
          <p:txBody>
            <a:bodyPr wrap="non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GB" sz="2353" b="0" i="0" u="none" strike="noStrike" kern="0" cap="none" spc="0" normalizeH="0" baseline="0" noProof="0" dirty="0">
                  <a:ln>
                    <a:noFill/>
                  </a:ln>
                  <a:solidFill>
                    <a:schemeClr val="bg1"/>
                  </a:solidFill>
                  <a:effectLst/>
                  <a:uLnTx/>
                  <a:uFillTx/>
                </a:rPr>
                <a:t>Compute</a:t>
              </a:r>
            </a:p>
          </p:txBody>
        </p:sp>
      </p:grpSp>
      <p:sp>
        <p:nvSpPr>
          <p:cNvPr id="111" name="SQLDW"/>
          <p:cNvSpPr/>
          <p:nvPr/>
        </p:nvSpPr>
        <p:spPr bwMode="auto">
          <a:xfrm flipH="1">
            <a:off x="10287709" y="501717"/>
            <a:ext cx="908323" cy="868467"/>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bg1"/>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endParaRPr>
          </a:p>
        </p:txBody>
      </p:sp>
      <p:sp>
        <p:nvSpPr>
          <p:cNvPr id="3" name="Title 2"/>
          <p:cNvSpPr>
            <a:spLocks noGrp="1"/>
          </p:cNvSpPr>
          <p:nvPr>
            <p:ph type="title"/>
          </p:nvPr>
        </p:nvSpPr>
        <p:spPr/>
        <p:txBody>
          <a:bodyPr/>
          <a:lstStyle/>
          <a:p>
            <a:r>
              <a:rPr lang="en-GB" dirty="0"/>
              <a:t>Independently scale compute</a:t>
            </a:r>
            <a:br>
              <a:rPr lang="en-GB" dirty="0"/>
            </a:br>
            <a:endParaRPr lang="en-US" dirty="0"/>
          </a:p>
        </p:txBody>
      </p:sp>
      <p:pic>
        <p:nvPicPr>
          <p:cNvPr id="213" name="Compute Node 10"/>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9431882" y="2747546"/>
            <a:ext cx="764951" cy="764951"/>
          </a:xfrm>
          <a:prstGeom prst="rect">
            <a:avLst/>
          </a:prstGeom>
          <a:solidFill>
            <a:schemeClr val="tx2"/>
          </a:solidFill>
        </p:spPr>
      </p:pic>
      <p:pic>
        <p:nvPicPr>
          <p:cNvPr id="211" name="Compute Node 09"/>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8605582" y="2747546"/>
            <a:ext cx="764951" cy="764951"/>
          </a:xfrm>
          <a:prstGeom prst="rect">
            <a:avLst/>
          </a:prstGeom>
          <a:solidFill>
            <a:schemeClr val="tx2"/>
          </a:solidFill>
        </p:spPr>
      </p:pic>
      <p:pic>
        <p:nvPicPr>
          <p:cNvPr id="212" name="Compute Node 08"/>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7779279" y="2747546"/>
            <a:ext cx="764951" cy="764951"/>
          </a:xfrm>
          <a:prstGeom prst="rect">
            <a:avLst/>
          </a:prstGeom>
          <a:solidFill>
            <a:schemeClr val="tx2"/>
          </a:solidFill>
        </p:spPr>
      </p:pic>
      <p:pic>
        <p:nvPicPr>
          <p:cNvPr id="209" name="Compute Node 07"/>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6952978" y="2747546"/>
            <a:ext cx="764951" cy="764951"/>
          </a:xfrm>
          <a:prstGeom prst="rect">
            <a:avLst/>
          </a:prstGeom>
          <a:solidFill>
            <a:schemeClr val="tx2"/>
          </a:solidFill>
        </p:spPr>
      </p:pic>
      <p:pic>
        <p:nvPicPr>
          <p:cNvPr id="210" name="Comptue Node 06"/>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6126675" y="2747546"/>
            <a:ext cx="764951" cy="764951"/>
          </a:xfrm>
          <a:prstGeom prst="rect">
            <a:avLst/>
          </a:prstGeom>
          <a:solidFill>
            <a:schemeClr val="tx2"/>
          </a:solidFill>
        </p:spPr>
      </p:pic>
      <p:pic>
        <p:nvPicPr>
          <p:cNvPr id="208" name="Compute Node 05"/>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5300375" y="2747546"/>
            <a:ext cx="764951" cy="764951"/>
          </a:xfrm>
          <a:prstGeom prst="rect">
            <a:avLst/>
          </a:prstGeom>
          <a:solidFill>
            <a:schemeClr val="tx2"/>
          </a:solidFill>
        </p:spPr>
      </p:pic>
      <p:pic>
        <p:nvPicPr>
          <p:cNvPr id="206" name="Compute Node 04"/>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4474074" y="2747546"/>
            <a:ext cx="764951" cy="764951"/>
          </a:xfrm>
          <a:prstGeom prst="rect">
            <a:avLst/>
          </a:prstGeom>
          <a:solidFill>
            <a:schemeClr val="tx2"/>
          </a:solidFill>
        </p:spPr>
      </p:pic>
      <p:pic>
        <p:nvPicPr>
          <p:cNvPr id="207" name="Compute Node 03"/>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3647771" y="2747546"/>
            <a:ext cx="764951" cy="764951"/>
          </a:xfrm>
          <a:prstGeom prst="rect">
            <a:avLst/>
          </a:prstGeom>
          <a:solidFill>
            <a:schemeClr val="tx2"/>
          </a:solidFill>
        </p:spPr>
      </p:pic>
      <p:pic>
        <p:nvPicPr>
          <p:cNvPr id="108" name="Compute Node 02"/>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2821470" y="2747546"/>
            <a:ext cx="764951" cy="764951"/>
          </a:xfrm>
          <a:prstGeom prst="rect">
            <a:avLst/>
          </a:prstGeom>
          <a:solidFill>
            <a:schemeClr val="tx2"/>
          </a:solidFill>
        </p:spPr>
      </p:pic>
      <p:pic>
        <p:nvPicPr>
          <p:cNvPr id="205" name="Compute Node 01"/>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1995169" y="2747546"/>
            <a:ext cx="764951" cy="764951"/>
          </a:xfrm>
          <a:prstGeom prst="rect">
            <a:avLst/>
          </a:prstGeom>
          <a:solidFill>
            <a:schemeClr val="tx2"/>
          </a:solidFill>
        </p:spPr>
      </p:pic>
      <p:grpSp>
        <p:nvGrpSpPr>
          <p:cNvPr id="6" name="Control Set"/>
          <p:cNvGrpSpPr/>
          <p:nvPr/>
        </p:nvGrpSpPr>
        <p:grpSpPr>
          <a:xfrm>
            <a:off x="5713525" y="1734782"/>
            <a:ext cx="2295851" cy="764951"/>
            <a:chOff x="5828092" y="1769070"/>
            <a:chExt cx="2341888" cy="780290"/>
          </a:xfrm>
          <a:solidFill>
            <a:schemeClr val="tx2"/>
          </a:solidFill>
        </p:grpSpPr>
        <p:pic>
          <p:nvPicPr>
            <p:cNvPr id="215" name="Control Node"/>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5828092" y="1769070"/>
              <a:ext cx="780290" cy="780290"/>
            </a:xfrm>
            <a:prstGeom prst="rect">
              <a:avLst/>
            </a:prstGeom>
            <a:grpFill/>
          </p:spPr>
        </p:pic>
        <p:sp>
          <p:nvSpPr>
            <p:cNvPr id="110" name="Control Text"/>
            <p:cNvSpPr txBox="1"/>
            <p:nvPr/>
          </p:nvSpPr>
          <p:spPr>
            <a:xfrm>
              <a:off x="6792546" y="1842172"/>
              <a:ext cx="1377434" cy="627859"/>
            </a:xfrm>
            <a:prstGeom prst="rect">
              <a:avLst/>
            </a:prstGeom>
            <a:grpFill/>
          </p:spPr>
          <p:txBody>
            <a:bodyPr wrap="non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GB" sz="2353" b="0" i="0" u="none" strike="noStrike" kern="0" cap="none" spc="0" normalizeH="0" baseline="0" noProof="0" dirty="0">
                  <a:ln>
                    <a:noFill/>
                  </a:ln>
                  <a:solidFill>
                    <a:schemeClr val="bg1"/>
                  </a:solidFill>
                  <a:effectLst/>
                  <a:uLnTx/>
                  <a:uFillTx/>
                </a:rPr>
                <a:t>Control</a:t>
              </a:r>
            </a:p>
          </p:txBody>
        </p:sp>
      </p:grpSp>
      <p:grpSp>
        <p:nvGrpSpPr>
          <p:cNvPr id="2" name="Storage Set"/>
          <p:cNvGrpSpPr/>
          <p:nvPr/>
        </p:nvGrpSpPr>
        <p:grpSpPr>
          <a:xfrm>
            <a:off x="1049187" y="3781964"/>
            <a:ext cx="10200064" cy="2823699"/>
            <a:chOff x="1070225" y="3857302"/>
            <a:chExt cx="10404596" cy="2880320"/>
          </a:xfrm>
          <a:solidFill>
            <a:schemeClr val="tx2"/>
          </a:solidFill>
        </p:grpSpPr>
        <p:sp>
          <p:nvSpPr>
            <p:cNvPr id="25" name="Rounded Rectangle 24"/>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eaLnBrk="1" fontAlgn="base" latinLnBrk="0" hangingPunct="1">
                <a:lnSpc>
                  <a:spcPct val="90000"/>
                </a:lnSpc>
                <a:spcBef>
                  <a:spcPct val="0"/>
                </a:spcBef>
                <a:spcAft>
                  <a:spcPct val="0"/>
                </a:spcAft>
                <a:buClrTx/>
                <a:buSzTx/>
                <a:buFontTx/>
                <a:buNone/>
                <a:tabLst/>
                <a:defRPr/>
              </a:pPr>
              <a:endParaRPr kumimoji="0" lang="en-GB"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26" name="Storage"/>
            <p:cNvGrpSpPr/>
            <p:nvPr/>
          </p:nvGrpSpPr>
          <p:grpSpPr>
            <a:xfrm>
              <a:off x="2094836" y="4073326"/>
              <a:ext cx="8294427" cy="2502583"/>
              <a:chOff x="2094836" y="4073326"/>
              <a:chExt cx="8294427" cy="2502583"/>
            </a:xfrm>
            <a:grpFill/>
          </p:grpSpPr>
          <p:pic>
            <p:nvPicPr>
              <p:cNvPr id="20" name="Picture 19"/>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2099026" y="4073326"/>
                <a:ext cx="780290" cy="780290"/>
              </a:xfrm>
              <a:prstGeom prst="rect">
                <a:avLst/>
              </a:prstGeom>
              <a:grpFill/>
              <a:ln>
                <a:noFill/>
              </a:ln>
            </p:spPr>
          </p:pic>
          <p:pic>
            <p:nvPicPr>
              <p:cNvPr id="21" name="Picture 20"/>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2933756" y="4073326"/>
                <a:ext cx="780290" cy="780290"/>
              </a:xfrm>
              <a:prstGeom prst="rect">
                <a:avLst/>
              </a:prstGeom>
              <a:grpFill/>
              <a:ln>
                <a:noFill/>
              </a:ln>
            </p:spPr>
          </p:pic>
          <p:pic>
            <p:nvPicPr>
              <p:cNvPr id="22" name="Picture 21"/>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3768486" y="4073326"/>
                <a:ext cx="780290" cy="780290"/>
              </a:xfrm>
              <a:prstGeom prst="rect">
                <a:avLst/>
              </a:prstGeom>
              <a:grpFill/>
              <a:ln>
                <a:noFill/>
              </a:ln>
            </p:spPr>
          </p:pic>
          <p:pic>
            <p:nvPicPr>
              <p:cNvPr id="23" name="Picture 22"/>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4603216" y="4073326"/>
                <a:ext cx="780290" cy="780290"/>
              </a:xfrm>
              <a:prstGeom prst="rect">
                <a:avLst/>
              </a:prstGeom>
              <a:grpFill/>
              <a:ln>
                <a:noFill/>
              </a:ln>
            </p:spPr>
          </p:pic>
          <p:pic>
            <p:nvPicPr>
              <p:cNvPr id="24" name="Picture 23"/>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5437947" y="4073326"/>
                <a:ext cx="780290" cy="780290"/>
              </a:xfrm>
              <a:prstGeom prst="rect">
                <a:avLst/>
              </a:prstGeom>
              <a:grpFill/>
              <a:ln>
                <a:noFill/>
              </a:ln>
            </p:spPr>
          </p:pic>
          <p:pic>
            <p:nvPicPr>
              <p:cNvPr id="38" name="Picture 37"/>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2094836" y="4934472"/>
                <a:ext cx="780290" cy="780290"/>
              </a:xfrm>
              <a:prstGeom prst="rect">
                <a:avLst/>
              </a:prstGeom>
              <a:grpFill/>
              <a:ln>
                <a:noFill/>
              </a:ln>
            </p:spPr>
          </p:pic>
          <p:pic>
            <p:nvPicPr>
              <p:cNvPr id="39" name="Picture 38"/>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2929566" y="4934472"/>
                <a:ext cx="780290" cy="780290"/>
              </a:xfrm>
              <a:prstGeom prst="rect">
                <a:avLst/>
              </a:prstGeom>
              <a:grpFill/>
              <a:ln>
                <a:noFill/>
              </a:ln>
            </p:spPr>
          </p:pic>
          <p:pic>
            <p:nvPicPr>
              <p:cNvPr id="40" name="Picture 39"/>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3764296" y="4934472"/>
                <a:ext cx="780290" cy="780290"/>
              </a:xfrm>
              <a:prstGeom prst="rect">
                <a:avLst/>
              </a:prstGeom>
              <a:grpFill/>
              <a:ln>
                <a:noFill/>
              </a:ln>
            </p:spPr>
          </p:pic>
          <p:pic>
            <p:nvPicPr>
              <p:cNvPr id="41" name="Picture 40"/>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4599026" y="4934472"/>
                <a:ext cx="780290" cy="780290"/>
              </a:xfrm>
              <a:prstGeom prst="rect">
                <a:avLst/>
              </a:prstGeom>
              <a:grpFill/>
              <a:ln>
                <a:noFill/>
              </a:ln>
            </p:spPr>
          </p:pic>
          <p:pic>
            <p:nvPicPr>
              <p:cNvPr id="42" name="Picture 41"/>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5433757" y="4934472"/>
                <a:ext cx="780290" cy="780290"/>
              </a:xfrm>
              <a:prstGeom prst="rect">
                <a:avLst/>
              </a:prstGeom>
              <a:grpFill/>
              <a:ln>
                <a:noFill/>
              </a:ln>
            </p:spPr>
          </p:pic>
          <p:pic>
            <p:nvPicPr>
              <p:cNvPr id="43" name="Picture 42"/>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2099026" y="5795619"/>
                <a:ext cx="780290" cy="780290"/>
              </a:xfrm>
              <a:prstGeom prst="rect">
                <a:avLst/>
              </a:prstGeom>
              <a:grpFill/>
              <a:ln>
                <a:noFill/>
              </a:ln>
            </p:spPr>
          </p:pic>
          <p:pic>
            <p:nvPicPr>
              <p:cNvPr id="44" name="Picture 43"/>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2933756" y="5795619"/>
                <a:ext cx="780290" cy="780290"/>
              </a:xfrm>
              <a:prstGeom prst="rect">
                <a:avLst/>
              </a:prstGeom>
              <a:grpFill/>
              <a:ln>
                <a:noFill/>
              </a:ln>
            </p:spPr>
          </p:pic>
          <p:pic>
            <p:nvPicPr>
              <p:cNvPr id="45" name="Picture 44"/>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3768486" y="5795619"/>
                <a:ext cx="780290" cy="780290"/>
              </a:xfrm>
              <a:prstGeom prst="rect">
                <a:avLst/>
              </a:prstGeom>
              <a:grpFill/>
              <a:ln>
                <a:noFill/>
              </a:ln>
            </p:spPr>
          </p:pic>
          <p:pic>
            <p:nvPicPr>
              <p:cNvPr id="46" name="Picture 45"/>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4603216" y="5795619"/>
                <a:ext cx="780290" cy="780290"/>
              </a:xfrm>
              <a:prstGeom prst="rect">
                <a:avLst/>
              </a:prstGeom>
              <a:grpFill/>
              <a:ln>
                <a:noFill/>
              </a:ln>
            </p:spPr>
          </p:pic>
          <p:pic>
            <p:nvPicPr>
              <p:cNvPr id="47" name="Picture 46"/>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5437947" y="5795619"/>
                <a:ext cx="780290" cy="780290"/>
              </a:xfrm>
              <a:prstGeom prst="rect">
                <a:avLst/>
              </a:prstGeom>
              <a:grpFill/>
              <a:ln>
                <a:noFill/>
              </a:ln>
            </p:spPr>
          </p:pic>
          <p:pic>
            <p:nvPicPr>
              <p:cNvPr id="48" name="Picture 47"/>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6270052" y="4073326"/>
                <a:ext cx="780290" cy="780290"/>
              </a:xfrm>
              <a:prstGeom prst="rect">
                <a:avLst/>
              </a:prstGeom>
              <a:grpFill/>
              <a:ln>
                <a:noFill/>
              </a:ln>
            </p:spPr>
          </p:pic>
          <p:pic>
            <p:nvPicPr>
              <p:cNvPr id="49" name="Picture 48"/>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7104782" y="4073326"/>
                <a:ext cx="780290" cy="780290"/>
              </a:xfrm>
              <a:prstGeom prst="rect">
                <a:avLst/>
              </a:prstGeom>
              <a:grpFill/>
              <a:ln>
                <a:noFill/>
              </a:ln>
            </p:spPr>
          </p:pic>
          <p:pic>
            <p:nvPicPr>
              <p:cNvPr id="50" name="Picture 49"/>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7939512" y="4073326"/>
                <a:ext cx="780290" cy="780290"/>
              </a:xfrm>
              <a:prstGeom prst="rect">
                <a:avLst/>
              </a:prstGeom>
              <a:grpFill/>
              <a:ln>
                <a:noFill/>
              </a:ln>
            </p:spPr>
          </p:pic>
          <p:pic>
            <p:nvPicPr>
              <p:cNvPr id="51" name="Picture 50"/>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8774242" y="4073326"/>
                <a:ext cx="780290" cy="780290"/>
              </a:xfrm>
              <a:prstGeom prst="rect">
                <a:avLst/>
              </a:prstGeom>
              <a:grpFill/>
              <a:ln>
                <a:noFill/>
              </a:ln>
            </p:spPr>
          </p:pic>
          <p:pic>
            <p:nvPicPr>
              <p:cNvPr id="52" name="Picture 51"/>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9608973" y="4073326"/>
                <a:ext cx="780290" cy="780290"/>
              </a:xfrm>
              <a:prstGeom prst="rect">
                <a:avLst/>
              </a:prstGeom>
              <a:grpFill/>
              <a:ln>
                <a:noFill/>
              </a:ln>
            </p:spPr>
          </p:pic>
          <p:pic>
            <p:nvPicPr>
              <p:cNvPr id="54" name="Picture 53"/>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6265862" y="4934472"/>
                <a:ext cx="780290" cy="780290"/>
              </a:xfrm>
              <a:prstGeom prst="rect">
                <a:avLst/>
              </a:prstGeom>
              <a:grpFill/>
              <a:ln>
                <a:noFill/>
              </a:ln>
            </p:spPr>
          </p:pic>
          <p:pic>
            <p:nvPicPr>
              <p:cNvPr id="55" name="Picture 54"/>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7100592" y="4934472"/>
                <a:ext cx="780290" cy="780290"/>
              </a:xfrm>
              <a:prstGeom prst="rect">
                <a:avLst/>
              </a:prstGeom>
              <a:grpFill/>
              <a:ln>
                <a:noFill/>
              </a:ln>
            </p:spPr>
          </p:pic>
          <p:pic>
            <p:nvPicPr>
              <p:cNvPr id="56" name="Picture 55"/>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7935322" y="4934472"/>
                <a:ext cx="780290" cy="780290"/>
              </a:xfrm>
              <a:prstGeom prst="rect">
                <a:avLst/>
              </a:prstGeom>
              <a:grpFill/>
              <a:ln>
                <a:noFill/>
              </a:ln>
            </p:spPr>
          </p:pic>
          <p:pic>
            <p:nvPicPr>
              <p:cNvPr id="57" name="Picture 56"/>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8770052" y="4934472"/>
                <a:ext cx="780290" cy="780290"/>
              </a:xfrm>
              <a:prstGeom prst="rect">
                <a:avLst/>
              </a:prstGeom>
              <a:grpFill/>
              <a:ln>
                <a:noFill/>
              </a:ln>
            </p:spPr>
          </p:pic>
          <p:pic>
            <p:nvPicPr>
              <p:cNvPr id="58" name="Picture 57"/>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9604783" y="4934472"/>
                <a:ext cx="780290" cy="780290"/>
              </a:xfrm>
              <a:prstGeom prst="rect">
                <a:avLst/>
              </a:prstGeom>
              <a:grpFill/>
              <a:ln>
                <a:noFill/>
              </a:ln>
            </p:spPr>
          </p:pic>
          <p:pic>
            <p:nvPicPr>
              <p:cNvPr id="59" name="Picture 58"/>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6270052" y="5795619"/>
                <a:ext cx="780290" cy="780290"/>
              </a:xfrm>
              <a:prstGeom prst="rect">
                <a:avLst/>
              </a:prstGeom>
              <a:grpFill/>
              <a:ln>
                <a:noFill/>
              </a:ln>
            </p:spPr>
          </p:pic>
          <p:pic>
            <p:nvPicPr>
              <p:cNvPr id="60" name="Picture 59"/>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7104782" y="5795619"/>
                <a:ext cx="780290" cy="780290"/>
              </a:xfrm>
              <a:prstGeom prst="rect">
                <a:avLst/>
              </a:prstGeom>
              <a:grpFill/>
              <a:ln>
                <a:noFill/>
              </a:ln>
            </p:spPr>
          </p:pic>
          <p:pic>
            <p:nvPicPr>
              <p:cNvPr id="61" name="Picture 60"/>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7939512" y="5795619"/>
                <a:ext cx="780290" cy="780290"/>
              </a:xfrm>
              <a:prstGeom prst="rect">
                <a:avLst/>
              </a:prstGeom>
              <a:grpFill/>
              <a:ln>
                <a:noFill/>
              </a:ln>
            </p:spPr>
          </p:pic>
          <p:pic>
            <p:nvPicPr>
              <p:cNvPr id="62" name="Picture 61"/>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8774242" y="5795619"/>
                <a:ext cx="780290" cy="780290"/>
              </a:xfrm>
              <a:prstGeom prst="rect">
                <a:avLst/>
              </a:prstGeom>
              <a:grpFill/>
              <a:ln>
                <a:noFill/>
              </a:ln>
            </p:spPr>
          </p:pic>
          <p:pic>
            <p:nvPicPr>
              <p:cNvPr id="63" name="Picture 62"/>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9608973" y="5795619"/>
                <a:ext cx="780290" cy="780290"/>
              </a:xfrm>
              <a:prstGeom prst="rect">
                <a:avLst/>
              </a:prstGeom>
              <a:grpFill/>
              <a:ln>
                <a:noFill/>
              </a:ln>
            </p:spPr>
          </p:pic>
        </p:grpSp>
        <p:sp>
          <p:nvSpPr>
            <p:cNvPr id="217" name="Storage Text"/>
            <p:cNvSpPr txBox="1"/>
            <p:nvPr/>
          </p:nvSpPr>
          <p:spPr>
            <a:xfrm rot="16200000">
              <a:off x="133448" y="4983532"/>
              <a:ext cx="2709162" cy="627858"/>
            </a:xfrm>
            <a:prstGeom prst="rect">
              <a:avLst/>
            </a:prstGeom>
            <a:noFill/>
            <a:ln>
              <a:noFill/>
            </a:ln>
          </p:spPr>
          <p:txBody>
            <a:bodyPr wrap="non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GB" sz="2353" b="0" i="0" u="none" strike="noStrike" kern="0" cap="none" spc="0" normalizeH="0" baseline="0" noProof="0" dirty="0">
                  <a:ln>
                    <a:noFill/>
                  </a:ln>
                  <a:solidFill>
                    <a:schemeClr val="bg1"/>
                  </a:solidFill>
                  <a:effectLst/>
                  <a:uLnTx/>
                  <a:uFillTx/>
                </a:rPr>
                <a:t>Premium Storage</a:t>
              </a:r>
            </a:p>
          </p:txBody>
        </p:sp>
      </p:grpSp>
      <p:grpSp>
        <p:nvGrpSpPr>
          <p:cNvPr id="64" name="Group 63"/>
          <p:cNvGrpSpPr>
            <a:grpSpLocks noChangeAspect="1"/>
          </p:cNvGrpSpPr>
          <p:nvPr/>
        </p:nvGrpSpPr>
        <p:grpSpPr>
          <a:xfrm>
            <a:off x="10251455" y="256465"/>
            <a:ext cx="1291808" cy="1253540"/>
            <a:chOff x="7961114" y="2149640"/>
            <a:chExt cx="2847900" cy="2763537"/>
          </a:xfrm>
        </p:grpSpPr>
        <p:grpSp>
          <p:nvGrpSpPr>
            <p:cNvPr id="65" name="Group 64"/>
            <p:cNvGrpSpPr/>
            <p:nvPr/>
          </p:nvGrpSpPr>
          <p:grpSpPr>
            <a:xfrm>
              <a:off x="9583572" y="3290523"/>
              <a:ext cx="1225442" cy="1622654"/>
              <a:chOff x="5933635" y="4575515"/>
              <a:chExt cx="304757" cy="403541"/>
            </a:xfrm>
          </p:grpSpPr>
          <p:grpSp>
            <p:nvGrpSpPr>
              <p:cNvPr id="91" name="Group 90"/>
              <p:cNvGrpSpPr>
                <a:grpSpLocks noChangeAspect="1"/>
              </p:cNvGrpSpPr>
              <p:nvPr/>
            </p:nvGrpSpPr>
            <p:grpSpPr>
              <a:xfrm>
                <a:off x="5933635" y="4575515"/>
                <a:ext cx="304757" cy="403541"/>
                <a:chOff x="784223" y="4300538"/>
                <a:chExt cx="460378" cy="609600"/>
              </a:xfrm>
            </p:grpSpPr>
            <p:sp>
              <p:nvSpPr>
                <p:cNvPr id="93" name="Freeform 6"/>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prstClr val="black"/>
                    </a:solidFill>
                    <a:effectLst/>
                    <a:uLnTx/>
                    <a:uFillTx/>
                  </a:endParaRPr>
                </a:p>
              </p:txBody>
            </p:sp>
            <p:sp>
              <p:nvSpPr>
                <p:cNvPr id="94" name="Freeform 7"/>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prstClr val="black"/>
                    </a:solidFill>
                    <a:effectLst/>
                    <a:uLnTx/>
                    <a:uFillTx/>
                  </a:endParaRPr>
                </a:p>
              </p:txBody>
            </p:sp>
            <p:sp>
              <p:nvSpPr>
                <p:cNvPr id="95" name="Freeform 8"/>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prstClr val="black"/>
                    </a:solidFill>
                    <a:effectLst/>
                    <a:uLnTx/>
                    <a:uFillTx/>
                  </a:endParaRPr>
                </a:p>
              </p:txBody>
            </p:sp>
            <p:sp>
              <p:nvSpPr>
                <p:cNvPr id="96" name="Freeform 9"/>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prstClr val="black"/>
                    </a:solidFill>
                    <a:effectLst/>
                    <a:uLnTx/>
                    <a:uFillTx/>
                  </a:endParaRPr>
                </a:p>
              </p:txBody>
            </p:sp>
            <p:sp>
              <p:nvSpPr>
                <p:cNvPr id="97" name="Freeform 10"/>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prstClr val="black"/>
                    </a:solidFill>
                    <a:effectLst/>
                    <a:uLnTx/>
                    <a:uFillTx/>
                  </a:endParaRPr>
                </a:p>
              </p:txBody>
            </p:sp>
          </p:grpSp>
          <p:sp>
            <p:nvSpPr>
              <p:cNvPr id="92" name="Rectangle 91"/>
              <p:cNvSpPr/>
              <p:nvPr/>
            </p:nvSpPr>
            <p:spPr>
              <a:xfrm>
                <a:off x="5998859" y="4724311"/>
                <a:ext cx="195108" cy="134994"/>
              </a:xfrm>
              <a:prstGeom prst="rect">
                <a:avLst/>
              </a:prstGeom>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50" normalizeH="0" baseline="0" noProof="0" dirty="0">
                    <a:ln>
                      <a:noFill/>
                    </a:ln>
                    <a:solidFill>
                      <a:prstClr val="white"/>
                    </a:solidFill>
                    <a:effectLst/>
                    <a:uLnTx/>
                    <a:uFillTx/>
                  </a:rPr>
                  <a:t>SQL</a:t>
                </a:r>
                <a:endParaRPr kumimoji="0" lang="en-US" sz="2000" b="1" i="0" u="none" strike="noStrike" kern="0" cap="none" spc="-50" normalizeH="0" baseline="0" noProof="0" dirty="0">
                  <a:ln>
                    <a:noFill/>
                  </a:ln>
                  <a:solidFill>
                    <a:prstClr val="white"/>
                  </a:solidFill>
                  <a:effectLst/>
                  <a:uLnTx/>
                  <a:uFillTx/>
                </a:endParaRPr>
              </a:p>
            </p:txBody>
          </p:sp>
        </p:grpSp>
        <p:sp>
          <p:nvSpPr>
            <p:cNvPr id="66" name="Freeform: Shape 65"/>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67" name="Group 66"/>
            <p:cNvGrpSpPr/>
            <p:nvPr/>
          </p:nvGrpSpPr>
          <p:grpSpPr>
            <a:xfrm>
              <a:off x="8621630" y="3025541"/>
              <a:ext cx="294478" cy="295175"/>
              <a:chOff x="8642442" y="3025541"/>
              <a:chExt cx="294478" cy="295175"/>
            </a:xfrm>
          </p:grpSpPr>
          <p:sp>
            <p:nvSpPr>
              <p:cNvPr id="88" name="Rectangle 87"/>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9" name="Right Triangle 88"/>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0" name="Right Triangle 89"/>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68" name="Group 67"/>
            <p:cNvGrpSpPr/>
            <p:nvPr/>
          </p:nvGrpSpPr>
          <p:grpSpPr>
            <a:xfrm>
              <a:off x="8426775" y="3393792"/>
              <a:ext cx="294478" cy="295175"/>
              <a:chOff x="8642442" y="3025541"/>
              <a:chExt cx="294478" cy="295175"/>
            </a:xfrm>
          </p:grpSpPr>
          <p:sp>
            <p:nvSpPr>
              <p:cNvPr id="85" name="Rectangle 84"/>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6" name="Right Triangle 85"/>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7" name="Right Triangle 86"/>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69" name="Group 68"/>
            <p:cNvGrpSpPr/>
            <p:nvPr/>
          </p:nvGrpSpPr>
          <p:grpSpPr>
            <a:xfrm>
              <a:off x="8816486" y="3393792"/>
              <a:ext cx="294478" cy="295175"/>
              <a:chOff x="8642442" y="3025541"/>
              <a:chExt cx="294478" cy="295175"/>
            </a:xfrm>
          </p:grpSpPr>
          <p:sp>
            <p:nvSpPr>
              <p:cNvPr id="82" name="Rectangle 81"/>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3" name="Right Triangle 82"/>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4" name="Right Triangle 83"/>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70" name="Group 69"/>
            <p:cNvGrpSpPr/>
            <p:nvPr/>
          </p:nvGrpSpPr>
          <p:grpSpPr>
            <a:xfrm>
              <a:off x="8426775" y="3766437"/>
              <a:ext cx="294478" cy="295175"/>
              <a:chOff x="8642442" y="3025541"/>
              <a:chExt cx="294478" cy="295175"/>
            </a:xfrm>
          </p:grpSpPr>
          <p:sp>
            <p:nvSpPr>
              <p:cNvPr id="79" name="Rectangle 78"/>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0" name="Right Triangle 79"/>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1" name="Right Triangle 80"/>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71" name="Group 70"/>
            <p:cNvGrpSpPr/>
            <p:nvPr/>
          </p:nvGrpSpPr>
          <p:grpSpPr>
            <a:xfrm>
              <a:off x="9206198" y="3766437"/>
              <a:ext cx="294478" cy="295175"/>
              <a:chOff x="8642442" y="3025541"/>
              <a:chExt cx="294478" cy="295175"/>
            </a:xfrm>
          </p:grpSpPr>
          <p:sp>
            <p:nvSpPr>
              <p:cNvPr id="76" name="Rectangle 75"/>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7" name="Right Triangle 76"/>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8" name="Right Triangle 77"/>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72" name="Group 71"/>
            <p:cNvGrpSpPr/>
            <p:nvPr/>
          </p:nvGrpSpPr>
          <p:grpSpPr>
            <a:xfrm>
              <a:off x="8816486" y="3766436"/>
              <a:ext cx="294478" cy="295175"/>
              <a:chOff x="8642442" y="3025541"/>
              <a:chExt cx="294478" cy="295175"/>
            </a:xfrm>
          </p:grpSpPr>
          <p:sp>
            <p:nvSpPr>
              <p:cNvPr id="73" name="Rectangle 72"/>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4" name="Right Triangle 73"/>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5" name="Right Triangle 74"/>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4320430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fade">
                                      <p:cBhvr>
                                        <p:cTn id="7" dur="500"/>
                                        <p:tgtEl>
                                          <p:spTgt spid="210"/>
                                        </p:tgtEl>
                                      </p:cBhvr>
                                    </p:animEffect>
                                  </p:childTnLst>
                                </p:cTn>
                              </p:par>
                              <p:par>
                                <p:cTn id="8" presetID="10" presetClass="entr" presetSubtype="0" fill="hold" nodeType="withEffect">
                                  <p:stCondLst>
                                    <p:cond delay="0"/>
                                  </p:stCondLst>
                                  <p:childTnLst>
                                    <p:set>
                                      <p:cBhvr>
                                        <p:cTn id="9" dur="1" fill="hold">
                                          <p:stCondLst>
                                            <p:cond delay="0"/>
                                          </p:stCondLst>
                                        </p:cTn>
                                        <p:tgtEl>
                                          <p:spTgt spid="213"/>
                                        </p:tgtEl>
                                        <p:attrNameLst>
                                          <p:attrName>style.visibility</p:attrName>
                                        </p:attrNameLst>
                                      </p:cBhvr>
                                      <p:to>
                                        <p:strVal val="visible"/>
                                      </p:to>
                                    </p:set>
                                    <p:animEffect transition="in" filter="fade">
                                      <p:cBhvr>
                                        <p:cTn id="10" dur="500"/>
                                        <p:tgtEl>
                                          <p:spTgt spid="213"/>
                                        </p:tgtEl>
                                      </p:cBhvr>
                                    </p:animEffect>
                                  </p:childTnLst>
                                </p:cTn>
                              </p:par>
                              <p:par>
                                <p:cTn id="11" presetID="10" presetClass="entr" presetSubtype="0" fill="hold" nodeType="withEffect">
                                  <p:stCondLst>
                                    <p:cond delay="0"/>
                                  </p:stCondLst>
                                  <p:childTnLst>
                                    <p:set>
                                      <p:cBhvr>
                                        <p:cTn id="12" dur="1" fill="hold">
                                          <p:stCondLst>
                                            <p:cond delay="0"/>
                                          </p:stCondLst>
                                        </p:cTn>
                                        <p:tgtEl>
                                          <p:spTgt spid="211"/>
                                        </p:tgtEl>
                                        <p:attrNameLst>
                                          <p:attrName>style.visibility</p:attrName>
                                        </p:attrNameLst>
                                      </p:cBhvr>
                                      <p:to>
                                        <p:strVal val="visible"/>
                                      </p:to>
                                    </p:set>
                                    <p:animEffect transition="in" filter="fade">
                                      <p:cBhvr>
                                        <p:cTn id="13" dur="500"/>
                                        <p:tgtEl>
                                          <p:spTgt spid="211"/>
                                        </p:tgtEl>
                                      </p:cBhvr>
                                    </p:animEffect>
                                  </p:childTnLst>
                                </p:cTn>
                              </p:par>
                              <p:par>
                                <p:cTn id="14" presetID="10" presetClass="entr" presetSubtype="0" fill="hold" nodeType="withEffect">
                                  <p:stCondLst>
                                    <p:cond delay="0"/>
                                  </p:stCondLst>
                                  <p:childTnLst>
                                    <p:set>
                                      <p:cBhvr>
                                        <p:cTn id="15" dur="1" fill="hold">
                                          <p:stCondLst>
                                            <p:cond delay="0"/>
                                          </p:stCondLst>
                                        </p:cTn>
                                        <p:tgtEl>
                                          <p:spTgt spid="212"/>
                                        </p:tgtEl>
                                        <p:attrNameLst>
                                          <p:attrName>style.visibility</p:attrName>
                                        </p:attrNameLst>
                                      </p:cBhvr>
                                      <p:to>
                                        <p:strVal val="visible"/>
                                      </p:to>
                                    </p:set>
                                    <p:animEffect transition="in" filter="fade">
                                      <p:cBhvr>
                                        <p:cTn id="16" dur="500"/>
                                        <p:tgtEl>
                                          <p:spTgt spid="212"/>
                                        </p:tgtEl>
                                      </p:cBhvr>
                                    </p:animEffect>
                                  </p:childTnLst>
                                </p:cTn>
                              </p:par>
                              <p:par>
                                <p:cTn id="17" presetID="10" presetClass="entr" presetSubtype="0" fill="hold" nodeType="withEffect">
                                  <p:stCondLst>
                                    <p:cond delay="0"/>
                                  </p:stCondLst>
                                  <p:childTnLst>
                                    <p:set>
                                      <p:cBhvr>
                                        <p:cTn id="18" dur="1" fill="hold">
                                          <p:stCondLst>
                                            <p:cond delay="0"/>
                                          </p:stCondLst>
                                        </p:cTn>
                                        <p:tgtEl>
                                          <p:spTgt spid="209"/>
                                        </p:tgtEl>
                                        <p:attrNameLst>
                                          <p:attrName>style.visibility</p:attrName>
                                        </p:attrNameLst>
                                      </p:cBhvr>
                                      <p:to>
                                        <p:strVal val="visible"/>
                                      </p:to>
                                    </p:set>
                                    <p:animEffect transition="in" filter="fade">
                                      <p:cBhvr>
                                        <p:cTn id="19" dur="500"/>
                                        <p:tgtEl>
                                          <p:spTgt spid="20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210"/>
                                        </p:tgtEl>
                                      </p:cBhvr>
                                    </p:animEffect>
                                    <p:set>
                                      <p:cBhvr>
                                        <p:cTn id="24" dur="1" fill="hold">
                                          <p:stCondLst>
                                            <p:cond delay="499"/>
                                          </p:stCondLst>
                                        </p:cTn>
                                        <p:tgtEl>
                                          <p:spTgt spid="210"/>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213"/>
                                        </p:tgtEl>
                                      </p:cBhvr>
                                    </p:animEffect>
                                    <p:set>
                                      <p:cBhvr>
                                        <p:cTn id="27" dur="1" fill="hold">
                                          <p:stCondLst>
                                            <p:cond delay="499"/>
                                          </p:stCondLst>
                                        </p:cTn>
                                        <p:tgtEl>
                                          <p:spTgt spid="213"/>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211"/>
                                        </p:tgtEl>
                                      </p:cBhvr>
                                    </p:animEffect>
                                    <p:set>
                                      <p:cBhvr>
                                        <p:cTn id="30" dur="1" fill="hold">
                                          <p:stCondLst>
                                            <p:cond delay="499"/>
                                          </p:stCondLst>
                                        </p:cTn>
                                        <p:tgtEl>
                                          <p:spTgt spid="211"/>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12"/>
                                        </p:tgtEl>
                                      </p:cBhvr>
                                    </p:animEffect>
                                    <p:set>
                                      <p:cBhvr>
                                        <p:cTn id="33" dur="1" fill="hold">
                                          <p:stCondLst>
                                            <p:cond delay="499"/>
                                          </p:stCondLst>
                                        </p:cTn>
                                        <p:tgtEl>
                                          <p:spTgt spid="212"/>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209"/>
                                        </p:tgtEl>
                                      </p:cBhvr>
                                    </p:animEffect>
                                    <p:set>
                                      <p:cBhvr>
                                        <p:cTn id="36" dur="1" fill="hold">
                                          <p:stCondLst>
                                            <p:cond delay="499"/>
                                          </p:stCondLst>
                                        </p:cTn>
                                        <p:tgtEl>
                                          <p:spTgt spid="209"/>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206"/>
                                        </p:tgtEl>
                                      </p:cBhvr>
                                    </p:animEffect>
                                    <p:set>
                                      <p:cBhvr>
                                        <p:cTn id="39" dur="1" fill="hold">
                                          <p:stCondLst>
                                            <p:cond delay="499"/>
                                          </p:stCondLst>
                                        </p:cTn>
                                        <p:tgtEl>
                                          <p:spTgt spid="206"/>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208"/>
                                        </p:tgtEl>
                                      </p:cBhvr>
                                    </p:animEffect>
                                    <p:set>
                                      <p:cBhvr>
                                        <p:cTn id="42" dur="1" fill="hold">
                                          <p:stCondLst>
                                            <p:cond delay="499"/>
                                          </p:stCondLst>
                                        </p:cTn>
                                        <p:tgtEl>
                                          <p:spTgt spid="20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Compute Set"/>
          <p:cNvGrpSpPr/>
          <p:nvPr/>
        </p:nvGrpSpPr>
        <p:grpSpPr>
          <a:xfrm>
            <a:off x="995968" y="1675256"/>
            <a:ext cx="10200064" cy="1941457"/>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eaLnBrk="1" fontAlgn="base" latinLnBrk="0" hangingPunct="1">
                <a:lnSpc>
                  <a:spcPct val="90000"/>
                </a:lnSpc>
                <a:spcBef>
                  <a:spcPct val="0"/>
                </a:spcBef>
                <a:spcAft>
                  <a:spcPct val="0"/>
                </a:spcAft>
                <a:buClrTx/>
                <a:buSzTx/>
                <a:buFontTx/>
                <a:buNone/>
                <a:tabLst/>
                <a:defRPr/>
              </a:pPr>
              <a:endParaRPr kumimoji="0" lang="en-GB"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16" name="Compute Text"/>
            <p:cNvSpPr txBox="1"/>
            <p:nvPr/>
          </p:nvSpPr>
          <p:spPr>
            <a:xfrm rot="16200000">
              <a:off x="720885" y="2522987"/>
              <a:ext cx="1624339" cy="627858"/>
            </a:xfrm>
            <a:prstGeom prst="rect">
              <a:avLst/>
            </a:prstGeom>
            <a:grpFill/>
            <a:ln>
              <a:noFill/>
            </a:ln>
          </p:spPr>
          <p:txBody>
            <a:bodyPr wrap="non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GB" sz="2353" b="0" i="0" u="none" strike="noStrike" kern="0" cap="none" spc="0" normalizeH="0" baseline="0" noProof="0" dirty="0">
                  <a:ln>
                    <a:noFill/>
                  </a:ln>
                  <a:solidFill>
                    <a:schemeClr val="bg1"/>
                  </a:solidFill>
                  <a:effectLst/>
                  <a:uLnTx/>
                  <a:uFillTx/>
                </a:rPr>
                <a:t>Compute</a:t>
              </a:r>
            </a:p>
          </p:txBody>
        </p:sp>
      </p:grpSp>
      <p:sp>
        <p:nvSpPr>
          <p:cNvPr id="111" name="SQLDW"/>
          <p:cNvSpPr/>
          <p:nvPr/>
        </p:nvSpPr>
        <p:spPr bwMode="auto">
          <a:xfrm flipH="1">
            <a:off x="10287709" y="501717"/>
            <a:ext cx="908323" cy="868467"/>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bg1"/>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endParaRPr>
          </a:p>
        </p:txBody>
      </p:sp>
      <p:sp>
        <p:nvSpPr>
          <p:cNvPr id="3" name="Title 2"/>
          <p:cNvSpPr>
            <a:spLocks noGrp="1"/>
          </p:cNvSpPr>
          <p:nvPr>
            <p:ph type="title"/>
          </p:nvPr>
        </p:nvSpPr>
        <p:spPr/>
        <p:txBody>
          <a:bodyPr/>
          <a:lstStyle/>
          <a:p>
            <a:r>
              <a:rPr lang="en-GB" dirty="0"/>
              <a:t>Pause and resume workload</a:t>
            </a:r>
            <a:endParaRPr lang="en-US" dirty="0"/>
          </a:p>
        </p:txBody>
      </p:sp>
      <p:pic>
        <p:nvPicPr>
          <p:cNvPr id="207" name="Compute Node 03"/>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3647771" y="2747546"/>
            <a:ext cx="764951" cy="764951"/>
          </a:xfrm>
          <a:prstGeom prst="rect">
            <a:avLst/>
          </a:prstGeom>
          <a:solidFill>
            <a:schemeClr val="tx2"/>
          </a:solidFill>
        </p:spPr>
      </p:pic>
      <p:pic>
        <p:nvPicPr>
          <p:cNvPr id="108" name="Compute Node 02"/>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2821470" y="2747546"/>
            <a:ext cx="764951" cy="764951"/>
          </a:xfrm>
          <a:prstGeom prst="rect">
            <a:avLst/>
          </a:prstGeom>
          <a:solidFill>
            <a:schemeClr val="tx2"/>
          </a:solidFill>
        </p:spPr>
      </p:pic>
      <p:pic>
        <p:nvPicPr>
          <p:cNvPr id="205" name="Compute Node 01"/>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1995169" y="2747546"/>
            <a:ext cx="764951" cy="764951"/>
          </a:xfrm>
          <a:prstGeom prst="rect">
            <a:avLst/>
          </a:prstGeom>
          <a:solidFill>
            <a:schemeClr val="tx2"/>
          </a:solidFill>
        </p:spPr>
      </p:pic>
      <p:grpSp>
        <p:nvGrpSpPr>
          <p:cNvPr id="6" name="Control Set"/>
          <p:cNvGrpSpPr/>
          <p:nvPr/>
        </p:nvGrpSpPr>
        <p:grpSpPr>
          <a:xfrm>
            <a:off x="5713525" y="1734782"/>
            <a:ext cx="2295851" cy="764951"/>
            <a:chOff x="5828092" y="1769070"/>
            <a:chExt cx="2341888" cy="780290"/>
          </a:xfrm>
          <a:solidFill>
            <a:schemeClr val="tx2"/>
          </a:solidFill>
        </p:grpSpPr>
        <p:pic>
          <p:nvPicPr>
            <p:cNvPr id="215" name="Control Node"/>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5828092" y="1769070"/>
              <a:ext cx="780290" cy="780290"/>
            </a:xfrm>
            <a:prstGeom prst="rect">
              <a:avLst/>
            </a:prstGeom>
            <a:grpFill/>
          </p:spPr>
        </p:pic>
        <p:sp>
          <p:nvSpPr>
            <p:cNvPr id="110" name="Control Text"/>
            <p:cNvSpPr txBox="1"/>
            <p:nvPr/>
          </p:nvSpPr>
          <p:spPr>
            <a:xfrm>
              <a:off x="6792546" y="1842172"/>
              <a:ext cx="1377434" cy="627859"/>
            </a:xfrm>
            <a:prstGeom prst="rect">
              <a:avLst/>
            </a:prstGeom>
            <a:grpFill/>
          </p:spPr>
          <p:txBody>
            <a:bodyPr wrap="non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GB" sz="2353" b="0" i="0" u="none" strike="noStrike" kern="0" cap="none" spc="0" normalizeH="0" baseline="0" noProof="0" dirty="0">
                  <a:ln>
                    <a:noFill/>
                  </a:ln>
                  <a:solidFill>
                    <a:schemeClr val="bg1"/>
                  </a:solidFill>
                  <a:effectLst/>
                  <a:uLnTx/>
                  <a:uFillTx/>
                </a:rPr>
                <a:t>Control</a:t>
              </a:r>
            </a:p>
          </p:txBody>
        </p:sp>
      </p:grpSp>
      <p:grpSp>
        <p:nvGrpSpPr>
          <p:cNvPr id="2" name="Storage Set"/>
          <p:cNvGrpSpPr/>
          <p:nvPr/>
        </p:nvGrpSpPr>
        <p:grpSpPr>
          <a:xfrm>
            <a:off x="1049187" y="3781964"/>
            <a:ext cx="10200064" cy="2823699"/>
            <a:chOff x="1070225" y="3857302"/>
            <a:chExt cx="10404596" cy="2880320"/>
          </a:xfrm>
          <a:solidFill>
            <a:schemeClr val="tx2"/>
          </a:solidFill>
        </p:grpSpPr>
        <p:sp>
          <p:nvSpPr>
            <p:cNvPr id="25" name="Rounded Rectangle 24"/>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eaLnBrk="1" fontAlgn="base" latinLnBrk="0" hangingPunct="1">
                <a:lnSpc>
                  <a:spcPct val="90000"/>
                </a:lnSpc>
                <a:spcBef>
                  <a:spcPct val="0"/>
                </a:spcBef>
                <a:spcAft>
                  <a:spcPct val="0"/>
                </a:spcAft>
                <a:buClrTx/>
                <a:buSzTx/>
                <a:buFontTx/>
                <a:buNone/>
                <a:tabLst/>
                <a:defRPr/>
              </a:pPr>
              <a:endParaRPr kumimoji="0" lang="en-GB"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26" name="Storage"/>
            <p:cNvGrpSpPr/>
            <p:nvPr/>
          </p:nvGrpSpPr>
          <p:grpSpPr>
            <a:xfrm>
              <a:off x="2094836" y="4073326"/>
              <a:ext cx="8294427" cy="2502583"/>
              <a:chOff x="2094836" y="4073326"/>
              <a:chExt cx="8294427" cy="2502583"/>
            </a:xfrm>
            <a:grpFill/>
          </p:grpSpPr>
          <p:pic>
            <p:nvPicPr>
              <p:cNvPr id="20" name="Picture 19"/>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2099026" y="4073326"/>
                <a:ext cx="780290" cy="780290"/>
              </a:xfrm>
              <a:prstGeom prst="rect">
                <a:avLst/>
              </a:prstGeom>
              <a:grpFill/>
              <a:ln>
                <a:solidFill>
                  <a:schemeClr val="bg1"/>
                </a:solidFill>
              </a:ln>
            </p:spPr>
          </p:pic>
          <p:pic>
            <p:nvPicPr>
              <p:cNvPr id="21" name="Picture 20"/>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2933756" y="4073326"/>
                <a:ext cx="780290" cy="780290"/>
              </a:xfrm>
              <a:prstGeom prst="rect">
                <a:avLst/>
              </a:prstGeom>
              <a:grpFill/>
              <a:ln>
                <a:solidFill>
                  <a:schemeClr val="bg1"/>
                </a:solidFill>
              </a:ln>
            </p:spPr>
          </p:pic>
          <p:pic>
            <p:nvPicPr>
              <p:cNvPr id="22" name="Picture 21"/>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3768486" y="4073326"/>
                <a:ext cx="780290" cy="780290"/>
              </a:xfrm>
              <a:prstGeom prst="rect">
                <a:avLst/>
              </a:prstGeom>
              <a:grpFill/>
              <a:ln>
                <a:solidFill>
                  <a:schemeClr val="bg1"/>
                </a:solidFill>
              </a:ln>
            </p:spPr>
          </p:pic>
          <p:pic>
            <p:nvPicPr>
              <p:cNvPr id="23" name="Picture 22"/>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4603216" y="4073326"/>
                <a:ext cx="780290" cy="780290"/>
              </a:xfrm>
              <a:prstGeom prst="rect">
                <a:avLst/>
              </a:prstGeom>
              <a:grpFill/>
              <a:ln>
                <a:solidFill>
                  <a:schemeClr val="bg1"/>
                </a:solidFill>
              </a:ln>
            </p:spPr>
          </p:pic>
          <p:pic>
            <p:nvPicPr>
              <p:cNvPr id="24" name="Picture 23"/>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5437947" y="4073326"/>
                <a:ext cx="780290" cy="780290"/>
              </a:xfrm>
              <a:prstGeom prst="rect">
                <a:avLst/>
              </a:prstGeom>
              <a:grpFill/>
              <a:ln>
                <a:solidFill>
                  <a:schemeClr val="bg1"/>
                </a:solidFill>
              </a:ln>
            </p:spPr>
          </p:pic>
          <p:pic>
            <p:nvPicPr>
              <p:cNvPr id="38" name="Picture 37"/>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2094836" y="4934472"/>
                <a:ext cx="780290" cy="780290"/>
              </a:xfrm>
              <a:prstGeom prst="rect">
                <a:avLst/>
              </a:prstGeom>
              <a:grpFill/>
              <a:ln>
                <a:solidFill>
                  <a:schemeClr val="bg1"/>
                </a:solidFill>
              </a:ln>
            </p:spPr>
          </p:pic>
          <p:pic>
            <p:nvPicPr>
              <p:cNvPr id="39" name="Picture 38"/>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2929566" y="4934472"/>
                <a:ext cx="780290" cy="780290"/>
              </a:xfrm>
              <a:prstGeom prst="rect">
                <a:avLst/>
              </a:prstGeom>
              <a:grpFill/>
              <a:ln>
                <a:solidFill>
                  <a:schemeClr val="bg1"/>
                </a:solidFill>
              </a:ln>
            </p:spPr>
          </p:pic>
          <p:pic>
            <p:nvPicPr>
              <p:cNvPr id="40" name="Picture 39"/>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3764296" y="4934472"/>
                <a:ext cx="780290" cy="780290"/>
              </a:xfrm>
              <a:prstGeom prst="rect">
                <a:avLst/>
              </a:prstGeom>
              <a:grpFill/>
              <a:ln>
                <a:solidFill>
                  <a:schemeClr val="bg1"/>
                </a:solidFill>
              </a:ln>
            </p:spPr>
          </p:pic>
          <p:pic>
            <p:nvPicPr>
              <p:cNvPr id="41" name="Picture 40"/>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4599026" y="4934472"/>
                <a:ext cx="780290" cy="780290"/>
              </a:xfrm>
              <a:prstGeom prst="rect">
                <a:avLst/>
              </a:prstGeom>
              <a:grpFill/>
              <a:ln>
                <a:solidFill>
                  <a:schemeClr val="bg1"/>
                </a:solidFill>
              </a:ln>
            </p:spPr>
          </p:pic>
          <p:pic>
            <p:nvPicPr>
              <p:cNvPr id="42" name="Picture 41"/>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5433757" y="4934472"/>
                <a:ext cx="780290" cy="780290"/>
              </a:xfrm>
              <a:prstGeom prst="rect">
                <a:avLst/>
              </a:prstGeom>
              <a:grpFill/>
              <a:ln>
                <a:solidFill>
                  <a:schemeClr val="bg1"/>
                </a:solidFill>
              </a:ln>
            </p:spPr>
          </p:pic>
          <p:pic>
            <p:nvPicPr>
              <p:cNvPr id="43" name="Picture 42"/>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2099026" y="5795619"/>
                <a:ext cx="780290" cy="780290"/>
              </a:xfrm>
              <a:prstGeom prst="rect">
                <a:avLst/>
              </a:prstGeom>
              <a:grpFill/>
              <a:ln>
                <a:solidFill>
                  <a:schemeClr val="bg1"/>
                </a:solidFill>
              </a:ln>
            </p:spPr>
          </p:pic>
          <p:pic>
            <p:nvPicPr>
              <p:cNvPr id="44" name="Picture 43"/>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2933756" y="5795619"/>
                <a:ext cx="780290" cy="780290"/>
              </a:xfrm>
              <a:prstGeom prst="rect">
                <a:avLst/>
              </a:prstGeom>
              <a:grpFill/>
              <a:ln>
                <a:solidFill>
                  <a:schemeClr val="bg1"/>
                </a:solidFill>
              </a:ln>
            </p:spPr>
          </p:pic>
          <p:pic>
            <p:nvPicPr>
              <p:cNvPr id="45" name="Picture 44"/>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3768486" y="5795619"/>
                <a:ext cx="780290" cy="780290"/>
              </a:xfrm>
              <a:prstGeom prst="rect">
                <a:avLst/>
              </a:prstGeom>
              <a:grpFill/>
              <a:ln>
                <a:solidFill>
                  <a:schemeClr val="bg1"/>
                </a:solidFill>
              </a:ln>
            </p:spPr>
          </p:pic>
          <p:pic>
            <p:nvPicPr>
              <p:cNvPr id="46" name="Picture 45"/>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4603216" y="5795619"/>
                <a:ext cx="780290" cy="780290"/>
              </a:xfrm>
              <a:prstGeom prst="rect">
                <a:avLst/>
              </a:prstGeom>
              <a:grpFill/>
              <a:ln>
                <a:solidFill>
                  <a:schemeClr val="bg1"/>
                </a:solidFill>
              </a:ln>
            </p:spPr>
          </p:pic>
          <p:pic>
            <p:nvPicPr>
              <p:cNvPr id="47" name="Picture 46"/>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5437947" y="5795619"/>
                <a:ext cx="780290" cy="780290"/>
              </a:xfrm>
              <a:prstGeom prst="rect">
                <a:avLst/>
              </a:prstGeom>
              <a:grpFill/>
              <a:ln>
                <a:solidFill>
                  <a:schemeClr val="bg1"/>
                </a:solidFill>
              </a:ln>
            </p:spPr>
          </p:pic>
          <p:pic>
            <p:nvPicPr>
              <p:cNvPr id="48" name="Picture 47"/>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6270052" y="4073326"/>
                <a:ext cx="780290" cy="780290"/>
              </a:xfrm>
              <a:prstGeom prst="rect">
                <a:avLst/>
              </a:prstGeom>
              <a:grpFill/>
              <a:ln>
                <a:solidFill>
                  <a:schemeClr val="bg1"/>
                </a:solidFill>
              </a:ln>
            </p:spPr>
          </p:pic>
          <p:pic>
            <p:nvPicPr>
              <p:cNvPr id="49" name="Picture 48"/>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7104782" y="4073326"/>
                <a:ext cx="780290" cy="780290"/>
              </a:xfrm>
              <a:prstGeom prst="rect">
                <a:avLst/>
              </a:prstGeom>
              <a:grpFill/>
              <a:ln>
                <a:solidFill>
                  <a:schemeClr val="bg1"/>
                </a:solidFill>
              </a:ln>
            </p:spPr>
          </p:pic>
          <p:pic>
            <p:nvPicPr>
              <p:cNvPr id="50" name="Picture 49"/>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7939512" y="4073326"/>
                <a:ext cx="780290" cy="780290"/>
              </a:xfrm>
              <a:prstGeom prst="rect">
                <a:avLst/>
              </a:prstGeom>
              <a:grpFill/>
              <a:ln>
                <a:solidFill>
                  <a:schemeClr val="bg1"/>
                </a:solidFill>
              </a:ln>
            </p:spPr>
          </p:pic>
          <p:pic>
            <p:nvPicPr>
              <p:cNvPr id="51" name="Picture 50"/>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8774242" y="4073326"/>
                <a:ext cx="780290" cy="780290"/>
              </a:xfrm>
              <a:prstGeom prst="rect">
                <a:avLst/>
              </a:prstGeom>
              <a:grpFill/>
              <a:ln>
                <a:solidFill>
                  <a:schemeClr val="bg1"/>
                </a:solidFill>
              </a:ln>
            </p:spPr>
          </p:pic>
          <p:pic>
            <p:nvPicPr>
              <p:cNvPr id="52" name="Picture 51"/>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9608973" y="4073326"/>
                <a:ext cx="780290" cy="780290"/>
              </a:xfrm>
              <a:prstGeom prst="rect">
                <a:avLst/>
              </a:prstGeom>
              <a:grpFill/>
              <a:ln>
                <a:solidFill>
                  <a:schemeClr val="bg1"/>
                </a:solidFill>
              </a:ln>
            </p:spPr>
          </p:pic>
          <p:pic>
            <p:nvPicPr>
              <p:cNvPr id="54" name="Picture 53"/>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6265862" y="4934472"/>
                <a:ext cx="780290" cy="780290"/>
              </a:xfrm>
              <a:prstGeom prst="rect">
                <a:avLst/>
              </a:prstGeom>
              <a:grpFill/>
              <a:ln>
                <a:solidFill>
                  <a:schemeClr val="bg1"/>
                </a:solidFill>
              </a:ln>
            </p:spPr>
          </p:pic>
          <p:pic>
            <p:nvPicPr>
              <p:cNvPr id="55" name="Picture 54"/>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7100592" y="4934472"/>
                <a:ext cx="780290" cy="780290"/>
              </a:xfrm>
              <a:prstGeom prst="rect">
                <a:avLst/>
              </a:prstGeom>
              <a:grpFill/>
              <a:ln>
                <a:solidFill>
                  <a:schemeClr val="bg1"/>
                </a:solidFill>
              </a:ln>
            </p:spPr>
          </p:pic>
          <p:pic>
            <p:nvPicPr>
              <p:cNvPr id="56" name="Picture 55"/>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7935322" y="4934472"/>
                <a:ext cx="780290" cy="780290"/>
              </a:xfrm>
              <a:prstGeom prst="rect">
                <a:avLst/>
              </a:prstGeom>
              <a:grpFill/>
              <a:ln>
                <a:solidFill>
                  <a:schemeClr val="bg1"/>
                </a:solidFill>
              </a:ln>
            </p:spPr>
          </p:pic>
          <p:pic>
            <p:nvPicPr>
              <p:cNvPr id="57" name="Picture 56"/>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8770052" y="4934472"/>
                <a:ext cx="780290" cy="780290"/>
              </a:xfrm>
              <a:prstGeom prst="rect">
                <a:avLst/>
              </a:prstGeom>
              <a:grpFill/>
              <a:ln>
                <a:solidFill>
                  <a:schemeClr val="bg1"/>
                </a:solidFill>
              </a:ln>
            </p:spPr>
          </p:pic>
          <p:pic>
            <p:nvPicPr>
              <p:cNvPr id="58" name="Picture 57"/>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9604783" y="4934472"/>
                <a:ext cx="780290" cy="780290"/>
              </a:xfrm>
              <a:prstGeom prst="rect">
                <a:avLst/>
              </a:prstGeom>
              <a:grpFill/>
              <a:ln>
                <a:solidFill>
                  <a:schemeClr val="bg1"/>
                </a:solidFill>
              </a:ln>
            </p:spPr>
          </p:pic>
          <p:pic>
            <p:nvPicPr>
              <p:cNvPr id="59" name="Picture 58"/>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6270052" y="5795619"/>
                <a:ext cx="780290" cy="780290"/>
              </a:xfrm>
              <a:prstGeom prst="rect">
                <a:avLst/>
              </a:prstGeom>
              <a:grpFill/>
              <a:ln>
                <a:solidFill>
                  <a:schemeClr val="bg1"/>
                </a:solidFill>
              </a:ln>
            </p:spPr>
          </p:pic>
          <p:pic>
            <p:nvPicPr>
              <p:cNvPr id="60" name="Picture 59"/>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7104782" y="5795619"/>
                <a:ext cx="780290" cy="780290"/>
              </a:xfrm>
              <a:prstGeom prst="rect">
                <a:avLst/>
              </a:prstGeom>
              <a:grpFill/>
              <a:ln>
                <a:solidFill>
                  <a:schemeClr val="bg1"/>
                </a:solidFill>
              </a:ln>
            </p:spPr>
          </p:pic>
          <p:pic>
            <p:nvPicPr>
              <p:cNvPr id="61" name="Picture 60"/>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7939512" y="5795619"/>
                <a:ext cx="780290" cy="780290"/>
              </a:xfrm>
              <a:prstGeom prst="rect">
                <a:avLst/>
              </a:prstGeom>
              <a:grpFill/>
              <a:ln>
                <a:solidFill>
                  <a:schemeClr val="bg1"/>
                </a:solidFill>
              </a:ln>
            </p:spPr>
          </p:pic>
          <p:pic>
            <p:nvPicPr>
              <p:cNvPr id="62" name="Picture 61"/>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8774242" y="5795619"/>
                <a:ext cx="780290" cy="780290"/>
              </a:xfrm>
              <a:prstGeom prst="rect">
                <a:avLst/>
              </a:prstGeom>
              <a:grpFill/>
              <a:ln>
                <a:solidFill>
                  <a:schemeClr val="bg1"/>
                </a:solidFill>
              </a:ln>
            </p:spPr>
          </p:pic>
          <p:pic>
            <p:nvPicPr>
              <p:cNvPr id="63" name="Picture 62"/>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9608973" y="5795619"/>
                <a:ext cx="780290" cy="780290"/>
              </a:xfrm>
              <a:prstGeom prst="rect">
                <a:avLst/>
              </a:prstGeom>
              <a:grpFill/>
              <a:ln>
                <a:solidFill>
                  <a:schemeClr val="bg1"/>
                </a:solidFill>
              </a:ln>
            </p:spPr>
          </p:pic>
        </p:grpSp>
        <p:sp>
          <p:nvSpPr>
            <p:cNvPr id="217" name="Storage Text"/>
            <p:cNvSpPr txBox="1"/>
            <p:nvPr/>
          </p:nvSpPr>
          <p:spPr>
            <a:xfrm rot="16200000">
              <a:off x="133448" y="4983532"/>
              <a:ext cx="2709162" cy="627858"/>
            </a:xfrm>
            <a:prstGeom prst="rect">
              <a:avLst/>
            </a:prstGeom>
            <a:noFill/>
            <a:ln>
              <a:noFill/>
            </a:ln>
          </p:spPr>
          <p:txBody>
            <a:bodyPr wrap="non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GB" sz="2353" b="0" i="0" u="none" strike="noStrike" kern="0" cap="none" spc="0" normalizeH="0" baseline="0" noProof="0" dirty="0">
                  <a:ln>
                    <a:noFill/>
                  </a:ln>
                  <a:solidFill>
                    <a:schemeClr val="bg1"/>
                  </a:solidFill>
                  <a:effectLst/>
                  <a:uLnTx/>
                  <a:uFillTx/>
                </a:rPr>
                <a:t>Premium Storage</a:t>
              </a:r>
            </a:p>
          </p:txBody>
        </p:sp>
      </p:grpSp>
      <p:grpSp>
        <p:nvGrpSpPr>
          <p:cNvPr id="53" name="Group 52"/>
          <p:cNvGrpSpPr>
            <a:grpSpLocks noChangeAspect="1"/>
          </p:cNvGrpSpPr>
          <p:nvPr/>
        </p:nvGrpSpPr>
        <p:grpSpPr>
          <a:xfrm>
            <a:off x="10251455" y="256465"/>
            <a:ext cx="1291808" cy="1253540"/>
            <a:chOff x="7961114" y="2149640"/>
            <a:chExt cx="2847900" cy="2763537"/>
          </a:xfrm>
        </p:grpSpPr>
        <p:grpSp>
          <p:nvGrpSpPr>
            <p:cNvPr id="64" name="Group 63"/>
            <p:cNvGrpSpPr/>
            <p:nvPr/>
          </p:nvGrpSpPr>
          <p:grpSpPr>
            <a:xfrm>
              <a:off x="9583572" y="3290523"/>
              <a:ext cx="1225442" cy="1622654"/>
              <a:chOff x="5933635" y="4575515"/>
              <a:chExt cx="304757" cy="403541"/>
            </a:xfrm>
          </p:grpSpPr>
          <p:grpSp>
            <p:nvGrpSpPr>
              <p:cNvPr id="90" name="Group 89"/>
              <p:cNvGrpSpPr>
                <a:grpSpLocks noChangeAspect="1"/>
              </p:cNvGrpSpPr>
              <p:nvPr/>
            </p:nvGrpSpPr>
            <p:grpSpPr>
              <a:xfrm>
                <a:off x="5933635" y="4575515"/>
                <a:ext cx="304757" cy="403541"/>
                <a:chOff x="784223" y="4300538"/>
                <a:chExt cx="460378" cy="609600"/>
              </a:xfrm>
            </p:grpSpPr>
            <p:sp>
              <p:nvSpPr>
                <p:cNvPr id="92" name="Freeform 6"/>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prstClr val="black"/>
                    </a:solidFill>
                    <a:effectLst/>
                    <a:uLnTx/>
                    <a:uFillTx/>
                  </a:endParaRPr>
                </a:p>
              </p:txBody>
            </p:sp>
            <p:sp>
              <p:nvSpPr>
                <p:cNvPr id="93" name="Freeform 7"/>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prstClr val="black"/>
                    </a:solidFill>
                    <a:effectLst/>
                    <a:uLnTx/>
                    <a:uFillTx/>
                  </a:endParaRPr>
                </a:p>
              </p:txBody>
            </p:sp>
            <p:sp>
              <p:nvSpPr>
                <p:cNvPr id="94" name="Freeform 8"/>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prstClr val="black"/>
                    </a:solidFill>
                    <a:effectLst/>
                    <a:uLnTx/>
                    <a:uFillTx/>
                  </a:endParaRPr>
                </a:p>
              </p:txBody>
            </p:sp>
            <p:sp>
              <p:nvSpPr>
                <p:cNvPr id="95" name="Freeform 9"/>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prstClr val="black"/>
                    </a:solidFill>
                    <a:effectLst/>
                    <a:uLnTx/>
                    <a:uFillTx/>
                  </a:endParaRPr>
                </a:p>
              </p:txBody>
            </p:sp>
            <p:sp>
              <p:nvSpPr>
                <p:cNvPr id="96" name="Freeform 10"/>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prstClr val="black"/>
                    </a:solidFill>
                    <a:effectLst/>
                    <a:uLnTx/>
                    <a:uFillTx/>
                  </a:endParaRPr>
                </a:p>
              </p:txBody>
            </p:sp>
          </p:grpSp>
          <p:sp>
            <p:nvSpPr>
              <p:cNvPr id="91" name="Rectangle 90"/>
              <p:cNvSpPr/>
              <p:nvPr/>
            </p:nvSpPr>
            <p:spPr>
              <a:xfrm>
                <a:off x="5998859" y="4724311"/>
                <a:ext cx="195108" cy="134994"/>
              </a:xfrm>
              <a:prstGeom prst="rect">
                <a:avLst/>
              </a:prstGeom>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50" normalizeH="0" baseline="0" noProof="0" dirty="0">
                    <a:ln>
                      <a:noFill/>
                    </a:ln>
                    <a:solidFill>
                      <a:prstClr val="white"/>
                    </a:solidFill>
                    <a:effectLst/>
                    <a:uLnTx/>
                    <a:uFillTx/>
                  </a:rPr>
                  <a:t>SQL</a:t>
                </a:r>
                <a:endParaRPr kumimoji="0" lang="en-US" sz="2000" b="1" i="0" u="none" strike="noStrike" kern="0" cap="none" spc="-50" normalizeH="0" baseline="0" noProof="0" dirty="0">
                  <a:ln>
                    <a:noFill/>
                  </a:ln>
                  <a:solidFill>
                    <a:prstClr val="white"/>
                  </a:solidFill>
                  <a:effectLst/>
                  <a:uLnTx/>
                  <a:uFillTx/>
                </a:endParaRPr>
              </a:p>
            </p:txBody>
          </p:sp>
        </p:grpSp>
        <p:sp>
          <p:nvSpPr>
            <p:cNvPr id="65" name="Freeform: Shape 64"/>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66" name="Group 65"/>
            <p:cNvGrpSpPr/>
            <p:nvPr/>
          </p:nvGrpSpPr>
          <p:grpSpPr>
            <a:xfrm>
              <a:off x="8621630" y="3025541"/>
              <a:ext cx="294478" cy="295175"/>
              <a:chOff x="8642442" y="3025541"/>
              <a:chExt cx="294478" cy="295175"/>
            </a:xfrm>
          </p:grpSpPr>
          <p:sp>
            <p:nvSpPr>
              <p:cNvPr id="87" name="Rectangle 86"/>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8" name="Right Triangle 87"/>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9" name="Right Triangle 88"/>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67" name="Group 66"/>
            <p:cNvGrpSpPr/>
            <p:nvPr/>
          </p:nvGrpSpPr>
          <p:grpSpPr>
            <a:xfrm>
              <a:off x="8426775" y="3393792"/>
              <a:ext cx="294478" cy="295175"/>
              <a:chOff x="8642442" y="3025541"/>
              <a:chExt cx="294478" cy="295175"/>
            </a:xfrm>
          </p:grpSpPr>
          <p:sp>
            <p:nvSpPr>
              <p:cNvPr id="84" name="Rectangle 83"/>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5" name="Right Triangle 84"/>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6" name="Right Triangle 85"/>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68" name="Group 67"/>
            <p:cNvGrpSpPr/>
            <p:nvPr/>
          </p:nvGrpSpPr>
          <p:grpSpPr>
            <a:xfrm>
              <a:off x="8816486" y="3393792"/>
              <a:ext cx="294478" cy="295175"/>
              <a:chOff x="8642442" y="3025541"/>
              <a:chExt cx="294478" cy="295175"/>
            </a:xfrm>
          </p:grpSpPr>
          <p:sp>
            <p:nvSpPr>
              <p:cNvPr id="81" name="Rectangle 80"/>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2" name="Right Triangle 81"/>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3" name="Right Triangle 82"/>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69" name="Group 68"/>
            <p:cNvGrpSpPr/>
            <p:nvPr/>
          </p:nvGrpSpPr>
          <p:grpSpPr>
            <a:xfrm>
              <a:off x="8426775" y="3766437"/>
              <a:ext cx="294478" cy="295175"/>
              <a:chOff x="8642442" y="3025541"/>
              <a:chExt cx="294478" cy="295175"/>
            </a:xfrm>
          </p:grpSpPr>
          <p:sp>
            <p:nvSpPr>
              <p:cNvPr id="78" name="Rectangle 77"/>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9" name="Right Triangle 78"/>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0" name="Right Triangle 79"/>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70" name="Group 69"/>
            <p:cNvGrpSpPr/>
            <p:nvPr/>
          </p:nvGrpSpPr>
          <p:grpSpPr>
            <a:xfrm>
              <a:off x="9206198" y="3766437"/>
              <a:ext cx="294478" cy="295175"/>
              <a:chOff x="8642442" y="3025541"/>
              <a:chExt cx="294478" cy="295175"/>
            </a:xfrm>
          </p:grpSpPr>
          <p:sp>
            <p:nvSpPr>
              <p:cNvPr id="75" name="Rectangle 74"/>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6" name="Right Triangle 75"/>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7" name="Right Triangle 76"/>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71" name="Group 70"/>
            <p:cNvGrpSpPr/>
            <p:nvPr/>
          </p:nvGrpSpPr>
          <p:grpSpPr>
            <a:xfrm>
              <a:off x="8816486" y="3766436"/>
              <a:ext cx="294478" cy="295175"/>
              <a:chOff x="8642442" y="3025541"/>
              <a:chExt cx="294478" cy="295175"/>
            </a:xfrm>
          </p:grpSpPr>
          <p:sp>
            <p:nvSpPr>
              <p:cNvPr id="72" name="Rectangle 71"/>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3" name="Right Triangle 72"/>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4" name="Right Triangle 73"/>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13268946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05"/>
                                        </p:tgtEl>
                                      </p:cBhvr>
                                    </p:animEffect>
                                    <p:set>
                                      <p:cBhvr>
                                        <p:cTn id="10" dur="1" fill="hold">
                                          <p:stCondLst>
                                            <p:cond delay="499"/>
                                          </p:stCondLst>
                                        </p:cTn>
                                        <p:tgtEl>
                                          <p:spTgt spid="205"/>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08"/>
                                        </p:tgtEl>
                                      </p:cBhvr>
                                    </p:animEffect>
                                    <p:set>
                                      <p:cBhvr>
                                        <p:cTn id="16" dur="1" fill="hold">
                                          <p:stCondLst>
                                            <p:cond delay="499"/>
                                          </p:stCondLst>
                                        </p:cTn>
                                        <p:tgtEl>
                                          <p:spTgt spid="108"/>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207"/>
                                        </p:tgtEl>
                                      </p:cBhvr>
                                    </p:animEffect>
                                    <p:set>
                                      <p:cBhvr>
                                        <p:cTn id="19" dur="1" fill="hold">
                                          <p:stCondLst>
                                            <p:cond delay="499"/>
                                          </p:stCondLst>
                                        </p:cTn>
                                        <p:tgtEl>
                                          <p:spTgt spid="207"/>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205"/>
                                        </p:tgtEl>
                                        <p:attrNameLst>
                                          <p:attrName>style.visibility</p:attrName>
                                        </p:attrNameLst>
                                      </p:cBhvr>
                                      <p:to>
                                        <p:strVal val="visible"/>
                                      </p:to>
                                    </p:set>
                                    <p:animEffect transition="in" filter="fade">
                                      <p:cBhvr>
                                        <p:cTn id="27" dur="500"/>
                                        <p:tgtEl>
                                          <p:spTgt spid="205"/>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nodeType="withEffect">
                                  <p:stCondLst>
                                    <p:cond delay="0"/>
                                  </p:stCondLst>
                                  <p:childTnLst>
                                    <p:set>
                                      <p:cBhvr>
                                        <p:cTn id="32" dur="1" fill="hold">
                                          <p:stCondLst>
                                            <p:cond delay="0"/>
                                          </p:stCondLst>
                                        </p:cTn>
                                        <p:tgtEl>
                                          <p:spTgt spid="108"/>
                                        </p:tgtEl>
                                        <p:attrNameLst>
                                          <p:attrName>style.visibility</p:attrName>
                                        </p:attrNameLst>
                                      </p:cBhvr>
                                      <p:to>
                                        <p:strVal val="visible"/>
                                      </p:to>
                                    </p:set>
                                    <p:animEffect transition="in" filter="fade">
                                      <p:cBhvr>
                                        <p:cTn id="33" dur="500"/>
                                        <p:tgtEl>
                                          <p:spTgt spid="108"/>
                                        </p:tgtEl>
                                      </p:cBhvr>
                                    </p:animEffect>
                                  </p:childTnLst>
                                </p:cTn>
                              </p:par>
                              <p:par>
                                <p:cTn id="34" presetID="10" presetClass="entr" presetSubtype="0" fill="hold" nodeType="withEffect">
                                  <p:stCondLst>
                                    <p:cond delay="0"/>
                                  </p:stCondLst>
                                  <p:childTnLst>
                                    <p:set>
                                      <p:cBhvr>
                                        <p:cTn id="35" dur="1" fill="hold">
                                          <p:stCondLst>
                                            <p:cond delay="0"/>
                                          </p:stCondLst>
                                        </p:cTn>
                                        <p:tgtEl>
                                          <p:spTgt spid="207"/>
                                        </p:tgtEl>
                                        <p:attrNameLst>
                                          <p:attrName>style.visibility</p:attrName>
                                        </p:attrNameLst>
                                      </p:cBhvr>
                                      <p:to>
                                        <p:strVal val="visible"/>
                                      </p:to>
                                    </p:set>
                                    <p:animEffect transition="in" filter="fade">
                                      <p:cBhvr>
                                        <p:cTn id="36" dur="5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Supports </a:t>
            </a:r>
            <a:r>
              <a:rPr lang="en-GB" dirty="0" err="1"/>
              <a:t>Rowstore</a:t>
            </a:r>
            <a:r>
              <a:rPr lang="en-GB" dirty="0"/>
              <a:t> &amp; Columnstore</a:t>
            </a:r>
            <a:br>
              <a:rPr lang="en-GB" dirty="0"/>
            </a:br>
            <a:endParaRPr lang="en-US" dirty="0"/>
          </a:p>
        </p:txBody>
      </p:sp>
      <p:grpSp>
        <p:nvGrpSpPr>
          <p:cNvPr id="12" name="Group 11"/>
          <p:cNvGrpSpPr/>
          <p:nvPr/>
        </p:nvGrpSpPr>
        <p:grpSpPr>
          <a:xfrm>
            <a:off x="864000" y="1327955"/>
            <a:ext cx="4800000" cy="4800000"/>
            <a:chOff x="300507" y="995966"/>
            <a:chExt cx="3600000" cy="3600000"/>
          </a:xfrm>
        </p:grpSpPr>
        <p:sp>
          <p:nvSpPr>
            <p:cNvPr id="3" name="Rectangle 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Rectangle 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8" name="Rectangle 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9" name="Rectangle 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Rectangle 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13" name="Group 12"/>
          <p:cNvGrpSpPr/>
          <p:nvPr/>
        </p:nvGrpSpPr>
        <p:grpSpPr>
          <a:xfrm rot="5400000">
            <a:off x="6528000" y="1327955"/>
            <a:ext cx="4800000" cy="4800000"/>
            <a:chOff x="300507" y="995966"/>
            <a:chExt cx="3600000" cy="3600000"/>
          </a:xfrm>
        </p:grpSpPr>
        <p:sp>
          <p:nvSpPr>
            <p:cNvPr id="14" name="Rectangle 1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5" name="Rectangle 1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6" name="Rectangle 1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7" name="Rectangle 1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8" name="Rectangle 1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9" name="Rectangle 1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20" name="Rectangle 1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sp>
        <p:nvSpPr>
          <p:cNvPr id="22" name="Freeform 84"/>
          <p:cNvSpPr>
            <a:spLocks/>
          </p:cNvSpPr>
          <p:nvPr/>
        </p:nvSpPr>
        <p:spPr bwMode="auto">
          <a:xfrm>
            <a:off x="9957780" y="4496612"/>
            <a:ext cx="1691577" cy="1631343"/>
          </a:xfrm>
          <a:custGeom>
            <a:avLst/>
            <a:gdLst/>
            <a:ahLst/>
            <a:cxnLst>
              <a:cxn ang="0">
                <a:pos x="590" y="0"/>
              </a:cxn>
              <a:cxn ang="0">
                <a:pos x="604" y="23"/>
              </a:cxn>
              <a:cxn ang="0">
                <a:pos x="360" y="258"/>
              </a:cxn>
              <a:cxn ang="0">
                <a:pos x="198" y="537"/>
              </a:cxn>
              <a:cxn ang="0">
                <a:pos x="178" y="550"/>
              </a:cxn>
              <a:cxn ang="0">
                <a:pos x="134" y="583"/>
              </a:cxn>
              <a:cxn ang="0">
                <a:pos x="117" y="531"/>
              </a:cxn>
              <a:cxn ang="0">
                <a:pos x="106" y="506"/>
              </a:cxn>
              <a:cxn ang="0">
                <a:pos x="50" y="390"/>
              </a:cxn>
              <a:cxn ang="0">
                <a:pos x="0" y="354"/>
              </a:cxn>
              <a:cxn ang="0">
                <a:pos x="63" y="321"/>
              </a:cxn>
              <a:cxn ang="0">
                <a:pos x="144" y="421"/>
              </a:cxn>
              <a:cxn ang="0">
                <a:pos x="161" y="457"/>
              </a:cxn>
              <a:cxn ang="0">
                <a:pos x="352" y="195"/>
              </a:cxn>
              <a:cxn ang="0">
                <a:pos x="590" y="0"/>
              </a:cxn>
            </a:cxnLst>
            <a:rect l="0" t="0" r="r" b="b"/>
            <a:pathLst>
              <a:path w="604" h="583">
                <a:moveTo>
                  <a:pt x="590" y="0"/>
                </a:moveTo>
                <a:cubicBezTo>
                  <a:pt x="604" y="23"/>
                  <a:pt x="604" y="23"/>
                  <a:pt x="604" y="23"/>
                </a:cubicBezTo>
                <a:cubicBezTo>
                  <a:pt x="516" y="85"/>
                  <a:pt x="435" y="164"/>
                  <a:pt x="360" y="258"/>
                </a:cubicBezTo>
                <a:cubicBezTo>
                  <a:pt x="285" y="353"/>
                  <a:pt x="231" y="446"/>
                  <a:pt x="198" y="537"/>
                </a:cubicBezTo>
                <a:cubicBezTo>
                  <a:pt x="178" y="550"/>
                  <a:pt x="178" y="550"/>
                  <a:pt x="178" y="550"/>
                </a:cubicBezTo>
                <a:cubicBezTo>
                  <a:pt x="161" y="561"/>
                  <a:pt x="146" y="572"/>
                  <a:pt x="134" y="583"/>
                </a:cubicBezTo>
                <a:cubicBezTo>
                  <a:pt x="132" y="573"/>
                  <a:pt x="126" y="555"/>
                  <a:pt x="117" y="531"/>
                </a:cubicBezTo>
                <a:cubicBezTo>
                  <a:pt x="106" y="506"/>
                  <a:pt x="106" y="506"/>
                  <a:pt x="106" y="506"/>
                </a:cubicBezTo>
                <a:cubicBezTo>
                  <a:pt x="84" y="450"/>
                  <a:pt x="65" y="412"/>
                  <a:pt x="50" y="390"/>
                </a:cubicBezTo>
                <a:cubicBezTo>
                  <a:pt x="34" y="368"/>
                  <a:pt x="17" y="356"/>
                  <a:pt x="0" y="354"/>
                </a:cubicBezTo>
                <a:cubicBezTo>
                  <a:pt x="24" y="332"/>
                  <a:pt x="45" y="321"/>
                  <a:pt x="63" y="321"/>
                </a:cubicBezTo>
                <a:cubicBezTo>
                  <a:pt x="88" y="321"/>
                  <a:pt x="115" y="354"/>
                  <a:pt x="144" y="421"/>
                </a:cubicBezTo>
                <a:cubicBezTo>
                  <a:pt x="161" y="457"/>
                  <a:pt x="161" y="457"/>
                  <a:pt x="161" y="457"/>
                </a:cubicBezTo>
                <a:cubicBezTo>
                  <a:pt x="214" y="362"/>
                  <a:pt x="278" y="275"/>
                  <a:pt x="352" y="195"/>
                </a:cubicBezTo>
                <a:cubicBezTo>
                  <a:pt x="427" y="115"/>
                  <a:pt x="507" y="50"/>
                  <a:pt x="590" y="0"/>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89151088"/>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Scale out = Distributed tables</a:t>
            </a:r>
            <a:br>
              <a:rPr lang="en-GB" dirty="0"/>
            </a:br>
            <a:endParaRPr lang="en-US" dirty="0"/>
          </a:p>
        </p:txBody>
      </p:sp>
      <p:grpSp>
        <p:nvGrpSpPr>
          <p:cNvPr id="11" name="Group 10"/>
          <p:cNvGrpSpPr/>
          <p:nvPr/>
        </p:nvGrpSpPr>
        <p:grpSpPr>
          <a:xfrm>
            <a:off x="464000" y="1776493"/>
            <a:ext cx="5400000" cy="3600000"/>
            <a:chOff x="707698" y="1327955"/>
            <a:chExt cx="6066603" cy="3525145"/>
          </a:xfrm>
        </p:grpSpPr>
        <p:grpSp>
          <p:nvGrpSpPr>
            <p:cNvPr id="1577" name="Group 1576"/>
            <p:cNvGrpSpPr/>
            <p:nvPr/>
          </p:nvGrpSpPr>
          <p:grpSpPr>
            <a:xfrm>
              <a:off x="707698" y="1327955"/>
              <a:ext cx="504000" cy="504000"/>
              <a:chOff x="300507" y="995966"/>
              <a:chExt cx="3600000" cy="3600000"/>
            </a:xfrm>
          </p:grpSpPr>
          <p:sp>
            <p:nvSpPr>
              <p:cNvPr id="1578" name="Rectangle 157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579" name="Rectangle 157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580" name="Rectangle 157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581" name="Rectangle 158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582" name="Rectangle 158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583" name="Rectangle 158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584" name="Rectangle 158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1587" name="Group 1586"/>
            <p:cNvGrpSpPr/>
            <p:nvPr/>
          </p:nvGrpSpPr>
          <p:grpSpPr>
            <a:xfrm>
              <a:off x="1325765" y="1327955"/>
              <a:ext cx="504000" cy="504000"/>
              <a:chOff x="300507" y="995966"/>
              <a:chExt cx="3600000" cy="3600000"/>
            </a:xfrm>
          </p:grpSpPr>
          <p:sp>
            <p:nvSpPr>
              <p:cNvPr id="1588" name="Rectangle 158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589" name="Rectangle 158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590" name="Rectangle 158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591" name="Rectangle 159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592" name="Rectangle 159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593" name="Rectangle 159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594" name="Rectangle 159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1595" name="Group 1594"/>
            <p:cNvGrpSpPr/>
            <p:nvPr/>
          </p:nvGrpSpPr>
          <p:grpSpPr>
            <a:xfrm>
              <a:off x="1943832" y="1327955"/>
              <a:ext cx="504000" cy="504000"/>
              <a:chOff x="300507" y="995966"/>
              <a:chExt cx="3600000" cy="3600000"/>
            </a:xfrm>
          </p:grpSpPr>
          <p:sp>
            <p:nvSpPr>
              <p:cNvPr id="1596" name="Rectangle 159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597" name="Rectangle 159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598" name="Rectangle 159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599" name="Rectangle 159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600" name="Rectangle 159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601" name="Rectangle 160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602" name="Rectangle 160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1603" name="Group 1602"/>
            <p:cNvGrpSpPr/>
            <p:nvPr/>
          </p:nvGrpSpPr>
          <p:grpSpPr>
            <a:xfrm>
              <a:off x="2561899" y="1327955"/>
              <a:ext cx="504000" cy="504000"/>
              <a:chOff x="300507" y="995966"/>
              <a:chExt cx="3600000" cy="3600000"/>
            </a:xfrm>
          </p:grpSpPr>
          <p:sp>
            <p:nvSpPr>
              <p:cNvPr id="1604" name="Rectangle 160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605" name="Rectangle 160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606" name="Rectangle 160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607" name="Rectangle 160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608" name="Rectangle 160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609" name="Rectangle 160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610" name="Rectangle 160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1611" name="Group 1610"/>
            <p:cNvGrpSpPr/>
            <p:nvPr/>
          </p:nvGrpSpPr>
          <p:grpSpPr>
            <a:xfrm>
              <a:off x="3179966" y="1327955"/>
              <a:ext cx="504000" cy="504000"/>
              <a:chOff x="300507" y="995966"/>
              <a:chExt cx="3600000" cy="3600000"/>
            </a:xfrm>
          </p:grpSpPr>
          <p:sp>
            <p:nvSpPr>
              <p:cNvPr id="1612" name="Rectangle 161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613" name="Rectangle 161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614" name="Rectangle 161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615" name="Rectangle 161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616" name="Rectangle 161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617" name="Rectangle 161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618" name="Rectangle 161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1619" name="Group 1618"/>
            <p:cNvGrpSpPr/>
            <p:nvPr/>
          </p:nvGrpSpPr>
          <p:grpSpPr>
            <a:xfrm>
              <a:off x="3798033" y="1327955"/>
              <a:ext cx="504000" cy="504000"/>
              <a:chOff x="300507" y="995966"/>
              <a:chExt cx="3600000" cy="3600000"/>
            </a:xfrm>
          </p:grpSpPr>
          <p:sp>
            <p:nvSpPr>
              <p:cNvPr id="1620" name="Rectangle 161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621" name="Rectangle 162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622" name="Rectangle 162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623" name="Rectangle 162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624" name="Rectangle 162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625" name="Rectangle 162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626" name="Rectangle 162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1643" name="Group 1642"/>
            <p:cNvGrpSpPr/>
            <p:nvPr/>
          </p:nvGrpSpPr>
          <p:grpSpPr>
            <a:xfrm>
              <a:off x="707698" y="1932184"/>
              <a:ext cx="504000" cy="504000"/>
              <a:chOff x="300507" y="995966"/>
              <a:chExt cx="3600000" cy="3600000"/>
            </a:xfrm>
          </p:grpSpPr>
          <p:sp>
            <p:nvSpPr>
              <p:cNvPr id="1644" name="Rectangle 164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645" name="Rectangle 164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2452" name="Rectangle 245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2543" name="Rectangle 254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2544" name="Rectangle 254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2545" name="Rectangle 254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2546" name="Rectangle 254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2547" name="Group 2546"/>
            <p:cNvGrpSpPr/>
            <p:nvPr/>
          </p:nvGrpSpPr>
          <p:grpSpPr>
            <a:xfrm>
              <a:off x="1325765" y="1932184"/>
              <a:ext cx="504000" cy="504000"/>
              <a:chOff x="300507" y="995966"/>
              <a:chExt cx="3600000" cy="3600000"/>
            </a:xfrm>
          </p:grpSpPr>
          <p:sp>
            <p:nvSpPr>
              <p:cNvPr id="2548" name="Rectangle 254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2549" name="Rectangle 254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2550" name="Rectangle 254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2551" name="Rectangle 255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2552" name="Rectangle 255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2553" name="Rectangle 255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2554" name="Rectangle 255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2555" name="Group 2554"/>
            <p:cNvGrpSpPr/>
            <p:nvPr/>
          </p:nvGrpSpPr>
          <p:grpSpPr>
            <a:xfrm>
              <a:off x="1943832" y="1932184"/>
              <a:ext cx="504000" cy="504000"/>
              <a:chOff x="300507" y="995966"/>
              <a:chExt cx="3600000" cy="3600000"/>
            </a:xfrm>
          </p:grpSpPr>
          <p:sp>
            <p:nvSpPr>
              <p:cNvPr id="2556" name="Rectangle 255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2557" name="Rectangle 255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2558" name="Rectangle 255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2559" name="Rectangle 255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2560" name="Rectangle 255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2561" name="Rectangle 256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2562" name="Rectangle 256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2563" name="Group 2562"/>
            <p:cNvGrpSpPr/>
            <p:nvPr/>
          </p:nvGrpSpPr>
          <p:grpSpPr>
            <a:xfrm>
              <a:off x="2561899" y="1932184"/>
              <a:ext cx="504000" cy="504000"/>
              <a:chOff x="300507" y="995966"/>
              <a:chExt cx="3600000" cy="3600000"/>
            </a:xfrm>
          </p:grpSpPr>
          <p:sp>
            <p:nvSpPr>
              <p:cNvPr id="2564" name="Rectangle 256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2565" name="Rectangle 256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2566" name="Rectangle 256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2567" name="Rectangle 256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2568" name="Rectangle 256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2569" name="Rectangle 256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2570" name="Rectangle 256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2571" name="Group 2570"/>
            <p:cNvGrpSpPr/>
            <p:nvPr/>
          </p:nvGrpSpPr>
          <p:grpSpPr>
            <a:xfrm>
              <a:off x="3179966" y="1932184"/>
              <a:ext cx="504000" cy="504000"/>
              <a:chOff x="300507" y="995966"/>
              <a:chExt cx="3600000" cy="3600000"/>
            </a:xfrm>
          </p:grpSpPr>
          <p:sp>
            <p:nvSpPr>
              <p:cNvPr id="2572" name="Rectangle 257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2573" name="Rectangle 257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2574" name="Rectangle 257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2575" name="Rectangle 257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2576" name="Rectangle 257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2577" name="Rectangle 257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2578" name="Rectangle 257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2579" name="Group 2578"/>
            <p:cNvGrpSpPr/>
            <p:nvPr/>
          </p:nvGrpSpPr>
          <p:grpSpPr>
            <a:xfrm>
              <a:off x="3798033" y="1932184"/>
              <a:ext cx="504000" cy="504000"/>
              <a:chOff x="300507" y="995966"/>
              <a:chExt cx="3600000" cy="3600000"/>
            </a:xfrm>
          </p:grpSpPr>
          <p:sp>
            <p:nvSpPr>
              <p:cNvPr id="2580" name="Rectangle 257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2581" name="Rectangle 258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2582" name="Rectangle 258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2583" name="Rectangle 258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2584" name="Rectangle 258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2585" name="Rectangle 258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2586" name="Rectangle 258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3479" name="Group 3478"/>
            <p:cNvGrpSpPr/>
            <p:nvPr/>
          </p:nvGrpSpPr>
          <p:grpSpPr>
            <a:xfrm>
              <a:off x="4416100" y="1327955"/>
              <a:ext cx="504000" cy="504000"/>
              <a:chOff x="300507" y="995966"/>
              <a:chExt cx="3600000" cy="3600000"/>
            </a:xfrm>
          </p:grpSpPr>
          <p:sp>
            <p:nvSpPr>
              <p:cNvPr id="3480" name="Rectangle 347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481" name="Rectangle 348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482" name="Rectangle 348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483" name="Rectangle 348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484" name="Rectangle 348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485" name="Rectangle 348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486" name="Rectangle 348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3487" name="Group 3486"/>
            <p:cNvGrpSpPr/>
            <p:nvPr/>
          </p:nvGrpSpPr>
          <p:grpSpPr>
            <a:xfrm>
              <a:off x="5034167" y="1327955"/>
              <a:ext cx="504000" cy="504000"/>
              <a:chOff x="300507" y="995966"/>
              <a:chExt cx="3600000" cy="3600000"/>
            </a:xfrm>
          </p:grpSpPr>
          <p:sp>
            <p:nvSpPr>
              <p:cNvPr id="3488" name="Rectangle 348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489" name="Rectangle 348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490" name="Rectangle 348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491" name="Rectangle 349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492" name="Rectangle 349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493" name="Rectangle 349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494" name="Rectangle 349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3495" name="Group 3494"/>
            <p:cNvGrpSpPr/>
            <p:nvPr/>
          </p:nvGrpSpPr>
          <p:grpSpPr>
            <a:xfrm>
              <a:off x="4416100" y="1932184"/>
              <a:ext cx="504000" cy="504000"/>
              <a:chOff x="300507" y="995966"/>
              <a:chExt cx="3600000" cy="3600000"/>
            </a:xfrm>
          </p:grpSpPr>
          <p:sp>
            <p:nvSpPr>
              <p:cNvPr id="3496" name="Rectangle 349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497" name="Rectangle 349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498" name="Rectangle 349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499" name="Rectangle 349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00" name="Rectangle 349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01" name="Rectangle 350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02" name="Rectangle 350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3503" name="Group 3502"/>
            <p:cNvGrpSpPr/>
            <p:nvPr/>
          </p:nvGrpSpPr>
          <p:grpSpPr>
            <a:xfrm>
              <a:off x="5034167" y="1932184"/>
              <a:ext cx="504000" cy="504000"/>
              <a:chOff x="300507" y="995966"/>
              <a:chExt cx="3600000" cy="3600000"/>
            </a:xfrm>
          </p:grpSpPr>
          <p:sp>
            <p:nvSpPr>
              <p:cNvPr id="3504" name="Rectangle 350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05" name="Rectangle 350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06" name="Rectangle 350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07" name="Rectangle 350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08" name="Rectangle 350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09" name="Rectangle 350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10" name="Rectangle 350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3511" name="Group 3510"/>
            <p:cNvGrpSpPr/>
            <p:nvPr/>
          </p:nvGrpSpPr>
          <p:grpSpPr>
            <a:xfrm>
              <a:off x="5652234" y="1327955"/>
              <a:ext cx="504000" cy="504000"/>
              <a:chOff x="300507" y="995966"/>
              <a:chExt cx="3600000" cy="3600000"/>
            </a:xfrm>
          </p:grpSpPr>
          <p:sp>
            <p:nvSpPr>
              <p:cNvPr id="3512" name="Rectangle 351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13" name="Rectangle 351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14" name="Rectangle 351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15" name="Rectangle 351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16" name="Rectangle 351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17" name="Rectangle 351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18" name="Rectangle 351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3519" name="Group 3518"/>
            <p:cNvGrpSpPr/>
            <p:nvPr/>
          </p:nvGrpSpPr>
          <p:grpSpPr>
            <a:xfrm>
              <a:off x="6270301" y="1327955"/>
              <a:ext cx="504000" cy="504000"/>
              <a:chOff x="300507" y="995966"/>
              <a:chExt cx="3600000" cy="3600000"/>
            </a:xfrm>
          </p:grpSpPr>
          <p:sp>
            <p:nvSpPr>
              <p:cNvPr id="3520" name="Rectangle 351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21" name="Rectangle 352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22" name="Rectangle 352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23" name="Rectangle 352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24" name="Rectangle 352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25" name="Rectangle 352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26" name="Rectangle 352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3527" name="Group 3526"/>
            <p:cNvGrpSpPr/>
            <p:nvPr/>
          </p:nvGrpSpPr>
          <p:grpSpPr>
            <a:xfrm>
              <a:off x="5652234" y="1932184"/>
              <a:ext cx="504000" cy="504000"/>
              <a:chOff x="300507" y="995966"/>
              <a:chExt cx="3600000" cy="3600000"/>
            </a:xfrm>
          </p:grpSpPr>
          <p:sp>
            <p:nvSpPr>
              <p:cNvPr id="3528" name="Rectangle 352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29" name="Rectangle 352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30" name="Rectangle 352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31" name="Rectangle 353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32" name="Rectangle 353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33" name="Rectangle 353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34" name="Rectangle 353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3535" name="Group 3534"/>
            <p:cNvGrpSpPr/>
            <p:nvPr/>
          </p:nvGrpSpPr>
          <p:grpSpPr>
            <a:xfrm>
              <a:off x="6270301" y="1932184"/>
              <a:ext cx="504000" cy="504000"/>
              <a:chOff x="300507" y="995966"/>
              <a:chExt cx="3600000" cy="3600000"/>
            </a:xfrm>
          </p:grpSpPr>
          <p:sp>
            <p:nvSpPr>
              <p:cNvPr id="3536" name="Rectangle 353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37" name="Rectangle 353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38" name="Rectangle 353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39" name="Rectangle 353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40" name="Rectangle 353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41" name="Rectangle 354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42" name="Rectangle 354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3543" name="Group 3542"/>
            <p:cNvGrpSpPr/>
            <p:nvPr/>
          </p:nvGrpSpPr>
          <p:grpSpPr>
            <a:xfrm>
              <a:off x="707698" y="2536413"/>
              <a:ext cx="504000" cy="504000"/>
              <a:chOff x="300507" y="995966"/>
              <a:chExt cx="3600000" cy="3600000"/>
            </a:xfrm>
          </p:grpSpPr>
          <p:sp>
            <p:nvSpPr>
              <p:cNvPr id="3544" name="Rectangle 354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45" name="Rectangle 354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46" name="Rectangle 354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47" name="Rectangle 354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48" name="Rectangle 354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49" name="Rectangle 354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50" name="Rectangle 354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3551" name="Group 3550"/>
            <p:cNvGrpSpPr/>
            <p:nvPr/>
          </p:nvGrpSpPr>
          <p:grpSpPr>
            <a:xfrm>
              <a:off x="1325765" y="2536413"/>
              <a:ext cx="504000" cy="504000"/>
              <a:chOff x="300507" y="995966"/>
              <a:chExt cx="3600000" cy="3600000"/>
            </a:xfrm>
          </p:grpSpPr>
          <p:sp>
            <p:nvSpPr>
              <p:cNvPr id="3552" name="Rectangle 355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53" name="Rectangle 355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54" name="Rectangle 355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55" name="Rectangle 355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56" name="Rectangle 355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57" name="Rectangle 355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58" name="Rectangle 355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3559" name="Group 3558"/>
            <p:cNvGrpSpPr/>
            <p:nvPr/>
          </p:nvGrpSpPr>
          <p:grpSpPr>
            <a:xfrm>
              <a:off x="1943832" y="2536413"/>
              <a:ext cx="504000" cy="504000"/>
              <a:chOff x="300507" y="995966"/>
              <a:chExt cx="3600000" cy="3600000"/>
            </a:xfrm>
          </p:grpSpPr>
          <p:sp>
            <p:nvSpPr>
              <p:cNvPr id="3560" name="Rectangle 355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61" name="Rectangle 356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62" name="Rectangle 356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63" name="Rectangle 356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64" name="Rectangle 356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65" name="Rectangle 356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66" name="Rectangle 356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3567" name="Group 3566"/>
            <p:cNvGrpSpPr/>
            <p:nvPr/>
          </p:nvGrpSpPr>
          <p:grpSpPr>
            <a:xfrm>
              <a:off x="2561899" y="2536413"/>
              <a:ext cx="504000" cy="504000"/>
              <a:chOff x="300507" y="995966"/>
              <a:chExt cx="3600000" cy="3600000"/>
            </a:xfrm>
          </p:grpSpPr>
          <p:sp>
            <p:nvSpPr>
              <p:cNvPr id="3568" name="Rectangle 356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69" name="Rectangle 356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70" name="Rectangle 356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71" name="Rectangle 357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72" name="Rectangle 357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73" name="Rectangle 357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74" name="Rectangle 357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3575" name="Group 3574"/>
            <p:cNvGrpSpPr/>
            <p:nvPr/>
          </p:nvGrpSpPr>
          <p:grpSpPr>
            <a:xfrm>
              <a:off x="3179966" y="2536413"/>
              <a:ext cx="504000" cy="504000"/>
              <a:chOff x="300507" y="995966"/>
              <a:chExt cx="3600000" cy="3600000"/>
            </a:xfrm>
          </p:grpSpPr>
          <p:sp>
            <p:nvSpPr>
              <p:cNvPr id="3576" name="Rectangle 357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77" name="Rectangle 357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78" name="Rectangle 357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79" name="Rectangle 357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80" name="Rectangle 357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81" name="Rectangle 358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82" name="Rectangle 358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3583" name="Group 3582"/>
            <p:cNvGrpSpPr/>
            <p:nvPr/>
          </p:nvGrpSpPr>
          <p:grpSpPr>
            <a:xfrm>
              <a:off x="3798033" y="2536413"/>
              <a:ext cx="504000" cy="504000"/>
              <a:chOff x="300507" y="995966"/>
              <a:chExt cx="3600000" cy="3600000"/>
            </a:xfrm>
          </p:grpSpPr>
          <p:sp>
            <p:nvSpPr>
              <p:cNvPr id="3584" name="Rectangle 358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85" name="Rectangle 358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86" name="Rectangle 358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87" name="Rectangle 358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88" name="Rectangle 358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89" name="Rectangle 358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90" name="Rectangle 358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3591" name="Group 3590"/>
            <p:cNvGrpSpPr/>
            <p:nvPr/>
          </p:nvGrpSpPr>
          <p:grpSpPr>
            <a:xfrm>
              <a:off x="707698" y="3140642"/>
              <a:ext cx="504000" cy="504000"/>
              <a:chOff x="300507" y="995966"/>
              <a:chExt cx="3600000" cy="3600000"/>
            </a:xfrm>
          </p:grpSpPr>
          <p:sp>
            <p:nvSpPr>
              <p:cNvPr id="3592" name="Rectangle 359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93" name="Rectangle 359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94" name="Rectangle 359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95" name="Rectangle 359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96" name="Rectangle 359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97" name="Rectangle 359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598" name="Rectangle 359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3599" name="Group 3598"/>
            <p:cNvGrpSpPr/>
            <p:nvPr/>
          </p:nvGrpSpPr>
          <p:grpSpPr>
            <a:xfrm>
              <a:off x="1325765" y="3140642"/>
              <a:ext cx="504000" cy="504000"/>
              <a:chOff x="300507" y="995966"/>
              <a:chExt cx="3600000" cy="3600000"/>
            </a:xfrm>
          </p:grpSpPr>
          <p:sp>
            <p:nvSpPr>
              <p:cNvPr id="3600" name="Rectangle 359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01" name="Rectangle 360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02" name="Rectangle 360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03" name="Rectangle 360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04" name="Rectangle 360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05" name="Rectangle 360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06" name="Rectangle 360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3607" name="Group 3606"/>
            <p:cNvGrpSpPr/>
            <p:nvPr/>
          </p:nvGrpSpPr>
          <p:grpSpPr>
            <a:xfrm>
              <a:off x="1943832" y="3140642"/>
              <a:ext cx="504000" cy="504000"/>
              <a:chOff x="300507" y="995966"/>
              <a:chExt cx="3600000" cy="3600000"/>
            </a:xfrm>
          </p:grpSpPr>
          <p:sp>
            <p:nvSpPr>
              <p:cNvPr id="3608" name="Rectangle 360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09" name="Rectangle 360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10" name="Rectangle 360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11" name="Rectangle 361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12" name="Rectangle 361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13" name="Rectangle 361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14" name="Rectangle 361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3615" name="Group 3614"/>
            <p:cNvGrpSpPr/>
            <p:nvPr/>
          </p:nvGrpSpPr>
          <p:grpSpPr>
            <a:xfrm>
              <a:off x="2561899" y="3140642"/>
              <a:ext cx="504000" cy="504000"/>
              <a:chOff x="300507" y="995966"/>
              <a:chExt cx="3600000" cy="3600000"/>
            </a:xfrm>
          </p:grpSpPr>
          <p:sp>
            <p:nvSpPr>
              <p:cNvPr id="3616" name="Rectangle 361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17" name="Rectangle 361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18" name="Rectangle 361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19" name="Rectangle 361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20" name="Rectangle 361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21" name="Rectangle 362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22" name="Rectangle 362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3623" name="Group 3622"/>
            <p:cNvGrpSpPr/>
            <p:nvPr/>
          </p:nvGrpSpPr>
          <p:grpSpPr>
            <a:xfrm>
              <a:off x="3179966" y="3140642"/>
              <a:ext cx="504000" cy="504000"/>
              <a:chOff x="300507" y="995966"/>
              <a:chExt cx="3600000" cy="3600000"/>
            </a:xfrm>
          </p:grpSpPr>
          <p:sp>
            <p:nvSpPr>
              <p:cNvPr id="3624" name="Rectangle 362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25" name="Rectangle 362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26" name="Rectangle 362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27" name="Rectangle 362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28" name="Rectangle 362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29" name="Rectangle 362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30" name="Rectangle 362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3631" name="Group 3630"/>
            <p:cNvGrpSpPr/>
            <p:nvPr/>
          </p:nvGrpSpPr>
          <p:grpSpPr>
            <a:xfrm>
              <a:off x="3798033" y="3140642"/>
              <a:ext cx="504000" cy="504000"/>
              <a:chOff x="300507" y="995966"/>
              <a:chExt cx="3600000" cy="3600000"/>
            </a:xfrm>
          </p:grpSpPr>
          <p:sp>
            <p:nvSpPr>
              <p:cNvPr id="3632" name="Rectangle 363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33" name="Rectangle 363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34" name="Rectangle 363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35" name="Rectangle 363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36" name="Rectangle 363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37" name="Rectangle 363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38" name="Rectangle 363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3639" name="Group 3638"/>
            <p:cNvGrpSpPr/>
            <p:nvPr/>
          </p:nvGrpSpPr>
          <p:grpSpPr>
            <a:xfrm>
              <a:off x="4416100" y="2536413"/>
              <a:ext cx="504000" cy="504000"/>
              <a:chOff x="300507" y="995966"/>
              <a:chExt cx="3600000" cy="3600000"/>
            </a:xfrm>
          </p:grpSpPr>
          <p:sp>
            <p:nvSpPr>
              <p:cNvPr id="3640" name="Rectangle 363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41" name="Rectangle 364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42" name="Rectangle 364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43" name="Rectangle 364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44" name="Rectangle 364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45" name="Rectangle 364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46" name="Rectangle 364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3647" name="Group 3646"/>
            <p:cNvGrpSpPr/>
            <p:nvPr/>
          </p:nvGrpSpPr>
          <p:grpSpPr>
            <a:xfrm>
              <a:off x="5034167" y="2536413"/>
              <a:ext cx="504000" cy="504000"/>
              <a:chOff x="300507" y="995966"/>
              <a:chExt cx="3600000" cy="3600000"/>
            </a:xfrm>
          </p:grpSpPr>
          <p:sp>
            <p:nvSpPr>
              <p:cNvPr id="3648" name="Rectangle 364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49" name="Rectangle 364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50" name="Rectangle 364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51" name="Rectangle 365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52" name="Rectangle 365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53" name="Rectangle 365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54" name="Rectangle 365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3655" name="Group 3654"/>
            <p:cNvGrpSpPr/>
            <p:nvPr/>
          </p:nvGrpSpPr>
          <p:grpSpPr>
            <a:xfrm>
              <a:off x="4416100" y="3140642"/>
              <a:ext cx="504000" cy="504000"/>
              <a:chOff x="300507" y="995966"/>
              <a:chExt cx="3600000" cy="3600000"/>
            </a:xfrm>
          </p:grpSpPr>
          <p:sp>
            <p:nvSpPr>
              <p:cNvPr id="3656" name="Rectangle 365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57" name="Rectangle 365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58" name="Rectangle 365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59" name="Rectangle 365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60" name="Rectangle 365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61" name="Rectangle 366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62" name="Rectangle 366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3663" name="Group 3662"/>
            <p:cNvGrpSpPr/>
            <p:nvPr/>
          </p:nvGrpSpPr>
          <p:grpSpPr>
            <a:xfrm>
              <a:off x="5034167" y="3140642"/>
              <a:ext cx="504000" cy="504000"/>
              <a:chOff x="300507" y="995966"/>
              <a:chExt cx="3600000" cy="3600000"/>
            </a:xfrm>
          </p:grpSpPr>
          <p:sp>
            <p:nvSpPr>
              <p:cNvPr id="3664" name="Rectangle 366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65" name="Rectangle 366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66" name="Rectangle 366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67" name="Rectangle 366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68" name="Rectangle 366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69" name="Rectangle 366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70" name="Rectangle 366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3671" name="Group 3670"/>
            <p:cNvGrpSpPr/>
            <p:nvPr/>
          </p:nvGrpSpPr>
          <p:grpSpPr>
            <a:xfrm>
              <a:off x="5652234" y="2536413"/>
              <a:ext cx="504000" cy="504000"/>
              <a:chOff x="300507" y="995966"/>
              <a:chExt cx="3600000" cy="3600000"/>
            </a:xfrm>
          </p:grpSpPr>
          <p:sp>
            <p:nvSpPr>
              <p:cNvPr id="3672" name="Rectangle 367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73" name="Rectangle 367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74" name="Rectangle 367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75" name="Rectangle 367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76" name="Rectangle 367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77" name="Rectangle 367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78" name="Rectangle 367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3679" name="Group 3678"/>
            <p:cNvGrpSpPr/>
            <p:nvPr/>
          </p:nvGrpSpPr>
          <p:grpSpPr>
            <a:xfrm>
              <a:off x="6270301" y="2536413"/>
              <a:ext cx="504000" cy="504000"/>
              <a:chOff x="300507" y="995966"/>
              <a:chExt cx="3600000" cy="3600000"/>
            </a:xfrm>
          </p:grpSpPr>
          <p:sp>
            <p:nvSpPr>
              <p:cNvPr id="3680" name="Rectangle 367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81" name="Rectangle 368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82" name="Rectangle 368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83" name="Rectangle 368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84" name="Rectangle 368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85" name="Rectangle 368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86" name="Rectangle 368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3687" name="Group 3686"/>
            <p:cNvGrpSpPr/>
            <p:nvPr/>
          </p:nvGrpSpPr>
          <p:grpSpPr>
            <a:xfrm>
              <a:off x="5652234" y="3140642"/>
              <a:ext cx="504000" cy="504000"/>
              <a:chOff x="300507" y="995966"/>
              <a:chExt cx="3600000" cy="3600000"/>
            </a:xfrm>
          </p:grpSpPr>
          <p:sp>
            <p:nvSpPr>
              <p:cNvPr id="3688" name="Rectangle 368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89" name="Rectangle 368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90" name="Rectangle 368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91" name="Rectangle 369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92" name="Rectangle 369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93" name="Rectangle 369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94" name="Rectangle 369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3695" name="Group 3694"/>
            <p:cNvGrpSpPr/>
            <p:nvPr/>
          </p:nvGrpSpPr>
          <p:grpSpPr>
            <a:xfrm>
              <a:off x="6270301" y="3140642"/>
              <a:ext cx="504000" cy="504000"/>
              <a:chOff x="300507" y="995966"/>
              <a:chExt cx="3600000" cy="3600000"/>
            </a:xfrm>
          </p:grpSpPr>
          <p:sp>
            <p:nvSpPr>
              <p:cNvPr id="3696" name="Rectangle 369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97" name="Rectangle 369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98" name="Rectangle 369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699" name="Rectangle 369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00" name="Rectangle 369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01" name="Rectangle 370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02" name="Rectangle 370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3703" name="Group 3702"/>
            <p:cNvGrpSpPr/>
            <p:nvPr/>
          </p:nvGrpSpPr>
          <p:grpSpPr>
            <a:xfrm>
              <a:off x="707698" y="3744871"/>
              <a:ext cx="504000" cy="504000"/>
              <a:chOff x="300507" y="995966"/>
              <a:chExt cx="3600000" cy="3600000"/>
            </a:xfrm>
          </p:grpSpPr>
          <p:sp>
            <p:nvSpPr>
              <p:cNvPr id="3704" name="Rectangle 370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05" name="Rectangle 370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06" name="Rectangle 370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07" name="Rectangle 370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08" name="Rectangle 370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09" name="Rectangle 370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10" name="Rectangle 370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3711" name="Group 3710"/>
            <p:cNvGrpSpPr/>
            <p:nvPr/>
          </p:nvGrpSpPr>
          <p:grpSpPr>
            <a:xfrm>
              <a:off x="1325765" y="3744871"/>
              <a:ext cx="504000" cy="504000"/>
              <a:chOff x="300507" y="995966"/>
              <a:chExt cx="3600000" cy="3600000"/>
            </a:xfrm>
          </p:grpSpPr>
          <p:sp>
            <p:nvSpPr>
              <p:cNvPr id="3712" name="Rectangle 371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13" name="Rectangle 371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14" name="Rectangle 371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15" name="Rectangle 371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16" name="Rectangle 371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17" name="Rectangle 371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18" name="Rectangle 371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3719" name="Group 3718"/>
            <p:cNvGrpSpPr/>
            <p:nvPr/>
          </p:nvGrpSpPr>
          <p:grpSpPr>
            <a:xfrm>
              <a:off x="1943832" y="3744871"/>
              <a:ext cx="504000" cy="504000"/>
              <a:chOff x="300507" y="995966"/>
              <a:chExt cx="3600000" cy="3600000"/>
            </a:xfrm>
          </p:grpSpPr>
          <p:sp>
            <p:nvSpPr>
              <p:cNvPr id="3720" name="Rectangle 371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21" name="Rectangle 372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22" name="Rectangle 372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23" name="Rectangle 372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24" name="Rectangle 372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25" name="Rectangle 372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26" name="Rectangle 372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3727" name="Group 3726"/>
            <p:cNvGrpSpPr/>
            <p:nvPr/>
          </p:nvGrpSpPr>
          <p:grpSpPr>
            <a:xfrm>
              <a:off x="2561899" y="3744871"/>
              <a:ext cx="504000" cy="504000"/>
              <a:chOff x="300507" y="995966"/>
              <a:chExt cx="3600000" cy="3600000"/>
            </a:xfrm>
          </p:grpSpPr>
          <p:sp>
            <p:nvSpPr>
              <p:cNvPr id="3728" name="Rectangle 372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29" name="Rectangle 372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30" name="Rectangle 372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31" name="Rectangle 373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32" name="Rectangle 373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33" name="Rectangle 373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34" name="Rectangle 373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3735" name="Group 3734"/>
            <p:cNvGrpSpPr/>
            <p:nvPr/>
          </p:nvGrpSpPr>
          <p:grpSpPr>
            <a:xfrm>
              <a:off x="3179966" y="3744871"/>
              <a:ext cx="504000" cy="504000"/>
              <a:chOff x="300507" y="995966"/>
              <a:chExt cx="3600000" cy="3600000"/>
            </a:xfrm>
          </p:grpSpPr>
          <p:sp>
            <p:nvSpPr>
              <p:cNvPr id="3736" name="Rectangle 373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37" name="Rectangle 373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38" name="Rectangle 373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39" name="Rectangle 373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40" name="Rectangle 373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41" name="Rectangle 374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42" name="Rectangle 374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3743" name="Group 3742"/>
            <p:cNvGrpSpPr/>
            <p:nvPr/>
          </p:nvGrpSpPr>
          <p:grpSpPr>
            <a:xfrm>
              <a:off x="3798033" y="3744871"/>
              <a:ext cx="504000" cy="504000"/>
              <a:chOff x="300507" y="995966"/>
              <a:chExt cx="3600000" cy="3600000"/>
            </a:xfrm>
          </p:grpSpPr>
          <p:sp>
            <p:nvSpPr>
              <p:cNvPr id="3744" name="Rectangle 374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45" name="Rectangle 374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46" name="Rectangle 374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47" name="Rectangle 374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48" name="Rectangle 374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49" name="Rectangle 374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50" name="Rectangle 374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3751" name="Group 3750"/>
            <p:cNvGrpSpPr/>
            <p:nvPr/>
          </p:nvGrpSpPr>
          <p:grpSpPr>
            <a:xfrm>
              <a:off x="707698" y="4349100"/>
              <a:ext cx="504000" cy="504000"/>
              <a:chOff x="300507" y="995966"/>
              <a:chExt cx="3600000" cy="3600000"/>
            </a:xfrm>
          </p:grpSpPr>
          <p:sp>
            <p:nvSpPr>
              <p:cNvPr id="3752" name="Rectangle 375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53" name="Rectangle 375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54" name="Rectangle 375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55" name="Rectangle 375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56" name="Rectangle 375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57" name="Rectangle 375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58" name="Rectangle 375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3759" name="Group 3758"/>
            <p:cNvGrpSpPr/>
            <p:nvPr/>
          </p:nvGrpSpPr>
          <p:grpSpPr>
            <a:xfrm>
              <a:off x="1325765" y="4349100"/>
              <a:ext cx="504000" cy="504000"/>
              <a:chOff x="300507" y="995966"/>
              <a:chExt cx="3600000" cy="3600000"/>
            </a:xfrm>
          </p:grpSpPr>
          <p:sp>
            <p:nvSpPr>
              <p:cNvPr id="3760" name="Rectangle 375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61" name="Rectangle 376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62" name="Rectangle 376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63" name="Rectangle 376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64" name="Rectangle 376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65" name="Rectangle 376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66" name="Rectangle 376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3767" name="Group 3766"/>
            <p:cNvGrpSpPr/>
            <p:nvPr/>
          </p:nvGrpSpPr>
          <p:grpSpPr>
            <a:xfrm>
              <a:off x="1943832" y="4349100"/>
              <a:ext cx="504000" cy="504000"/>
              <a:chOff x="300507" y="995966"/>
              <a:chExt cx="3600000" cy="3600000"/>
            </a:xfrm>
          </p:grpSpPr>
          <p:sp>
            <p:nvSpPr>
              <p:cNvPr id="3768" name="Rectangle 376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69" name="Rectangle 376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70" name="Rectangle 376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71" name="Rectangle 377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72" name="Rectangle 377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73" name="Rectangle 377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74" name="Rectangle 377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3775" name="Group 3774"/>
            <p:cNvGrpSpPr/>
            <p:nvPr/>
          </p:nvGrpSpPr>
          <p:grpSpPr>
            <a:xfrm>
              <a:off x="2561899" y="4349100"/>
              <a:ext cx="504000" cy="504000"/>
              <a:chOff x="300507" y="995966"/>
              <a:chExt cx="3600000" cy="3600000"/>
            </a:xfrm>
          </p:grpSpPr>
          <p:sp>
            <p:nvSpPr>
              <p:cNvPr id="3776" name="Rectangle 377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77" name="Rectangle 377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78" name="Rectangle 377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79" name="Rectangle 377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80" name="Rectangle 377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81" name="Rectangle 378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82" name="Rectangle 378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3783" name="Group 3782"/>
            <p:cNvGrpSpPr/>
            <p:nvPr/>
          </p:nvGrpSpPr>
          <p:grpSpPr>
            <a:xfrm>
              <a:off x="3179966" y="4349100"/>
              <a:ext cx="504000" cy="504000"/>
              <a:chOff x="300507" y="995966"/>
              <a:chExt cx="3600000" cy="3600000"/>
            </a:xfrm>
          </p:grpSpPr>
          <p:sp>
            <p:nvSpPr>
              <p:cNvPr id="3784" name="Rectangle 378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85" name="Rectangle 378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86" name="Rectangle 378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87" name="Rectangle 378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88" name="Rectangle 378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89" name="Rectangle 378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90" name="Rectangle 378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3791" name="Group 3790"/>
            <p:cNvGrpSpPr/>
            <p:nvPr/>
          </p:nvGrpSpPr>
          <p:grpSpPr>
            <a:xfrm>
              <a:off x="3798033" y="4349100"/>
              <a:ext cx="504000" cy="504000"/>
              <a:chOff x="300507" y="995966"/>
              <a:chExt cx="3600000" cy="3600000"/>
            </a:xfrm>
          </p:grpSpPr>
          <p:sp>
            <p:nvSpPr>
              <p:cNvPr id="3792" name="Rectangle 379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93" name="Rectangle 379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94" name="Rectangle 379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95" name="Rectangle 379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96" name="Rectangle 379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97" name="Rectangle 379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798" name="Rectangle 379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3799" name="Group 3798"/>
            <p:cNvGrpSpPr/>
            <p:nvPr/>
          </p:nvGrpSpPr>
          <p:grpSpPr>
            <a:xfrm>
              <a:off x="4416100" y="3744871"/>
              <a:ext cx="504000" cy="504000"/>
              <a:chOff x="300507" y="995966"/>
              <a:chExt cx="3600000" cy="3600000"/>
            </a:xfrm>
          </p:grpSpPr>
          <p:sp>
            <p:nvSpPr>
              <p:cNvPr id="3800" name="Rectangle 379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801" name="Rectangle 380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802" name="Rectangle 380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803" name="Rectangle 380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804" name="Rectangle 380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805" name="Rectangle 380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806" name="Rectangle 380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3807" name="Group 3806"/>
            <p:cNvGrpSpPr/>
            <p:nvPr/>
          </p:nvGrpSpPr>
          <p:grpSpPr>
            <a:xfrm>
              <a:off x="5034167" y="3744871"/>
              <a:ext cx="504000" cy="504000"/>
              <a:chOff x="300507" y="995966"/>
              <a:chExt cx="3600000" cy="3600000"/>
            </a:xfrm>
          </p:grpSpPr>
          <p:sp>
            <p:nvSpPr>
              <p:cNvPr id="3808" name="Rectangle 380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809" name="Rectangle 380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810" name="Rectangle 380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811" name="Rectangle 381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812" name="Rectangle 381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813" name="Rectangle 381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814" name="Rectangle 381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3815" name="Group 3814"/>
            <p:cNvGrpSpPr/>
            <p:nvPr/>
          </p:nvGrpSpPr>
          <p:grpSpPr>
            <a:xfrm>
              <a:off x="4416100" y="4349100"/>
              <a:ext cx="504000" cy="504000"/>
              <a:chOff x="300507" y="995966"/>
              <a:chExt cx="3600000" cy="3600000"/>
            </a:xfrm>
          </p:grpSpPr>
          <p:sp>
            <p:nvSpPr>
              <p:cNvPr id="3816" name="Rectangle 381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817" name="Rectangle 381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818" name="Rectangle 381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819" name="Rectangle 381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820" name="Rectangle 381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821" name="Rectangle 382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822" name="Rectangle 382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3823" name="Group 3822"/>
            <p:cNvGrpSpPr/>
            <p:nvPr/>
          </p:nvGrpSpPr>
          <p:grpSpPr>
            <a:xfrm>
              <a:off x="5034167" y="4349100"/>
              <a:ext cx="504000" cy="504000"/>
              <a:chOff x="300507" y="995966"/>
              <a:chExt cx="3600000" cy="3600000"/>
            </a:xfrm>
          </p:grpSpPr>
          <p:sp>
            <p:nvSpPr>
              <p:cNvPr id="3824" name="Rectangle 382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825" name="Rectangle 382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826" name="Rectangle 382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827" name="Rectangle 382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828" name="Rectangle 382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829" name="Rectangle 382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830" name="Rectangle 382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3831" name="Group 3830"/>
            <p:cNvGrpSpPr/>
            <p:nvPr/>
          </p:nvGrpSpPr>
          <p:grpSpPr>
            <a:xfrm>
              <a:off x="5652234" y="3744871"/>
              <a:ext cx="504000" cy="504000"/>
              <a:chOff x="300507" y="995966"/>
              <a:chExt cx="3600000" cy="3600000"/>
            </a:xfrm>
          </p:grpSpPr>
          <p:sp>
            <p:nvSpPr>
              <p:cNvPr id="3832" name="Rectangle 383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833" name="Rectangle 383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834" name="Rectangle 383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835" name="Rectangle 383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836" name="Rectangle 383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837" name="Rectangle 383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838" name="Rectangle 383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3839" name="Group 3838"/>
            <p:cNvGrpSpPr/>
            <p:nvPr/>
          </p:nvGrpSpPr>
          <p:grpSpPr>
            <a:xfrm>
              <a:off x="6270301" y="3744871"/>
              <a:ext cx="504000" cy="504000"/>
              <a:chOff x="300507" y="995966"/>
              <a:chExt cx="3600000" cy="3600000"/>
            </a:xfrm>
          </p:grpSpPr>
          <p:sp>
            <p:nvSpPr>
              <p:cNvPr id="3840" name="Rectangle 383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841" name="Rectangle 384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842" name="Rectangle 384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843" name="Rectangle 384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844" name="Rectangle 384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845" name="Rectangle 384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846" name="Rectangle 384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3847" name="Group 3846"/>
            <p:cNvGrpSpPr/>
            <p:nvPr/>
          </p:nvGrpSpPr>
          <p:grpSpPr>
            <a:xfrm>
              <a:off x="5652234" y="4349100"/>
              <a:ext cx="504000" cy="504000"/>
              <a:chOff x="300507" y="995966"/>
              <a:chExt cx="3600000" cy="3600000"/>
            </a:xfrm>
          </p:grpSpPr>
          <p:sp>
            <p:nvSpPr>
              <p:cNvPr id="3848" name="Rectangle 384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849" name="Rectangle 384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850" name="Rectangle 384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851" name="Rectangle 385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852" name="Rectangle 385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853" name="Rectangle 385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854" name="Rectangle 385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3855" name="Group 3854"/>
            <p:cNvGrpSpPr/>
            <p:nvPr/>
          </p:nvGrpSpPr>
          <p:grpSpPr>
            <a:xfrm>
              <a:off x="6270301" y="4349100"/>
              <a:ext cx="504000" cy="504000"/>
              <a:chOff x="300507" y="995966"/>
              <a:chExt cx="3600000" cy="3600000"/>
            </a:xfrm>
          </p:grpSpPr>
          <p:sp>
            <p:nvSpPr>
              <p:cNvPr id="3856" name="Rectangle 385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857" name="Rectangle 385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858" name="Rectangle 385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859" name="Rectangle 385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860" name="Rectangle 385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861" name="Rectangle 386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3862" name="Rectangle 386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grpSp>
        <p:nvGrpSpPr>
          <p:cNvPr id="6871" name="Group 6870"/>
          <p:cNvGrpSpPr/>
          <p:nvPr/>
        </p:nvGrpSpPr>
        <p:grpSpPr>
          <a:xfrm>
            <a:off x="6328000" y="1776493"/>
            <a:ext cx="5400000" cy="3600000"/>
            <a:chOff x="1798222" y="2114591"/>
            <a:chExt cx="5994358" cy="3489428"/>
          </a:xfrm>
        </p:grpSpPr>
        <p:grpSp>
          <p:nvGrpSpPr>
            <p:cNvPr id="6872" name="Group 6871"/>
            <p:cNvGrpSpPr/>
            <p:nvPr/>
          </p:nvGrpSpPr>
          <p:grpSpPr>
            <a:xfrm>
              <a:off x="1798222" y="2114591"/>
              <a:ext cx="504000" cy="504000"/>
              <a:chOff x="6528000" y="1327955"/>
              <a:chExt cx="4800000" cy="4800000"/>
            </a:xfrm>
          </p:grpSpPr>
          <p:grpSp>
            <p:nvGrpSpPr>
              <p:cNvPr id="7758" name="Group 7757"/>
              <p:cNvGrpSpPr/>
              <p:nvPr/>
            </p:nvGrpSpPr>
            <p:grpSpPr>
              <a:xfrm rot="5400000">
                <a:off x="6528000" y="1327955"/>
                <a:ext cx="4800000" cy="4800000"/>
                <a:chOff x="300507" y="995966"/>
                <a:chExt cx="3600000" cy="3600000"/>
              </a:xfrm>
            </p:grpSpPr>
            <p:sp>
              <p:nvSpPr>
                <p:cNvPr id="7765" name="Rectangle 776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766" name="Rectangle 776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767" name="Rectangle 776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768" name="Rectangle 776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769" name="Rectangle 776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770" name="Rectangle 776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771" name="Rectangle 777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sp>
            <p:nvSpPr>
              <p:cNvPr id="7759" name="Rectangle 775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760" name="Rectangle 775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761" name="Rectangle 776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762" name="Rectangle 776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763" name="Rectangle 776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764" name="Rectangle 776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6873" name="Group 6872"/>
            <p:cNvGrpSpPr/>
            <p:nvPr/>
          </p:nvGrpSpPr>
          <p:grpSpPr>
            <a:xfrm>
              <a:off x="2408747" y="2114591"/>
              <a:ext cx="504000" cy="504000"/>
              <a:chOff x="6528000" y="1327955"/>
              <a:chExt cx="4800000" cy="4800000"/>
            </a:xfrm>
          </p:grpSpPr>
          <p:grpSp>
            <p:nvGrpSpPr>
              <p:cNvPr id="7744" name="Group 7743"/>
              <p:cNvGrpSpPr/>
              <p:nvPr/>
            </p:nvGrpSpPr>
            <p:grpSpPr>
              <a:xfrm rot="5400000">
                <a:off x="6528000" y="1327955"/>
                <a:ext cx="4800000" cy="4800000"/>
                <a:chOff x="300507" y="995966"/>
                <a:chExt cx="3600000" cy="3600000"/>
              </a:xfrm>
            </p:grpSpPr>
            <p:sp>
              <p:nvSpPr>
                <p:cNvPr id="7751" name="Rectangle 775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752" name="Rectangle 775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753" name="Rectangle 775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754" name="Rectangle 775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755" name="Rectangle 775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756" name="Rectangle 775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757" name="Rectangle 775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sp>
            <p:nvSpPr>
              <p:cNvPr id="7745" name="Rectangle 774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746" name="Rectangle 774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747" name="Rectangle 774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748" name="Rectangle 774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749" name="Rectangle 774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750" name="Rectangle 774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6874" name="Group 6873"/>
            <p:cNvGrpSpPr/>
            <p:nvPr/>
          </p:nvGrpSpPr>
          <p:grpSpPr>
            <a:xfrm>
              <a:off x="3019272" y="2114591"/>
              <a:ext cx="504000" cy="504000"/>
              <a:chOff x="6528000" y="1327955"/>
              <a:chExt cx="4800000" cy="4800000"/>
            </a:xfrm>
          </p:grpSpPr>
          <p:grpSp>
            <p:nvGrpSpPr>
              <p:cNvPr id="7730" name="Group 7729"/>
              <p:cNvGrpSpPr/>
              <p:nvPr/>
            </p:nvGrpSpPr>
            <p:grpSpPr>
              <a:xfrm rot="5400000">
                <a:off x="6528000" y="1327955"/>
                <a:ext cx="4800000" cy="4800000"/>
                <a:chOff x="300507" y="995966"/>
                <a:chExt cx="3600000" cy="3600000"/>
              </a:xfrm>
            </p:grpSpPr>
            <p:sp>
              <p:nvSpPr>
                <p:cNvPr id="7737" name="Rectangle 773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738" name="Rectangle 773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739" name="Rectangle 773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740" name="Rectangle 773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741" name="Rectangle 774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742" name="Rectangle 774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743" name="Rectangle 774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sp>
            <p:nvSpPr>
              <p:cNvPr id="7731" name="Rectangle 773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732" name="Rectangle 773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733" name="Rectangle 773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734" name="Rectangle 773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735" name="Rectangle 773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736" name="Rectangle 773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6875" name="Group 6874"/>
            <p:cNvGrpSpPr/>
            <p:nvPr/>
          </p:nvGrpSpPr>
          <p:grpSpPr>
            <a:xfrm>
              <a:off x="3629797" y="2114591"/>
              <a:ext cx="504000" cy="504000"/>
              <a:chOff x="6528000" y="1327955"/>
              <a:chExt cx="4800000" cy="4800000"/>
            </a:xfrm>
          </p:grpSpPr>
          <p:grpSp>
            <p:nvGrpSpPr>
              <p:cNvPr id="7716" name="Group 7715"/>
              <p:cNvGrpSpPr/>
              <p:nvPr/>
            </p:nvGrpSpPr>
            <p:grpSpPr>
              <a:xfrm rot="5400000">
                <a:off x="6528000" y="1327955"/>
                <a:ext cx="4800000" cy="4800000"/>
                <a:chOff x="300507" y="995966"/>
                <a:chExt cx="3600000" cy="3600000"/>
              </a:xfrm>
            </p:grpSpPr>
            <p:sp>
              <p:nvSpPr>
                <p:cNvPr id="7723" name="Rectangle 772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724" name="Rectangle 772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725" name="Rectangle 772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726" name="Rectangle 772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727" name="Rectangle 772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728" name="Rectangle 772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729" name="Rectangle 772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sp>
            <p:nvSpPr>
              <p:cNvPr id="7717" name="Rectangle 771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718" name="Rectangle 771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719" name="Rectangle 771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720" name="Rectangle 771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721" name="Rectangle 772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722" name="Rectangle 772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6876" name="Group 6875"/>
            <p:cNvGrpSpPr/>
            <p:nvPr/>
          </p:nvGrpSpPr>
          <p:grpSpPr>
            <a:xfrm>
              <a:off x="4235955" y="2114591"/>
              <a:ext cx="504000" cy="504000"/>
              <a:chOff x="6528000" y="1327955"/>
              <a:chExt cx="4800000" cy="4800000"/>
            </a:xfrm>
          </p:grpSpPr>
          <p:grpSp>
            <p:nvGrpSpPr>
              <p:cNvPr id="7702" name="Group 7701"/>
              <p:cNvGrpSpPr/>
              <p:nvPr/>
            </p:nvGrpSpPr>
            <p:grpSpPr>
              <a:xfrm rot="5400000">
                <a:off x="6528000" y="1327955"/>
                <a:ext cx="4800000" cy="4800000"/>
                <a:chOff x="300507" y="995966"/>
                <a:chExt cx="3600000" cy="3600000"/>
              </a:xfrm>
            </p:grpSpPr>
            <p:sp>
              <p:nvSpPr>
                <p:cNvPr id="7709" name="Rectangle 770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710" name="Rectangle 770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711" name="Rectangle 771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712" name="Rectangle 771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713" name="Rectangle 771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714" name="Rectangle 771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715" name="Rectangle 771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sp>
            <p:nvSpPr>
              <p:cNvPr id="7703" name="Rectangle 770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704" name="Rectangle 770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705" name="Rectangle 770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706" name="Rectangle 770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707" name="Rectangle 770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708" name="Rectangle 770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6877" name="Group 6876"/>
            <p:cNvGrpSpPr/>
            <p:nvPr/>
          </p:nvGrpSpPr>
          <p:grpSpPr>
            <a:xfrm>
              <a:off x="4846480" y="2114591"/>
              <a:ext cx="504000" cy="504000"/>
              <a:chOff x="6528000" y="1327955"/>
              <a:chExt cx="4800000" cy="4800000"/>
            </a:xfrm>
          </p:grpSpPr>
          <p:grpSp>
            <p:nvGrpSpPr>
              <p:cNvPr id="7688" name="Group 7687"/>
              <p:cNvGrpSpPr/>
              <p:nvPr/>
            </p:nvGrpSpPr>
            <p:grpSpPr>
              <a:xfrm rot="5400000">
                <a:off x="6528000" y="1327955"/>
                <a:ext cx="4800000" cy="4800000"/>
                <a:chOff x="300507" y="995966"/>
                <a:chExt cx="3600000" cy="3600000"/>
              </a:xfrm>
            </p:grpSpPr>
            <p:sp>
              <p:nvSpPr>
                <p:cNvPr id="7695" name="Rectangle 769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96" name="Rectangle 769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97" name="Rectangle 769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98" name="Rectangle 769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99" name="Rectangle 769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700" name="Rectangle 769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701" name="Rectangle 770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sp>
            <p:nvSpPr>
              <p:cNvPr id="7689" name="Rectangle 768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90" name="Rectangle 768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91" name="Rectangle 769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92" name="Rectangle 769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93" name="Rectangle 769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94" name="Rectangle 769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6878" name="Group 6877"/>
            <p:cNvGrpSpPr/>
            <p:nvPr/>
          </p:nvGrpSpPr>
          <p:grpSpPr>
            <a:xfrm>
              <a:off x="5457005" y="2114591"/>
              <a:ext cx="504000" cy="504000"/>
              <a:chOff x="6528000" y="1327955"/>
              <a:chExt cx="4800000" cy="4800000"/>
            </a:xfrm>
          </p:grpSpPr>
          <p:grpSp>
            <p:nvGrpSpPr>
              <p:cNvPr id="7674" name="Group 7673"/>
              <p:cNvGrpSpPr/>
              <p:nvPr/>
            </p:nvGrpSpPr>
            <p:grpSpPr>
              <a:xfrm rot="5400000">
                <a:off x="6528000" y="1327955"/>
                <a:ext cx="4800000" cy="4800000"/>
                <a:chOff x="300507" y="995966"/>
                <a:chExt cx="3600000" cy="3600000"/>
              </a:xfrm>
            </p:grpSpPr>
            <p:sp>
              <p:nvSpPr>
                <p:cNvPr id="7681" name="Rectangle 768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82" name="Rectangle 768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83" name="Rectangle 768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84" name="Rectangle 768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85" name="Rectangle 768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86" name="Rectangle 768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87" name="Rectangle 768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sp>
            <p:nvSpPr>
              <p:cNvPr id="7675" name="Rectangle 767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76" name="Rectangle 767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77" name="Rectangle 767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78" name="Rectangle 767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79" name="Rectangle 767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80" name="Rectangle 767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6879" name="Group 6878"/>
            <p:cNvGrpSpPr/>
            <p:nvPr/>
          </p:nvGrpSpPr>
          <p:grpSpPr>
            <a:xfrm>
              <a:off x="6067530" y="2114591"/>
              <a:ext cx="504000" cy="504000"/>
              <a:chOff x="6528000" y="1327955"/>
              <a:chExt cx="4800000" cy="4800000"/>
            </a:xfrm>
          </p:grpSpPr>
          <p:grpSp>
            <p:nvGrpSpPr>
              <p:cNvPr id="7660" name="Group 7659"/>
              <p:cNvGrpSpPr/>
              <p:nvPr/>
            </p:nvGrpSpPr>
            <p:grpSpPr>
              <a:xfrm rot="5400000">
                <a:off x="6528000" y="1327955"/>
                <a:ext cx="4800000" cy="4800000"/>
                <a:chOff x="300507" y="995966"/>
                <a:chExt cx="3600000" cy="3600000"/>
              </a:xfrm>
            </p:grpSpPr>
            <p:sp>
              <p:nvSpPr>
                <p:cNvPr id="7667" name="Rectangle 766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68" name="Rectangle 766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69" name="Rectangle 766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70" name="Rectangle 766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71" name="Rectangle 767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72" name="Rectangle 767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73" name="Rectangle 767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sp>
            <p:nvSpPr>
              <p:cNvPr id="7661" name="Rectangle 766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62" name="Rectangle 766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63" name="Rectangle 766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64" name="Rectangle 766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65" name="Rectangle 766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66" name="Rectangle 766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6880" name="Group 6879"/>
            <p:cNvGrpSpPr/>
            <p:nvPr/>
          </p:nvGrpSpPr>
          <p:grpSpPr>
            <a:xfrm>
              <a:off x="6678055" y="2114591"/>
              <a:ext cx="504000" cy="504000"/>
              <a:chOff x="6528000" y="1327955"/>
              <a:chExt cx="4800000" cy="4800000"/>
            </a:xfrm>
          </p:grpSpPr>
          <p:grpSp>
            <p:nvGrpSpPr>
              <p:cNvPr id="7646" name="Group 7645"/>
              <p:cNvGrpSpPr/>
              <p:nvPr/>
            </p:nvGrpSpPr>
            <p:grpSpPr>
              <a:xfrm rot="5400000">
                <a:off x="6528000" y="1327955"/>
                <a:ext cx="4800000" cy="4800000"/>
                <a:chOff x="300507" y="995966"/>
                <a:chExt cx="3600000" cy="3600000"/>
              </a:xfrm>
            </p:grpSpPr>
            <p:sp>
              <p:nvSpPr>
                <p:cNvPr id="7653" name="Rectangle 765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54" name="Rectangle 765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55" name="Rectangle 765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56" name="Rectangle 765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57" name="Rectangle 765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58" name="Rectangle 765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59" name="Rectangle 765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sp>
            <p:nvSpPr>
              <p:cNvPr id="7647" name="Rectangle 764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48" name="Rectangle 764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49" name="Rectangle 764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50" name="Rectangle 764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51" name="Rectangle 765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52" name="Rectangle 765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6881" name="Group 6880"/>
            <p:cNvGrpSpPr/>
            <p:nvPr/>
          </p:nvGrpSpPr>
          <p:grpSpPr>
            <a:xfrm>
              <a:off x="7288580" y="2114591"/>
              <a:ext cx="504000" cy="504000"/>
              <a:chOff x="6528000" y="1327955"/>
              <a:chExt cx="4800000" cy="4800000"/>
            </a:xfrm>
          </p:grpSpPr>
          <p:grpSp>
            <p:nvGrpSpPr>
              <p:cNvPr id="7632" name="Group 7631"/>
              <p:cNvGrpSpPr/>
              <p:nvPr/>
            </p:nvGrpSpPr>
            <p:grpSpPr>
              <a:xfrm rot="5400000">
                <a:off x="6528000" y="1327955"/>
                <a:ext cx="4800000" cy="4800000"/>
                <a:chOff x="300507" y="995966"/>
                <a:chExt cx="3600000" cy="3600000"/>
              </a:xfrm>
            </p:grpSpPr>
            <p:sp>
              <p:nvSpPr>
                <p:cNvPr id="7639" name="Rectangle 763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40" name="Rectangle 763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41" name="Rectangle 764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42" name="Rectangle 764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43" name="Rectangle 764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44" name="Rectangle 764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45" name="Rectangle 764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sp>
            <p:nvSpPr>
              <p:cNvPr id="7633" name="Rectangle 763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34" name="Rectangle 763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35" name="Rectangle 763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36" name="Rectangle 763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37" name="Rectangle 763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38" name="Rectangle 763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6882" name="Group 6881"/>
            <p:cNvGrpSpPr/>
            <p:nvPr/>
          </p:nvGrpSpPr>
          <p:grpSpPr>
            <a:xfrm>
              <a:off x="1798222" y="2710980"/>
              <a:ext cx="504000" cy="504000"/>
              <a:chOff x="6528000" y="1327955"/>
              <a:chExt cx="4800000" cy="4800000"/>
            </a:xfrm>
          </p:grpSpPr>
          <p:grpSp>
            <p:nvGrpSpPr>
              <p:cNvPr id="7618" name="Group 7617"/>
              <p:cNvGrpSpPr/>
              <p:nvPr/>
            </p:nvGrpSpPr>
            <p:grpSpPr>
              <a:xfrm rot="5400000">
                <a:off x="6528000" y="1327955"/>
                <a:ext cx="4800000" cy="4800000"/>
                <a:chOff x="300507" y="995966"/>
                <a:chExt cx="3600000" cy="3600000"/>
              </a:xfrm>
            </p:grpSpPr>
            <p:sp>
              <p:nvSpPr>
                <p:cNvPr id="7625" name="Rectangle 762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26" name="Rectangle 762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27" name="Rectangle 762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28" name="Rectangle 762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29" name="Rectangle 762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30" name="Rectangle 762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31" name="Rectangle 763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sp>
            <p:nvSpPr>
              <p:cNvPr id="7619" name="Rectangle 761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20" name="Rectangle 761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21" name="Rectangle 762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22" name="Rectangle 762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23" name="Rectangle 762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24" name="Rectangle 762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6883" name="Group 6882"/>
            <p:cNvGrpSpPr/>
            <p:nvPr/>
          </p:nvGrpSpPr>
          <p:grpSpPr>
            <a:xfrm>
              <a:off x="2408747" y="2710980"/>
              <a:ext cx="504000" cy="504000"/>
              <a:chOff x="6528000" y="1327955"/>
              <a:chExt cx="4800000" cy="4800000"/>
            </a:xfrm>
          </p:grpSpPr>
          <p:grpSp>
            <p:nvGrpSpPr>
              <p:cNvPr id="7604" name="Group 7603"/>
              <p:cNvGrpSpPr/>
              <p:nvPr/>
            </p:nvGrpSpPr>
            <p:grpSpPr>
              <a:xfrm rot="5400000">
                <a:off x="6528000" y="1327955"/>
                <a:ext cx="4800000" cy="4800000"/>
                <a:chOff x="300507" y="995966"/>
                <a:chExt cx="3600000" cy="3600000"/>
              </a:xfrm>
            </p:grpSpPr>
            <p:sp>
              <p:nvSpPr>
                <p:cNvPr id="7611" name="Rectangle 761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12" name="Rectangle 761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13" name="Rectangle 761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14" name="Rectangle 761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15" name="Rectangle 761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16" name="Rectangle 761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17" name="Rectangle 761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sp>
            <p:nvSpPr>
              <p:cNvPr id="7605" name="Rectangle 760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06" name="Rectangle 760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07" name="Rectangle 760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08" name="Rectangle 760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09" name="Rectangle 760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10" name="Rectangle 760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6884" name="Group 6883"/>
            <p:cNvGrpSpPr/>
            <p:nvPr/>
          </p:nvGrpSpPr>
          <p:grpSpPr>
            <a:xfrm>
              <a:off x="3019272" y="2710980"/>
              <a:ext cx="504000" cy="504000"/>
              <a:chOff x="6528000" y="1327955"/>
              <a:chExt cx="4800000" cy="4800000"/>
            </a:xfrm>
          </p:grpSpPr>
          <p:grpSp>
            <p:nvGrpSpPr>
              <p:cNvPr id="7590" name="Group 7589"/>
              <p:cNvGrpSpPr/>
              <p:nvPr/>
            </p:nvGrpSpPr>
            <p:grpSpPr>
              <a:xfrm rot="5400000">
                <a:off x="6528000" y="1327955"/>
                <a:ext cx="4800000" cy="4800000"/>
                <a:chOff x="300507" y="995966"/>
                <a:chExt cx="3600000" cy="3600000"/>
              </a:xfrm>
            </p:grpSpPr>
            <p:sp>
              <p:nvSpPr>
                <p:cNvPr id="7597" name="Rectangle 759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98" name="Rectangle 759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99" name="Rectangle 759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00" name="Rectangle 759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01" name="Rectangle 760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02" name="Rectangle 760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603" name="Rectangle 760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sp>
            <p:nvSpPr>
              <p:cNvPr id="7591" name="Rectangle 759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92" name="Rectangle 759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93" name="Rectangle 759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94" name="Rectangle 759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95" name="Rectangle 759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96" name="Rectangle 759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6885" name="Group 6884"/>
            <p:cNvGrpSpPr/>
            <p:nvPr/>
          </p:nvGrpSpPr>
          <p:grpSpPr>
            <a:xfrm>
              <a:off x="3629797" y="2710980"/>
              <a:ext cx="504000" cy="504000"/>
              <a:chOff x="6528000" y="1327955"/>
              <a:chExt cx="4800000" cy="4800000"/>
            </a:xfrm>
          </p:grpSpPr>
          <p:grpSp>
            <p:nvGrpSpPr>
              <p:cNvPr id="7576" name="Group 7575"/>
              <p:cNvGrpSpPr/>
              <p:nvPr/>
            </p:nvGrpSpPr>
            <p:grpSpPr>
              <a:xfrm rot="5400000">
                <a:off x="6528000" y="1327955"/>
                <a:ext cx="4800000" cy="4800000"/>
                <a:chOff x="300507" y="995966"/>
                <a:chExt cx="3600000" cy="3600000"/>
              </a:xfrm>
            </p:grpSpPr>
            <p:sp>
              <p:nvSpPr>
                <p:cNvPr id="7583" name="Rectangle 758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84" name="Rectangle 758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85" name="Rectangle 758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86" name="Rectangle 758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87" name="Rectangle 758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88" name="Rectangle 758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89" name="Rectangle 758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sp>
            <p:nvSpPr>
              <p:cNvPr id="7577" name="Rectangle 757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78" name="Rectangle 757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79" name="Rectangle 757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80" name="Rectangle 757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81" name="Rectangle 758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82" name="Rectangle 758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6886" name="Group 6885"/>
            <p:cNvGrpSpPr/>
            <p:nvPr/>
          </p:nvGrpSpPr>
          <p:grpSpPr>
            <a:xfrm>
              <a:off x="4235955" y="2710980"/>
              <a:ext cx="504000" cy="504000"/>
              <a:chOff x="6528000" y="1327955"/>
              <a:chExt cx="4800000" cy="4800000"/>
            </a:xfrm>
          </p:grpSpPr>
          <p:grpSp>
            <p:nvGrpSpPr>
              <p:cNvPr id="7562" name="Group 7561"/>
              <p:cNvGrpSpPr/>
              <p:nvPr/>
            </p:nvGrpSpPr>
            <p:grpSpPr>
              <a:xfrm rot="5400000">
                <a:off x="6528000" y="1327955"/>
                <a:ext cx="4800000" cy="4800000"/>
                <a:chOff x="300507" y="995966"/>
                <a:chExt cx="3600000" cy="3600000"/>
              </a:xfrm>
            </p:grpSpPr>
            <p:sp>
              <p:nvSpPr>
                <p:cNvPr id="7569" name="Rectangle 756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70" name="Rectangle 756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71" name="Rectangle 757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72" name="Rectangle 757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73" name="Rectangle 757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74" name="Rectangle 757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75" name="Rectangle 757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sp>
            <p:nvSpPr>
              <p:cNvPr id="7563" name="Rectangle 756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64" name="Rectangle 756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65" name="Rectangle 756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66" name="Rectangle 756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67" name="Rectangle 756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68" name="Rectangle 756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6887" name="Group 6886"/>
            <p:cNvGrpSpPr/>
            <p:nvPr/>
          </p:nvGrpSpPr>
          <p:grpSpPr>
            <a:xfrm>
              <a:off x="4846480" y="2710980"/>
              <a:ext cx="504000" cy="504000"/>
              <a:chOff x="6528000" y="1327955"/>
              <a:chExt cx="4800000" cy="4800000"/>
            </a:xfrm>
          </p:grpSpPr>
          <p:grpSp>
            <p:nvGrpSpPr>
              <p:cNvPr id="7548" name="Group 7547"/>
              <p:cNvGrpSpPr/>
              <p:nvPr/>
            </p:nvGrpSpPr>
            <p:grpSpPr>
              <a:xfrm rot="5400000">
                <a:off x="6528000" y="1327955"/>
                <a:ext cx="4800000" cy="4800000"/>
                <a:chOff x="300507" y="995966"/>
                <a:chExt cx="3600000" cy="3600000"/>
              </a:xfrm>
            </p:grpSpPr>
            <p:sp>
              <p:nvSpPr>
                <p:cNvPr id="7555" name="Rectangle 755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56" name="Rectangle 755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57" name="Rectangle 755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58" name="Rectangle 755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59" name="Rectangle 755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60" name="Rectangle 755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61" name="Rectangle 756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sp>
            <p:nvSpPr>
              <p:cNvPr id="7549" name="Rectangle 754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50" name="Rectangle 754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51" name="Rectangle 755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52" name="Rectangle 755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53" name="Rectangle 755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54" name="Rectangle 755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6888" name="Group 6887"/>
            <p:cNvGrpSpPr/>
            <p:nvPr/>
          </p:nvGrpSpPr>
          <p:grpSpPr>
            <a:xfrm>
              <a:off x="5457005" y="2710980"/>
              <a:ext cx="504000" cy="504000"/>
              <a:chOff x="6528000" y="1327955"/>
              <a:chExt cx="4800000" cy="4800000"/>
            </a:xfrm>
          </p:grpSpPr>
          <p:grpSp>
            <p:nvGrpSpPr>
              <p:cNvPr id="7534" name="Group 7533"/>
              <p:cNvGrpSpPr/>
              <p:nvPr/>
            </p:nvGrpSpPr>
            <p:grpSpPr>
              <a:xfrm rot="5400000">
                <a:off x="6528000" y="1327955"/>
                <a:ext cx="4800000" cy="4800000"/>
                <a:chOff x="300507" y="995966"/>
                <a:chExt cx="3600000" cy="3600000"/>
              </a:xfrm>
            </p:grpSpPr>
            <p:sp>
              <p:nvSpPr>
                <p:cNvPr id="7541" name="Rectangle 754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42" name="Rectangle 754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43" name="Rectangle 754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44" name="Rectangle 754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45" name="Rectangle 754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46" name="Rectangle 754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47" name="Rectangle 754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sp>
            <p:nvSpPr>
              <p:cNvPr id="7535" name="Rectangle 753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36" name="Rectangle 753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37" name="Rectangle 753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38" name="Rectangle 753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39" name="Rectangle 753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40" name="Rectangle 753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6889" name="Group 6888"/>
            <p:cNvGrpSpPr/>
            <p:nvPr/>
          </p:nvGrpSpPr>
          <p:grpSpPr>
            <a:xfrm>
              <a:off x="6067530" y="2710980"/>
              <a:ext cx="504000" cy="504000"/>
              <a:chOff x="6528000" y="1327955"/>
              <a:chExt cx="4800000" cy="4800000"/>
            </a:xfrm>
          </p:grpSpPr>
          <p:grpSp>
            <p:nvGrpSpPr>
              <p:cNvPr id="7520" name="Group 7519"/>
              <p:cNvGrpSpPr/>
              <p:nvPr/>
            </p:nvGrpSpPr>
            <p:grpSpPr>
              <a:xfrm rot="5400000">
                <a:off x="6528000" y="1327955"/>
                <a:ext cx="4800000" cy="4800000"/>
                <a:chOff x="300507" y="995966"/>
                <a:chExt cx="3600000" cy="3600000"/>
              </a:xfrm>
            </p:grpSpPr>
            <p:sp>
              <p:nvSpPr>
                <p:cNvPr id="7527" name="Rectangle 752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28" name="Rectangle 752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29" name="Rectangle 752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30" name="Rectangle 752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31" name="Rectangle 753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32" name="Rectangle 753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33" name="Rectangle 753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sp>
            <p:nvSpPr>
              <p:cNvPr id="7521" name="Rectangle 752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22" name="Rectangle 752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23" name="Rectangle 752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24" name="Rectangle 752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25" name="Rectangle 752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26" name="Rectangle 752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6890" name="Group 6889"/>
            <p:cNvGrpSpPr/>
            <p:nvPr/>
          </p:nvGrpSpPr>
          <p:grpSpPr>
            <a:xfrm>
              <a:off x="6678055" y="2710980"/>
              <a:ext cx="504000" cy="504000"/>
              <a:chOff x="6528000" y="1327955"/>
              <a:chExt cx="4800000" cy="4800000"/>
            </a:xfrm>
          </p:grpSpPr>
          <p:grpSp>
            <p:nvGrpSpPr>
              <p:cNvPr id="7506" name="Group 7505"/>
              <p:cNvGrpSpPr/>
              <p:nvPr/>
            </p:nvGrpSpPr>
            <p:grpSpPr>
              <a:xfrm rot="5400000">
                <a:off x="6528000" y="1327955"/>
                <a:ext cx="4800000" cy="4800000"/>
                <a:chOff x="300507" y="995966"/>
                <a:chExt cx="3600000" cy="3600000"/>
              </a:xfrm>
            </p:grpSpPr>
            <p:sp>
              <p:nvSpPr>
                <p:cNvPr id="7513" name="Rectangle 751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14" name="Rectangle 751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15" name="Rectangle 751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16" name="Rectangle 751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17" name="Rectangle 751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18" name="Rectangle 751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19" name="Rectangle 751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sp>
            <p:nvSpPr>
              <p:cNvPr id="7507" name="Rectangle 750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08" name="Rectangle 750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09" name="Rectangle 750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10" name="Rectangle 750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11" name="Rectangle 751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12" name="Rectangle 751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6891" name="Group 6890"/>
            <p:cNvGrpSpPr/>
            <p:nvPr/>
          </p:nvGrpSpPr>
          <p:grpSpPr>
            <a:xfrm>
              <a:off x="7288580" y="2710980"/>
              <a:ext cx="504000" cy="504000"/>
              <a:chOff x="6528000" y="1327955"/>
              <a:chExt cx="4800000" cy="4800000"/>
            </a:xfrm>
          </p:grpSpPr>
          <p:grpSp>
            <p:nvGrpSpPr>
              <p:cNvPr id="7492" name="Group 7491"/>
              <p:cNvGrpSpPr/>
              <p:nvPr/>
            </p:nvGrpSpPr>
            <p:grpSpPr>
              <a:xfrm rot="5400000">
                <a:off x="6528000" y="1327955"/>
                <a:ext cx="4800000" cy="4800000"/>
                <a:chOff x="300507" y="995966"/>
                <a:chExt cx="3600000" cy="3600000"/>
              </a:xfrm>
            </p:grpSpPr>
            <p:sp>
              <p:nvSpPr>
                <p:cNvPr id="7499" name="Rectangle 749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00" name="Rectangle 749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01" name="Rectangle 750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02" name="Rectangle 750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03" name="Rectangle 750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04" name="Rectangle 750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505" name="Rectangle 750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sp>
            <p:nvSpPr>
              <p:cNvPr id="7493" name="Rectangle 749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94" name="Rectangle 749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95" name="Rectangle 749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96" name="Rectangle 749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97" name="Rectangle 749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98" name="Rectangle 749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6892" name="Group 6891"/>
            <p:cNvGrpSpPr/>
            <p:nvPr/>
          </p:nvGrpSpPr>
          <p:grpSpPr>
            <a:xfrm>
              <a:off x="1798222" y="3310853"/>
              <a:ext cx="504000" cy="504000"/>
              <a:chOff x="6528000" y="1327955"/>
              <a:chExt cx="4800000" cy="4800000"/>
            </a:xfrm>
          </p:grpSpPr>
          <p:grpSp>
            <p:nvGrpSpPr>
              <p:cNvPr id="7478" name="Group 7477"/>
              <p:cNvGrpSpPr/>
              <p:nvPr/>
            </p:nvGrpSpPr>
            <p:grpSpPr>
              <a:xfrm rot="5400000">
                <a:off x="6528000" y="1327955"/>
                <a:ext cx="4800000" cy="4800000"/>
                <a:chOff x="300507" y="995966"/>
                <a:chExt cx="3600000" cy="3600000"/>
              </a:xfrm>
            </p:grpSpPr>
            <p:sp>
              <p:nvSpPr>
                <p:cNvPr id="7485" name="Rectangle 748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86" name="Rectangle 748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87" name="Rectangle 748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88" name="Rectangle 748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89" name="Rectangle 748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90" name="Rectangle 748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91" name="Rectangle 749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sp>
            <p:nvSpPr>
              <p:cNvPr id="7479" name="Rectangle 747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80" name="Rectangle 747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81" name="Rectangle 748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82" name="Rectangle 748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83" name="Rectangle 748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84" name="Rectangle 748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6893" name="Group 6892"/>
            <p:cNvGrpSpPr/>
            <p:nvPr/>
          </p:nvGrpSpPr>
          <p:grpSpPr>
            <a:xfrm>
              <a:off x="2408747" y="3310853"/>
              <a:ext cx="504000" cy="504000"/>
              <a:chOff x="6528000" y="1327955"/>
              <a:chExt cx="4800000" cy="4800000"/>
            </a:xfrm>
          </p:grpSpPr>
          <p:grpSp>
            <p:nvGrpSpPr>
              <p:cNvPr id="7464" name="Group 7463"/>
              <p:cNvGrpSpPr/>
              <p:nvPr/>
            </p:nvGrpSpPr>
            <p:grpSpPr>
              <a:xfrm rot="5400000">
                <a:off x="6528000" y="1327955"/>
                <a:ext cx="4800000" cy="4800000"/>
                <a:chOff x="300507" y="995966"/>
                <a:chExt cx="3600000" cy="3600000"/>
              </a:xfrm>
            </p:grpSpPr>
            <p:sp>
              <p:nvSpPr>
                <p:cNvPr id="7471" name="Rectangle 747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72" name="Rectangle 747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73" name="Rectangle 747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74" name="Rectangle 747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75" name="Rectangle 747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76" name="Rectangle 747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77" name="Rectangle 747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sp>
            <p:nvSpPr>
              <p:cNvPr id="7465" name="Rectangle 746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66" name="Rectangle 746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67" name="Rectangle 746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68" name="Rectangle 746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69" name="Rectangle 746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70" name="Rectangle 746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6894" name="Group 6893"/>
            <p:cNvGrpSpPr/>
            <p:nvPr/>
          </p:nvGrpSpPr>
          <p:grpSpPr>
            <a:xfrm>
              <a:off x="3019272" y="3310853"/>
              <a:ext cx="504000" cy="504000"/>
              <a:chOff x="6528000" y="1327955"/>
              <a:chExt cx="4800000" cy="4800000"/>
            </a:xfrm>
          </p:grpSpPr>
          <p:grpSp>
            <p:nvGrpSpPr>
              <p:cNvPr id="7450" name="Group 7449"/>
              <p:cNvGrpSpPr/>
              <p:nvPr/>
            </p:nvGrpSpPr>
            <p:grpSpPr>
              <a:xfrm rot="5400000">
                <a:off x="6528000" y="1327955"/>
                <a:ext cx="4800000" cy="4800000"/>
                <a:chOff x="300507" y="995966"/>
                <a:chExt cx="3600000" cy="3600000"/>
              </a:xfrm>
            </p:grpSpPr>
            <p:sp>
              <p:nvSpPr>
                <p:cNvPr id="7457" name="Rectangle 745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58" name="Rectangle 745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59" name="Rectangle 745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60" name="Rectangle 745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61" name="Rectangle 746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62" name="Rectangle 746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63" name="Rectangle 746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sp>
            <p:nvSpPr>
              <p:cNvPr id="7451" name="Rectangle 745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52" name="Rectangle 745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53" name="Rectangle 745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54" name="Rectangle 745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55" name="Rectangle 745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56" name="Rectangle 745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6895" name="Group 6894"/>
            <p:cNvGrpSpPr/>
            <p:nvPr/>
          </p:nvGrpSpPr>
          <p:grpSpPr>
            <a:xfrm>
              <a:off x="3629797" y="3310853"/>
              <a:ext cx="504000" cy="504000"/>
              <a:chOff x="6528000" y="1327955"/>
              <a:chExt cx="4800000" cy="4800000"/>
            </a:xfrm>
          </p:grpSpPr>
          <p:grpSp>
            <p:nvGrpSpPr>
              <p:cNvPr id="7436" name="Group 7435"/>
              <p:cNvGrpSpPr/>
              <p:nvPr/>
            </p:nvGrpSpPr>
            <p:grpSpPr>
              <a:xfrm rot="5400000">
                <a:off x="6528000" y="1327955"/>
                <a:ext cx="4800000" cy="4800000"/>
                <a:chOff x="300507" y="995966"/>
                <a:chExt cx="3600000" cy="3600000"/>
              </a:xfrm>
            </p:grpSpPr>
            <p:sp>
              <p:nvSpPr>
                <p:cNvPr id="7443" name="Rectangle 744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44" name="Rectangle 744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45" name="Rectangle 744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46" name="Rectangle 744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47" name="Rectangle 744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48" name="Rectangle 744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49" name="Rectangle 744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sp>
            <p:nvSpPr>
              <p:cNvPr id="7437" name="Rectangle 743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38" name="Rectangle 743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39" name="Rectangle 743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40" name="Rectangle 743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41" name="Rectangle 744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42" name="Rectangle 744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6896" name="Group 6895"/>
            <p:cNvGrpSpPr/>
            <p:nvPr/>
          </p:nvGrpSpPr>
          <p:grpSpPr>
            <a:xfrm>
              <a:off x="4235955" y="3310853"/>
              <a:ext cx="504000" cy="504000"/>
              <a:chOff x="6528000" y="1327955"/>
              <a:chExt cx="4800000" cy="4800000"/>
            </a:xfrm>
          </p:grpSpPr>
          <p:grpSp>
            <p:nvGrpSpPr>
              <p:cNvPr id="7422" name="Group 7421"/>
              <p:cNvGrpSpPr/>
              <p:nvPr/>
            </p:nvGrpSpPr>
            <p:grpSpPr>
              <a:xfrm rot="5400000">
                <a:off x="6528000" y="1327955"/>
                <a:ext cx="4800000" cy="4800000"/>
                <a:chOff x="300507" y="995966"/>
                <a:chExt cx="3600000" cy="3600000"/>
              </a:xfrm>
            </p:grpSpPr>
            <p:sp>
              <p:nvSpPr>
                <p:cNvPr id="7429" name="Rectangle 742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30" name="Rectangle 742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31" name="Rectangle 743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32" name="Rectangle 743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33" name="Rectangle 743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34" name="Rectangle 743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35" name="Rectangle 743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sp>
            <p:nvSpPr>
              <p:cNvPr id="7423" name="Rectangle 742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24" name="Rectangle 742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25" name="Rectangle 742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26" name="Rectangle 742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27" name="Rectangle 742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28" name="Rectangle 742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6897" name="Group 6896"/>
            <p:cNvGrpSpPr/>
            <p:nvPr/>
          </p:nvGrpSpPr>
          <p:grpSpPr>
            <a:xfrm>
              <a:off x="4846480" y="3310853"/>
              <a:ext cx="504000" cy="504000"/>
              <a:chOff x="6528000" y="1327955"/>
              <a:chExt cx="4800000" cy="4800000"/>
            </a:xfrm>
          </p:grpSpPr>
          <p:grpSp>
            <p:nvGrpSpPr>
              <p:cNvPr id="7408" name="Group 7407"/>
              <p:cNvGrpSpPr/>
              <p:nvPr/>
            </p:nvGrpSpPr>
            <p:grpSpPr>
              <a:xfrm rot="5400000">
                <a:off x="6528000" y="1327955"/>
                <a:ext cx="4800000" cy="4800000"/>
                <a:chOff x="300507" y="995966"/>
                <a:chExt cx="3600000" cy="3600000"/>
              </a:xfrm>
            </p:grpSpPr>
            <p:sp>
              <p:nvSpPr>
                <p:cNvPr id="7415" name="Rectangle 741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16" name="Rectangle 741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17" name="Rectangle 741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18" name="Rectangle 741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19" name="Rectangle 741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20" name="Rectangle 741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21" name="Rectangle 742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sp>
            <p:nvSpPr>
              <p:cNvPr id="7409" name="Rectangle 740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10" name="Rectangle 740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11" name="Rectangle 741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12" name="Rectangle 741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13" name="Rectangle 741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14" name="Rectangle 741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6898" name="Group 6897"/>
            <p:cNvGrpSpPr/>
            <p:nvPr/>
          </p:nvGrpSpPr>
          <p:grpSpPr>
            <a:xfrm>
              <a:off x="5457005" y="3310853"/>
              <a:ext cx="504000" cy="504000"/>
              <a:chOff x="6528000" y="1327955"/>
              <a:chExt cx="4800000" cy="4800000"/>
            </a:xfrm>
          </p:grpSpPr>
          <p:grpSp>
            <p:nvGrpSpPr>
              <p:cNvPr id="7394" name="Group 7393"/>
              <p:cNvGrpSpPr/>
              <p:nvPr/>
            </p:nvGrpSpPr>
            <p:grpSpPr>
              <a:xfrm rot="5400000">
                <a:off x="6528000" y="1327955"/>
                <a:ext cx="4800000" cy="4800000"/>
                <a:chOff x="300507" y="995966"/>
                <a:chExt cx="3600000" cy="3600000"/>
              </a:xfrm>
            </p:grpSpPr>
            <p:sp>
              <p:nvSpPr>
                <p:cNvPr id="7401" name="Rectangle 740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02" name="Rectangle 740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03" name="Rectangle 740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04" name="Rectangle 740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05" name="Rectangle 740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06" name="Rectangle 740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07" name="Rectangle 740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sp>
            <p:nvSpPr>
              <p:cNvPr id="7395" name="Rectangle 739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96" name="Rectangle 739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97" name="Rectangle 739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98" name="Rectangle 739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99" name="Rectangle 739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400" name="Rectangle 739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6899" name="Group 6898"/>
            <p:cNvGrpSpPr/>
            <p:nvPr/>
          </p:nvGrpSpPr>
          <p:grpSpPr>
            <a:xfrm>
              <a:off x="6067530" y="3310853"/>
              <a:ext cx="504000" cy="504000"/>
              <a:chOff x="6528000" y="1327955"/>
              <a:chExt cx="4800000" cy="4800000"/>
            </a:xfrm>
          </p:grpSpPr>
          <p:grpSp>
            <p:nvGrpSpPr>
              <p:cNvPr id="7380" name="Group 7379"/>
              <p:cNvGrpSpPr/>
              <p:nvPr/>
            </p:nvGrpSpPr>
            <p:grpSpPr>
              <a:xfrm rot="5400000">
                <a:off x="6528000" y="1327955"/>
                <a:ext cx="4800000" cy="4800000"/>
                <a:chOff x="300507" y="995966"/>
                <a:chExt cx="3600000" cy="3600000"/>
              </a:xfrm>
            </p:grpSpPr>
            <p:sp>
              <p:nvSpPr>
                <p:cNvPr id="7387" name="Rectangle 738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88" name="Rectangle 738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89" name="Rectangle 738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90" name="Rectangle 738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91" name="Rectangle 739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92" name="Rectangle 739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93" name="Rectangle 739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sp>
            <p:nvSpPr>
              <p:cNvPr id="7381" name="Rectangle 738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82" name="Rectangle 738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83" name="Rectangle 738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84" name="Rectangle 738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85" name="Rectangle 738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86" name="Rectangle 738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6900" name="Group 6899"/>
            <p:cNvGrpSpPr/>
            <p:nvPr/>
          </p:nvGrpSpPr>
          <p:grpSpPr>
            <a:xfrm>
              <a:off x="6678055" y="3310853"/>
              <a:ext cx="504000" cy="504000"/>
              <a:chOff x="6528000" y="1327955"/>
              <a:chExt cx="4800000" cy="4800000"/>
            </a:xfrm>
          </p:grpSpPr>
          <p:grpSp>
            <p:nvGrpSpPr>
              <p:cNvPr id="7366" name="Group 7365"/>
              <p:cNvGrpSpPr/>
              <p:nvPr/>
            </p:nvGrpSpPr>
            <p:grpSpPr>
              <a:xfrm rot="5400000">
                <a:off x="6528000" y="1327955"/>
                <a:ext cx="4800000" cy="4800000"/>
                <a:chOff x="300507" y="995966"/>
                <a:chExt cx="3600000" cy="3600000"/>
              </a:xfrm>
            </p:grpSpPr>
            <p:sp>
              <p:nvSpPr>
                <p:cNvPr id="7373" name="Rectangle 737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74" name="Rectangle 737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75" name="Rectangle 737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76" name="Rectangle 737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77" name="Rectangle 737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78" name="Rectangle 737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79" name="Rectangle 737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sp>
            <p:nvSpPr>
              <p:cNvPr id="7367" name="Rectangle 736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68" name="Rectangle 736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69" name="Rectangle 736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70" name="Rectangle 736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71" name="Rectangle 737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72" name="Rectangle 737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6901" name="Group 6900"/>
            <p:cNvGrpSpPr/>
            <p:nvPr/>
          </p:nvGrpSpPr>
          <p:grpSpPr>
            <a:xfrm>
              <a:off x="7288580" y="3310853"/>
              <a:ext cx="504000" cy="504000"/>
              <a:chOff x="6528000" y="1327955"/>
              <a:chExt cx="4800000" cy="4800000"/>
            </a:xfrm>
          </p:grpSpPr>
          <p:grpSp>
            <p:nvGrpSpPr>
              <p:cNvPr id="7352" name="Group 7351"/>
              <p:cNvGrpSpPr/>
              <p:nvPr/>
            </p:nvGrpSpPr>
            <p:grpSpPr>
              <a:xfrm rot="5400000">
                <a:off x="6528000" y="1327955"/>
                <a:ext cx="4800000" cy="4800000"/>
                <a:chOff x="300507" y="995966"/>
                <a:chExt cx="3600000" cy="3600000"/>
              </a:xfrm>
            </p:grpSpPr>
            <p:sp>
              <p:nvSpPr>
                <p:cNvPr id="7359" name="Rectangle 735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60" name="Rectangle 735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61" name="Rectangle 736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62" name="Rectangle 736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63" name="Rectangle 736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64" name="Rectangle 736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65" name="Rectangle 736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sp>
            <p:nvSpPr>
              <p:cNvPr id="7353" name="Rectangle 735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54" name="Rectangle 735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55" name="Rectangle 735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56" name="Rectangle 735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57" name="Rectangle 735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58" name="Rectangle 735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6902" name="Group 6901"/>
            <p:cNvGrpSpPr/>
            <p:nvPr/>
          </p:nvGrpSpPr>
          <p:grpSpPr>
            <a:xfrm>
              <a:off x="1798222" y="3907242"/>
              <a:ext cx="504000" cy="504000"/>
              <a:chOff x="6528000" y="1327955"/>
              <a:chExt cx="4800000" cy="4800000"/>
            </a:xfrm>
          </p:grpSpPr>
          <p:grpSp>
            <p:nvGrpSpPr>
              <p:cNvPr id="7338" name="Group 7337"/>
              <p:cNvGrpSpPr/>
              <p:nvPr/>
            </p:nvGrpSpPr>
            <p:grpSpPr>
              <a:xfrm rot="5400000">
                <a:off x="6528000" y="1327955"/>
                <a:ext cx="4800000" cy="4800000"/>
                <a:chOff x="300507" y="995966"/>
                <a:chExt cx="3600000" cy="3600000"/>
              </a:xfrm>
            </p:grpSpPr>
            <p:sp>
              <p:nvSpPr>
                <p:cNvPr id="7345" name="Rectangle 734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46" name="Rectangle 734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47" name="Rectangle 734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48" name="Rectangle 734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49" name="Rectangle 734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50" name="Rectangle 734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51" name="Rectangle 735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sp>
            <p:nvSpPr>
              <p:cNvPr id="7339" name="Rectangle 733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40" name="Rectangle 733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41" name="Rectangle 734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42" name="Rectangle 734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43" name="Rectangle 734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44" name="Rectangle 734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6903" name="Group 6902"/>
            <p:cNvGrpSpPr/>
            <p:nvPr/>
          </p:nvGrpSpPr>
          <p:grpSpPr>
            <a:xfrm>
              <a:off x="2408747" y="3907242"/>
              <a:ext cx="504000" cy="504000"/>
              <a:chOff x="6528000" y="1327955"/>
              <a:chExt cx="4800000" cy="4800000"/>
            </a:xfrm>
          </p:grpSpPr>
          <p:grpSp>
            <p:nvGrpSpPr>
              <p:cNvPr id="7324" name="Group 7323"/>
              <p:cNvGrpSpPr/>
              <p:nvPr/>
            </p:nvGrpSpPr>
            <p:grpSpPr>
              <a:xfrm rot="5400000">
                <a:off x="6528000" y="1327955"/>
                <a:ext cx="4800000" cy="4800000"/>
                <a:chOff x="300507" y="995966"/>
                <a:chExt cx="3600000" cy="3600000"/>
              </a:xfrm>
            </p:grpSpPr>
            <p:sp>
              <p:nvSpPr>
                <p:cNvPr id="7331" name="Rectangle 733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32" name="Rectangle 733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33" name="Rectangle 733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34" name="Rectangle 733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35" name="Rectangle 733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36" name="Rectangle 733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37" name="Rectangle 733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sp>
            <p:nvSpPr>
              <p:cNvPr id="7325" name="Rectangle 732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26" name="Rectangle 732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27" name="Rectangle 732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28" name="Rectangle 732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29" name="Rectangle 732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30" name="Rectangle 732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6904" name="Group 6903"/>
            <p:cNvGrpSpPr/>
            <p:nvPr/>
          </p:nvGrpSpPr>
          <p:grpSpPr>
            <a:xfrm>
              <a:off x="3019272" y="3907242"/>
              <a:ext cx="504000" cy="504000"/>
              <a:chOff x="6528000" y="1327955"/>
              <a:chExt cx="4800000" cy="4800000"/>
            </a:xfrm>
          </p:grpSpPr>
          <p:grpSp>
            <p:nvGrpSpPr>
              <p:cNvPr id="7310" name="Group 7309"/>
              <p:cNvGrpSpPr/>
              <p:nvPr/>
            </p:nvGrpSpPr>
            <p:grpSpPr>
              <a:xfrm rot="5400000">
                <a:off x="6528000" y="1327955"/>
                <a:ext cx="4800000" cy="4800000"/>
                <a:chOff x="300507" y="995966"/>
                <a:chExt cx="3600000" cy="3600000"/>
              </a:xfrm>
            </p:grpSpPr>
            <p:sp>
              <p:nvSpPr>
                <p:cNvPr id="7317" name="Rectangle 731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18" name="Rectangle 731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19" name="Rectangle 731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20" name="Rectangle 731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21" name="Rectangle 732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22" name="Rectangle 732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23" name="Rectangle 732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sp>
            <p:nvSpPr>
              <p:cNvPr id="7311" name="Rectangle 731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12" name="Rectangle 731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13" name="Rectangle 731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14" name="Rectangle 731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15" name="Rectangle 731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16" name="Rectangle 731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6905" name="Group 6904"/>
            <p:cNvGrpSpPr/>
            <p:nvPr/>
          </p:nvGrpSpPr>
          <p:grpSpPr>
            <a:xfrm>
              <a:off x="3629797" y="3907242"/>
              <a:ext cx="504000" cy="504000"/>
              <a:chOff x="6528000" y="1327955"/>
              <a:chExt cx="4800000" cy="4800000"/>
            </a:xfrm>
          </p:grpSpPr>
          <p:grpSp>
            <p:nvGrpSpPr>
              <p:cNvPr id="7296" name="Group 7295"/>
              <p:cNvGrpSpPr/>
              <p:nvPr/>
            </p:nvGrpSpPr>
            <p:grpSpPr>
              <a:xfrm rot="5400000">
                <a:off x="6528000" y="1327955"/>
                <a:ext cx="4800000" cy="4800000"/>
                <a:chOff x="300507" y="995966"/>
                <a:chExt cx="3600000" cy="3600000"/>
              </a:xfrm>
            </p:grpSpPr>
            <p:sp>
              <p:nvSpPr>
                <p:cNvPr id="7303" name="Rectangle 730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04" name="Rectangle 730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05" name="Rectangle 730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06" name="Rectangle 730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07" name="Rectangle 730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08" name="Rectangle 730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09" name="Rectangle 730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sp>
            <p:nvSpPr>
              <p:cNvPr id="7297" name="Rectangle 729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98" name="Rectangle 729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99" name="Rectangle 729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00" name="Rectangle 729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01" name="Rectangle 730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302" name="Rectangle 730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6906" name="Group 6905"/>
            <p:cNvGrpSpPr/>
            <p:nvPr/>
          </p:nvGrpSpPr>
          <p:grpSpPr>
            <a:xfrm>
              <a:off x="4235955" y="3907242"/>
              <a:ext cx="504000" cy="504000"/>
              <a:chOff x="6528000" y="1327955"/>
              <a:chExt cx="4800000" cy="4800000"/>
            </a:xfrm>
          </p:grpSpPr>
          <p:grpSp>
            <p:nvGrpSpPr>
              <p:cNvPr id="7282" name="Group 7281"/>
              <p:cNvGrpSpPr/>
              <p:nvPr/>
            </p:nvGrpSpPr>
            <p:grpSpPr>
              <a:xfrm rot="5400000">
                <a:off x="6528000" y="1327955"/>
                <a:ext cx="4800000" cy="4800000"/>
                <a:chOff x="300507" y="995966"/>
                <a:chExt cx="3600000" cy="3600000"/>
              </a:xfrm>
            </p:grpSpPr>
            <p:sp>
              <p:nvSpPr>
                <p:cNvPr id="7289" name="Rectangle 728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90" name="Rectangle 728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91" name="Rectangle 729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92" name="Rectangle 729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93" name="Rectangle 729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94" name="Rectangle 729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95" name="Rectangle 729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sp>
            <p:nvSpPr>
              <p:cNvPr id="7283" name="Rectangle 728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84" name="Rectangle 728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85" name="Rectangle 728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86" name="Rectangle 728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87" name="Rectangle 728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88" name="Rectangle 728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6907" name="Group 6906"/>
            <p:cNvGrpSpPr/>
            <p:nvPr/>
          </p:nvGrpSpPr>
          <p:grpSpPr>
            <a:xfrm>
              <a:off x="4846480" y="3907242"/>
              <a:ext cx="504000" cy="504000"/>
              <a:chOff x="6528000" y="1327955"/>
              <a:chExt cx="4800000" cy="4800000"/>
            </a:xfrm>
          </p:grpSpPr>
          <p:grpSp>
            <p:nvGrpSpPr>
              <p:cNvPr id="7268" name="Group 7267"/>
              <p:cNvGrpSpPr/>
              <p:nvPr/>
            </p:nvGrpSpPr>
            <p:grpSpPr>
              <a:xfrm rot="5400000">
                <a:off x="6528000" y="1327955"/>
                <a:ext cx="4800000" cy="4800000"/>
                <a:chOff x="300507" y="995966"/>
                <a:chExt cx="3600000" cy="3600000"/>
              </a:xfrm>
            </p:grpSpPr>
            <p:sp>
              <p:nvSpPr>
                <p:cNvPr id="7275" name="Rectangle 727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76" name="Rectangle 727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77" name="Rectangle 727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78" name="Rectangle 727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79" name="Rectangle 727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80" name="Rectangle 727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81" name="Rectangle 728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sp>
            <p:nvSpPr>
              <p:cNvPr id="7269" name="Rectangle 726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70" name="Rectangle 726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71" name="Rectangle 727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72" name="Rectangle 727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73" name="Rectangle 727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74" name="Rectangle 727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6908" name="Group 6907"/>
            <p:cNvGrpSpPr/>
            <p:nvPr/>
          </p:nvGrpSpPr>
          <p:grpSpPr>
            <a:xfrm>
              <a:off x="5457005" y="3907242"/>
              <a:ext cx="504000" cy="504000"/>
              <a:chOff x="6528000" y="1327955"/>
              <a:chExt cx="4800000" cy="4800000"/>
            </a:xfrm>
          </p:grpSpPr>
          <p:grpSp>
            <p:nvGrpSpPr>
              <p:cNvPr id="7254" name="Group 7253"/>
              <p:cNvGrpSpPr/>
              <p:nvPr/>
            </p:nvGrpSpPr>
            <p:grpSpPr>
              <a:xfrm rot="5400000">
                <a:off x="6528000" y="1327955"/>
                <a:ext cx="4800000" cy="4800000"/>
                <a:chOff x="300507" y="995966"/>
                <a:chExt cx="3600000" cy="3600000"/>
              </a:xfrm>
            </p:grpSpPr>
            <p:sp>
              <p:nvSpPr>
                <p:cNvPr id="7261" name="Rectangle 726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62" name="Rectangle 726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63" name="Rectangle 726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64" name="Rectangle 726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65" name="Rectangle 726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66" name="Rectangle 726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67" name="Rectangle 726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sp>
            <p:nvSpPr>
              <p:cNvPr id="7255" name="Rectangle 725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56" name="Rectangle 725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57" name="Rectangle 725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58" name="Rectangle 725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59" name="Rectangle 725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60" name="Rectangle 725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6909" name="Group 6908"/>
            <p:cNvGrpSpPr/>
            <p:nvPr/>
          </p:nvGrpSpPr>
          <p:grpSpPr>
            <a:xfrm>
              <a:off x="6067530" y="3907242"/>
              <a:ext cx="504000" cy="504000"/>
              <a:chOff x="6528000" y="1327955"/>
              <a:chExt cx="4800000" cy="4800000"/>
            </a:xfrm>
          </p:grpSpPr>
          <p:grpSp>
            <p:nvGrpSpPr>
              <p:cNvPr id="7240" name="Group 7239"/>
              <p:cNvGrpSpPr/>
              <p:nvPr/>
            </p:nvGrpSpPr>
            <p:grpSpPr>
              <a:xfrm rot="5400000">
                <a:off x="6528000" y="1327955"/>
                <a:ext cx="4800000" cy="4800000"/>
                <a:chOff x="300507" y="995966"/>
                <a:chExt cx="3600000" cy="3600000"/>
              </a:xfrm>
            </p:grpSpPr>
            <p:sp>
              <p:nvSpPr>
                <p:cNvPr id="7247" name="Rectangle 724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48" name="Rectangle 724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49" name="Rectangle 724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50" name="Rectangle 724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51" name="Rectangle 725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52" name="Rectangle 725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53" name="Rectangle 725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sp>
            <p:nvSpPr>
              <p:cNvPr id="7241" name="Rectangle 724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42" name="Rectangle 724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43" name="Rectangle 724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44" name="Rectangle 724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45" name="Rectangle 724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46" name="Rectangle 724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6910" name="Group 6909"/>
            <p:cNvGrpSpPr/>
            <p:nvPr/>
          </p:nvGrpSpPr>
          <p:grpSpPr>
            <a:xfrm>
              <a:off x="6678055" y="3907242"/>
              <a:ext cx="504000" cy="504000"/>
              <a:chOff x="6528000" y="1327955"/>
              <a:chExt cx="4800000" cy="4800000"/>
            </a:xfrm>
          </p:grpSpPr>
          <p:grpSp>
            <p:nvGrpSpPr>
              <p:cNvPr id="7226" name="Group 7225"/>
              <p:cNvGrpSpPr/>
              <p:nvPr/>
            </p:nvGrpSpPr>
            <p:grpSpPr>
              <a:xfrm rot="5400000">
                <a:off x="6528000" y="1327955"/>
                <a:ext cx="4800000" cy="4800000"/>
                <a:chOff x="300507" y="995966"/>
                <a:chExt cx="3600000" cy="3600000"/>
              </a:xfrm>
            </p:grpSpPr>
            <p:sp>
              <p:nvSpPr>
                <p:cNvPr id="7233" name="Rectangle 723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34" name="Rectangle 723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35" name="Rectangle 723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36" name="Rectangle 723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37" name="Rectangle 723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38" name="Rectangle 723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39" name="Rectangle 723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sp>
            <p:nvSpPr>
              <p:cNvPr id="7227" name="Rectangle 722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28" name="Rectangle 722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29" name="Rectangle 722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30" name="Rectangle 722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31" name="Rectangle 723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32" name="Rectangle 723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6911" name="Group 6910"/>
            <p:cNvGrpSpPr/>
            <p:nvPr/>
          </p:nvGrpSpPr>
          <p:grpSpPr>
            <a:xfrm>
              <a:off x="7288580" y="3907242"/>
              <a:ext cx="504000" cy="504000"/>
              <a:chOff x="6528000" y="1327955"/>
              <a:chExt cx="4800000" cy="4800000"/>
            </a:xfrm>
          </p:grpSpPr>
          <p:grpSp>
            <p:nvGrpSpPr>
              <p:cNvPr id="7212" name="Group 7211"/>
              <p:cNvGrpSpPr/>
              <p:nvPr/>
            </p:nvGrpSpPr>
            <p:grpSpPr>
              <a:xfrm rot="5400000">
                <a:off x="6528000" y="1327955"/>
                <a:ext cx="4800000" cy="4800000"/>
                <a:chOff x="300507" y="995966"/>
                <a:chExt cx="3600000" cy="3600000"/>
              </a:xfrm>
            </p:grpSpPr>
            <p:sp>
              <p:nvSpPr>
                <p:cNvPr id="7219" name="Rectangle 721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20" name="Rectangle 721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21" name="Rectangle 722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22" name="Rectangle 722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23" name="Rectangle 722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24" name="Rectangle 722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25" name="Rectangle 722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sp>
            <p:nvSpPr>
              <p:cNvPr id="7213" name="Rectangle 721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14" name="Rectangle 721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15" name="Rectangle 721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16" name="Rectangle 721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17" name="Rectangle 721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18" name="Rectangle 721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6912" name="Group 6911"/>
            <p:cNvGrpSpPr/>
            <p:nvPr/>
          </p:nvGrpSpPr>
          <p:grpSpPr>
            <a:xfrm>
              <a:off x="1798222" y="4503630"/>
              <a:ext cx="504000" cy="504000"/>
              <a:chOff x="6528000" y="1327955"/>
              <a:chExt cx="4800000" cy="4800000"/>
            </a:xfrm>
          </p:grpSpPr>
          <p:grpSp>
            <p:nvGrpSpPr>
              <p:cNvPr id="7198" name="Group 7197"/>
              <p:cNvGrpSpPr/>
              <p:nvPr/>
            </p:nvGrpSpPr>
            <p:grpSpPr>
              <a:xfrm rot="5400000">
                <a:off x="6528000" y="1327955"/>
                <a:ext cx="4800000" cy="4800000"/>
                <a:chOff x="300507" y="995966"/>
                <a:chExt cx="3600000" cy="3600000"/>
              </a:xfrm>
            </p:grpSpPr>
            <p:sp>
              <p:nvSpPr>
                <p:cNvPr id="7205" name="Rectangle 720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06" name="Rectangle 720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07" name="Rectangle 720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08" name="Rectangle 720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09" name="Rectangle 720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10" name="Rectangle 720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11" name="Rectangle 721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sp>
            <p:nvSpPr>
              <p:cNvPr id="7199" name="Rectangle 719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00" name="Rectangle 719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01" name="Rectangle 720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02" name="Rectangle 720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03" name="Rectangle 720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204" name="Rectangle 720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6913" name="Group 6912"/>
            <p:cNvGrpSpPr/>
            <p:nvPr/>
          </p:nvGrpSpPr>
          <p:grpSpPr>
            <a:xfrm>
              <a:off x="2408747" y="4503630"/>
              <a:ext cx="504000" cy="504000"/>
              <a:chOff x="6528000" y="1327955"/>
              <a:chExt cx="4800000" cy="4800000"/>
            </a:xfrm>
          </p:grpSpPr>
          <p:grpSp>
            <p:nvGrpSpPr>
              <p:cNvPr id="7184" name="Group 7183"/>
              <p:cNvGrpSpPr/>
              <p:nvPr/>
            </p:nvGrpSpPr>
            <p:grpSpPr>
              <a:xfrm rot="5400000">
                <a:off x="6528000" y="1327955"/>
                <a:ext cx="4800000" cy="4800000"/>
                <a:chOff x="300507" y="995966"/>
                <a:chExt cx="3600000" cy="3600000"/>
              </a:xfrm>
            </p:grpSpPr>
            <p:sp>
              <p:nvSpPr>
                <p:cNvPr id="7191" name="Rectangle 719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92" name="Rectangle 719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93" name="Rectangle 719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94" name="Rectangle 719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95" name="Rectangle 719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96" name="Rectangle 719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97" name="Rectangle 719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sp>
            <p:nvSpPr>
              <p:cNvPr id="7185" name="Rectangle 718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86" name="Rectangle 718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87" name="Rectangle 718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88" name="Rectangle 718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89" name="Rectangle 718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90" name="Rectangle 718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6914" name="Group 6913"/>
            <p:cNvGrpSpPr/>
            <p:nvPr/>
          </p:nvGrpSpPr>
          <p:grpSpPr>
            <a:xfrm>
              <a:off x="3019272" y="4503630"/>
              <a:ext cx="504000" cy="504000"/>
              <a:chOff x="6528000" y="1327955"/>
              <a:chExt cx="4800000" cy="4800000"/>
            </a:xfrm>
          </p:grpSpPr>
          <p:grpSp>
            <p:nvGrpSpPr>
              <p:cNvPr id="7170" name="Group 7169"/>
              <p:cNvGrpSpPr/>
              <p:nvPr/>
            </p:nvGrpSpPr>
            <p:grpSpPr>
              <a:xfrm rot="5400000">
                <a:off x="6528000" y="1327955"/>
                <a:ext cx="4800000" cy="4800000"/>
                <a:chOff x="300507" y="995966"/>
                <a:chExt cx="3600000" cy="3600000"/>
              </a:xfrm>
            </p:grpSpPr>
            <p:sp>
              <p:nvSpPr>
                <p:cNvPr id="7177" name="Rectangle 717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78" name="Rectangle 717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79" name="Rectangle 717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80" name="Rectangle 717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81" name="Rectangle 718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82" name="Rectangle 718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83" name="Rectangle 718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sp>
            <p:nvSpPr>
              <p:cNvPr id="7171" name="Rectangle 717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72" name="Rectangle 717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73" name="Rectangle 717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74" name="Rectangle 717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75" name="Rectangle 717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76" name="Rectangle 717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6915" name="Group 6914"/>
            <p:cNvGrpSpPr/>
            <p:nvPr/>
          </p:nvGrpSpPr>
          <p:grpSpPr>
            <a:xfrm>
              <a:off x="3629797" y="4503630"/>
              <a:ext cx="504000" cy="504000"/>
              <a:chOff x="6528000" y="1327955"/>
              <a:chExt cx="4800000" cy="4800000"/>
            </a:xfrm>
          </p:grpSpPr>
          <p:grpSp>
            <p:nvGrpSpPr>
              <p:cNvPr id="7156" name="Group 7155"/>
              <p:cNvGrpSpPr/>
              <p:nvPr/>
            </p:nvGrpSpPr>
            <p:grpSpPr>
              <a:xfrm rot="5400000">
                <a:off x="6528000" y="1327955"/>
                <a:ext cx="4800000" cy="4800000"/>
                <a:chOff x="300507" y="995966"/>
                <a:chExt cx="3600000" cy="3600000"/>
              </a:xfrm>
            </p:grpSpPr>
            <p:sp>
              <p:nvSpPr>
                <p:cNvPr id="7163" name="Rectangle 716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64" name="Rectangle 716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65" name="Rectangle 716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66" name="Rectangle 716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67" name="Rectangle 716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68" name="Rectangle 716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69" name="Rectangle 716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sp>
            <p:nvSpPr>
              <p:cNvPr id="7157" name="Rectangle 715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58" name="Rectangle 715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59" name="Rectangle 715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60" name="Rectangle 715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61" name="Rectangle 716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62" name="Rectangle 716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6916" name="Group 6915"/>
            <p:cNvGrpSpPr/>
            <p:nvPr/>
          </p:nvGrpSpPr>
          <p:grpSpPr>
            <a:xfrm>
              <a:off x="4235955" y="4503630"/>
              <a:ext cx="504000" cy="504000"/>
              <a:chOff x="6528000" y="1327955"/>
              <a:chExt cx="4800000" cy="4800000"/>
            </a:xfrm>
          </p:grpSpPr>
          <p:grpSp>
            <p:nvGrpSpPr>
              <p:cNvPr id="7142" name="Group 7141"/>
              <p:cNvGrpSpPr/>
              <p:nvPr/>
            </p:nvGrpSpPr>
            <p:grpSpPr>
              <a:xfrm rot="5400000">
                <a:off x="6528000" y="1327955"/>
                <a:ext cx="4800000" cy="4800000"/>
                <a:chOff x="300507" y="995966"/>
                <a:chExt cx="3600000" cy="3600000"/>
              </a:xfrm>
            </p:grpSpPr>
            <p:sp>
              <p:nvSpPr>
                <p:cNvPr id="7149" name="Rectangle 714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50" name="Rectangle 714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51" name="Rectangle 715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52" name="Rectangle 715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53" name="Rectangle 715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54" name="Rectangle 715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55" name="Rectangle 715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sp>
            <p:nvSpPr>
              <p:cNvPr id="7143" name="Rectangle 714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44" name="Rectangle 714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45" name="Rectangle 714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46" name="Rectangle 714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47" name="Rectangle 714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48" name="Rectangle 714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6917" name="Group 6916"/>
            <p:cNvGrpSpPr/>
            <p:nvPr/>
          </p:nvGrpSpPr>
          <p:grpSpPr>
            <a:xfrm>
              <a:off x="4846480" y="4503630"/>
              <a:ext cx="504000" cy="504000"/>
              <a:chOff x="6528000" y="1327955"/>
              <a:chExt cx="4800000" cy="4800000"/>
            </a:xfrm>
          </p:grpSpPr>
          <p:grpSp>
            <p:nvGrpSpPr>
              <p:cNvPr id="7128" name="Group 7127"/>
              <p:cNvGrpSpPr/>
              <p:nvPr/>
            </p:nvGrpSpPr>
            <p:grpSpPr>
              <a:xfrm rot="5400000">
                <a:off x="6528000" y="1327955"/>
                <a:ext cx="4800000" cy="4800000"/>
                <a:chOff x="300507" y="995966"/>
                <a:chExt cx="3600000" cy="3600000"/>
              </a:xfrm>
            </p:grpSpPr>
            <p:sp>
              <p:nvSpPr>
                <p:cNvPr id="7135" name="Rectangle 713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36" name="Rectangle 713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37" name="Rectangle 713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38" name="Rectangle 713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39" name="Rectangle 713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40" name="Rectangle 713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41" name="Rectangle 714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sp>
            <p:nvSpPr>
              <p:cNvPr id="7129" name="Rectangle 712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30" name="Rectangle 712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31" name="Rectangle 713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32" name="Rectangle 713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33" name="Rectangle 713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34" name="Rectangle 713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6918" name="Group 6917"/>
            <p:cNvGrpSpPr/>
            <p:nvPr/>
          </p:nvGrpSpPr>
          <p:grpSpPr>
            <a:xfrm>
              <a:off x="5457005" y="4503630"/>
              <a:ext cx="504000" cy="504000"/>
              <a:chOff x="6528000" y="1327955"/>
              <a:chExt cx="4800000" cy="4800000"/>
            </a:xfrm>
          </p:grpSpPr>
          <p:grpSp>
            <p:nvGrpSpPr>
              <p:cNvPr id="7114" name="Group 7113"/>
              <p:cNvGrpSpPr/>
              <p:nvPr/>
            </p:nvGrpSpPr>
            <p:grpSpPr>
              <a:xfrm rot="5400000">
                <a:off x="6528000" y="1327955"/>
                <a:ext cx="4800000" cy="4800000"/>
                <a:chOff x="300507" y="995966"/>
                <a:chExt cx="3600000" cy="3600000"/>
              </a:xfrm>
            </p:grpSpPr>
            <p:sp>
              <p:nvSpPr>
                <p:cNvPr id="7121" name="Rectangle 712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22" name="Rectangle 712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23" name="Rectangle 712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24" name="Rectangle 712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25" name="Rectangle 712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26" name="Rectangle 712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27" name="Rectangle 712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sp>
            <p:nvSpPr>
              <p:cNvPr id="7115" name="Rectangle 711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16" name="Rectangle 711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17" name="Rectangle 711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18" name="Rectangle 711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19" name="Rectangle 711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20" name="Rectangle 711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6919" name="Group 6918"/>
            <p:cNvGrpSpPr/>
            <p:nvPr/>
          </p:nvGrpSpPr>
          <p:grpSpPr>
            <a:xfrm>
              <a:off x="6067530" y="4503630"/>
              <a:ext cx="504000" cy="504000"/>
              <a:chOff x="6528000" y="1327955"/>
              <a:chExt cx="4800000" cy="4800000"/>
            </a:xfrm>
          </p:grpSpPr>
          <p:grpSp>
            <p:nvGrpSpPr>
              <p:cNvPr id="7100" name="Group 7099"/>
              <p:cNvGrpSpPr/>
              <p:nvPr/>
            </p:nvGrpSpPr>
            <p:grpSpPr>
              <a:xfrm rot="5400000">
                <a:off x="6528000" y="1327955"/>
                <a:ext cx="4800000" cy="4800000"/>
                <a:chOff x="300507" y="995966"/>
                <a:chExt cx="3600000" cy="3600000"/>
              </a:xfrm>
            </p:grpSpPr>
            <p:sp>
              <p:nvSpPr>
                <p:cNvPr id="7107" name="Rectangle 710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08" name="Rectangle 710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09" name="Rectangle 710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10" name="Rectangle 710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11" name="Rectangle 711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12" name="Rectangle 711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13" name="Rectangle 711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sp>
            <p:nvSpPr>
              <p:cNvPr id="7101" name="Rectangle 710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02" name="Rectangle 710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03" name="Rectangle 710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04" name="Rectangle 710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05" name="Rectangle 710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106" name="Rectangle 710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6920" name="Group 6919"/>
            <p:cNvGrpSpPr/>
            <p:nvPr/>
          </p:nvGrpSpPr>
          <p:grpSpPr>
            <a:xfrm>
              <a:off x="6678055" y="4503630"/>
              <a:ext cx="504000" cy="504000"/>
              <a:chOff x="6528000" y="1327955"/>
              <a:chExt cx="4800000" cy="4800000"/>
            </a:xfrm>
          </p:grpSpPr>
          <p:grpSp>
            <p:nvGrpSpPr>
              <p:cNvPr id="7086" name="Group 7085"/>
              <p:cNvGrpSpPr/>
              <p:nvPr/>
            </p:nvGrpSpPr>
            <p:grpSpPr>
              <a:xfrm rot="5400000">
                <a:off x="6528000" y="1327955"/>
                <a:ext cx="4800000" cy="4800000"/>
                <a:chOff x="300507" y="995966"/>
                <a:chExt cx="3600000" cy="3600000"/>
              </a:xfrm>
            </p:grpSpPr>
            <p:sp>
              <p:nvSpPr>
                <p:cNvPr id="7093" name="Rectangle 709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94" name="Rectangle 709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95" name="Rectangle 709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96" name="Rectangle 709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97" name="Rectangle 709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98" name="Rectangle 709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99" name="Rectangle 709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sp>
            <p:nvSpPr>
              <p:cNvPr id="7087" name="Rectangle 708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88" name="Rectangle 708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89" name="Rectangle 708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90" name="Rectangle 708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91" name="Rectangle 709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92" name="Rectangle 709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6921" name="Group 6920"/>
            <p:cNvGrpSpPr/>
            <p:nvPr/>
          </p:nvGrpSpPr>
          <p:grpSpPr>
            <a:xfrm>
              <a:off x="7288580" y="4503630"/>
              <a:ext cx="504000" cy="504000"/>
              <a:chOff x="6528000" y="1327955"/>
              <a:chExt cx="4800000" cy="4800000"/>
            </a:xfrm>
          </p:grpSpPr>
          <p:grpSp>
            <p:nvGrpSpPr>
              <p:cNvPr id="7072" name="Group 7071"/>
              <p:cNvGrpSpPr/>
              <p:nvPr/>
            </p:nvGrpSpPr>
            <p:grpSpPr>
              <a:xfrm rot="5400000">
                <a:off x="6528000" y="1327955"/>
                <a:ext cx="4800000" cy="4800000"/>
                <a:chOff x="300507" y="995966"/>
                <a:chExt cx="3600000" cy="3600000"/>
              </a:xfrm>
            </p:grpSpPr>
            <p:sp>
              <p:nvSpPr>
                <p:cNvPr id="7079" name="Rectangle 707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80" name="Rectangle 707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81" name="Rectangle 708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82" name="Rectangle 708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83" name="Rectangle 708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84" name="Rectangle 708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85" name="Rectangle 708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sp>
            <p:nvSpPr>
              <p:cNvPr id="7073" name="Rectangle 707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74" name="Rectangle 707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75" name="Rectangle 707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76" name="Rectangle 707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77" name="Rectangle 707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78" name="Rectangle 707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6922" name="Group 6921"/>
            <p:cNvGrpSpPr/>
            <p:nvPr/>
          </p:nvGrpSpPr>
          <p:grpSpPr>
            <a:xfrm>
              <a:off x="1798222" y="5100019"/>
              <a:ext cx="504000" cy="504000"/>
              <a:chOff x="6528000" y="1327955"/>
              <a:chExt cx="4800000" cy="4800000"/>
            </a:xfrm>
          </p:grpSpPr>
          <p:grpSp>
            <p:nvGrpSpPr>
              <p:cNvPr id="7058" name="Group 7057"/>
              <p:cNvGrpSpPr/>
              <p:nvPr/>
            </p:nvGrpSpPr>
            <p:grpSpPr>
              <a:xfrm rot="5400000">
                <a:off x="6528000" y="1327955"/>
                <a:ext cx="4800000" cy="4800000"/>
                <a:chOff x="300507" y="995966"/>
                <a:chExt cx="3600000" cy="3600000"/>
              </a:xfrm>
            </p:grpSpPr>
            <p:sp>
              <p:nvSpPr>
                <p:cNvPr id="7065" name="Rectangle 706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66" name="Rectangle 706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67" name="Rectangle 706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68" name="Rectangle 706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69" name="Rectangle 706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70" name="Rectangle 706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71" name="Rectangle 707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sp>
            <p:nvSpPr>
              <p:cNvPr id="7059" name="Rectangle 705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60" name="Rectangle 705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61" name="Rectangle 706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62" name="Rectangle 706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63" name="Rectangle 706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64" name="Rectangle 706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6923" name="Group 6922"/>
            <p:cNvGrpSpPr/>
            <p:nvPr/>
          </p:nvGrpSpPr>
          <p:grpSpPr>
            <a:xfrm>
              <a:off x="2408747" y="5100019"/>
              <a:ext cx="504000" cy="504000"/>
              <a:chOff x="6528000" y="1327955"/>
              <a:chExt cx="4800000" cy="4800000"/>
            </a:xfrm>
          </p:grpSpPr>
          <p:grpSp>
            <p:nvGrpSpPr>
              <p:cNvPr id="7044" name="Group 7043"/>
              <p:cNvGrpSpPr/>
              <p:nvPr/>
            </p:nvGrpSpPr>
            <p:grpSpPr>
              <a:xfrm rot="5400000">
                <a:off x="6528000" y="1327955"/>
                <a:ext cx="4800000" cy="4800000"/>
                <a:chOff x="300507" y="995966"/>
                <a:chExt cx="3600000" cy="3600000"/>
              </a:xfrm>
            </p:grpSpPr>
            <p:sp>
              <p:nvSpPr>
                <p:cNvPr id="7051" name="Rectangle 705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52" name="Rectangle 705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53" name="Rectangle 705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54" name="Rectangle 705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55" name="Rectangle 705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56" name="Rectangle 705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57" name="Rectangle 705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sp>
            <p:nvSpPr>
              <p:cNvPr id="7045" name="Rectangle 704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46" name="Rectangle 704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47" name="Rectangle 704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48" name="Rectangle 704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49" name="Rectangle 704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50" name="Rectangle 704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6924" name="Group 6923"/>
            <p:cNvGrpSpPr/>
            <p:nvPr/>
          </p:nvGrpSpPr>
          <p:grpSpPr>
            <a:xfrm>
              <a:off x="3019272" y="5100019"/>
              <a:ext cx="504000" cy="504000"/>
              <a:chOff x="6528000" y="1327955"/>
              <a:chExt cx="4800000" cy="4800000"/>
            </a:xfrm>
          </p:grpSpPr>
          <p:grpSp>
            <p:nvGrpSpPr>
              <p:cNvPr id="7030" name="Group 7029"/>
              <p:cNvGrpSpPr/>
              <p:nvPr/>
            </p:nvGrpSpPr>
            <p:grpSpPr>
              <a:xfrm rot="5400000">
                <a:off x="6528000" y="1327955"/>
                <a:ext cx="4800000" cy="4800000"/>
                <a:chOff x="300507" y="995966"/>
                <a:chExt cx="3600000" cy="3600000"/>
              </a:xfrm>
            </p:grpSpPr>
            <p:sp>
              <p:nvSpPr>
                <p:cNvPr id="7037" name="Rectangle 703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38" name="Rectangle 703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39" name="Rectangle 703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40" name="Rectangle 703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41" name="Rectangle 704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42" name="Rectangle 704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43" name="Rectangle 704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sp>
            <p:nvSpPr>
              <p:cNvPr id="7031" name="Rectangle 703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32" name="Rectangle 703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33" name="Rectangle 703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34" name="Rectangle 703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35" name="Rectangle 703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36" name="Rectangle 703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6925" name="Group 6924"/>
            <p:cNvGrpSpPr/>
            <p:nvPr/>
          </p:nvGrpSpPr>
          <p:grpSpPr>
            <a:xfrm>
              <a:off x="3629797" y="5100019"/>
              <a:ext cx="504000" cy="504000"/>
              <a:chOff x="6528000" y="1327955"/>
              <a:chExt cx="4800000" cy="4800000"/>
            </a:xfrm>
          </p:grpSpPr>
          <p:grpSp>
            <p:nvGrpSpPr>
              <p:cNvPr id="7016" name="Group 7015"/>
              <p:cNvGrpSpPr/>
              <p:nvPr/>
            </p:nvGrpSpPr>
            <p:grpSpPr>
              <a:xfrm rot="5400000">
                <a:off x="6528000" y="1327955"/>
                <a:ext cx="4800000" cy="4800000"/>
                <a:chOff x="300507" y="995966"/>
                <a:chExt cx="3600000" cy="3600000"/>
              </a:xfrm>
            </p:grpSpPr>
            <p:sp>
              <p:nvSpPr>
                <p:cNvPr id="7023" name="Rectangle 702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24" name="Rectangle 702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25" name="Rectangle 702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26" name="Rectangle 702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27" name="Rectangle 702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28" name="Rectangle 702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29" name="Rectangle 702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sp>
            <p:nvSpPr>
              <p:cNvPr id="7017" name="Rectangle 701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18" name="Rectangle 701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19" name="Rectangle 701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20" name="Rectangle 701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21" name="Rectangle 702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22" name="Rectangle 702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6926" name="Group 6925"/>
            <p:cNvGrpSpPr/>
            <p:nvPr/>
          </p:nvGrpSpPr>
          <p:grpSpPr>
            <a:xfrm>
              <a:off x="4235955" y="5100019"/>
              <a:ext cx="504000" cy="504000"/>
              <a:chOff x="6528000" y="1327955"/>
              <a:chExt cx="4800000" cy="4800000"/>
            </a:xfrm>
          </p:grpSpPr>
          <p:grpSp>
            <p:nvGrpSpPr>
              <p:cNvPr id="7002" name="Group 7001"/>
              <p:cNvGrpSpPr/>
              <p:nvPr/>
            </p:nvGrpSpPr>
            <p:grpSpPr>
              <a:xfrm rot="5400000">
                <a:off x="6528000" y="1327955"/>
                <a:ext cx="4800000" cy="4800000"/>
                <a:chOff x="300507" y="995966"/>
                <a:chExt cx="3600000" cy="3600000"/>
              </a:xfrm>
            </p:grpSpPr>
            <p:sp>
              <p:nvSpPr>
                <p:cNvPr id="7009" name="Rectangle 700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10" name="Rectangle 700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11" name="Rectangle 701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12" name="Rectangle 701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13" name="Rectangle 701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14" name="Rectangle 701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15" name="Rectangle 701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sp>
            <p:nvSpPr>
              <p:cNvPr id="7003" name="Rectangle 700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04" name="Rectangle 700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05" name="Rectangle 700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06" name="Rectangle 700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07" name="Rectangle 700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08" name="Rectangle 700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6927" name="Group 6926"/>
            <p:cNvGrpSpPr/>
            <p:nvPr/>
          </p:nvGrpSpPr>
          <p:grpSpPr>
            <a:xfrm>
              <a:off x="4846480" y="5100019"/>
              <a:ext cx="504000" cy="504000"/>
              <a:chOff x="6528000" y="1327955"/>
              <a:chExt cx="4800000" cy="4800000"/>
            </a:xfrm>
          </p:grpSpPr>
          <p:grpSp>
            <p:nvGrpSpPr>
              <p:cNvPr id="6988" name="Group 6987"/>
              <p:cNvGrpSpPr/>
              <p:nvPr/>
            </p:nvGrpSpPr>
            <p:grpSpPr>
              <a:xfrm rot="5400000">
                <a:off x="6528000" y="1327955"/>
                <a:ext cx="4800000" cy="4800000"/>
                <a:chOff x="300507" y="995966"/>
                <a:chExt cx="3600000" cy="3600000"/>
              </a:xfrm>
            </p:grpSpPr>
            <p:sp>
              <p:nvSpPr>
                <p:cNvPr id="6995" name="Rectangle 699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996" name="Rectangle 699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997" name="Rectangle 699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998" name="Rectangle 699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999" name="Rectangle 699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00" name="Rectangle 699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001" name="Rectangle 700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sp>
            <p:nvSpPr>
              <p:cNvPr id="6989" name="Rectangle 698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990" name="Rectangle 698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991" name="Rectangle 699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992" name="Rectangle 699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993" name="Rectangle 699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994" name="Rectangle 699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6928" name="Group 6927"/>
            <p:cNvGrpSpPr/>
            <p:nvPr/>
          </p:nvGrpSpPr>
          <p:grpSpPr>
            <a:xfrm>
              <a:off x="5457005" y="5100019"/>
              <a:ext cx="504000" cy="504000"/>
              <a:chOff x="6528000" y="1327955"/>
              <a:chExt cx="4800000" cy="4800000"/>
            </a:xfrm>
          </p:grpSpPr>
          <p:grpSp>
            <p:nvGrpSpPr>
              <p:cNvPr id="6974" name="Group 6973"/>
              <p:cNvGrpSpPr/>
              <p:nvPr/>
            </p:nvGrpSpPr>
            <p:grpSpPr>
              <a:xfrm rot="5400000">
                <a:off x="6528000" y="1327955"/>
                <a:ext cx="4800000" cy="4800000"/>
                <a:chOff x="300507" y="995966"/>
                <a:chExt cx="3600000" cy="3600000"/>
              </a:xfrm>
            </p:grpSpPr>
            <p:sp>
              <p:nvSpPr>
                <p:cNvPr id="6981" name="Rectangle 698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982" name="Rectangle 698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983" name="Rectangle 698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984" name="Rectangle 698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985" name="Rectangle 698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986" name="Rectangle 698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987" name="Rectangle 698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sp>
            <p:nvSpPr>
              <p:cNvPr id="6975" name="Rectangle 697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976" name="Rectangle 697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977" name="Rectangle 697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978" name="Rectangle 697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979" name="Rectangle 697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980" name="Rectangle 697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6929" name="Group 6928"/>
            <p:cNvGrpSpPr/>
            <p:nvPr/>
          </p:nvGrpSpPr>
          <p:grpSpPr>
            <a:xfrm>
              <a:off x="6067530" y="5100019"/>
              <a:ext cx="504000" cy="504000"/>
              <a:chOff x="6528000" y="1327955"/>
              <a:chExt cx="4800000" cy="4800000"/>
            </a:xfrm>
          </p:grpSpPr>
          <p:grpSp>
            <p:nvGrpSpPr>
              <p:cNvPr id="6960" name="Group 6959"/>
              <p:cNvGrpSpPr/>
              <p:nvPr/>
            </p:nvGrpSpPr>
            <p:grpSpPr>
              <a:xfrm rot="5400000">
                <a:off x="6528000" y="1327955"/>
                <a:ext cx="4800000" cy="4800000"/>
                <a:chOff x="300507" y="995966"/>
                <a:chExt cx="3600000" cy="3600000"/>
              </a:xfrm>
            </p:grpSpPr>
            <p:sp>
              <p:nvSpPr>
                <p:cNvPr id="6967" name="Rectangle 696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968" name="Rectangle 696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969" name="Rectangle 696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970" name="Rectangle 696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971" name="Rectangle 697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972" name="Rectangle 697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973" name="Rectangle 697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sp>
            <p:nvSpPr>
              <p:cNvPr id="6961" name="Rectangle 696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962" name="Rectangle 696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963" name="Rectangle 696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964" name="Rectangle 696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965" name="Rectangle 696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966" name="Rectangle 696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6930" name="Group 6929"/>
            <p:cNvGrpSpPr/>
            <p:nvPr/>
          </p:nvGrpSpPr>
          <p:grpSpPr>
            <a:xfrm>
              <a:off x="6678055" y="5100019"/>
              <a:ext cx="504000" cy="504000"/>
              <a:chOff x="6528000" y="1327955"/>
              <a:chExt cx="4800000" cy="4800000"/>
            </a:xfrm>
          </p:grpSpPr>
          <p:grpSp>
            <p:nvGrpSpPr>
              <p:cNvPr id="6946" name="Group 6945"/>
              <p:cNvGrpSpPr/>
              <p:nvPr/>
            </p:nvGrpSpPr>
            <p:grpSpPr>
              <a:xfrm rot="5400000">
                <a:off x="6528000" y="1327955"/>
                <a:ext cx="4800000" cy="4800000"/>
                <a:chOff x="300507" y="995966"/>
                <a:chExt cx="3600000" cy="3600000"/>
              </a:xfrm>
            </p:grpSpPr>
            <p:sp>
              <p:nvSpPr>
                <p:cNvPr id="6953" name="Rectangle 695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954" name="Rectangle 695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955" name="Rectangle 695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956" name="Rectangle 695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957" name="Rectangle 695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958" name="Rectangle 695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959" name="Rectangle 695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sp>
            <p:nvSpPr>
              <p:cNvPr id="6947" name="Rectangle 694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948" name="Rectangle 694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949" name="Rectangle 694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950" name="Rectangle 694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951" name="Rectangle 695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952" name="Rectangle 695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nvGrpSpPr>
            <p:cNvPr id="6931" name="Group 6930"/>
            <p:cNvGrpSpPr/>
            <p:nvPr/>
          </p:nvGrpSpPr>
          <p:grpSpPr>
            <a:xfrm>
              <a:off x="7288580" y="5100019"/>
              <a:ext cx="504000" cy="504000"/>
              <a:chOff x="6528000" y="1327955"/>
              <a:chExt cx="4800000" cy="4800000"/>
            </a:xfrm>
          </p:grpSpPr>
          <p:grpSp>
            <p:nvGrpSpPr>
              <p:cNvPr id="6932" name="Group 6931"/>
              <p:cNvGrpSpPr/>
              <p:nvPr/>
            </p:nvGrpSpPr>
            <p:grpSpPr>
              <a:xfrm rot="5400000">
                <a:off x="6528000" y="1327955"/>
                <a:ext cx="4800000" cy="4800000"/>
                <a:chOff x="300507" y="995966"/>
                <a:chExt cx="3600000" cy="3600000"/>
              </a:xfrm>
            </p:grpSpPr>
            <p:sp>
              <p:nvSpPr>
                <p:cNvPr id="6939" name="Rectangle 693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940" name="Rectangle 693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941" name="Rectangle 694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942" name="Rectangle 694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943" name="Rectangle 694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944" name="Rectangle 694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945" name="Rectangle 694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sp>
            <p:nvSpPr>
              <p:cNvPr id="6933" name="Rectangle 693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934" name="Rectangle 693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935" name="Rectangle 693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936" name="Rectangle 693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937" name="Rectangle 693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938" name="Rectangle 693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grpSp>
      </p:grpSp>
      <p:sp>
        <p:nvSpPr>
          <p:cNvPr id="14" name="TextBox 13"/>
          <p:cNvSpPr txBox="1"/>
          <p:nvPr/>
        </p:nvSpPr>
        <p:spPr>
          <a:xfrm>
            <a:off x="2166086" y="5348087"/>
            <a:ext cx="1995829" cy="914400"/>
          </a:xfrm>
          <a:prstGeom prst="rect">
            <a:avLst/>
          </a:prstGeom>
          <a:noFill/>
        </p:spPr>
        <p:txBody>
          <a:bodyPr wrap="none" lIns="182880" tIns="146304" rIns="182880" bIns="146304" rtlCol="0">
            <a:no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GB" sz="2400" b="0" i="0" u="none" strike="noStrike" kern="0" cap="none" spc="0" normalizeH="0" baseline="0" noProof="0" dirty="0">
                <a:ln>
                  <a:noFill/>
                </a:ln>
                <a:solidFill>
                  <a:sysClr val="windowText" lastClr="000000"/>
                </a:solidFill>
                <a:effectLst/>
                <a:uLnTx/>
                <a:uFillTx/>
              </a:rPr>
              <a:t>ROW STORE</a:t>
            </a:r>
          </a:p>
        </p:txBody>
      </p:sp>
      <p:sp>
        <p:nvSpPr>
          <p:cNvPr id="7772" name="TextBox 7771"/>
          <p:cNvSpPr txBox="1"/>
          <p:nvPr/>
        </p:nvSpPr>
        <p:spPr>
          <a:xfrm>
            <a:off x="8030086" y="5348087"/>
            <a:ext cx="1995829" cy="914400"/>
          </a:xfrm>
          <a:prstGeom prst="rect">
            <a:avLst/>
          </a:prstGeom>
          <a:noFill/>
        </p:spPr>
        <p:txBody>
          <a:bodyPr wrap="none" lIns="182880" tIns="146304" rIns="182880" bIns="146304" rtlCol="0">
            <a:no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GB" sz="2400" b="0" i="0" u="none" strike="noStrike" kern="0" cap="none" spc="0" normalizeH="0" baseline="0" noProof="0" dirty="0">
                <a:ln>
                  <a:noFill/>
                </a:ln>
                <a:solidFill>
                  <a:sysClr val="windowText" lastClr="000000"/>
                </a:solidFill>
                <a:effectLst/>
                <a:uLnTx/>
                <a:uFillTx/>
              </a:rPr>
              <a:t>COLUMN STORE</a:t>
            </a:r>
          </a:p>
        </p:txBody>
      </p:sp>
    </p:spTree>
    <p:extLst>
      <p:ext uri="{BB962C8B-B14F-4D97-AF65-F5344CB8AC3E}">
        <p14:creationId xmlns:p14="http://schemas.microsoft.com/office/powerpoint/2010/main" val="1244557615"/>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Row &amp; Column Store &amp; Partition</a:t>
            </a:r>
            <a:br>
              <a:rPr lang="en-GB" dirty="0"/>
            </a:br>
            <a:endParaRPr lang="en-US" dirty="0"/>
          </a:p>
        </p:txBody>
      </p:sp>
      <p:grpSp>
        <p:nvGrpSpPr>
          <p:cNvPr id="12" name="Group 11"/>
          <p:cNvGrpSpPr/>
          <p:nvPr/>
        </p:nvGrpSpPr>
        <p:grpSpPr>
          <a:xfrm>
            <a:off x="864000" y="1327955"/>
            <a:ext cx="4800000" cy="4800000"/>
            <a:chOff x="300507" y="995966"/>
            <a:chExt cx="3600000" cy="3600000"/>
          </a:xfrm>
        </p:grpSpPr>
        <p:sp>
          <p:nvSpPr>
            <p:cNvPr id="3" name="Rectangle 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chemeClr val="tx1"/>
                </a:solidFill>
                <a:effectLst/>
                <a:uLnTx/>
                <a:uFillTx/>
              </a:endParaRPr>
            </a:p>
          </p:txBody>
        </p:sp>
        <p:sp>
          <p:nvSpPr>
            <p:cNvPr id="5" name="Rectangle 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chemeClr val="tx1"/>
                </a:solidFill>
                <a:effectLst/>
                <a:uLnTx/>
                <a:uFillTx/>
              </a:endParaRPr>
            </a:p>
          </p:txBody>
        </p:sp>
        <p:sp>
          <p:nvSpPr>
            <p:cNvPr id="6" name="Rectangle 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chemeClr val="tx1"/>
                </a:solidFill>
                <a:effectLst/>
                <a:uLnTx/>
                <a:uFillTx/>
              </a:endParaRPr>
            </a:p>
          </p:txBody>
        </p:sp>
        <p:sp>
          <p:nvSpPr>
            <p:cNvPr id="7" name="Rectangle 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chemeClr val="tx1"/>
                </a:solidFill>
                <a:effectLst/>
                <a:uLnTx/>
                <a:uFillTx/>
              </a:endParaRPr>
            </a:p>
          </p:txBody>
        </p:sp>
        <p:sp>
          <p:nvSpPr>
            <p:cNvPr id="8" name="Rectangle 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chemeClr val="tx1"/>
                </a:solidFill>
                <a:effectLst/>
                <a:uLnTx/>
                <a:uFillTx/>
              </a:endParaRPr>
            </a:p>
          </p:txBody>
        </p:sp>
        <p:sp>
          <p:nvSpPr>
            <p:cNvPr id="9" name="Rectangle 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chemeClr val="tx1"/>
                </a:solidFill>
                <a:effectLst/>
                <a:uLnTx/>
                <a:uFillTx/>
              </a:endParaRPr>
            </a:p>
          </p:txBody>
        </p:sp>
        <p:sp>
          <p:nvSpPr>
            <p:cNvPr id="10" name="Rectangle 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chemeClr val="tx1"/>
                </a:solidFill>
                <a:effectLst/>
                <a:uLnTx/>
                <a:uFillTx/>
              </a:endParaRPr>
            </a:p>
          </p:txBody>
        </p:sp>
      </p:grpSp>
      <p:grpSp>
        <p:nvGrpSpPr>
          <p:cNvPr id="29" name="Group 28"/>
          <p:cNvGrpSpPr/>
          <p:nvPr/>
        </p:nvGrpSpPr>
        <p:grpSpPr>
          <a:xfrm>
            <a:off x="6528000" y="1327955"/>
            <a:ext cx="4800000" cy="4800000"/>
            <a:chOff x="6528000" y="1327955"/>
            <a:chExt cx="4800000" cy="4800000"/>
          </a:xfrm>
        </p:grpSpPr>
        <p:grpSp>
          <p:nvGrpSpPr>
            <p:cNvPr id="13" name="Group 12"/>
            <p:cNvGrpSpPr/>
            <p:nvPr/>
          </p:nvGrpSpPr>
          <p:grpSpPr>
            <a:xfrm rot="5400000">
              <a:off x="6528000" y="1327955"/>
              <a:ext cx="4800000" cy="4800000"/>
              <a:chOff x="300507" y="995966"/>
              <a:chExt cx="3600000" cy="3600000"/>
            </a:xfrm>
          </p:grpSpPr>
          <p:sp>
            <p:nvSpPr>
              <p:cNvPr id="14" name="Rectangle 1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chemeClr val="tx1"/>
                  </a:solidFill>
                  <a:effectLst/>
                  <a:uLnTx/>
                  <a:uFillTx/>
                </a:endParaRPr>
              </a:p>
            </p:txBody>
          </p:sp>
          <p:sp>
            <p:nvSpPr>
              <p:cNvPr id="15" name="Rectangle 14"/>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chemeClr val="tx1"/>
                  </a:solidFill>
                  <a:effectLst/>
                  <a:uLnTx/>
                  <a:uFillTx/>
                </a:endParaRPr>
              </a:p>
            </p:txBody>
          </p:sp>
          <p:sp>
            <p:nvSpPr>
              <p:cNvPr id="16" name="Rectangle 15"/>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chemeClr val="tx1"/>
                  </a:solidFill>
                  <a:effectLst/>
                  <a:uLnTx/>
                  <a:uFillTx/>
                </a:endParaRPr>
              </a:p>
            </p:txBody>
          </p:sp>
          <p:sp>
            <p:nvSpPr>
              <p:cNvPr id="17" name="Rectangle 16"/>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chemeClr val="tx1"/>
                  </a:solidFill>
                  <a:effectLst/>
                  <a:uLnTx/>
                  <a:uFillTx/>
                </a:endParaRPr>
              </a:p>
            </p:txBody>
          </p:sp>
          <p:sp>
            <p:nvSpPr>
              <p:cNvPr id="18" name="Rectangle 17"/>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chemeClr val="tx1"/>
                  </a:solidFill>
                  <a:effectLst/>
                  <a:uLnTx/>
                  <a:uFillTx/>
                </a:endParaRPr>
              </a:p>
            </p:txBody>
          </p:sp>
          <p:sp>
            <p:nvSpPr>
              <p:cNvPr id="19" name="Rectangle 18"/>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chemeClr val="tx1"/>
                  </a:solidFill>
                  <a:effectLst/>
                  <a:uLnTx/>
                  <a:uFillTx/>
                </a:endParaRPr>
              </a:p>
            </p:txBody>
          </p:sp>
          <p:sp>
            <p:nvSpPr>
              <p:cNvPr id="20" name="Rectangle 19"/>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chemeClr val="tx1"/>
                  </a:solidFill>
                  <a:effectLst/>
                  <a:uLnTx/>
                  <a:uFillTx/>
                </a:endParaRPr>
              </a:p>
            </p:txBody>
          </p:sp>
        </p:grpSp>
        <p:sp>
          <p:nvSpPr>
            <p:cNvPr id="21" name="Rectangle 2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chemeClr val="tx1"/>
                </a:solidFill>
                <a:effectLst/>
                <a:uLnTx/>
                <a:uFillTx/>
              </a:endParaRPr>
            </a:p>
          </p:txBody>
        </p:sp>
        <p:sp>
          <p:nvSpPr>
            <p:cNvPr id="22" name="Rectangle 2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chemeClr val="tx1"/>
                </a:solidFill>
                <a:effectLst/>
                <a:uLnTx/>
                <a:uFillTx/>
              </a:endParaRPr>
            </a:p>
          </p:txBody>
        </p:sp>
        <p:sp>
          <p:nvSpPr>
            <p:cNvPr id="23" name="Rectangle 2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chemeClr val="tx1"/>
                </a:solidFill>
                <a:effectLst/>
                <a:uLnTx/>
                <a:uFillTx/>
              </a:endParaRPr>
            </a:p>
          </p:txBody>
        </p:sp>
        <p:sp>
          <p:nvSpPr>
            <p:cNvPr id="24" name="Rectangle 2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chemeClr val="tx1"/>
                </a:solidFill>
                <a:effectLst/>
                <a:uLnTx/>
                <a:uFillTx/>
              </a:endParaRPr>
            </a:p>
          </p:txBody>
        </p:sp>
        <p:sp>
          <p:nvSpPr>
            <p:cNvPr id="25" name="Rectangle 2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chemeClr val="tx1"/>
                </a:solidFill>
                <a:effectLst/>
                <a:uLnTx/>
                <a:uFillTx/>
              </a:endParaRPr>
            </a:p>
          </p:txBody>
        </p:sp>
        <p:sp>
          <p:nvSpPr>
            <p:cNvPr id="26" name="Rectangle 2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chemeClr val="tx1"/>
                </a:solidFill>
                <a:effectLst/>
                <a:uLnTx/>
                <a:uFillTx/>
              </a:endParaRPr>
            </a:p>
          </p:txBody>
        </p:sp>
      </p:grpSp>
      <p:cxnSp>
        <p:nvCxnSpPr>
          <p:cNvPr id="11" name="Straight Connector 10"/>
          <p:cNvCxnSpPr/>
          <p:nvPr/>
        </p:nvCxnSpPr>
        <p:spPr>
          <a:xfrm>
            <a:off x="6360256" y="3721755"/>
            <a:ext cx="5136000" cy="0"/>
          </a:xfrm>
          <a:prstGeom prst="line">
            <a:avLst/>
          </a:prstGeom>
          <a:ln w="38100">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p:cNvCxnSpPr>
          <p:nvPr/>
        </p:nvCxnSpPr>
        <p:spPr>
          <a:xfrm>
            <a:off x="690691" y="3721755"/>
            <a:ext cx="5136000" cy="0"/>
          </a:xfrm>
          <a:prstGeom prst="line">
            <a:avLst/>
          </a:prstGeom>
          <a:ln w="38100">
            <a:solidFill>
              <a:schemeClr val="bg2"/>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1453069"/>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Cloud Secondary"/>
          <p:cNvSpPr>
            <a:spLocks/>
          </p:cNvSpPr>
          <p:nvPr/>
        </p:nvSpPr>
        <p:spPr bwMode="auto">
          <a:xfrm>
            <a:off x="5761812" y="266684"/>
            <a:ext cx="6352617" cy="3882155"/>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noFill/>
          <a:ln w="76200">
            <a:solidFill>
              <a:srgbClr val="69C8CA"/>
            </a:solidFill>
          </a:ln>
          <a:extLst/>
        </p:spPr>
        <p:txBody>
          <a:bodyPr vert="horz" wrap="square" lIns="89617" tIns="44808" rIns="89617" bIns="4480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1175" b="0" i="0" u="none" strike="noStrike" kern="1200" cap="none" spc="0" normalizeH="0" baseline="0" noProof="0" dirty="0">
              <a:ln>
                <a:noFill/>
              </a:ln>
              <a:solidFill>
                <a:schemeClr val="tx1"/>
              </a:solidFill>
              <a:effectLst/>
              <a:uLnTx/>
              <a:uFillTx/>
              <a:latin typeface="Segoe UI" charset="0"/>
              <a:ea typeface="MS PGothic" charset="0"/>
              <a:cs typeface="MS PGothic" charset="0"/>
            </a:endParaRPr>
          </a:p>
        </p:txBody>
      </p:sp>
      <p:grpSp>
        <p:nvGrpSpPr>
          <p:cNvPr id="50" name="Storage Set"/>
          <p:cNvGrpSpPr/>
          <p:nvPr/>
        </p:nvGrpSpPr>
        <p:grpSpPr>
          <a:xfrm>
            <a:off x="6890938" y="2662455"/>
            <a:ext cx="4094364" cy="1283499"/>
            <a:chOff x="7029115" y="2715346"/>
            <a:chExt cx="4176464" cy="1309236"/>
          </a:xfrm>
          <a:solidFill>
            <a:schemeClr val="tx2"/>
          </a:solidFill>
        </p:grpSpPr>
        <p:sp>
          <p:nvSpPr>
            <p:cNvPr id="182" name="Storage Ring"/>
            <p:cNvSpPr/>
            <p:nvPr/>
          </p:nvSpPr>
          <p:spPr bwMode="auto">
            <a:xfrm>
              <a:off x="7029115" y="2715346"/>
              <a:ext cx="4176464" cy="1309236"/>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eaLnBrk="1" fontAlgn="base" latinLnBrk="0" hangingPunct="1">
                <a:lnSpc>
                  <a:spcPct val="90000"/>
                </a:lnSpc>
                <a:spcBef>
                  <a:spcPct val="0"/>
                </a:spcBef>
                <a:spcAft>
                  <a:spcPct val="0"/>
                </a:spcAft>
                <a:buClrTx/>
                <a:buSzTx/>
                <a:buFontTx/>
                <a:buNone/>
                <a:tabLst/>
                <a:defRPr/>
              </a:pPr>
              <a:endParaRPr kumimoji="0" lang="en-GB" sz="2353"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grpSp>
          <p:nvGrpSpPr>
            <p:cNvPr id="183" name="Storage DBs"/>
            <p:cNvGrpSpPr/>
            <p:nvPr/>
          </p:nvGrpSpPr>
          <p:grpSpPr>
            <a:xfrm>
              <a:off x="7233768" y="2813539"/>
              <a:ext cx="3801354" cy="1137538"/>
              <a:chOff x="2094836" y="4073326"/>
              <a:chExt cx="8294427" cy="2502583"/>
            </a:xfrm>
            <a:grpFill/>
          </p:grpSpPr>
          <p:pic>
            <p:nvPicPr>
              <p:cNvPr id="197" name="Picture 196"/>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2099026" y="4073326"/>
                <a:ext cx="780290" cy="780290"/>
              </a:xfrm>
              <a:prstGeom prst="rect">
                <a:avLst/>
              </a:prstGeom>
              <a:grpFill/>
              <a:ln>
                <a:noFill/>
              </a:ln>
            </p:spPr>
          </p:pic>
          <p:pic>
            <p:nvPicPr>
              <p:cNvPr id="198" name="Picture 197"/>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2933756" y="4073326"/>
                <a:ext cx="780290" cy="780290"/>
              </a:xfrm>
              <a:prstGeom prst="rect">
                <a:avLst/>
              </a:prstGeom>
              <a:grpFill/>
              <a:ln>
                <a:noFill/>
              </a:ln>
            </p:spPr>
          </p:pic>
          <p:pic>
            <p:nvPicPr>
              <p:cNvPr id="199" name="Picture 198"/>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3768486" y="4073326"/>
                <a:ext cx="780290" cy="780290"/>
              </a:xfrm>
              <a:prstGeom prst="rect">
                <a:avLst/>
              </a:prstGeom>
              <a:grpFill/>
              <a:ln>
                <a:noFill/>
              </a:ln>
            </p:spPr>
          </p:pic>
          <p:pic>
            <p:nvPicPr>
              <p:cNvPr id="200" name="Picture 199"/>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4603216" y="4073326"/>
                <a:ext cx="780290" cy="780290"/>
              </a:xfrm>
              <a:prstGeom prst="rect">
                <a:avLst/>
              </a:prstGeom>
              <a:grpFill/>
              <a:ln>
                <a:noFill/>
              </a:ln>
            </p:spPr>
          </p:pic>
          <p:pic>
            <p:nvPicPr>
              <p:cNvPr id="201" name="Picture 200"/>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5437947" y="4073326"/>
                <a:ext cx="780290" cy="780290"/>
              </a:xfrm>
              <a:prstGeom prst="rect">
                <a:avLst/>
              </a:prstGeom>
              <a:grpFill/>
              <a:ln>
                <a:noFill/>
              </a:ln>
            </p:spPr>
          </p:pic>
          <p:pic>
            <p:nvPicPr>
              <p:cNvPr id="202" name="Picture 201"/>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2094836" y="4934472"/>
                <a:ext cx="780290" cy="780290"/>
              </a:xfrm>
              <a:prstGeom prst="rect">
                <a:avLst/>
              </a:prstGeom>
              <a:grpFill/>
              <a:ln>
                <a:noFill/>
              </a:ln>
            </p:spPr>
          </p:pic>
          <p:pic>
            <p:nvPicPr>
              <p:cNvPr id="203" name="Picture 202"/>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2929566" y="4934472"/>
                <a:ext cx="780290" cy="780290"/>
              </a:xfrm>
              <a:prstGeom prst="rect">
                <a:avLst/>
              </a:prstGeom>
              <a:grpFill/>
              <a:ln>
                <a:noFill/>
              </a:ln>
            </p:spPr>
          </p:pic>
          <p:pic>
            <p:nvPicPr>
              <p:cNvPr id="204" name="Picture 203"/>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3764296" y="4934472"/>
                <a:ext cx="780290" cy="780290"/>
              </a:xfrm>
              <a:prstGeom prst="rect">
                <a:avLst/>
              </a:prstGeom>
              <a:grpFill/>
              <a:ln>
                <a:noFill/>
              </a:ln>
            </p:spPr>
          </p:pic>
          <p:pic>
            <p:nvPicPr>
              <p:cNvPr id="205" name="Picture 204"/>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4599026" y="4934472"/>
                <a:ext cx="780290" cy="780290"/>
              </a:xfrm>
              <a:prstGeom prst="rect">
                <a:avLst/>
              </a:prstGeom>
              <a:grpFill/>
              <a:ln>
                <a:noFill/>
              </a:ln>
            </p:spPr>
          </p:pic>
          <p:pic>
            <p:nvPicPr>
              <p:cNvPr id="206" name="Picture 205"/>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5433757" y="4934472"/>
                <a:ext cx="780290" cy="780290"/>
              </a:xfrm>
              <a:prstGeom prst="rect">
                <a:avLst/>
              </a:prstGeom>
              <a:grpFill/>
              <a:ln>
                <a:noFill/>
              </a:ln>
            </p:spPr>
          </p:pic>
          <p:pic>
            <p:nvPicPr>
              <p:cNvPr id="207" name="Picture 206"/>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2099026" y="5795619"/>
                <a:ext cx="780290" cy="780290"/>
              </a:xfrm>
              <a:prstGeom prst="rect">
                <a:avLst/>
              </a:prstGeom>
              <a:grpFill/>
              <a:ln>
                <a:noFill/>
              </a:ln>
            </p:spPr>
          </p:pic>
          <p:pic>
            <p:nvPicPr>
              <p:cNvPr id="208" name="Picture 207"/>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2933756" y="5795619"/>
                <a:ext cx="780290" cy="780290"/>
              </a:xfrm>
              <a:prstGeom prst="rect">
                <a:avLst/>
              </a:prstGeom>
              <a:grpFill/>
              <a:ln>
                <a:noFill/>
              </a:ln>
            </p:spPr>
          </p:pic>
          <p:pic>
            <p:nvPicPr>
              <p:cNvPr id="209" name="Picture 208"/>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3768486" y="5795619"/>
                <a:ext cx="780290" cy="780290"/>
              </a:xfrm>
              <a:prstGeom prst="rect">
                <a:avLst/>
              </a:prstGeom>
              <a:grpFill/>
              <a:ln>
                <a:noFill/>
              </a:ln>
            </p:spPr>
          </p:pic>
          <p:pic>
            <p:nvPicPr>
              <p:cNvPr id="210" name="Picture 209"/>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4603216" y="5795619"/>
                <a:ext cx="780290" cy="780290"/>
              </a:xfrm>
              <a:prstGeom prst="rect">
                <a:avLst/>
              </a:prstGeom>
              <a:grpFill/>
              <a:ln>
                <a:noFill/>
              </a:ln>
            </p:spPr>
          </p:pic>
          <p:pic>
            <p:nvPicPr>
              <p:cNvPr id="211" name="Picture 210"/>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5437947" y="5795619"/>
                <a:ext cx="780290" cy="780290"/>
              </a:xfrm>
              <a:prstGeom prst="rect">
                <a:avLst/>
              </a:prstGeom>
              <a:grpFill/>
              <a:ln>
                <a:noFill/>
              </a:ln>
            </p:spPr>
          </p:pic>
          <p:pic>
            <p:nvPicPr>
              <p:cNvPr id="212" name="Picture 211"/>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6270052" y="4073326"/>
                <a:ext cx="780290" cy="780290"/>
              </a:xfrm>
              <a:prstGeom prst="rect">
                <a:avLst/>
              </a:prstGeom>
              <a:grpFill/>
              <a:ln>
                <a:noFill/>
              </a:ln>
            </p:spPr>
          </p:pic>
          <p:pic>
            <p:nvPicPr>
              <p:cNvPr id="213" name="Picture 212"/>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7104782" y="4073326"/>
                <a:ext cx="780290" cy="780290"/>
              </a:xfrm>
              <a:prstGeom prst="rect">
                <a:avLst/>
              </a:prstGeom>
              <a:grpFill/>
              <a:ln>
                <a:noFill/>
              </a:ln>
            </p:spPr>
          </p:pic>
          <p:pic>
            <p:nvPicPr>
              <p:cNvPr id="214" name="Picture 213"/>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7939512" y="4073326"/>
                <a:ext cx="780290" cy="780290"/>
              </a:xfrm>
              <a:prstGeom prst="rect">
                <a:avLst/>
              </a:prstGeom>
              <a:grpFill/>
              <a:ln>
                <a:noFill/>
              </a:ln>
            </p:spPr>
          </p:pic>
          <p:pic>
            <p:nvPicPr>
              <p:cNvPr id="215" name="Picture 214"/>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8774242" y="4073326"/>
                <a:ext cx="780290" cy="780290"/>
              </a:xfrm>
              <a:prstGeom prst="rect">
                <a:avLst/>
              </a:prstGeom>
              <a:grpFill/>
              <a:ln>
                <a:noFill/>
              </a:ln>
            </p:spPr>
          </p:pic>
          <p:pic>
            <p:nvPicPr>
              <p:cNvPr id="216" name="Picture 215"/>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9608973" y="4073326"/>
                <a:ext cx="780290" cy="780290"/>
              </a:xfrm>
              <a:prstGeom prst="rect">
                <a:avLst/>
              </a:prstGeom>
              <a:grpFill/>
              <a:ln>
                <a:noFill/>
              </a:ln>
            </p:spPr>
          </p:pic>
          <p:pic>
            <p:nvPicPr>
              <p:cNvPr id="217" name="Picture 216"/>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6265862" y="4934472"/>
                <a:ext cx="780290" cy="780290"/>
              </a:xfrm>
              <a:prstGeom prst="rect">
                <a:avLst/>
              </a:prstGeom>
              <a:grpFill/>
              <a:ln>
                <a:noFill/>
              </a:ln>
            </p:spPr>
          </p:pic>
          <p:pic>
            <p:nvPicPr>
              <p:cNvPr id="218" name="Picture 217"/>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7100592" y="4934472"/>
                <a:ext cx="780290" cy="780290"/>
              </a:xfrm>
              <a:prstGeom prst="rect">
                <a:avLst/>
              </a:prstGeom>
              <a:grpFill/>
              <a:ln>
                <a:noFill/>
              </a:ln>
            </p:spPr>
          </p:pic>
          <p:pic>
            <p:nvPicPr>
              <p:cNvPr id="219" name="Picture 218"/>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7935322" y="4934472"/>
                <a:ext cx="780290" cy="780290"/>
              </a:xfrm>
              <a:prstGeom prst="rect">
                <a:avLst/>
              </a:prstGeom>
              <a:grpFill/>
              <a:ln>
                <a:noFill/>
              </a:ln>
            </p:spPr>
          </p:pic>
          <p:pic>
            <p:nvPicPr>
              <p:cNvPr id="220" name="Picture 219"/>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8770052" y="4934472"/>
                <a:ext cx="780290" cy="780290"/>
              </a:xfrm>
              <a:prstGeom prst="rect">
                <a:avLst/>
              </a:prstGeom>
              <a:grpFill/>
              <a:ln>
                <a:noFill/>
              </a:ln>
            </p:spPr>
          </p:pic>
          <p:pic>
            <p:nvPicPr>
              <p:cNvPr id="221" name="Picture 220"/>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9604783" y="4934472"/>
                <a:ext cx="780290" cy="780290"/>
              </a:xfrm>
              <a:prstGeom prst="rect">
                <a:avLst/>
              </a:prstGeom>
              <a:grpFill/>
              <a:ln>
                <a:noFill/>
              </a:ln>
            </p:spPr>
          </p:pic>
          <p:pic>
            <p:nvPicPr>
              <p:cNvPr id="222" name="Picture 221"/>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6270052" y="5795619"/>
                <a:ext cx="780290" cy="780290"/>
              </a:xfrm>
              <a:prstGeom prst="rect">
                <a:avLst/>
              </a:prstGeom>
              <a:grpFill/>
              <a:ln>
                <a:noFill/>
              </a:ln>
            </p:spPr>
          </p:pic>
          <p:pic>
            <p:nvPicPr>
              <p:cNvPr id="223" name="Picture 222"/>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7104782" y="5795619"/>
                <a:ext cx="780290" cy="780290"/>
              </a:xfrm>
              <a:prstGeom prst="rect">
                <a:avLst/>
              </a:prstGeom>
              <a:grpFill/>
              <a:ln>
                <a:noFill/>
              </a:ln>
            </p:spPr>
          </p:pic>
          <p:pic>
            <p:nvPicPr>
              <p:cNvPr id="224" name="Picture 223"/>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7939512" y="5795619"/>
                <a:ext cx="780290" cy="780290"/>
              </a:xfrm>
              <a:prstGeom prst="rect">
                <a:avLst/>
              </a:prstGeom>
              <a:grpFill/>
              <a:ln>
                <a:noFill/>
              </a:ln>
            </p:spPr>
          </p:pic>
          <p:pic>
            <p:nvPicPr>
              <p:cNvPr id="225" name="Picture 224"/>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8774242" y="5795619"/>
                <a:ext cx="780290" cy="780290"/>
              </a:xfrm>
              <a:prstGeom prst="rect">
                <a:avLst/>
              </a:prstGeom>
              <a:grpFill/>
              <a:ln>
                <a:noFill/>
              </a:ln>
            </p:spPr>
          </p:pic>
          <p:pic>
            <p:nvPicPr>
              <p:cNvPr id="226" name="Picture 225"/>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9608973" y="5795619"/>
                <a:ext cx="780290" cy="780290"/>
              </a:xfrm>
              <a:prstGeom prst="rect">
                <a:avLst/>
              </a:prstGeom>
              <a:grpFill/>
              <a:ln>
                <a:noFill/>
              </a:ln>
            </p:spPr>
          </p:pic>
        </p:grpSp>
      </p:grpSp>
      <p:grpSp>
        <p:nvGrpSpPr>
          <p:cNvPr id="52" name="Compute Set"/>
          <p:cNvGrpSpPr/>
          <p:nvPr/>
        </p:nvGrpSpPr>
        <p:grpSpPr>
          <a:xfrm>
            <a:off x="6890939" y="1828182"/>
            <a:ext cx="4069903" cy="759161"/>
            <a:chOff x="7029115" y="1864343"/>
            <a:chExt cx="4151513" cy="774384"/>
          </a:xfrm>
          <a:solidFill>
            <a:schemeClr val="tx2"/>
          </a:solidFill>
        </p:grpSpPr>
        <p:sp>
          <p:nvSpPr>
            <p:cNvPr id="185" name="Compute Ring"/>
            <p:cNvSpPr/>
            <p:nvPr/>
          </p:nvSpPr>
          <p:spPr bwMode="auto">
            <a:xfrm>
              <a:off x="7029115" y="1864343"/>
              <a:ext cx="4151513" cy="774384"/>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eaLnBrk="1" fontAlgn="base" latinLnBrk="0" hangingPunct="1">
                <a:lnSpc>
                  <a:spcPct val="90000"/>
                </a:lnSpc>
                <a:spcBef>
                  <a:spcPct val="0"/>
                </a:spcBef>
                <a:spcAft>
                  <a:spcPct val="0"/>
                </a:spcAft>
                <a:buClrTx/>
                <a:buSzTx/>
                <a:buFontTx/>
                <a:buNone/>
                <a:tabLst/>
                <a:defRPr/>
              </a:pPr>
              <a:endParaRPr kumimoji="0" lang="en-GB" sz="2353"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grpSp>
          <p:nvGrpSpPr>
            <p:cNvPr id="184" name="Compute Nodes"/>
            <p:cNvGrpSpPr/>
            <p:nvPr/>
          </p:nvGrpSpPr>
          <p:grpSpPr>
            <a:xfrm>
              <a:off x="7206425" y="2235728"/>
              <a:ext cx="3834213" cy="354677"/>
              <a:chOff x="1958452" y="2761825"/>
              <a:chExt cx="8366126" cy="780290"/>
            </a:xfrm>
            <a:grpFill/>
          </p:grpSpPr>
          <p:pic>
            <p:nvPicPr>
              <p:cNvPr id="187" name="Picture 186"/>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2801323" y="2761825"/>
                <a:ext cx="780290" cy="780290"/>
              </a:xfrm>
              <a:prstGeom prst="rect">
                <a:avLst/>
              </a:prstGeom>
              <a:grpFill/>
              <a:ln>
                <a:noFill/>
              </a:ln>
            </p:spPr>
          </p:pic>
          <p:pic>
            <p:nvPicPr>
              <p:cNvPr id="188" name="Picture 187"/>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1958452" y="2761825"/>
                <a:ext cx="780290" cy="780290"/>
              </a:xfrm>
              <a:prstGeom prst="rect">
                <a:avLst/>
              </a:prstGeom>
              <a:grpFill/>
              <a:ln>
                <a:noFill/>
              </a:ln>
            </p:spPr>
          </p:pic>
          <p:pic>
            <p:nvPicPr>
              <p:cNvPr id="189" name="Picture 188"/>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4487065" y="2761825"/>
                <a:ext cx="780290" cy="780290"/>
              </a:xfrm>
              <a:prstGeom prst="rect">
                <a:avLst/>
              </a:prstGeom>
              <a:grpFill/>
              <a:ln>
                <a:noFill/>
              </a:ln>
            </p:spPr>
          </p:pic>
          <p:pic>
            <p:nvPicPr>
              <p:cNvPr id="190" name="Picture 189"/>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3644194" y="2761825"/>
                <a:ext cx="780290" cy="780290"/>
              </a:xfrm>
              <a:prstGeom prst="rect">
                <a:avLst/>
              </a:prstGeom>
              <a:grpFill/>
              <a:ln>
                <a:noFill/>
              </a:ln>
            </p:spPr>
          </p:pic>
          <p:pic>
            <p:nvPicPr>
              <p:cNvPr id="191" name="Picture 190"/>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5329935" y="2761825"/>
                <a:ext cx="780290" cy="780290"/>
              </a:xfrm>
              <a:prstGeom prst="rect">
                <a:avLst/>
              </a:prstGeom>
              <a:grpFill/>
              <a:ln>
                <a:noFill/>
              </a:ln>
            </p:spPr>
          </p:pic>
          <p:pic>
            <p:nvPicPr>
              <p:cNvPr id="192" name="Picture 191"/>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7015676" y="2761825"/>
                <a:ext cx="780290" cy="780290"/>
              </a:xfrm>
              <a:prstGeom prst="rect">
                <a:avLst/>
              </a:prstGeom>
              <a:grpFill/>
              <a:ln>
                <a:noFill/>
              </a:ln>
            </p:spPr>
          </p:pic>
          <p:pic>
            <p:nvPicPr>
              <p:cNvPr id="193" name="Picture 192"/>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6172805" y="2761825"/>
                <a:ext cx="780290" cy="780290"/>
              </a:xfrm>
              <a:prstGeom prst="rect">
                <a:avLst/>
              </a:prstGeom>
              <a:grpFill/>
              <a:ln>
                <a:noFill/>
              </a:ln>
            </p:spPr>
          </p:pic>
          <p:pic>
            <p:nvPicPr>
              <p:cNvPr id="194" name="Picture 193"/>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8701418" y="2761825"/>
                <a:ext cx="780290" cy="780290"/>
              </a:xfrm>
              <a:prstGeom prst="rect">
                <a:avLst/>
              </a:prstGeom>
              <a:grpFill/>
              <a:ln>
                <a:noFill/>
              </a:ln>
            </p:spPr>
          </p:pic>
          <p:pic>
            <p:nvPicPr>
              <p:cNvPr id="195" name="Picture 194"/>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7858547" y="2761825"/>
                <a:ext cx="780290" cy="780290"/>
              </a:xfrm>
              <a:prstGeom prst="rect">
                <a:avLst/>
              </a:prstGeom>
              <a:grpFill/>
              <a:ln>
                <a:noFill/>
              </a:ln>
            </p:spPr>
          </p:pic>
          <p:pic>
            <p:nvPicPr>
              <p:cNvPr id="196" name="Picture 195"/>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9544288" y="2761825"/>
                <a:ext cx="780290" cy="780290"/>
              </a:xfrm>
              <a:prstGeom prst="rect">
                <a:avLst/>
              </a:prstGeom>
              <a:grpFill/>
              <a:ln>
                <a:noFill/>
              </a:ln>
            </p:spPr>
          </p:pic>
        </p:grpSp>
        <p:pic>
          <p:nvPicPr>
            <p:cNvPr id="186" name="Control Node"/>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8944727" y="1875492"/>
              <a:ext cx="357609" cy="354677"/>
            </a:xfrm>
            <a:prstGeom prst="rect">
              <a:avLst/>
            </a:prstGeom>
            <a:grpFill/>
            <a:ln>
              <a:noFill/>
            </a:ln>
          </p:spPr>
        </p:pic>
      </p:grpSp>
      <p:sp>
        <p:nvSpPr>
          <p:cNvPr id="179" name="Cloud Primary"/>
          <p:cNvSpPr>
            <a:spLocks/>
          </p:cNvSpPr>
          <p:nvPr/>
        </p:nvSpPr>
        <p:spPr bwMode="auto">
          <a:xfrm>
            <a:off x="166938" y="2361651"/>
            <a:ext cx="6352617" cy="3882155"/>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noFill/>
          <a:ln w="76200">
            <a:solidFill>
              <a:srgbClr val="69C8CA"/>
            </a:solidFill>
          </a:ln>
          <a:extLst/>
        </p:spPr>
        <p:txBody>
          <a:bodyPr vert="horz" wrap="square" lIns="89617" tIns="44808" rIns="89617" bIns="4480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1175" b="0" i="0" u="none" strike="noStrike" kern="1200" cap="none" spc="0" normalizeH="0" baseline="0" noProof="0" dirty="0">
              <a:ln>
                <a:noFill/>
              </a:ln>
              <a:solidFill>
                <a:srgbClr val="000000"/>
              </a:solidFill>
              <a:effectLst/>
              <a:uLnTx/>
              <a:uFillTx/>
              <a:latin typeface="Segoe UI" charset="0"/>
              <a:ea typeface="MS PGothic" charset="0"/>
              <a:cs typeface="MS PGothic" charset="0"/>
            </a:endParaRPr>
          </a:p>
        </p:txBody>
      </p:sp>
      <p:sp>
        <p:nvSpPr>
          <p:cNvPr id="229" name="Title 228"/>
          <p:cNvSpPr>
            <a:spLocks noGrp="1"/>
          </p:cNvSpPr>
          <p:nvPr>
            <p:ph type="title"/>
          </p:nvPr>
        </p:nvSpPr>
        <p:spPr/>
        <p:txBody>
          <a:bodyPr/>
          <a:lstStyle/>
          <a:p>
            <a:r>
              <a:rPr lang="en-GB" dirty="0"/>
              <a:t>Local or Geo-redundancy</a:t>
            </a:r>
            <a:endParaRPr lang="en-US" dirty="0"/>
          </a:p>
        </p:txBody>
      </p:sp>
      <p:grpSp>
        <p:nvGrpSpPr>
          <p:cNvPr id="48" name="SQL DW DB"/>
          <p:cNvGrpSpPr/>
          <p:nvPr/>
        </p:nvGrpSpPr>
        <p:grpSpPr>
          <a:xfrm>
            <a:off x="1296065" y="3923148"/>
            <a:ext cx="4094364" cy="2117773"/>
            <a:chOff x="241573" y="3569270"/>
            <a:chExt cx="5943296" cy="3096343"/>
          </a:xfrm>
          <a:solidFill>
            <a:schemeClr val="tx2"/>
          </a:solidFill>
        </p:grpSpPr>
        <p:sp>
          <p:nvSpPr>
            <p:cNvPr id="3" name="Rounded Rectangle 2"/>
            <p:cNvSpPr/>
            <p:nvPr/>
          </p:nvSpPr>
          <p:spPr bwMode="auto">
            <a:xfrm>
              <a:off x="241573" y="4789041"/>
              <a:ext cx="5943296" cy="1876572"/>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eaLnBrk="1" fontAlgn="base" latinLnBrk="0" hangingPunct="1">
                <a:lnSpc>
                  <a:spcPct val="90000"/>
                </a:lnSpc>
                <a:spcBef>
                  <a:spcPct val="0"/>
                </a:spcBef>
                <a:spcAft>
                  <a:spcPct val="0"/>
                </a:spcAft>
                <a:buClrTx/>
                <a:buSzTx/>
                <a:buFontTx/>
                <a:buNone/>
                <a:tabLst/>
                <a:defRPr/>
              </a:pPr>
              <a:endParaRPr kumimoji="0" lang="en-GB" sz="2353"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46" name="Rounded Rectangle 45"/>
            <p:cNvSpPr/>
            <p:nvPr/>
          </p:nvSpPr>
          <p:spPr bwMode="auto">
            <a:xfrm>
              <a:off x="241573" y="3569270"/>
              <a:ext cx="5907790" cy="1109951"/>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eaLnBrk="1" fontAlgn="base" latinLnBrk="0" hangingPunct="1">
                <a:lnSpc>
                  <a:spcPct val="90000"/>
                </a:lnSpc>
                <a:spcBef>
                  <a:spcPct val="0"/>
                </a:spcBef>
                <a:spcAft>
                  <a:spcPct val="0"/>
                </a:spcAft>
                <a:buClrTx/>
                <a:buSzTx/>
                <a:buFontTx/>
                <a:buNone/>
                <a:tabLst/>
                <a:defRPr/>
              </a:pPr>
              <a:endParaRPr kumimoji="0" lang="en-GB" sz="2353" b="0" i="0" u="none" strike="noStrike" kern="0" cap="none" spc="0" normalizeH="0" baseline="0" noProof="0" dirty="0" err="1">
                <a:ln>
                  <a:noFill/>
                </a:ln>
                <a:solidFill>
                  <a:schemeClr val="bg1"/>
                </a:solidFill>
                <a:effectLst/>
                <a:uLnTx/>
                <a:uFillTx/>
                <a:ea typeface="Segoe UI" pitchFamily="34" charset="0"/>
                <a:cs typeface="Segoe UI" pitchFamily="34" charset="0"/>
              </a:endParaRPr>
            </a:p>
          </p:txBody>
        </p:sp>
        <p:grpSp>
          <p:nvGrpSpPr>
            <p:cNvPr id="4" name="Group 3"/>
            <p:cNvGrpSpPr/>
            <p:nvPr/>
          </p:nvGrpSpPr>
          <p:grpSpPr>
            <a:xfrm>
              <a:off x="532803" y="4929784"/>
              <a:ext cx="5409497" cy="1630471"/>
              <a:chOff x="2094836" y="4073326"/>
              <a:chExt cx="8294427" cy="2502583"/>
            </a:xfrm>
            <a:grpFill/>
          </p:grpSpPr>
          <p:pic>
            <p:nvPicPr>
              <p:cNvPr id="5" name="Picture 4"/>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2099026" y="4073326"/>
                <a:ext cx="780290" cy="780290"/>
              </a:xfrm>
              <a:prstGeom prst="rect">
                <a:avLst/>
              </a:prstGeom>
              <a:grpFill/>
              <a:ln>
                <a:noFill/>
              </a:ln>
            </p:spPr>
          </p:pic>
          <p:pic>
            <p:nvPicPr>
              <p:cNvPr id="6" name="Picture 5"/>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2933756" y="4073326"/>
                <a:ext cx="780290" cy="780290"/>
              </a:xfrm>
              <a:prstGeom prst="rect">
                <a:avLst/>
              </a:prstGeom>
              <a:grpFill/>
              <a:ln>
                <a:noFill/>
              </a:ln>
            </p:spPr>
          </p:pic>
          <p:pic>
            <p:nvPicPr>
              <p:cNvPr id="7" name="Picture 6"/>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3768486" y="4073326"/>
                <a:ext cx="780290" cy="780290"/>
              </a:xfrm>
              <a:prstGeom prst="rect">
                <a:avLst/>
              </a:prstGeom>
              <a:grpFill/>
              <a:ln>
                <a:noFill/>
              </a:ln>
            </p:spPr>
          </p:pic>
          <p:pic>
            <p:nvPicPr>
              <p:cNvPr id="8" name="Picture 7"/>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4603216" y="4073326"/>
                <a:ext cx="780290" cy="780290"/>
              </a:xfrm>
              <a:prstGeom prst="rect">
                <a:avLst/>
              </a:prstGeom>
              <a:grpFill/>
              <a:ln>
                <a:noFill/>
              </a:ln>
            </p:spPr>
          </p:pic>
          <p:pic>
            <p:nvPicPr>
              <p:cNvPr id="9" name="Picture 8"/>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5437947" y="4073326"/>
                <a:ext cx="780290" cy="780290"/>
              </a:xfrm>
              <a:prstGeom prst="rect">
                <a:avLst/>
              </a:prstGeom>
              <a:grpFill/>
              <a:ln>
                <a:noFill/>
              </a:ln>
            </p:spPr>
          </p:pic>
          <p:pic>
            <p:nvPicPr>
              <p:cNvPr id="10" name="Picture 9"/>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2094836" y="4934472"/>
                <a:ext cx="780290" cy="780290"/>
              </a:xfrm>
              <a:prstGeom prst="rect">
                <a:avLst/>
              </a:prstGeom>
              <a:grpFill/>
              <a:ln>
                <a:noFill/>
              </a:ln>
            </p:spPr>
          </p:pic>
          <p:pic>
            <p:nvPicPr>
              <p:cNvPr id="11" name="Picture 10"/>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2929566" y="4934472"/>
                <a:ext cx="780290" cy="780290"/>
              </a:xfrm>
              <a:prstGeom prst="rect">
                <a:avLst/>
              </a:prstGeom>
              <a:grpFill/>
              <a:ln>
                <a:noFill/>
              </a:ln>
            </p:spPr>
          </p:pic>
          <p:pic>
            <p:nvPicPr>
              <p:cNvPr id="12" name="Picture 11"/>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3764296" y="4934472"/>
                <a:ext cx="780290" cy="780290"/>
              </a:xfrm>
              <a:prstGeom prst="rect">
                <a:avLst/>
              </a:prstGeom>
              <a:grpFill/>
              <a:ln>
                <a:noFill/>
              </a:ln>
            </p:spPr>
          </p:pic>
          <p:pic>
            <p:nvPicPr>
              <p:cNvPr id="13" name="Picture 12"/>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4599026" y="4934472"/>
                <a:ext cx="780290" cy="780290"/>
              </a:xfrm>
              <a:prstGeom prst="rect">
                <a:avLst/>
              </a:prstGeom>
              <a:grpFill/>
              <a:ln>
                <a:noFill/>
              </a:ln>
            </p:spPr>
          </p:pic>
          <p:pic>
            <p:nvPicPr>
              <p:cNvPr id="14" name="Picture 13"/>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5433757" y="4934472"/>
                <a:ext cx="780290" cy="780290"/>
              </a:xfrm>
              <a:prstGeom prst="rect">
                <a:avLst/>
              </a:prstGeom>
              <a:grpFill/>
              <a:ln>
                <a:noFill/>
              </a:ln>
            </p:spPr>
          </p:pic>
          <p:pic>
            <p:nvPicPr>
              <p:cNvPr id="15" name="Picture 14"/>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2099026" y="5795619"/>
                <a:ext cx="780290" cy="780290"/>
              </a:xfrm>
              <a:prstGeom prst="rect">
                <a:avLst/>
              </a:prstGeom>
              <a:grpFill/>
              <a:ln>
                <a:noFill/>
              </a:ln>
            </p:spPr>
          </p:pic>
          <p:pic>
            <p:nvPicPr>
              <p:cNvPr id="16" name="Picture 15"/>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2933756" y="5795619"/>
                <a:ext cx="780290" cy="780290"/>
              </a:xfrm>
              <a:prstGeom prst="rect">
                <a:avLst/>
              </a:prstGeom>
              <a:grpFill/>
              <a:ln>
                <a:noFill/>
              </a:ln>
            </p:spPr>
          </p:pic>
          <p:pic>
            <p:nvPicPr>
              <p:cNvPr id="17" name="Picture 16"/>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3768486" y="5795619"/>
                <a:ext cx="780290" cy="780290"/>
              </a:xfrm>
              <a:prstGeom prst="rect">
                <a:avLst/>
              </a:prstGeom>
              <a:grpFill/>
              <a:ln>
                <a:noFill/>
              </a:ln>
            </p:spPr>
          </p:pic>
          <p:pic>
            <p:nvPicPr>
              <p:cNvPr id="18" name="Picture 17"/>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4603216" y="5795619"/>
                <a:ext cx="780290" cy="780290"/>
              </a:xfrm>
              <a:prstGeom prst="rect">
                <a:avLst/>
              </a:prstGeom>
              <a:grpFill/>
              <a:ln>
                <a:noFill/>
              </a:ln>
            </p:spPr>
          </p:pic>
          <p:pic>
            <p:nvPicPr>
              <p:cNvPr id="19" name="Picture 18"/>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5437947" y="5795619"/>
                <a:ext cx="780290" cy="780290"/>
              </a:xfrm>
              <a:prstGeom prst="rect">
                <a:avLst/>
              </a:prstGeom>
              <a:grpFill/>
              <a:ln>
                <a:noFill/>
              </a:ln>
            </p:spPr>
          </p:pic>
          <p:pic>
            <p:nvPicPr>
              <p:cNvPr id="20" name="Picture 19"/>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6270052" y="4073326"/>
                <a:ext cx="780290" cy="780290"/>
              </a:xfrm>
              <a:prstGeom prst="rect">
                <a:avLst/>
              </a:prstGeom>
              <a:grpFill/>
              <a:ln>
                <a:noFill/>
              </a:ln>
            </p:spPr>
          </p:pic>
          <p:pic>
            <p:nvPicPr>
              <p:cNvPr id="21" name="Picture 20"/>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7104782" y="4073326"/>
                <a:ext cx="780290" cy="780290"/>
              </a:xfrm>
              <a:prstGeom prst="rect">
                <a:avLst/>
              </a:prstGeom>
              <a:grpFill/>
              <a:ln>
                <a:noFill/>
              </a:ln>
            </p:spPr>
          </p:pic>
          <p:pic>
            <p:nvPicPr>
              <p:cNvPr id="22" name="Picture 21"/>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7939512" y="4073326"/>
                <a:ext cx="780290" cy="780290"/>
              </a:xfrm>
              <a:prstGeom prst="rect">
                <a:avLst/>
              </a:prstGeom>
              <a:grpFill/>
              <a:ln>
                <a:noFill/>
              </a:ln>
            </p:spPr>
          </p:pic>
          <p:pic>
            <p:nvPicPr>
              <p:cNvPr id="23" name="Picture 22"/>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8774242" y="4073326"/>
                <a:ext cx="780290" cy="780290"/>
              </a:xfrm>
              <a:prstGeom prst="rect">
                <a:avLst/>
              </a:prstGeom>
              <a:grpFill/>
              <a:ln>
                <a:noFill/>
              </a:ln>
            </p:spPr>
          </p:pic>
          <p:pic>
            <p:nvPicPr>
              <p:cNvPr id="24" name="Picture 23"/>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9608973" y="4073326"/>
                <a:ext cx="780290" cy="780290"/>
              </a:xfrm>
              <a:prstGeom prst="rect">
                <a:avLst/>
              </a:prstGeom>
              <a:grpFill/>
              <a:ln>
                <a:noFill/>
              </a:ln>
            </p:spPr>
          </p:pic>
          <p:pic>
            <p:nvPicPr>
              <p:cNvPr id="25" name="Picture 24"/>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6265862" y="4934472"/>
                <a:ext cx="780290" cy="780290"/>
              </a:xfrm>
              <a:prstGeom prst="rect">
                <a:avLst/>
              </a:prstGeom>
              <a:grpFill/>
              <a:ln>
                <a:noFill/>
              </a:ln>
            </p:spPr>
          </p:pic>
          <p:pic>
            <p:nvPicPr>
              <p:cNvPr id="26" name="Picture 25"/>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7100592" y="4934472"/>
                <a:ext cx="780290" cy="780290"/>
              </a:xfrm>
              <a:prstGeom prst="rect">
                <a:avLst/>
              </a:prstGeom>
              <a:grpFill/>
              <a:ln>
                <a:noFill/>
              </a:ln>
            </p:spPr>
          </p:pic>
          <p:pic>
            <p:nvPicPr>
              <p:cNvPr id="27" name="Picture 26"/>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7935322" y="4934472"/>
                <a:ext cx="780290" cy="780290"/>
              </a:xfrm>
              <a:prstGeom prst="rect">
                <a:avLst/>
              </a:prstGeom>
              <a:grpFill/>
              <a:ln>
                <a:noFill/>
              </a:ln>
            </p:spPr>
          </p:pic>
          <p:pic>
            <p:nvPicPr>
              <p:cNvPr id="28" name="Picture 27"/>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8770052" y="4934472"/>
                <a:ext cx="780290" cy="780290"/>
              </a:xfrm>
              <a:prstGeom prst="rect">
                <a:avLst/>
              </a:prstGeom>
              <a:grpFill/>
              <a:ln>
                <a:noFill/>
              </a:ln>
            </p:spPr>
          </p:pic>
          <p:pic>
            <p:nvPicPr>
              <p:cNvPr id="29" name="Picture 28"/>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9604783" y="4934472"/>
                <a:ext cx="780290" cy="780290"/>
              </a:xfrm>
              <a:prstGeom prst="rect">
                <a:avLst/>
              </a:prstGeom>
              <a:grpFill/>
              <a:ln>
                <a:noFill/>
              </a:ln>
            </p:spPr>
          </p:pic>
          <p:pic>
            <p:nvPicPr>
              <p:cNvPr id="30" name="Picture 29"/>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6270052" y="5795619"/>
                <a:ext cx="780290" cy="780290"/>
              </a:xfrm>
              <a:prstGeom prst="rect">
                <a:avLst/>
              </a:prstGeom>
              <a:grpFill/>
              <a:ln>
                <a:noFill/>
              </a:ln>
            </p:spPr>
          </p:pic>
          <p:pic>
            <p:nvPicPr>
              <p:cNvPr id="31" name="Picture 30"/>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7104782" y="5795619"/>
                <a:ext cx="780290" cy="780290"/>
              </a:xfrm>
              <a:prstGeom prst="rect">
                <a:avLst/>
              </a:prstGeom>
              <a:grpFill/>
              <a:ln>
                <a:noFill/>
              </a:ln>
            </p:spPr>
          </p:pic>
          <p:pic>
            <p:nvPicPr>
              <p:cNvPr id="32" name="Picture 31"/>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7939512" y="5795619"/>
                <a:ext cx="780290" cy="780290"/>
              </a:xfrm>
              <a:prstGeom prst="rect">
                <a:avLst/>
              </a:prstGeom>
              <a:grpFill/>
              <a:ln>
                <a:noFill/>
              </a:ln>
            </p:spPr>
          </p:pic>
          <p:pic>
            <p:nvPicPr>
              <p:cNvPr id="33" name="Picture 32"/>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8774242" y="5795619"/>
                <a:ext cx="780290" cy="780290"/>
              </a:xfrm>
              <a:prstGeom prst="rect">
                <a:avLst/>
              </a:prstGeom>
              <a:grpFill/>
              <a:ln>
                <a:noFill/>
              </a:ln>
            </p:spPr>
          </p:pic>
          <p:pic>
            <p:nvPicPr>
              <p:cNvPr id="34" name="Picture 33"/>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9608973" y="5795619"/>
                <a:ext cx="780290" cy="780290"/>
              </a:xfrm>
              <a:prstGeom prst="rect">
                <a:avLst/>
              </a:prstGeom>
              <a:grpFill/>
              <a:ln>
                <a:noFill/>
              </a:ln>
            </p:spPr>
          </p:pic>
        </p:grpSp>
        <p:grpSp>
          <p:nvGrpSpPr>
            <p:cNvPr id="35" name="Group 34"/>
            <p:cNvGrpSpPr/>
            <p:nvPr/>
          </p:nvGrpSpPr>
          <p:grpSpPr>
            <a:xfrm>
              <a:off x="493893" y="4101589"/>
              <a:ext cx="5456258" cy="508371"/>
              <a:chOff x="1958452" y="2761825"/>
              <a:chExt cx="8366126" cy="780290"/>
            </a:xfrm>
            <a:grpFill/>
          </p:grpSpPr>
          <p:pic>
            <p:nvPicPr>
              <p:cNvPr id="36" name="Picture 35"/>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2801323" y="2761825"/>
                <a:ext cx="780290" cy="780290"/>
              </a:xfrm>
              <a:prstGeom prst="rect">
                <a:avLst/>
              </a:prstGeom>
              <a:grpFill/>
              <a:ln>
                <a:noFill/>
              </a:ln>
            </p:spPr>
          </p:pic>
          <p:pic>
            <p:nvPicPr>
              <p:cNvPr id="37" name="Picture 36"/>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1958452" y="2761825"/>
                <a:ext cx="780290" cy="780290"/>
              </a:xfrm>
              <a:prstGeom prst="rect">
                <a:avLst/>
              </a:prstGeom>
              <a:grpFill/>
              <a:ln>
                <a:noFill/>
              </a:ln>
            </p:spPr>
          </p:pic>
          <p:pic>
            <p:nvPicPr>
              <p:cNvPr id="38" name="Picture 37"/>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4487065" y="2761825"/>
                <a:ext cx="780290" cy="780290"/>
              </a:xfrm>
              <a:prstGeom prst="rect">
                <a:avLst/>
              </a:prstGeom>
              <a:grpFill/>
              <a:ln>
                <a:noFill/>
              </a:ln>
            </p:spPr>
          </p:pic>
          <p:pic>
            <p:nvPicPr>
              <p:cNvPr id="39" name="Picture 38"/>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3644194" y="2761825"/>
                <a:ext cx="780290" cy="780290"/>
              </a:xfrm>
              <a:prstGeom prst="rect">
                <a:avLst/>
              </a:prstGeom>
              <a:grpFill/>
              <a:ln>
                <a:noFill/>
              </a:ln>
            </p:spPr>
          </p:pic>
          <p:pic>
            <p:nvPicPr>
              <p:cNvPr id="40" name="Picture 39"/>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5329935" y="2761825"/>
                <a:ext cx="780290" cy="780290"/>
              </a:xfrm>
              <a:prstGeom prst="rect">
                <a:avLst/>
              </a:prstGeom>
              <a:grpFill/>
              <a:ln>
                <a:noFill/>
              </a:ln>
            </p:spPr>
          </p:pic>
          <p:pic>
            <p:nvPicPr>
              <p:cNvPr id="41" name="Picture 40"/>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7015676" y="2761825"/>
                <a:ext cx="780290" cy="780290"/>
              </a:xfrm>
              <a:prstGeom prst="rect">
                <a:avLst/>
              </a:prstGeom>
              <a:grpFill/>
              <a:ln>
                <a:noFill/>
              </a:ln>
            </p:spPr>
          </p:pic>
          <p:pic>
            <p:nvPicPr>
              <p:cNvPr id="42" name="Picture 41"/>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6172805" y="2761825"/>
                <a:ext cx="780290" cy="780290"/>
              </a:xfrm>
              <a:prstGeom prst="rect">
                <a:avLst/>
              </a:prstGeom>
              <a:grpFill/>
              <a:ln>
                <a:noFill/>
              </a:ln>
            </p:spPr>
          </p:pic>
          <p:pic>
            <p:nvPicPr>
              <p:cNvPr id="43" name="Picture 42"/>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8701418" y="2761825"/>
                <a:ext cx="780290" cy="780290"/>
              </a:xfrm>
              <a:prstGeom prst="rect">
                <a:avLst/>
              </a:prstGeom>
              <a:grpFill/>
              <a:ln>
                <a:noFill/>
              </a:ln>
            </p:spPr>
          </p:pic>
          <p:pic>
            <p:nvPicPr>
              <p:cNvPr id="44" name="Picture 43"/>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7858547" y="2761825"/>
                <a:ext cx="780290" cy="780290"/>
              </a:xfrm>
              <a:prstGeom prst="rect">
                <a:avLst/>
              </a:prstGeom>
              <a:grpFill/>
              <a:ln>
                <a:noFill/>
              </a:ln>
            </p:spPr>
          </p:pic>
          <p:pic>
            <p:nvPicPr>
              <p:cNvPr id="45" name="Picture 44"/>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9544288" y="2761825"/>
                <a:ext cx="780290" cy="780290"/>
              </a:xfrm>
              <a:prstGeom prst="rect">
                <a:avLst/>
              </a:prstGeom>
              <a:grpFill/>
              <a:ln>
                <a:noFill/>
              </a:ln>
            </p:spPr>
          </p:pic>
        </p:grpSp>
        <p:pic>
          <p:nvPicPr>
            <p:cNvPr id="47" name="Picture 46"/>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2967575" y="3585250"/>
              <a:ext cx="508893" cy="508371"/>
            </a:xfrm>
            <a:prstGeom prst="rect">
              <a:avLst/>
            </a:prstGeom>
            <a:grpFill/>
            <a:ln>
              <a:noFill/>
            </a:ln>
          </p:spPr>
        </p:pic>
      </p:grpSp>
      <p:sp>
        <p:nvSpPr>
          <p:cNvPr id="102" name="UP ARROW"/>
          <p:cNvSpPr>
            <a:spLocks/>
          </p:cNvSpPr>
          <p:nvPr/>
        </p:nvSpPr>
        <p:spPr bwMode="auto">
          <a:xfrm>
            <a:off x="5213206" y="3712446"/>
            <a:ext cx="3962190" cy="2627623"/>
          </a:xfrm>
          <a:custGeom>
            <a:avLst/>
            <a:gdLst/>
            <a:ahLst/>
            <a:cxnLst>
              <a:cxn ang="0">
                <a:pos x="29" y="2041"/>
              </a:cxn>
              <a:cxn ang="0">
                <a:pos x="2688" y="536"/>
              </a:cxn>
              <a:cxn ang="0">
                <a:pos x="2851" y="619"/>
              </a:cxn>
              <a:cxn ang="0">
                <a:pos x="2745" y="0"/>
              </a:cxn>
              <a:cxn ang="0">
                <a:pos x="2182" y="440"/>
              </a:cxn>
              <a:cxn ang="0">
                <a:pos x="2365" y="450"/>
              </a:cxn>
              <a:cxn ang="0">
                <a:pos x="0" y="2041"/>
              </a:cxn>
            </a:cxnLst>
            <a:rect l="0" t="0" r="r" b="b"/>
            <a:pathLst>
              <a:path w="2851" h="2041">
                <a:moveTo>
                  <a:pt x="29" y="2041"/>
                </a:moveTo>
                <a:cubicBezTo>
                  <a:pt x="1973" y="2041"/>
                  <a:pt x="2688" y="536"/>
                  <a:pt x="2688" y="536"/>
                </a:cubicBezTo>
                <a:cubicBezTo>
                  <a:pt x="2851" y="619"/>
                  <a:pt x="2851" y="619"/>
                  <a:pt x="2851" y="619"/>
                </a:cubicBezTo>
                <a:cubicBezTo>
                  <a:pt x="2745" y="0"/>
                  <a:pt x="2745" y="0"/>
                  <a:pt x="2745" y="0"/>
                </a:cubicBezTo>
                <a:cubicBezTo>
                  <a:pt x="2400" y="300"/>
                  <a:pt x="2182" y="440"/>
                  <a:pt x="2182" y="440"/>
                </a:cubicBezTo>
                <a:cubicBezTo>
                  <a:pt x="2365" y="450"/>
                  <a:pt x="2365" y="450"/>
                  <a:pt x="2365" y="450"/>
                </a:cubicBezTo>
                <a:cubicBezTo>
                  <a:pt x="2365" y="450"/>
                  <a:pt x="1878" y="1748"/>
                  <a:pt x="0" y="2041"/>
                </a:cubicBezTo>
              </a:path>
            </a:pathLst>
          </a:custGeom>
          <a:solidFill>
            <a:schemeClr val="bg2">
              <a:alpha val="28000"/>
            </a:schemeClr>
          </a:solidFill>
          <a:ln w="9525">
            <a:noFill/>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 name="Oval 1"/>
          <p:cNvSpPr/>
          <p:nvPr/>
        </p:nvSpPr>
        <p:spPr bwMode="auto">
          <a:xfrm>
            <a:off x="166938" y="2587343"/>
            <a:ext cx="6897825" cy="4183571"/>
          </a:xfrm>
          <a:prstGeom prst="ellipse">
            <a:avLst/>
          </a:prstGeom>
          <a:noFill/>
          <a:ln w="76200">
            <a:solidFill>
              <a:srgbClr val="FFC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Oval 99"/>
          <p:cNvSpPr/>
          <p:nvPr/>
        </p:nvSpPr>
        <p:spPr bwMode="auto">
          <a:xfrm>
            <a:off x="5142809" y="333852"/>
            <a:ext cx="6897825" cy="4183571"/>
          </a:xfrm>
          <a:prstGeom prst="ellipse">
            <a:avLst/>
          </a:prstGeom>
          <a:noFill/>
          <a:ln w="76200">
            <a:solidFill>
              <a:srgbClr val="00B05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061896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ipe(down)">
                                      <p:cBhvr>
                                        <p:cTn id="7" dur="500"/>
                                        <p:tgtEl>
                                          <p:spTgt spid="10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500"/>
                                        <p:tgtEl>
                                          <p:spTgt spid="50"/>
                                        </p:tgtEl>
                                      </p:cBhvr>
                                    </p:animEffect>
                                  </p:childTnLst>
                                </p:cTn>
                              </p:par>
                              <p:par>
                                <p:cTn id="12" presetID="10" presetClass="exit" presetSubtype="0" fill="hold" grpId="1" nodeType="withEffect">
                                  <p:stCondLst>
                                    <p:cond delay="0"/>
                                  </p:stCondLst>
                                  <p:childTnLst>
                                    <p:animEffect transition="out" filter="fade">
                                      <p:cBhvr>
                                        <p:cTn id="13" dur="500"/>
                                        <p:tgtEl>
                                          <p:spTgt spid="102"/>
                                        </p:tgtEl>
                                      </p:cBhvr>
                                    </p:animEffect>
                                    <p:set>
                                      <p:cBhvr>
                                        <p:cTn id="14" dur="1" fill="hold">
                                          <p:stCondLst>
                                            <p:cond delay="499"/>
                                          </p:stCondLst>
                                        </p:cTn>
                                        <p:tgtEl>
                                          <p:spTgt spid="10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2" grpId="1"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Parallel Loading with </a:t>
            </a:r>
            <a:r>
              <a:rPr lang="en-GB" dirty="0" err="1"/>
              <a:t>PolyBase</a:t>
            </a:r>
            <a:endParaRPr lang="en-US" dirty="0"/>
          </a:p>
        </p:txBody>
      </p:sp>
      <p:grpSp>
        <p:nvGrpSpPr>
          <p:cNvPr id="3" name="Group 2"/>
          <p:cNvGrpSpPr/>
          <p:nvPr/>
        </p:nvGrpSpPr>
        <p:grpSpPr>
          <a:xfrm>
            <a:off x="4613873" y="1189495"/>
            <a:ext cx="2823385" cy="1552861"/>
            <a:chOff x="6794301" y="1212849"/>
            <a:chExt cx="2880000" cy="1584000"/>
          </a:xfrm>
        </p:grpSpPr>
        <p:sp>
          <p:nvSpPr>
            <p:cNvPr id="4" name="Rectangle 3"/>
            <p:cNvSpPr/>
            <p:nvPr/>
          </p:nvSpPr>
          <p:spPr bwMode="auto">
            <a:xfrm>
              <a:off x="6794301" y="1212849"/>
              <a:ext cx="2880000" cy="1584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eaLnBrk="1" fontAlgn="base" latinLnBrk="0" hangingPunct="1">
                <a:lnSpc>
                  <a:spcPct val="90000"/>
                </a:lnSpc>
                <a:spcBef>
                  <a:spcPct val="0"/>
                </a:spcBef>
                <a:spcAft>
                  <a:spcPct val="0"/>
                </a:spcAft>
                <a:buClrTx/>
                <a:buSzTx/>
                <a:buFontTx/>
                <a:buNone/>
                <a:tabLst/>
                <a:defRPr/>
              </a:pPr>
              <a:r>
                <a:rPr kumimoji="0" lang="en-GB"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Compute Node</a:t>
              </a:r>
            </a:p>
          </p:txBody>
        </p:sp>
        <p:sp>
          <p:nvSpPr>
            <p:cNvPr id="5" name="Rectangle 4"/>
            <p:cNvSpPr/>
            <p:nvPr/>
          </p:nvSpPr>
          <p:spPr bwMode="auto">
            <a:xfrm>
              <a:off x="6794301" y="1752849"/>
              <a:ext cx="2880000" cy="540000"/>
            </a:xfrm>
            <a:prstGeom prst="rect">
              <a:avLst/>
            </a:prstGeom>
            <a:solidFill>
              <a:srgbClr val="69C8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73" eaLnBrk="1" fontAlgn="base" latinLnBrk="0" hangingPunct="1">
                <a:lnSpc>
                  <a:spcPct val="90000"/>
                </a:lnSpc>
                <a:spcBef>
                  <a:spcPct val="0"/>
                </a:spcBef>
                <a:spcAft>
                  <a:spcPct val="0"/>
                </a:spcAft>
                <a:buClrTx/>
                <a:buSzTx/>
                <a:buFontTx/>
                <a:buNone/>
                <a:tabLst/>
                <a:defRPr/>
              </a:pPr>
              <a:r>
                <a:rPr kumimoji="0" lang="en-GB" sz="2353" b="0" i="0" u="none" strike="noStrike" kern="0" cap="none" spc="0" normalizeH="0" baseline="0" noProof="0" dirty="0">
                  <a:ln>
                    <a:noFill/>
                  </a:ln>
                  <a:solidFill>
                    <a:schemeClr val="bg1"/>
                  </a:solidFill>
                  <a:effectLst/>
                  <a:uLnTx/>
                  <a:uFillTx/>
                  <a:ea typeface="Segoe UI" pitchFamily="34" charset="0"/>
                  <a:cs typeface="Segoe UI" pitchFamily="34" charset="0"/>
                </a:rPr>
                <a:t>DMS</a:t>
              </a:r>
            </a:p>
          </p:txBody>
        </p:sp>
        <p:sp>
          <p:nvSpPr>
            <p:cNvPr id="6" name="Rectangle 5"/>
            <p:cNvSpPr/>
            <p:nvPr/>
          </p:nvSpPr>
          <p:spPr bwMode="auto">
            <a:xfrm>
              <a:off x="7823837" y="1842849"/>
              <a:ext cx="1850464" cy="360000"/>
            </a:xfrm>
            <a:prstGeom prst="rect">
              <a:avLst/>
            </a:prstGeom>
            <a:solidFill>
              <a:srgbClr val="17244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73" eaLnBrk="1" fontAlgn="base" latinLnBrk="0" hangingPunct="1">
                <a:lnSpc>
                  <a:spcPct val="90000"/>
                </a:lnSpc>
                <a:spcBef>
                  <a:spcPct val="0"/>
                </a:spcBef>
                <a:spcAft>
                  <a:spcPct val="0"/>
                </a:spcAft>
                <a:buClrTx/>
                <a:buSzTx/>
                <a:buFontTx/>
                <a:buNone/>
                <a:tabLst/>
                <a:defRPr/>
              </a:pPr>
              <a:r>
                <a:rPr kumimoji="0" lang="en-GB"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Bridge</a:t>
              </a:r>
            </a:p>
          </p:txBody>
        </p:sp>
      </p:grpSp>
      <p:grpSp>
        <p:nvGrpSpPr>
          <p:cNvPr id="7" name="Group 6"/>
          <p:cNvGrpSpPr/>
          <p:nvPr/>
        </p:nvGrpSpPr>
        <p:grpSpPr>
          <a:xfrm>
            <a:off x="4613873" y="2865463"/>
            <a:ext cx="2823385" cy="1552861"/>
            <a:chOff x="6794301" y="1212849"/>
            <a:chExt cx="2880000" cy="1584000"/>
          </a:xfrm>
        </p:grpSpPr>
        <p:sp>
          <p:nvSpPr>
            <p:cNvPr id="8" name="Rectangle 7"/>
            <p:cNvSpPr/>
            <p:nvPr/>
          </p:nvSpPr>
          <p:spPr bwMode="auto">
            <a:xfrm>
              <a:off x="6794301" y="1212849"/>
              <a:ext cx="2880000" cy="1584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eaLnBrk="1" fontAlgn="base" latinLnBrk="0" hangingPunct="1">
                <a:lnSpc>
                  <a:spcPct val="90000"/>
                </a:lnSpc>
                <a:spcBef>
                  <a:spcPct val="0"/>
                </a:spcBef>
                <a:spcAft>
                  <a:spcPct val="0"/>
                </a:spcAft>
                <a:buClrTx/>
                <a:buSzTx/>
                <a:buFontTx/>
                <a:buNone/>
                <a:tabLst/>
                <a:defRPr/>
              </a:pPr>
              <a:r>
                <a:rPr kumimoji="0" lang="en-GB"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Compute Node</a:t>
              </a:r>
            </a:p>
          </p:txBody>
        </p:sp>
        <p:sp>
          <p:nvSpPr>
            <p:cNvPr id="9" name="Rectangle 8"/>
            <p:cNvSpPr/>
            <p:nvPr/>
          </p:nvSpPr>
          <p:spPr bwMode="auto">
            <a:xfrm>
              <a:off x="6794301" y="1752849"/>
              <a:ext cx="2880000" cy="540000"/>
            </a:xfrm>
            <a:prstGeom prst="rect">
              <a:avLst/>
            </a:prstGeom>
            <a:solidFill>
              <a:srgbClr val="69C8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73" eaLnBrk="1" fontAlgn="base" latinLnBrk="0" hangingPunct="1">
                <a:lnSpc>
                  <a:spcPct val="90000"/>
                </a:lnSpc>
                <a:spcBef>
                  <a:spcPct val="0"/>
                </a:spcBef>
                <a:spcAft>
                  <a:spcPct val="0"/>
                </a:spcAft>
                <a:buClrTx/>
                <a:buSzTx/>
                <a:buFontTx/>
                <a:buNone/>
                <a:tabLst/>
                <a:defRPr/>
              </a:pPr>
              <a:r>
                <a:rPr kumimoji="0" lang="en-GB" sz="2353" b="0" i="0" u="none" strike="noStrike" kern="0" cap="none" spc="0" normalizeH="0" baseline="0" noProof="0" dirty="0">
                  <a:ln>
                    <a:noFill/>
                  </a:ln>
                  <a:solidFill>
                    <a:schemeClr val="bg1"/>
                  </a:solidFill>
                  <a:effectLst/>
                  <a:uLnTx/>
                  <a:uFillTx/>
                  <a:ea typeface="Segoe UI" pitchFamily="34" charset="0"/>
                  <a:cs typeface="Segoe UI" pitchFamily="34" charset="0"/>
                </a:rPr>
                <a:t>DMS</a:t>
              </a:r>
            </a:p>
          </p:txBody>
        </p:sp>
        <p:sp>
          <p:nvSpPr>
            <p:cNvPr id="10" name="Rectangle 9"/>
            <p:cNvSpPr/>
            <p:nvPr/>
          </p:nvSpPr>
          <p:spPr bwMode="auto">
            <a:xfrm>
              <a:off x="7823837" y="1842849"/>
              <a:ext cx="1850464" cy="360000"/>
            </a:xfrm>
            <a:prstGeom prst="rect">
              <a:avLst/>
            </a:prstGeom>
            <a:solidFill>
              <a:srgbClr val="17244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73" eaLnBrk="1" fontAlgn="base" latinLnBrk="0" hangingPunct="1">
                <a:lnSpc>
                  <a:spcPct val="90000"/>
                </a:lnSpc>
                <a:spcBef>
                  <a:spcPct val="0"/>
                </a:spcBef>
                <a:spcAft>
                  <a:spcPct val="0"/>
                </a:spcAft>
                <a:buClrTx/>
                <a:buSzTx/>
                <a:buFontTx/>
                <a:buNone/>
                <a:tabLst/>
                <a:defRPr/>
              </a:pPr>
              <a:r>
                <a:rPr kumimoji="0" lang="en-GB"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Bridge</a:t>
              </a:r>
            </a:p>
          </p:txBody>
        </p:sp>
      </p:grpSp>
      <p:grpSp>
        <p:nvGrpSpPr>
          <p:cNvPr id="11" name="Group 10"/>
          <p:cNvGrpSpPr/>
          <p:nvPr/>
        </p:nvGrpSpPr>
        <p:grpSpPr>
          <a:xfrm>
            <a:off x="4613873" y="4541431"/>
            <a:ext cx="2823385" cy="1552861"/>
            <a:chOff x="6794301" y="1212849"/>
            <a:chExt cx="2880000" cy="1584000"/>
          </a:xfrm>
        </p:grpSpPr>
        <p:sp>
          <p:nvSpPr>
            <p:cNvPr id="12" name="Rectangle 11"/>
            <p:cNvSpPr/>
            <p:nvPr/>
          </p:nvSpPr>
          <p:spPr bwMode="auto">
            <a:xfrm>
              <a:off x="6794301" y="1212849"/>
              <a:ext cx="2880000" cy="1584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eaLnBrk="1" fontAlgn="base" latinLnBrk="0" hangingPunct="1">
                <a:lnSpc>
                  <a:spcPct val="90000"/>
                </a:lnSpc>
                <a:spcBef>
                  <a:spcPct val="0"/>
                </a:spcBef>
                <a:spcAft>
                  <a:spcPct val="0"/>
                </a:spcAft>
                <a:buClrTx/>
                <a:buSzTx/>
                <a:buFontTx/>
                <a:buNone/>
                <a:tabLst/>
                <a:defRPr/>
              </a:pPr>
              <a:r>
                <a:rPr kumimoji="0" lang="en-GB"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Compute Node</a:t>
              </a:r>
            </a:p>
          </p:txBody>
        </p:sp>
        <p:sp>
          <p:nvSpPr>
            <p:cNvPr id="13" name="Rectangle 12"/>
            <p:cNvSpPr/>
            <p:nvPr/>
          </p:nvSpPr>
          <p:spPr bwMode="auto">
            <a:xfrm>
              <a:off x="6794301" y="1752849"/>
              <a:ext cx="2880000" cy="540000"/>
            </a:xfrm>
            <a:prstGeom prst="rect">
              <a:avLst/>
            </a:prstGeom>
            <a:solidFill>
              <a:srgbClr val="69C8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73" eaLnBrk="1" fontAlgn="base" latinLnBrk="0" hangingPunct="1">
                <a:lnSpc>
                  <a:spcPct val="90000"/>
                </a:lnSpc>
                <a:spcBef>
                  <a:spcPct val="0"/>
                </a:spcBef>
                <a:spcAft>
                  <a:spcPct val="0"/>
                </a:spcAft>
                <a:buClrTx/>
                <a:buSzTx/>
                <a:buFontTx/>
                <a:buNone/>
                <a:tabLst/>
                <a:defRPr/>
              </a:pPr>
              <a:r>
                <a:rPr kumimoji="0" lang="en-GB" sz="2353" b="0" i="0" u="none" strike="noStrike" kern="0" cap="none" spc="0" normalizeH="0" baseline="0" noProof="0" dirty="0">
                  <a:ln>
                    <a:noFill/>
                  </a:ln>
                  <a:solidFill>
                    <a:schemeClr val="bg1"/>
                  </a:solidFill>
                  <a:effectLst/>
                  <a:uLnTx/>
                  <a:uFillTx/>
                  <a:ea typeface="Segoe UI" pitchFamily="34" charset="0"/>
                  <a:cs typeface="Segoe UI" pitchFamily="34" charset="0"/>
                </a:rPr>
                <a:t>DMS</a:t>
              </a:r>
            </a:p>
          </p:txBody>
        </p:sp>
        <p:sp>
          <p:nvSpPr>
            <p:cNvPr id="14" name="Rectangle 13"/>
            <p:cNvSpPr/>
            <p:nvPr/>
          </p:nvSpPr>
          <p:spPr bwMode="auto">
            <a:xfrm>
              <a:off x="7823837" y="1842849"/>
              <a:ext cx="1850464" cy="360000"/>
            </a:xfrm>
            <a:prstGeom prst="rect">
              <a:avLst/>
            </a:prstGeom>
            <a:solidFill>
              <a:srgbClr val="17244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73" eaLnBrk="1" fontAlgn="base" latinLnBrk="0" hangingPunct="1">
                <a:lnSpc>
                  <a:spcPct val="90000"/>
                </a:lnSpc>
                <a:spcBef>
                  <a:spcPct val="0"/>
                </a:spcBef>
                <a:spcAft>
                  <a:spcPct val="0"/>
                </a:spcAft>
                <a:buClrTx/>
                <a:buSzTx/>
                <a:buFontTx/>
                <a:buNone/>
                <a:tabLst/>
                <a:defRPr/>
              </a:pPr>
              <a:r>
                <a:rPr kumimoji="0" lang="en-GB"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Bridge</a:t>
              </a:r>
            </a:p>
          </p:txBody>
        </p:sp>
      </p:grpSp>
      <p:sp>
        <p:nvSpPr>
          <p:cNvPr id="15" name="Rectangle 14"/>
          <p:cNvSpPr/>
          <p:nvPr/>
        </p:nvSpPr>
        <p:spPr bwMode="auto">
          <a:xfrm>
            <a:off x="1624582" y="2860642"/>
            <a:ext cx="2329293" cy="1552861"/>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eaLnBrk="1" fontAlgn="base" latinLnBrk="0" hangingPunct="1">
              <a:lnSpc>
                <a:spcPct val="90000"/>
              </a:lnSpc>
              <a:spcBef>
                <a:spcPct val="0"/>
              </a:spcBef>
              <a:spcAft>
                <a:spcPct val="0"/>
              </a:spcAft>
              <a:buClrTx/>
              <a:buSzTx/>
              <a:buFontTx/>
              <a:buNone/>
              <a:tabLst/>
              <a:defRPr/>
            </a:pPr>
            <a:r>
              <a:rPr kumimoji="0" lang="en-GB"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Control Node</a:t>
            </a:r>
          </a:p>
        </p:txBody>
      </p:sp>
      <p:sp>
        <p:nvSpPr>
          <p:cNvPr id="16" name="Rectangle 15"/>
          <p:cNvSpPr/>
          <p:nvPr/>
        </p:nvSpPr>
        <p:spPr bwMode="auto">
          <a:xfrm>
            <a:off x="1624582" y="3390026"/>
            <a:ext cx="2329293" cy="529385"/>
          </a:xfrm>
          <a:prstGeom prst="rect">
            <a:avLst/>
          </a:prstGeom>
          <a:solidFill>
            <a:srgbClr val="69C8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73" eaLnBrk="1" fontAlgn="base" latinLnBrk="0" hangingPunct="1">
              <a:lnSpc>
                <a:spcPct val="90000"/>
              </a:lnSpc>
              <a:spcBef>
                <a:spcPct val="0"/>
              </a:spcBef>
              <a:spcAft>
                <a:spcPct val="0"/>
              </a:spcAft>
              <a:buClrTx/>
              <a:buSzTx/>
              <a:buFontTx/>
              <a:buNone/>
              <a:tabLst/>
              <a:defRPr/>
            </a:pPr>
            <a:r>
              <a:rPr kumimoji="0" lang="en-GB" sz="2353" b="0" i="0" u="none" strike="noStrike" kern="0" cap="none" spc="0" normalizeH="0" baseline="0" noProof="0" dirty="0">
                <a:ln>
                  <a:noFill/>
                </a:ln>
                <a:solidFill>
                  <a:schemeClr val="bg1"/>
                </a:solidFill>
                <a:effectLst/>
                <a:uLnTx/>
                <a:uFillTx/>
                <a:ea typeface="Segoe UI" pitchFamily="34" charset="0"/>
                <a:cs typeface="Segoe UI" pitchFamily="34" charset="0"/>
              </a:rPr>
              <a:t>DMS</a:t>
            </a:r>
          </a:p>
        </p:txBody>
      </p:sp>
      <p:cxnSp>
        <p:nvCxnSpPr>
          <p:cNvPr id="17" name="Elbow Connector 16"/>
          <p:cNvCxnSpPr>
            <a:stCxn id="16" idx="3"/>
            <a:endCxn id="5" idx="1"/>
          </p:cNvCxnSpPr>
          <p:nvPr/>
        </p:nvCxnSpPr>
        <p:spPr>
          <a:xfrm flipV="1">
            <a:off x="3953875" y="1983572"/>
            <a:ext cx="659997" cy="1671147"/>
          </a:xfrm>
          <a:prstGeom prst="bentConnector3">
            <a:avLst/>
          </a:prstGeom>
          <a:ln w="28575">
            <a:solidFill>
              <a:srgbClr val="69C8C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16" idx="3"/>
            <a:endCxn id="9" idx="1"/>
          </p:cNvCxnSpPr>
          <p:nvPr/>
        </p:nvCxnSpPr>
        <p:spPr>
          <a:xfrm>
            <a:off x="3953875" y="3654718"/>
            <a:ext cx="659997" cy="4821"/>
          </a:xfrm>
          <a:prstGeom prst="bentConnector3">
            <a:avLst>
              <a:gd name="adj1" fmla="val 50000"/>
            </a:avLst>
          </a:prstGeom>
          <a:ln w="28575">
            <a:solidFill>
              <a:srgbClr val="69C8C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6" idx="3"/>
            <a:endCxn id="13" idx="1"/>
          </p:cNvCxnSpPr>
          <p:nvPr/>
        </p:nvCxnSpPr>
        <p:spPr>
          <a:xfrm>
            <a:off x="3953875" y="3654719"/>
            <a:ext cx="659997" cy="1680789"/>
          </a:xfrm>
          <a:prstGeom prst="bentConnector3">
            <a:avLst>
              <a:gd name="adj1" fmla="val 50000"/>
            </a:avLst>
          </a:prstGeom>
          <a:ln w="28575">
            <a:solidFill>
              <a:srgbClr val="69C8C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bwMode="auto">
          <a:xfrm>
            <a:off x="8827091" y="1189493"/>
            <a:ext cx="1764616" cy="490563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9285" tIns="143428" rIns="179285" bIns="143428" numCol="1" spcCol="0" rtlCol="0" fromWordArt="0" anchor="b" anchorCtr="0" forceAA="0" compatLnSpc="1">
            <a:prstTxWarp prst="textNoShape">
              <a:avLst/>
            </a:prstTxWarp>
            <a:noAutofit/>
          </a:bodyPr>
          <a:lstStyle/>
          <a:p>
            <a:pPr marL="0" marR="0" lvl="0" indent="0" algn="ctr" defTabSz="914173" eaLnBrk="1" fontAlgn="base" latinLnBrk="0" hangingPunct="1">
              <a:lnSpc>
                <a:spcPct val="90000"/>
              </a:lnSpc>
              <a:spcBef>
                <a:spcPct val="0"/>
              </a:spcBef>
              <a:spcAft>
                <a:spcPct val="0"/>
              </a:spcAft>
              <a:buClrTx/>
              <a:buSzTx/>
              <a:buFontTx/>
              <a:buNone/>
              <a:tabLst/>
              <a:defRPr/>
            </a:pPr>
            <a:r>
              <a:rPr kumimoji="0" lang="en-GB"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Azure Storage Blob (ASB)</a:t>
            </a:r>
          </a:p>
        </p:txBody>
      </p:sp>
      <p:grpSp>
        <p:nvGrpSpPr>
          <p:cNvPr id="49" name="Group 48"/>
          <p:cNvGrpSpPr/>
          <p:nvPr/>
        </p:nvGrpSpPr>
        <p:grpSpPr>
          <a:xfrm>
            <a:off x="9047417" y="1293291"/>
            <a:ext cx="639828" cy="4697208"/>
            <a:chOff x="8000778" y="1302849"/>
            <a:chExt cx="652658" cy="4791397"/>
          </a:xfrm>
          <a:solidFill>
            <a:schemeClr val="tx1"/>
          </a:solidFill>
        </p:grpSpPr>
        <p:sp>
          <p:nvSpPr>
            <p:cNvPr id="24" name="Freeform 23"/>
            <p:cNvSpPr>
              <a:spLocks noEditPoints="1"/>
            </p:cNvSpPr>
            <p:nvPr/>
          </p:nvSpPr>
          <p:spPr bwMode="auto">
            <a:xfrm>
              <a:off x="8000778" y="4559965"/>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ln>
              <a:solidFill>
                <a:schemeClr val="bg1"/>
              </a:solidFill>
            </a:ln>
            <a:extLst/>
          </p:spPr>
          <p:style>
            <a:lnRef idx="2">
              <a:schemeClr val="accent2"/>
            </a:lnRef>
            <a:fillRef idx="1">
              <a:schemeClr val="lt1"/>
            </a:fillRef>
            <a:effectRef idx="0">
              <a:schemeClr val="accent2"/>
            </a:effectRef>
            <a:fontRef idx="minor">
              <a:schemeClr val="dk1"/>
            </a:fontRef>
          </p:style>
          <p:txBody>
            <a:bodyPr vert="horz" wrap="square" lIns="89643" tIns="44821" rIns="89643" bIns="44821" numCol="1" anchor="t" anchorCtr="0" compatLnSpc="1">
              <a:prstTxWarp prst="textNoShape">
                <a:avLst/>
              </a:prstTxWarp>
            </a:bodyPr>
            <a:lstStyle/>
            <a:p>
              <a:pPr marL="0" marR="0" lvl="0" indent="0" defTabSz="896243"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000000"/>
                </a:solidFill>
                <a:effectLst/>
                <a:uLnTx/>
                <a:uFillTx/>
              </a:endParaRPr>
            </a:p>
          </p:txBody>
        </p:sp>
        <p:sp>
          <p:nvSpPr>
            <p:cNvPr id="30" name="Freeform 29"/>
            <p:cNvSpPr>
              <a:spLocks noEditPoints="1"/>
            </p:cNvSpPr>
            <p:nvPr/>
          </p:nvSpPr>
          <p:spPr bwMode="auto">
            <a:xfrm>
              <a:off x="8000778" y="3745686"/>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ln>
              <a:solidFill>
                <a:schemeClr val="bg1"/>
              </a:solidFill>
            </a:ln>
            <a:extLst/>
          </p:spPr>
          <p:style>
            <a:lnRef idx="2">
              <a:schemeClr val="accent2"/>
            </a:lnRef>
            <a:fillRef idx="1">
              <a:schemeClr val="lt1"/>
            </a:fillRef>
            <a:effectRef idx="0">
              <a:schemeClr val="accent2"/>
            </a:effectRef>
            <a:fontRef idx="minor">
              <a:schemeClr val="dk1"/>
            </a:fontRef>
          </p:style>
          <p:txBody>
            <a:bodyPr vert="horz" wrap="square" lIns="89643" tIns="44821" rIns="89643" bIns="44821" numCol="1" anchor="t" anchorCtr="0" compatLnSpc="1">
              <a:prstTxWarp prst="textNoShape">
                <a:avLst/>
              </a:prstTxWarp>
            </a:bodyPr>
            <a:lstStyle/>
            <a:p>
              <a:pPr marL="0" marR="0" lvl="0" indent="0" defTabSz="896243"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000000"/>
                </a:solidFill>
                <a:effectLst/>
                <a:uLnTx/>
                <a:uFillTx/>
              </a:endParaRPr>
            </a:p>
          </p:txBody>
        </p:sp>
        <p:sp>
          <p:nvSpPr>
            <p:cNvPr id="36" name="Freeform 35"/>
            <p:cNvSpPr>
              <a:spLocks noEditPoints="1"/>
            </p:cNvSpPr>
            <p:nvPr/>
          </p:nvSpPr>
          <p:spPr bwMode="auto">
            <a:xfrm>
              <a:off x="8005436" y="2931407"/>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ln>
              <a:solidFill>
                <a:schemeClr val="bg1"/>
              </a:solidFill>
            </a:ln>
            <a:extLst/>
          </p:spPr>
          <p:style>
            <a:lnRef idx="2">
              <a:schemeClr val="accent2"/>
            </a:lnRef>
            <a:fillRef idx="1">
              <a:schemeClr val="lt1"/>
            </a:fillRef>
            <a:effectRef idx="0">
              <a:schemeClr val="accent2"/>
            </a:effectRef>
            <a:fontRef idx="minor">
              <a:schemeClr val="dk1"/>
            </a:fontRef>
          </p:style>
          <p:txBody>
            <a:bodyPr vert="horz" wrap="square" lIns="89643" tIns="44821" rIns="89643" bIns="44821" numCol="1" anchor="t" anchorCtr="0" compatLnSpc="1">
              <a:prstTxWarp prst="textNoShape">
                <a:avLst/>
              </a:prstTxWarp>
            </a:bodyPr>
            <a:lstStyle/>
            <a:p>
              <a:pPr marL="0" marR="0" lvl="0" indent="0" defTabSz="896243"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000000"/>
                </a:solidFill>
                <a:effectLst/>
                <a:uLnTx/>
                <a:uFillTx/>
              </a:endParaRPr>
            </a:p>
          </p:txBody>
        </p:sp>
        <p:sp>
          <p:nvSpPr>
            <p:cNvPr id="42" name="Freeform 41"/>
            <p:cNvSpPr>
              <a:spLocks noEditPoints="1"/>
            </p:cNvSpPr>
            <p:nvPr/>
          </p:nvSpPr>
          <p:spPr bwMode="auto">
            <a:xfrm>
              <a:off x="8000778" y="2117128"/>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ln>
              <a:solidFill>
                <a:schemeClr val="bg1"/>
              </a:solidFill>
            </a:ln>
            <a:extLst/>
          </p:spPr>
          <p:style>
            <a:lnRef idx="2">
              <a:schemeClr val="accent2"/>
            </a:lnRef>
            <a:fillRef idx="1">
              <a:schemeClr val="lt1"/>
            </a:fillRef>
            <a:effectRef idx="0">
              <a:schemeClr val="accent2"/>
            </a:effectRef>
            <a:fontRef idx="minor">
              <a:schemeClr val="dk1"/>
            </a:fontRef>
          </p:style>
          <p:txBody>
            <a:bodyPr vert="horz" wrap="square" lIns="89643" tIns="44821" rIns="89643" bIns="44821" numCol="1" anchor="t" anchorCtr="0" compatLnSpc="1">
              <a:prstTxWarp prst="textNoShape">
                <a:avLst/>
              </a:prstTxWarp>
            </a:bodyPr>
            <a:lstStyle/>
            <a:p>
              <a:pPr marL="0" marR="0" lvl="0" indent="0" defTabSz="896243"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000000"/>
                </a:solidFill>
                <a:effectLst/>
                <a:uLnTx/>
                <a:uFillTx/>
              </a:endParaRPr>
            </a:p>
          </p:txBody>
        </p:sp>
        <p:sp>
          <p:nvSpPr>
            <p:cNvPr id="47" name="Freeform 46"/>
            <p:cNvSpPr>
              <a:spLocks noEditPoints="1"/>
            </p:cNvSpPr>
            <p:nvPr/>
          </p:nvSpPr>
          <p:spPr bwMode="auto">
            <a:xfrm>
              <a:off x="8000778" y="1302849"/>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ln>
              <a:solidFill>
                <a:schemeClr val="bg1"/>
              </a:solidFill>
            </a:ln>
            <a:extLst/>
          </p:spPr>
          <p:style>
            <a:lnRef idx="2">
              <a:schemeClr val="accent2"/>
            </a:lnRef>
            <a:fillRef idx="1">
              <a:schemeClr val="lt1"/>
            </a:fillRef>
            <a:effectRef idx="0">
              <a:schemeClr val="accent2"/>
            </a:effectRef>
            <a:fontRef idx="minor">
              <a:schemeClr val="dk1"/>
            </a:fontRef>
          </p:style>
          <p:txBody>
            <a:bodyPr vert="horz" wrap="square" lIns="89643" tIns="44821" rIns="89643" bIns="44821" numCol="1" anchor="t" anchorCtr="0" compatLnSpc="1">
              <a:prstTxWarp prst="textNoShape">
                <a:avLst/>
              </a:prstTxWarp>
            </a:bodyPr>
            <a:lstStyle/>
            <a:p>
              <a:pPr marL="0" marR="0" lvl="0" indent="0" defTabSz="896243"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000000"/>
                </a:solidFill>
                <a:effectLst/>
                <a:uLnTx/>
                <a:uFillTx/>
              </a:endParaRPr>
            </a:p>
          </p:txBody>
        </p:sp>
        <p:sp>
          <p:nvSpPr>
            <p:cNvPr id="48" name="Freeform 47"/>
            <p:cNvSpPr>
              <a:spLocks noEditPoints="1"/>
            </p:cNvSpPr>
            <p:nvPr/>
          </p:nvSpPr>
          <p:spPr bwMode="auto">
            <a:xfrm>
              <a:off x="8000778" y="5374246"/>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ln>
              <a:solidFill>
                <a:schemeClr val="bg1"/>
              </a:solidFill>
            </a:ln>
            <a:extLst/>
          </p:spPr>
          <p:style>
            <a:lnRef idx="2">
              <a:schemeClr val="accent2"/>
            </a:lnRef>
            <a:fillRef idx="1">
              <a:schemeClr val="lt1"/>
            </a:fillRef>
            <a:effectRef idx="0">
              <a:schemeClr val="accent2"/>
            </a:effectRef>
            <a:fontRef idx="minor">
              <a:schemeClr val="dk1"/>
            </a:fontRef>
          </p:style>
          <p:txBody>
            <a:bodyPr vert="horz" wrap="square" lIns="89643" tIns="44821" rIns="89643" bIns="44821" numCol="1" anchor="t" anchorCtr="0" compatLnSpc="1">
              <a:prstTxWarp prst="textNoShape">
                <a:avLst/>
              </a:prstTxWarp>
            </a:bodyPr>
            <a:lstStyle/>
            <a:p>
              <a:pPr marL="0" marR="0" lvl="0" indent="0" defTabSz="896243"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000000"/>
                </a:solidFill>
                <a:effectLst/>
                <a:uLnTx/>
                <a:uFillTx/>
              </a:endParaRPr>
            </a:p>
          </p:txBody>
        </p:sp>
      </p:grpSp>
      <p:cxnSp>
        <p:nvCxnSpPr>
          <p:cNvPr id="52" name="Straight Connector 51"/>
          <p:cNvCxnSpPr>
            <a:stCxn id="6" idx="3"/>
            <a:endCxn id="48" idx="0"/>
          </p:cNvCxnSpPr>
          <p:nvPr/>
        </p:nvCxnSpPr>
        <p:spPr>
          <a:xfrm>
            <a:off x="7437258" y="1983571"/>
            <a:ext cx="1735021" cy="3482803"/>
          </a:xfrm>
          <a:prstGeom prst="line">
            <a:avLst/>
          </a:prstGeom>
          <a:ln w="28575">
            <a:solidFill>
              <a:srgbClr val="69C8CA"/>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3"/>
            <a:endCxn id="24" idx="3"/>
          </p:cNvCxnSpPr>
          <p:nvPr/>
        </p:nvCxnSpPr>
        <p:spPr>
          <a:xfrm>
            <a:off x="7437258" y="1983573"/>
            <a:ext cx="1735021" cy="2709396"/>
          </a:xfrm>
          <a:prstGeom prst="line">
            <a:avLst/>
          </a:prstGeom>
          <a:ln w="28575">
            <a:solidFill>
              <a:srgbClr val="69C8CA"/>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6" idx="3"/>
            <a:endCxn id="30" idx="0"/>
          </p:cNvCxnSpPr>
          <p:nvPr/>
        </p:nvCxnSpPr>
        <p:spPr>
          <a:xfrm>
            <a:off x="7437258" y="1983571"/>
            <a:ext cx="1735021" cy="1886256"/>
          </a:xfrm>
          <a:prstGeom prst="line">
            <a:avLst/>
          </a:prstGeom>
          <a:ln w="28575">
            <a:solidFill>
              <a:srgbClr val="69C8CA"/>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6" idx="3"/>
            <a:endCxn id="36" idx="0"/>
          </p:cNvCxnSpPr>
          <p:nvPr/>
        </p:nvCxnSpPr>
        <p:spPr>
          <a:xfrm>
            <a:off x="7437258" y="1983572"/>
            <a:ext cx="1739588" cy="1087984"/>
          </a:xfrm>
          <a:prstGeom prst="line">
            <a:avLst/>
          </a:prstGeom>
          <a:ln w="28575">
            <a:solidFill>
              <a:srgbClr val="69C8CA"/>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6" idx="3"/>
            <a:endCxn id="42" idx="0"/>
          </p:cNvCxnSpPr>
          <p:nvPr/>
        </p:nvCxnSpPr>
        <p:spPr>
          <a:xfrm>
            <a:off x="7437258" y="1983571"/>
            <a:ext cx="1735021" cy="289712"/>
          </a:xfrm>
          <a:prstGeom prst="line">
            <a:avLst/>
          </a:prstGeom>
          <a:ln w="28575">
            <a:solidFill>
              <a:srgbClr val="69C8CA"/>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 idx="3"/>
            <a:endCxn id="47" idx="0"/>
          </p:cNvCxnSpPr>
          <p:nvPr/>
        </p:nvCxnSpPr>
        <p:spPr>
          <a:xfrm flipV="1">
            <a:off x="7437258" y="1475013"/>
            <a:ext cx="1735021" cy="508559"/>
          </a:xfrm>
          <a:prstGeom prst="line">
            <a:avLst/>
          </a:prstGeom>
          <a:ln w="28575">
            <a:solidFill>
              <a:srgbClr val="69C8CA"/>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10" idx="3"/>
            <a:endCxn id="47" idx="13"/>
          </p:cNvCxnSpPr>
          <p:nvPr/>
        </p:nvCxnSpPr>
        <p:spPr>
          <a:xfrm flipV="1">
            <a:off x="7437258" y="1639519"/>
            <a:ext cx="1735021" cy="2020021"/>
          </a:xfrm>
          <a:prstGeom prst="line">
            <a:avLst/>
          </a:prstGeom>
          <a:ln w="28575">
            <a:solidFill>
              <a:srgbClr val="69C8CA"/>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10" idx="3"/>
          </p:cNvCxnSpPr>
          <p:nvPr/>
        </p:nvCxnSpPr>
        <p:spPr>
          <a:xfrm flipV="1">
            <a:off x="7437258" y="2456787"/>
            <a:ext cx="1735021" cy="1202752"/>
          </a:xfrm>
          <a:prstGeom prst="line">
            <a:avLst/>
          </a:prstGeom>
          <a:ln w="28575">
            <a:solidFill>
              <a:srgbClr val="69C8CA"/>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10" idx="3"/>
            <a:endCxn id="36" idx="13"/>
          </p:cNvCxnSpPr>
          <p:nvPr/>
        </p:nvCxnSpPr>
        <p:spPr>
          <a:xfrm flipV="1">
            <a:off x="7437258" y="3236063"/>
            <a:ext cx="1739588" cy="423477"/>
          </a:xfrm>
          <a:prstGeom prst="line">
            <a:avLst/>
          </a:prstGeom>
          <a:ln w="28575">
            <a:solidFill>
              <a:srgbClr val="69C8CA"/>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10" idx="3"/>
            <a:endCxn id="30" idx="13"/>
          </p:cNvCxnSpPr>
          <p:nvPr/>
        </p:nvCxnSpPr>
        <p:spPr>
          <a:xfrm>
            <a:off x="7437258" y="3659539"/>
            <a:ext cx="1735021" cy="374795"/>
          </a:xfrm>
          <a:prstGeom prst="line">
            <a:avLst/>
          </a:prstGeom>
          <a:ln w="28575">
            <a:solidFill>
              <a:srgbClr val="69C8CA"/>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10" idx="3"/>
            <a:endCxn id="24" idx="13"/>
          </p:cNvCxnSpPr>
          <p:nvPr/>
        </p:nvCxnSpPr>
        <p:spPr>
          <a:xfrm>
            <a:off x="7437258" y="3659540"/>
            <a:ext cx="1735021" cy="1173067"/>
          </a:xfrm>
          <a:prstGeom prst="line">
            <a:avLst/>
          </a:prstGeom>
          <a:ln w="28575">
            <a:solidFill>
              <a:srgbClr val="69C8CA"/>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10" idx="3"/>
            <a:endCxn id="48" idx="13"/>
          </p:cNvCxnSpPr>
          <p:nvPr/>
        </p:nvCxnSpPr>
        <p:spPr>
          <a:xfrm>
            <a:off x="7437258" y="3659541"/>
            <a:ext cx="1735021" cy="1971340"/>
          </a:xfrm>
          <a:prstGeom prst="line">
            <a:avLst/>
          </a:prstGeom>
          <a:ln w="28575">
            <a:solidFill>
              <a:srgbClr val="69C8CA"/>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14" idx="3"/>
            <a:endCxn id="48" idx="15"/>
          </p:cNvCxnSpPr>
          <p:nvPr/>
        </p:nvCxnSpPr>
        <p:spPr>
          <a:xfrm>
            <a:off x="7437258" y="5335507"/>
            <a:ext cx="1735021" cy="400580"/>
          </a:xfrm>
          <a:prstGeom prst="line">
            <a:avLst/>
          </a:prstGeom>
          <a:ln w="28575">
            <a:solidFill>
              <a:srgbClr val="69C8CA"/>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14" idx="3"/>
            <a:endCxn id="24" idx="15"/>
          </p:cNvCxnSpPr>
          <p:nvPr/>
        </p:nvCxnSpPr>
        <p:spPr>
          <a:xfrm flipV="1">
            <a:off x="7437258" y="4937814"/>
            <a:ext cx="1735021" cy="397695"/>
          </a:xfrm>
          <a:prstGeom prst="line">
            <a:avLst/>
          </a:prstGeom>
          <a:ln w="28575">
            <a:solidFill>
              <a:srgbClr val="69C8CA"/>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14" idx="3"/>
            <a:endCxn id="30" idx="18"/>
          </p:cNvCxnSpPr>
          <p:nvPr/>
        </p:nvCxnSpPr>
        <p:spPr>
          <a:xfrm flipV="1">
            <a:off x="7437258" y="4114676"/>
            <a:ext cx="1735021" cy="1220833"/>
          </a:xfrm>
          <a:prstGeom prst="line">
            <a:avLst/>
          </a:prstGeom>
          <a:ln w="28575">
            <a:solidFill>
              <a:srgbClr val="69C8CA"/>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14" idx="3"/>
            <a:endCxn id="36" idx="18"/>
          </p:cNvCxnSpPr>
          <p:nvPr/>
        </p:nvCxnSpPr>
        <p:spPr>
          <a:xfrm flipV="1">
            <a:off x="7437258" y="3316404"/>
            <a:ext cx="1739588" cy="2019105"/>
          </a:xfrm>
          <a:prstGeom prst="line">
            <a:avLst/>
          </a:prstGeom>
          <a:ln w="28575">
            <a:solidFill>
              <a:srgbClr val="69C8CA"/>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14" idx="3"/>
            <a:endCxn id="42" idx="18"/>
          </p:cNvCxnSpPr>
          <p:nvPr/>
        </p:nvCxnSpPr>
        <p:spPr>
          <a:xfrm flipV="1">
            <a:off x="7437258" y="2518132"/>
            <a:ext cx="1735021" cy="2817377"/>
          </a:xfrm>
          <a:prstGeom prst="line">
            <a:avLst/>
          </a:prstGeom>
          <a:ln w="28575">
            <a:solidFill>
              <a:srgbClr val="69C8CA"/>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14" idx="3"/>
            <a:endCxn id="47" idx="18"/>
          </p:cNvCxnSpPr>
          <p:nvPr/>
        </p:nvCxnSpPr>
        <p:spPr>
          <a:xfrm flipV="1">
            <a:off x="7437258" y="1719860"/>
            <a:ext cx="1735021" cy="3615649"/>
          </a:xfrm>
          <a:prstGeom prst="line">
            <a:avLst/>
          </a:prstGeom>
          <a:ln w="28575">
            <a:solidFill>
              <a:srgbClr val="69C8CA"/>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43178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down)">
                                      <p:cBhvr>
                                        <p:cTn id="7" dur="500"/>
                                        <p:tgtEl>
                                          <p:spTgt spid="52"/>
                                        </p:tgtEl>
                                      </p:cBhvr>
                                    </p:animEffect>
                                  </p:childTnLst>
                                </p:cTn>
                              </p:par>
                              <p:par>
                                <p:cTn id="8" presetID="22" presetClass="entr" presetSubtype="4"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wipe(down)">
                                      <p:cBhvr>
                                        <p:cTn id="10" dur="500"/>
                                        <p:tgtEl>
                                          <p:spTgt spid="53"/>
                                        </p:tgtEl>
                                      </p:cBhvr>
                                    </p:animEffect>
                                  </p:childTnLst>
                                </p:cTn>
                              </p:par>
                              <p:par>
                                <p:cTn id="11" presetID="22" presetClass="entr" presetSubtype="4"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wipe(down)">
                                      <p:cBhvr>
                                        <p:cTn id="13" dur="500"/>
                                        <p:tgtEl>
                                          <p:spTgt spid="58"/>
                                        </p:tgtEl>
                                      </p:cBhvr>
                                    </p:animEffect>
                                  </p:childTnLst>
                                </p:cTn>
                              </p:par>
                              <p:par>
                                <p:cTn id="14" presetID="22" presetClass="entr" presetSubtype="4" fill="hold"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wipe(down)">
                                      <p:cBhvr>
                                        <p:cTn id="16" dur="500"/>
                                        <p:tgtEl>
                                          <p:spTgt spid="61"/>
                                        </p:tgtEl>
                                      </p:cBhvr>
                                    </p:animEffect>
                                  </p:childTnLst>
                                </p:cTn>
                              </p:par>
                              <p:par>
                                <p:cTn id="17" presetID="22" presetClass="entr" presetSubtype="4"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wipe(down)">
                                      <p:cBhvr>
                                        <p:cTn id="19" dur="500"/>
                                        <p:tgtEl>
                                          <p:spTgt spid="64"/>
                                        </p:tgtEl>
                                      </p:cBhvr>
                                    </p:animEffect>
                                  </p:childTnLst>
                                </p:cTn>
                              </p:par>
                              <p:par>
                                <p:cTn id="20" presetID="22" presetClass="entr" presetSubtype="4" fill="hold"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wipe(down)">
                                      <p:cBhvr>
                                        <p:cTn id="22" dur="500"/>
                                        <p:tgtEl>
                                          <p:spTgt spid="67"/>
                                        </p:tgtEl>
                                      </p:cBhvr>
                                    </p:animEffect>
                                  </p:childTnLst>
                                </p:cTn>
                              </p:par>
                              <p:par>
                                <p:cTn id="23" presetID="22" presetClass="entr" presetSubtype="4"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wipe(down)">
                                      <p:cBhvr>
                                        <p:cTn id="25" dur="500"/>
                                        <p:tgtEl>
                                          <p:spTgt spid="70"/>
                                        </p:tgtEl>
                                      </p:cBhvr>
                                    </p:animEffect>
                                  </p:childTnLst>
                                </p:cTn>
                              </p:par>
                              <p:par>
                                <p:cTn id="26" presetID="22" presetClass="entr" presetSubtype="4" fill="hold" nodeType="with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down)">
                                      <p:cBhvr>
                                        <p:cTn id="28" dur="500"/>
                                        <p:tgtEl>
                                          <p:spTgt spid="73"/>
                                        </p:tgtEl>
                                      </p:cBhvr>
                                    </p:animEffect>
                                  </p:childTnLst>
                                </p:cTn>
                              </p:par>
                              <p:par>
                                <p:cTn id="29" presetID="22" presetClass="entr" presetSubtype="4" fill="hold" nodeType="with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wipe(down)">
                                      <p:cBhvr>
                                        <p:cTn id="31" dur="500"/>
                                        <p:tgtEl>
                                          <p:spTgt spid="76"/>
                                        </p:tgtEl>
                                      </p:cBhvr>
                                    </p:animEffect>
                                  </p:childTnLst>
                                </p:cTn>
                              </p:par>
                              <p:par>
                                <p:cTn id="32" presetID="22" presetClass="entr" presetSubtype="4" fill="hold" nodeType="with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wipe(down)">
                                      <p:cBhvr>
                                        <p:cTn id="34" dur="500"/>
                                        <p:tgtEl>
                                          <p:spTgt spid="79"/>
                                        </p:tgtEl>
                                      </p:cBhvr>
                                    </p:animEffect>
                                  </p:childTnLst>
                                </p:cTn>
                              </p:par>
                              <p:par>
                                <p:cTn id="35" presetID="22" presetClass="entr" presetSubtype="4" fill="hold" nodeType="withEffect">
                                  <p:stCondLst>
                                    <p:cond delay="0"/>
                                  </p:stCondLst>
                                  <p:childTnLst>
                                    <p:set>
                                      <p:cBhvr>
                                        <p:cTn id="36" dur="1" fill="hold">
                                          <p:stCondLst>
                                            <p:cond delay="0"/>
                                          </p:stCondLst>
                                        </p:cTn>
                                        <p:tgtEl>
                                          <p:spTgt spid="86"/>
                                        </p:tgtEl>
                                        <p:attrNameLst>
                                          <p:attrName>style.visibility</p:attrName>
                                        </p:attrNameLst>
                                      </p:cBhvr>
                                      <p:to>
                                        <p:strVal val="visible"/>
                                      </p:to>
                                    </p:set>
                                    <p:animEffect transition="in" filter="wipe(down)">
                                      <p:cBhvr>
                                        <p:cTn id="37" dur="500"/>
                                        <p:tgtEl>
                                          <p:spTgt spid="86"/>
                                        </p:tgtEl>
                                      </p:cBhvr>
                                    </p:animEffect>
                                  </p:childTnLst>
                                </p:cTn>
                              </p:par>
                              <p:par>
                                <p:cTn id="38" presetID="22" presetClass="entr" presetSubtype="4" fill="hold" nodeType="withEffect">
                                  <p:stCondLst>
                                    <p:cond delay="0"/>
                                  </p:stCondLst>
                                  <p:childTnLst>
                                    <p:set>
                                      <p:cBhvr>
                                        <p:cTn id="39" dur="1" fill="hold">
                                          <p:stCondLst>
                                            <p:cond delay="0"/>
                                          </p:stCondLst>
                                        </p:cTn>
                                        <p:tgtEl>
                                          <p:spTgt spid="89"/>
                                        </p:tgtEl>
                                        <p:attrNameLst>
                                          <p:attrName>style.visibility</p:attrName>
                                        </p:attrNameLst>
                                      </p:cBhvr>
                                      <p:to>
                                        <p:strVal val="visible"/>
                                      </p:to>
                                    </p:set>
                                    <p:animEffect transition="in" filter="wipe(down)">
                                      <p:cBhvr>
                                        <p:cTn id="40" dur="500"/>
                                        <p:tgtEl>
                                          <p:spTgt spid="89"/>
                                        </p:tgtEl>
                                      </p:cBhvr>
                                    </p:animEffect>
                                  </p:childTnLst>
                                </p:cTn>
                              </p:par>
                              <p:par>
                                <p:cTn id="41" presetID="22" presetClass="entr" presetSubtype="4" fill="hold" nodeType="withEffect">
                                  <p:stCondLst>
                                    <p:cond delay="0"/>
                                  </p:stCondLst>
                                  <p:childTnLst>
                                    <p:set>
                                      <p:cBhvr>
                                        <p:cTn id="42" dur="1" fill="hold">
                                          <p:stCondLst>
                                            <p:cond delay="0"/>
                                          </p:stCondLst>
                                        </p:cTn>
                                        <p:tgtEl>
                                          <p:spTgt spid="92"/>
                                        </p:tgtEl>
                                        <p:attrNameLst>
                                          <p:attrName>style.visibility</p:attrName>
                                        </p:attrNameLst>
                                      </p:cBhvr>
                                      <p:to>
                                        <p:strVal val="visible"/>
                                      </p:to>
                                    </p:set>
                                    <p:animEffect transition="in" filter="wipe(down)">
                                      <p:cBhvr>
                                        <p:cTn id="43" dur="500"/>
                                        <p:tgtEl>
                                          <p:spTgt spid="92"/>
                                        </p:tgtEl>
                                      </p:cBhvr>
                                    </p:animEffect>
                                  </p:childTnLst>
                                </p:cTn>
                              </p:par>
                              <p:par>
                                <p:cTn id="44" presetID="22" presetClass="entr" presetSubtype="4" fill="hold" nodeType="withEffect">
                                  <p:stCondLst>
                                    <p:cond delay="0"/>
                                  </p:stCondLst>
                                  <p:childTnLst>
                                    <p:set>
                                      <p:cBhvr>
                                        <p:cTn id="45" dur="1" fill="hold">
                                          <p:stCondLst>
                                            <p:cond delay="0"/>
                                          </p:stCondLst>
                                        </p:cTn>
                                        <p:tgtEl>
                                          <p:spTgt spid="95"/>
                                        </p:tgtEl>
                                        <p:attrNameLst>
                                          <p:attrName>style.visibility</p:attrName>
                                        </p:attrNameLst>
                                      </p:cBhvr>
                                      <p:to>
                                        <p:strVal val="visible"/>
                                      </p:to>
                                    </p:set>
                                    <p:animEffect transition="in" filter="wipe(down)">
                                      <p:cBhvr>
                                        <p:cTn id="46" dur="500"/>
                                        <p:tgtEl>
                                          <p:spTgt spid="95"/>
                                        </p:tgtEl>
                                      </p:cBhvr>
                                    </p:animEffect>
                                  </p:childTnLst>
                                </p:cTn>
                              </p:par>
                              <p:par>
                                <p:cTn id="47" presetID="22" presetClass="entr" presetSubtype="4" fill="hold" nodeType="withEffect">
                                  <p:stCondLst>
                                    <p:cond delay="0"/>
                                  </p:stCondLst>
                                  <p:childTnLst>
                                    <p:set>
                                      <p:cBhvr>
                                        <p:cTn id="48" dur="1" fill="hold">
                                          <p:stCondLst>
                                            <p:cond delay="0"/>
                                          </p:stCondLst>
                                        </p:cTn>
                                        <p:tgtEl>
                                          <p:spTgt spid="107"/>
                                        </p:tgtEl>
                                        <p:attrNameLst>
                                          <p:attrName>style.visibility</p:attrName>
                                        </p:attrNameLst>
                                      </p:cBhvr>
                                      <p:to>
                                        <p:strVal val="visible"/>
                                      </p:to>
                                    </p:set>
                                    <p:animEffect transition="in" filter="wipe(down)">
                                      <p:cBhvr>
                                        <p:cTn id="49" dur="500"/>
                                        <p:tgtEl>
                                          <p:spTgt spid="107"/>
                                        </p:tgtEl>
                                      </p:cBhvr>
                                    </p:animEffect>
                                  </p:childTnLst>
                                </p:cTn>
                              </p:par>
                              <p:par>
                                <p:cTn id="50" presetID="22" presetClass="entr" presetSubtype="4" fill="hold" nodeType="withEffect">
                                  <p:stCondLst>
                                    <p:cond delay="0"/>
                                  </p:stCondLst>
                                  <p:childTnLst>
                                    <p:set>
                                      <p:cBhvr>
                                        <p:cTn id="51" dur="1" fill="hold">
                                          <p:stCondLst>
                                            <p:cond delay="0"/>
                                          </p:stCondLst>
                                        </p:cTn>
                                        <p:tgtEl>
                                          <p:spTgt spid="110"/>
                                        </p:tgtEl>
                                        <p:attrNameLst>
                                          <p:attrName>style.visibility</p:attrName>
                                        </p:attrNameLst>
                                      </p:cBhvr>
                                      <p:to>
                                        <p:strVal val="visible"/>
                                      </p:to>
                                    </p:set>
                                    <p:animEffect transition="in" filter="wipe(down)">
                                      <p:cBhvr>
                                        <p:cTn id="52" dur="500"/>
                                        <p:tgtEl>
                                          <p:spTgt spid="110"/>
                                        </p:tgtEl>
                                      </p:cBhvr>
                                    </p:animEffect>
                                  </p:childTnLst>
                                </p:cTn>
                              </p:par>
                              <p:par>
                                <p:cTn id="53" presetID="22" presetClass="entr" presetSubtype="4" fill="hold" nodeType="withEffect">
                                  <p:stCondLst>
                                    <p:cond delay="0"/>
                                  </p:stCondLst>
                                  <p:childTnLst>
                                    <p:set>
                                      <p:cBhvr>
                                        <p:cTn id="54" dur="1" fill="hold">
                                          <p:stCondLst>
                                            <p:cond delay="0"/>
                                          </p:stCondLst>
                                        </p:cTn>
                                        <p:tgtEl>
                                          <p:spTgt spid="113"/>
                                        </p:tgtEl>
                                        <p:attrNameLst>
                                          <p:attrName>style.visibility</p:attrName>
                                        </p:attrNameLst>
                                      </p:cBhvr>
                                      <p:to>
                                        <p:strVal val="visible"/>
                                      </p:to>
                                    </p:set>
                                    <p:animEffect transition="in" filter="wipe(down)">
                                      <p:cBhvr>
                                        <p:cTn id="55" dur="500"/>
                                        <p:tgtEl>
                                          <p:spTgt spid="113"/>
                                        </p:tgtEl>
                                      </p:cBhvr>
                                    </p:animEffect>
                                  </p:childTnLst>
                                </p:cTn>
                              </p:par>
                              <p:par>
                                <p:cTn id="56" presetID="22" presetClass="entr" presetSubtype="4" fill="hold" nodeType="withEffect">
                                  <p:stCondLst>
                                    <p:cond delay="0"/>
                                  </p:stCondLst>
                                  <p:childTnLst>
                                    <p:set>
                                      <p:cBhvr>
                                        <p:cTn id="57" dur="1" fill="hold">
                                          <p:stCondLst>
                                            <p:cond delay="0"/>
                                          </p:stCondLst>
                                        </p:cTn>
                                        <p:tgtEl>
                                          <p:spTgt spid="116"/>
                                        </p:tgtEl>
                                        <p:attrNameLst>
                                          <p:attrName>style.visibility</p:attrName>
                                        </p:attrNameLst>
                                      </p:cBhvr>
                                      <p:to>
                                        <p:strVal val="visible"/>
                                      </p:to>
                                    </p:set>
                                    <p:animEffect transition="in" filter="wipe(down)">
                                      <p:cBhvr>
                                        <p:cTn id="58"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Azure </a:t>
            </a:r>
            <a:r>
              <a:rPr lang="en-GB" dirty="0" err="1"/>
              <a:t>SQLDW</a:t>
            </a:r>
            <a:r>
              <a:rPr lang="en-GB" dirty="0"/>
              <a:t> Take-aways</a:t>
            </a:r>
            <a:br>
              <a:rPr lang="en-GB" dirty="0"/>
            </a:br>
            <a:endParaRPr lang="en-US" dirty="0"/>
          </a:p>
        </p:txBody>
      </p:sp>
      <p:sp>
        <p:nvSpPr>
          <p:cNvPr id="3" name="Text Placeholder 2"/>
          <p:cNvSpPr>
            <a:spLocks noGrp="1"/>
          </p:cNvSpPr>
          <p:nvPr>
            <p:ph type="body" sz="quarter" idx="10"/>
          </p:nvPr>
        </p:nvSpPr>
        <p:spPr>
          <a:xfrm>
            <a:off x="269239" y="1189177"/>
            <a:ext cx="11653523" cy="4875053"/>
          </a:xfrm>
        </p:spPr>
        <p:txBody>
          <a:bodyPr/>
          <a:lstStyle/>
          <a:p>
            <a:pPr>
              <a:spcAft>
                <a:spcPts val="600"/>
              </a:spcAft>
            </a:pPr>
            <a:r>
              <a:rPr lang="en-GB" dirty="0"/>
              <a:t>No CAPEX</a:t>
            </a:r>
          </a:p>
          <a:p>
            <a:pPr>
              <a:spcAft>
                <a:spcPts val="600"/>
              </a:spcAft>
            </a:pPr>
            <a:r>
              <a:rPr lang="en-GB" dirty="0"/>
              <a:t>Low </a:t>
            </a:r>
            <a:r>
              <a:rPr lang="en-GB" dirty="0" err="1"/>
              <a:t>OPEX</a:t>
            </a:r>
            <a:endParaRPr lang="en-GB" dirty="0"/>
          </a:p>
          <a:p>
            <a:pPr>
              <a:spcAft>
                <a:spcPts val="600"/>
              </a:spcAft>
            </a:pPr>
            <a:r>
              <a:rPr lang="en-GB" dirty="0"/>
              <a:t>Provision in just 5 minutes</a:t>
            </a:r>
          </a:p>
          <a:p>
            <a:pPr>
              <a:spcAft>
                <a:spcPts val="600"/>
              </a:spcAft>
            </a:pPr>
            <a:r>
              <a:rPr lang="en-GB" dirty="0"/>
              <a:t>Scale in seconds</a:t>
            </a:r>
          </a:p>
          <a:p>
            <a:pPr>
              <a:spcAft>
                <a:spcPts val="600"/>
              </a:spcAft>
            </a:pPr>
            <a:r>
              <a:rPr lang="en-GB" dirty="0"/>
              <a:t>Fully parallel load</a:t>
            </a:r>
          </a:p>
          <a:p>
            <a:pPr>
              <a:spcAft>
                <a:spcPts val="600"/>
              </a:spcAft>
            </a:pPr>
            <a:r>
              <a:rPr lang="en-GB" dirty="0"/>
              <a:t>Fully managed platform</a:t>
            </a:r>
          </a:p>
          <a:p>
            <a:pPr>
              <a:spcAft>
                <a:spcPts val="600"/>
              </a:spcAft>
            </a:pPr>
            <a:r>
              <a:rPr lang="en-GB" dirty="0"/>
              <a:t>Time to insight measured in minutes</a:t>
            </a:r>
          </a:p>
          <a:p>
            <a:pPr>
              <a:spcAft>
                <a:spcPts val="600"/>
              </a:spcAft>
            </a:pPr>
            <a:r>
              <a:rPr lang="en-GB" dirty="0"/>
              <a:t>Available with a one month </a:t>
            </a:r>
            <a:r>
              <a:rPr lang="en-GB" u="sng" dirty="0"/>
              <a:t>free</a:t>
            </a:r>
            <a:r>
              <a:rPr lang="en-GB" dirty="0"/>
              <a:t> trial</a:t>
            </a:r>
          </a:p>
        </p:txBody>
      </p:sp>
      <p:grpSp>
        <p:nvGrpSpPr>
          <p:cNvPr id="7" name="Group 6"/>
          <p:cNvGrpSpPr>
            <a:grpSpLocks noChangeAspect="1"/>
          </p:cNvGrpSpPr>
          <p:nvPr/>
        </p:nvGrpSpPr>
        <p:grpSpPr>
          <a:xfrm>
            <a:off x="8396457" y="2029727"/>
            <a:ext cx="2458909" cy="2386067"/>
            <a:chOff x="7961114" y="2149640"/>
            <a:chExt cx="2847900" cy="2763537"/>
          </a:xfrm>
        </p:grpSpPr>
        <p:grpSp>
          <p:nvGrpSpPr>
            <p:cNvPr id="8" name="Group 7"/>
            <p:cNvGrpSpPr/>
            <p:nvPr/>
          </p:nvGrpSpPr>
          <p:grpSpPr>
            <a:xfrm>
              <a:off x="9583572" y="3290523"/>
              <a:ext cx="1225442" cy="1622654"/>
              <a:chOff x="5933635" y="4575515"/>
              <a:chExt cx="304757" cy="403541"/>
            </a:xfrm>
          </p:grpSpPr>
          <p:grpSp>
            <p:nvGrpSpPr>
              <p:cNvPr id="34" name="Group 33"/>
              <p:cNvGrpSpPr>
                <a:grpSpLocks noChangeAspect="1"/>
              </p:cNvGrpSpPr>
              <p:nvPr/>
            </p:nvGrpSpPr>
            <p:grpSpPr>
              <a:xfrm>
                <a:off x="5933635" y="4575515"/>
                <a:ext cx="304757" cy="403541"/>
                <a:chOff x="784223" y="4300538"/>
                <a:chExt cx="460378" cy="609600"/>
              </a:xfrm>
            </p:grpSpPr>
            <p:sp>
              <p:nvSpPr>
                <p:cNvPr id="36" name="Freeform 6"/>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6000" b="0" i="0" u="none" strike="noStrike" kern="0" cap="none" spc="0" normalizeH="0" baseline="0" noProof="0" dirty="0">
                    <a:ln>
                      <a:noFill/>
                    </a:ln>
                    <a:solidFill>
                      <a:prstClr val="black"/>
                    </a:solidFill>
                    <a:effectLst/>
                    <a:uLnTx/>
                    <a:uFillTx/>
                  </a:endParaRPr>
                </a:p>
              </p:txBody>
            </p:sp>
            <p:sp>
              <p:nvSpPr>
                <p:cNvPr id="37" name="Freeform 7"/>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6000" b="0" i="0" u="none" strike="noStrike" kern="0" cap="none" spc="0" normalizeH="0" baseline="0" noProof="0">
                    <a:ln>
                      <a:noFill/>
                    </a:ln>
                    <a:solidFill>
                      <a:prstClr val="black"/>
                    </a:solidFill>
                    <a:effectLst/>
                    <a:uLnTx/>
                    <a:uFillTx/>
                  </a:endParaRPr>
                </a:p>
              </p:txBody>
            </p:sp>
            <p:sp>
              <p:nvSpPr>
                <p:cNvPr id="38" name="Freeform 8"/>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6000" b="0" i="0" u="none" strike="noStrike" kern="0" cap="none" spc="0" normalizeH="0" baseline="0" noProof="0">
                    <a:ln>
                      <a:noFill/>
                    </a:ln>
                    <a:solidFill>
                      <a:prstClr val="black"/>
                    </a:solidFill>
                    <a:effectLst/>
                    <a:uLnTx/>
                    <a:uFillTx/>
                  </a:endParaRPr>
                </a:p>
              </p:txBody>
            </p:sp>
            <p:sp>
              <p:nvSpPr>
                <p:cNvPr id="39" name="Freeform 9"/>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6000" b="0" i="0" u="none" strike="noStrike" kern="0" cap="none" spc="0" normalizeH="0" baseline="0" noProof="0">
                    <a:ln>
                      <a:noFill/>
                    </a:ln>
                    <a:solidFill>
                      <a:prstClr val="black"/>
                    </a:solidFill>
                    <a:effectLst/>
                    <a:uLnTx/>
                    <a:uFillTx/>
                  </a:endParaRPr>
                </a:p>
              </p:txBody>
            </p:sp>
            <p:sp>
              <p:nvSpPr>
                <p:cNvPr id="40" name="Freeform 10"/>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6000" b="0" i="0" u="none" strike="noStrike" kern="0" cap="none" spc="0" normalizeH="0" baseline="0" noProof="0">
                    <a:ln>
                      <a:noFill/>
                    </a:ln>
                    <a:solidFill>
                      <a:prstClr val="black"/>
                    </a:solidFill>
                    <a:effectLst/>
                    <a:uLnTx/>
                    <a:uFillTx/>
                  </a:endParaRPr>
                </a:p>
              </p:txBody>
            </p:sp>
          </p:grpSp>
          <p:sp>
            <p:nvSpPr>
              <p:cNvPr id="35" name="Rectangle 34"/>
              <p:cNvSpPr/>
              <p:nvPr/>
            </p:nvSpPr>
            <p:spPr>
              <a:xfrm>
                <a:off x="5998859" y="4729752"/>
                <a:ext cx="184226" cy="124110"/>
              </a:xfrm>
              <a:prstGeom prst="rect">
                <a:avLst/>
              </a:prstGeom>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50" normalizeH="0" baseline="0" noProof="0" dirty="0">
                    <a:ln>
                      <a:noFill/>
                    </a:ln>
                    <a:solidFill>
                      <a:prstClr val="white"/>
                    </a:solidFill>
                    <a:effectLst/>
                    <a:uLnTx/>
                    <a:uFillTx/>
                  </a:rPr>
                  <a:t>SQL</a:t>
                </a:r>
                <a:endParaRPr kumimoji="0" lang="en-US" sz="3600" b="1" i="0" u="none" strike="noStrike" kern="0" cap="none" spc="-50" normalizeH="0" baseline="0" noProof="0" dirty="0">
                  <a:ln>
                    <a:noFill/>
                  </a:ln>
                  <a:solidFill>
                    <a:prstClr val="white"/>
                  </a:solidFill>
                  <a:effectLst/>
                  <a:uLnTx/>
                  <a:uFillTx/>
                </a:endParaRPr>
              </a:p>
            </p:txBody>
          </p:sp>
        </p:grpSp>
        <p:sp>
          <p:nvSpPr>
            <p:cNvPr id="9" name="Freeform: Shape 8"/>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0" name="Group 9"/>
            <p:cNvGrpSpPr/>
            <p:nvPr/>
          </p:nvGrpSpPr>
          <p:grpSpPr>
            <a:xfrm>
              <a:off x="8621630" y="3025541"/>
              <a:ext cx="294478" cy="295175"/>
              <a:chOff x="8642442" y="3025541"/>
              <a:chExt cx="294478" cy="295175"/>
            </a:xfrm>
          </p:grpSpPr>
          <p:sp>
            <p:nvSpPr>
              <p:cNvPr id="31" name="Rectangle 30"/>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2" name="Right Triangle 31"/>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3" name="Right Triangle 32"/>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1" name="Group 10"/>
            <p:cNvGrpSpPr/>
            <p:nvPr/>
          </p:nvGrpSpPr>
          <p:grpSpPr>
            <a:xfrm>
              <a:off x="8426775" y="3393792"/>
              <a:ext cx="294478" cy="295175"/>
              <a:chOff x="8642442" y="3025541"/>
              <a:chExt cx="294478" cy="295175"/>
            </a:xfrm>
          </p:grpSpPr>
          <p:sp>
            <p:nvSpPr>
              <p:cNvPr id="28" name="Rectangle 27"/>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9" name="Right Triangle 28"/>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 name="Right Triangle 29"/>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2" name="Group 11"/>
            <p:cNvGrpSpPr/>
            <p:nvPr/>
          </p:nvGrpSpPr>
          <p:grpSpPr>
            <a:xfrm>
              <a:off x="8816486" y="3393792"/>
              <a:ext cx="294478" cy="295175"/>
              <a:chOff x="8642442" y="3025541"/>
              <a:chExt cx="294478" cy="295175"/>
            </a:xfrm>
          </p:grpSpPr>
          <p:sp>
            <p:nvSpPr>
              <p:cNvPr id="25" name="Rectangle 24"/>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 name="Right Triangle 25"/>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 name="Right Triangle 26"/>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3" name="Group 12"/>
            <p:cNvGrpSpPr/>
            <p:nvPr/>
          </p:nvGrpSpPr>
          <p:grpSpPr>
            <a:xfrm>
              <a:off x="8426775" y="3766437"/>
              <a:ext cx="294478" cy="295175"/>
              <a:chOff x="8642442" y="3025541"/>
              <a:chExt cx="294478" cy="295175"/>
            </a:xfrm>
          </p:grpSpPr>
          <p:sp>
            <p:nvSpPr>
              <p:cNvPr id="22" name="Rectangle 21"/>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3" name="Right Triangle 22"/>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 name="Right Triangle 23"/>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4" name="Group 13"/>
            <p:cNvGrpSpPr/>
            <p:nvPr/>
          </p:nvGrpSpPr>
          <p:grpSpPr>
            <a:xfrm>
              <a:off x="9206198" y="3766437"/>
              <a:ext cx="294478" cy="295175"/>
              <a:chOff x="8642442" y="3025541"/>
              <a:chExt cx="294478" cy="295175"/>
            </a:xfrm>
          </p:grpSpPr>
          <p:sp>
            <p:nvSpPr>
              <p:cNvPr id="19" name="Rectangle 18"/>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 name="Right Triangle 19"/>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1" name="Right Triangle 20"/>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5" name="Group 14"/>
            <p:cNvGrpSpPr/>
            <p:nvPr/>
          </p:nvGrpSpPr>
          <p:grpSpPr>
            <a:xfrm>
              <a:off x="8816486" y="3766436"/>
              <a:ext cx="294478" cy="295175"/>
              <a:chOff x="8642442" y="3025541"/>
              <a:chExt cx="294478" cy="295175"/>
            </a:xfrm>
          </p:grpSpPr>
          <p:sp>
            <p:nvSpPr>
              <p:cNvPr id="16" name="Rectangle 15"/>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 name="Right Triangle 16"/>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 name="Right Triangle 17"/>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1692642421"/>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Developing with Azure SQL DW</a:t>
            </a:r>
          </a:p>
        </p:txBody>
      </p:sp>
    </p:spTree>
    <p:extLst>
      <p:ext uri="{BB962C8B-B14F-4D97-AF65-F5344CB8AC3E}">
        <p14:creationId xmlns:p14="http://schemas.microsoft.com/office/powerpoint/2010/main" val="360193774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1_Airlift">
  <a:themeElements>
    <a:clrScheme name="AA Airlift 2016">
      <a:dk1>
        <a:srgbClr val="505050"/>
      </a:dk1>
      <a:lt1>
        <a:srgbClr val="FFFFFF"/>
      </a:lt1>
      <a:dk2>
        <a:srgbClr val="0072C6"/>
      </a:dk2>
      <a:lt2>
        <a:srgbClr val="69C8CA"/>
      </a:lt2>
      <a:accent1>
        <a:srgbClr val="002050"/>
      </a:accent1>
      <a:accent2>
        <a:srgbClr val="B4009E"/>
      </a:accent2>
      <a:accent3>
        <a:srgbClr val="0072C6"/>
      </a:accent3>
      <a:accent4>
        <a:srgbClr val="008272"/>
      </a:accent4>
      <a:accent5>
        <a:srgbClr val="4668C5"/>
      </a:accent5>
      <a:accent6>
        <a:srgbClr val="68217A"/>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irlift" id="{61C1DB7C-A771-44CA-BB53-1F30B30A8EC5}" vid="{E809A053-A0D7-4DB5-84F7-3C93303D4593}"/>
    </a:ext>
  </a:extLst>
</a:theme>
</file>

<file path=ppt/theme/theme10.xml><?xml version="1.0" encoding="utf-8"?>
<a:theme xmlns:a="http://schemas.openxmlformats.org/drawingml/2006/main" name="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 [Read-Only]" id="{1D743414-A9BB-4CF3-B4F4-1B6740003A98}" vid="{B252F9E1-43BE-47F1-A402-A950D2CDF1D5}"/>
    </a:ext>
  </a:extLst>
</a:theme>
</file>

<file path=ppt/theme/theme11.xml><?xml version="1.0" encoding="utf-8"?>
<a:theme xmlns:a="http://schemas.openxmlformats.org/drawingml/2006/main" name="5-30545_S4_Template_16x9">
  <a:themeElements>
    <a:clrScheme name="S4 2014">
      <a:dk1>
        <a:srgbClr val="505050"/>
      </a:dk1>
      <a:lt1>
        <a:srgbClr val="FFFFFF"/>
      </a:lt1>
      <a:dk2>
        <a:srgbClr val="0072C6"/>
      </a:dk2>
      <a:lt2>
        <a:srgbClr val="D2D2D2"/>
      </a:lt2>
      <a:accent1>
        <a:srgbClr val="0072C6"/>
      </a:accent1>
      <a:accent2>
        <a:srgbClr val="008A00"/>
      </a:accent2>
      <a:accent3>
        <a:srgbClr val="442359"/>
      </a:accent3>
      <a:accent4>
        <a:srgbClr val="00188F"/>
      </a:accent4>
      <a:accent5>
        <a:srgbClr val="08BCF2"/>
      </a:accent5>
      <a:accent6>
        <a:srgbClr val="FCD116"/>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2014_Template_16x9.potx" id="{B80DCA74-A8BE-407B-8EBA-63E6316C6DA6}" vid="{AAF01369-DD49-486D-9CB1-DF32F472DBF2}"/>
    </a:ext>
  </a:extLst>
</a:theme>
</file>

<file path=ppt/theme/theme12.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SV temp">
  <a:themeElements>
    <a:clrScheme name="C+E Deck">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50505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35F383DF-C9C6-4402-8B8E-3416F02D4A6D}" vid="{AD549A65-F8F7-4CDE-9902-481AAFAB9E89}"/>
    </a:ext>
  </a:extLst>
</a:theme>
</file>

<file path=ppt/theme/theme4.xml><?xml version="1.0" encoding="utf-8"?>
<a:theme xmlns:a="http://schemas.openxmlformats.org/drawingml/2006/main" name="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5.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6.xml><?xml version="1.0" encoding="utf-8"?>
<a:theme xmlns:a="http://schemas.openxmlformats.org/drawingml/2006/main" name="2_Office Theme">
  <a:themeElements>
    <a:clrScheme name="SharePoint">
      <a:dk1>
        <a:srgbClr val="000000"/>
      </a:dk1>
      <a:lt1>
        <a:srgbClr val="FFFFFF"/>
      </a:lt1>
      <a:dk2>
        <a:srgbClr val="3C3D3E"/>
      </a:dk2>
      <a:lt2>
        <a:srgbClr val="7F7F7F"/>
      </a:lt2>
      <a:accent1>
        <a:srgbClr val="0072C6"/>
      </a:accent1>
      <a:accent2>
        <a:srgbClr val="00BCF2"/>
      </a:accent2>
      <a:accent3>
        <a:srgbClr val="6DC2E9"/>
      </a:accent3>
      <a:accent4>
        <a:srgbClr val="001E52"/>
      </a:accent4>
      <a:accent5>
        <a:srgbClr val="00B294"/>
      </a:accent5>
      <a:accent6>
        <a:srgbClr val="008272"/>
      </a:accent6>
      <a:hlink>
        <a:srgbClr val="FFC000"/>
      </a:hlink>
      <a:folHlink>
        <a:srgbClr val="7030A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35F383DF-C9C6-4402-8B8E-3416F02D4A6D}" vid="{AD549A65-F8F7-4CDE-9902-481AAFAB9E89}"/>
    </a:ext>
  </a:extLst>
</a:theme>
</file>

<file path=ppt/theme/theme9.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SharedContentType xmlns="Microsoft.SharePoint.Taxonomy.ContentTypeSync" SourceId="e385fb40-52d4-4fae-9c5b-3e8ff8a5878e" ContentTypeId="0x0101000E4CB7077FEE4FF7AE86D4A500EEC7800300F96E2758736AEF45AFCE0C190C2A9DEC" PreviousValue="false"/>
</file>

<file path=customXml/item3.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43" ma:contentTypeDescription="A document content type used by Infopedia." ma:contentTypeScope="" ma:versionID="3fa17614339515cb140e69e5f5ac43a3">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xmlns:ns5="2478d1b8-79bf-461f-b8e8-704d21601f1a" targetNamespace="http://schemas.microsoft.com/office/2006/metadata/properties" ma:root="true" ma:fieldsID="de03bea849eec34b10b00af87163ad42" ns1:_="" ns2:_="" ns3:_="" ns4:_="" ns5:_="">
    <xsd:import namespace="http://schemas.microsoft.com/sharepoint/v3"/>
    <xsd:import namespace="230e9df3-be65-4c73-a93b-d1236ebd677e"/>
    <xsd:import namespace="230E9DF3-BE65-4C73-A93B-D1236EBD677E"/>
    <xsd:import namespace="b3bc04a5-d503-43b1-b98c-a8cf663329d9"/>
    <xsd:import namespace="2478d1b8-79bf-461f-b8e8-704d21601f1a"/>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element ref="ns1:_ip_UnifiedCompliancePolicyProperties" minOccurs="0"/>
                <xsd:element ref="ns1:_ip_UnifiedCompliancePolicyUIAction" minOccurs="0"/>
                <xsd:element ref="ns5:LastSharedByUser" minOccurs="0"/>
                <xsd:element ref="ns5:LastSharedByTime" minOccurs="0"/>
                <xsd:element ref="ns4:ODSWF2" minOccurs="0"/>
                <xsd:element ref="ns4:Update_x0020_Parent_x0020_Child_x0020_Relation_x0028_1_x0029_1" minOccurs="0"/>
                <xsd:element ref="ns4:ODSWF_x0028_1_x0029_" minOccurs="0"/>
                <xsd:element ref="ns4:ODSWF2_x0028_1_x0029_" minOccurs="0"/>
                <xsd:element ref="ns4:ODSWF_x0028_1_x0029_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ip_UnifiedCompliancePolicyProperties" ma:index="69" nillable="true" ma:displayName="Unified Compliance Policy Properties" ma:hidden="true" ma:internalName="_ip_UnifiedCompliancePolicyProperties">
      <xsd:simpleType>
        <xsd:restriction base="dms:Note"/>
      </xsd:simpleType>
    </xsd:element>
    <xsd:element name="_ip_UnifiedCompliancePolicyUIAction" ma:index="7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element name="ODSWF2" ma:index="73" nillable="true" ma:displayName="ODSWF2" ma:internalName="ODSWF2">
      <xsd:complexType>
        <xsd:complexContent>
          <xsd:extension base="dms:URL">
            <xsd:sequence>
              <xsd:element name="Url" type="dms:ValidUrl" minOccurs="0" nillable="true"/>
              <xsd:element name="Description" type="xsd:string" nillable="true"/>
            </xsd:sequence>
          </xsd:extension>
        </xsd:complexContent>
      </xsd:complexType>
    </xsd:element>
    <xsd:element name="Update_x0020_Parent_x0020_Child_x0020_Relation_x0028_1_x0029_1" ma:index="74" nillable="true" ma:displayName="Update Parent Child Relation" ma:internalName="Update_x0020_Parent_x0020_Child_x0020_Relation_x0028_1_x0029_1">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 ma:index="75" nillable="true" ma:displayName="ODSWF" ma:internalName="ODSWF_x0028_1_x0029_">
      <xsd:complexType>
        <xsd:complexContent>
          <xsd:extension base="dms:URL">
            <xsd:sequence>
              <xsd:element name="Url" type="dms:ValidUrl" minOccurs="0" nillable="true"/>
              <xsd:element name="Description" type="xsd:string" nillable="true"/>
            </xsd:sequence>
          </xsd:extension>
        </xsd:complexContent>
      </xsd:complexType>
    </xsd:element>
    <xsd:element name="ODSWF2_x0028_1_x0029_" ma:index="76" nillable="true" ma:displayName="ODSWF2" ma:internalName="ODSWF2_x0028_1_x0029_">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0" ma:index="77" nillable="true" ma:displayName="ODSWF" ma:internalName="ODSWF_x0028_1_x0029_0">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478d1b8-79bf-461f-b8e8-704d21601f1a" elementFormDefault="qualified">
    <xsd:import namespace="http://schemas.microsoft.com/office/2006/documentManagement/types"/>
    <xsd:import namespace="http://schemas.microsoft.com/office/infopath/2007/PartnerControls"/>
    <xsd:element name="LastSharedByUser" ma:index="71" nillable="true" ma:displayName="Last Shared By User" ma:description="" ma:internalName="LastSharedByUser" ma:readOnly="true">
      <xsd:simpleType>
        <xsd:restriction base="dms:Note">
          <xsd:maxLength value="255"/>
        </xsd:restriction>
      </xsd:simpleType>
    </xsd:element>
    <xsd:element name="LastSharedByTime" ma:index="72"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​Customer ready version of the Azure SQL Data Warehouse L300 deck.  Pricing and Internal resources have been removed.​</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customer presentations</TermName>
          <TermId xmlns="http://schemas.microsoft.com/office/infopath/2007/PartnerControls">18e9ae94-e321-4eea-82d2-ad5b2f470f3c</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Matt Goswell</DisplayName>
        <AccountId>674</AccountId>
        <AccountType/>
      </UserInfo>
    </Owner>
    <PublishDate xmlns="230E9DF3-BE65-4C73-A93B-D1236EBD677E" xsi:nil="true"/>
    <_ip_UnifiedCompliancePolicyUIAction xmlns="http://schemas.microsoft.com/sharepoint/v3"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SQL Server Marketing</TermName>
          <TermId xmlns="http://schemas.microsoft.com/office/infopath/2007/PartnerControls">bb7921b3-c1d8-4da4-b894-8b6075d9546d</TermId>
        </TermInfo>
        <TermInfo xmlns="http://schemas.microsoft.com/office/infopath/2007/PartnerControls">
          <TermName xmlns="http://schemas.microsoft.com/office/infopath/2007/PartnerControls">Cloud and Enterprise Marketing Group</TermName>
          <TermId xmlns="http://schemas.microsoft.com/office/infopath/2007/PartnerControls">4f75e184-e5aa-4234-a07f-b032d60df254</TermId>
        </TermInfo>
      </Term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Server and Tools Business</TermName>
          <TermId xmlns="http://schemas.microsoft.com/office/infopath/2007/PartnerControls">6783548d-8609-4f97-be4a-4ca2616905a6</TermId>
        </TermInfo>
        <TermInfo xmlns="http://schemas.microsoft.com/office/infopath/2007/PartnerControls">
          <TermName xmlns="http://schemas.microsoft.com/office/infopath/2007/PartnerControls">SQL Server Domain</TermName>
          <TermId xmlns="http://schemas.microsoft.com/office/infopath/2007/PartnerControls">0c0f1824-39dc-4b26-8c74-eff4364b812b</TermId>
        </TermInfo>
      </Terms>
    </eb54ac91059940029a3cc8a4ff5af673>
    <PublishingPageContent xmlns="http://schemas.microsoft.com/sharepoint/v3" xsi:nil="true"/>
    <ContentID xmlns="230e9df3-be65-4c73-a93b-d1236ebd677e" xsi:nil="true"/>
    <Coowner xmlns="230e9df3-be65-4c73-a93b-d1236ebd677e">
      <UserInfo>
        <DisplayName>i:0#.f|membership|v-anmarv@microsoft.com</DisplayName>
        <AccountId>45</AccountId>
        <AccountType/>
      </UserInfo>
      <UserInfo>
        <DisplayName>i:0#.f|membership|meeryan@microsoft.com</DisplayName>
        <AccountId>37</AccountId>
        <AccountType/>
      </UserInfo>
      <UserInfo>
        <DisplayName>i:0#.f|membership|v-danaja@microsoft.com</DisplayName>
        <AccountId>176</AccountId>
        <AccountType/>
      </UserInfo>
      <UserInfo>
        <DisplayName>i:0#.f|membership|v-caicha@microsoft.com</DisplayName>
        <AccountId>637</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Microsoft SQL Server</TermName>
          <TermId xmlns="http://schemas.microsoft.com/office/infopath/2007/PartnerControls">261ba873-f3ab-420e-96d6-e3004596a551</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300</TermName>
          <TermId xmlns="http://schemas.microsoft.com/office/infopath/2007/PartnerControls">6a5f978f-2506-442d-86c2-7f294468d8c9</TermId>
        </TermInfo>
      </Terms>
    </m6d26e40ac264097a006193f92232ece>
    <_ip_UnifiedCompliancePolicyProperties xmlns="http://schemas.microsoft.com/sharepoint/v3" xsi:nil="tru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https://microsoft.sharepoint.com/sites/Infopedia_G01KC/Media/Thumbnails/G01KC-1-10788/Azure%20SQL%20Data%20Warehouse%20L300%20deck.png</Url>
      <Description>/sites/Infopedia_G01KC/Media/Thumbnails/G01KC-1-10788/Azure SQL Data Warehouse L300 deck.png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modern data warehouses</TermName>
          <TermId xmlns="http://schemas.microsoft.com/office/infopath/2007/PartnerControls">73a3f3c0-b1f4-4059-b3f7-d568167cd895</TermId>
        </TermInfo>
      </Terms>
    </i0d941ee1e744ffea7aeee9924c91cbb>
    <RoutingRuleDescription xmlns="http://schemas.microsoft.com/sharepoint/v3" xsi:nil="true"/>
    <PublishingExpirationDate xmlns="http://schemas.microsoft.com/sharepoint/v3" xsi:nil="true"/>
    <Update_x0020_Parent_x0020_Child_x0020_Relation_x0028_1_x0029_0 xmlns="b3bc04a5-d503-43b1-b98c-a8cf663329d9">
      <Url xsi:nil="true"/>
      <Description xsi:nil="true"/>
    </Update_x0020_Parent_x0020_Child_x0020_Relation_x0028_1_x0029_0>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16</Value>
      <Value>14</Value>
      <Value>30</Value>
      <Value>42</Value>
      <Value>401</Value>
      <Value>82</Value>
      <Value>22</Value>
      <Value>1449</Value>
      <Value>399</Value>
      <Value>73</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hub subset</TermName>
          <TermId xmlns="http://schemas.microsoft.com/office/infopath/2007/PartnerControls">c6bfd112-b986-4a0a-aa8d-90e767bfdfa6</TermId>
        </TermInfo>
      </Terms>
    </m6c7b4717b6346e6a075a59dd47eac69>
    <kf34bcdc8fc34e479d3f94c6210e8e27 xmlns="230e9df3-be65-4c73-a93b-d1236ebd677e">
      <Terms xmlns="http://schemas.microsoft.com/office/infopath/2007/PartnerControls"/>
    </kf34bcdc8fc34e479d3f94c6210e8e27>
    <GenericText2 xmlns="230e9df3-be65-4c73-a93b-d1236ebd677e">G01KC-1-10788 KC02-23-81739</GenericText2>
    <_dlc_DocId xmlns="230e9df3-be65-4c73-a93b-d1236ebd677e">G01KC-99682991-20804</_dlc_DocId>
    <_dlc_DocIdUrl xmlns="230e9df3-be65-4c73-a93b-d1236ebd677e">
      <Url>https://microsoft.sharepoint.com/sites/Infopedia_G01KC/_layouts/15/DocIdRedir.aspx?ID=G01KC-99682991-20804</Url>
      <Description>G01KC-99682991-20804</Description>
    </_dlc_DocIdUrl>
    <ODSWF2_x0028_1_x0029_ xmlns="b3bc04a5-d503-43b1-b98c-a8cf663329d9">
      <Url xsi:nil="true"/>
      <Description xsi:nil="true"/>
    </ODSWF2_x0028_1_x0029_>
    <ODSWF2 xmlns="b3bc04a5-d503-43b1-b98c-a8cf663329d9">
      <Url xsi:nil="true"/>
      <Description xsi:nil="true"/>
    </ODSWF2>
    <ODSWF_x0028_1_x0029_ xmlns="b3bc04a5-d503-43b1-b98c-a8cf663329d9">
      <Url xsi:nil="true"/>
      <Description xsi:nil="true"/>
    </ODSWF_x0028_1_x0029_>
    <ODSWF_x0028_1_x0029_0 xmlns="b3bc04a5-d503-43b1-b98c-a8cf663329d9">
      <Url xsi:nil="true"/>
      <Description xsi:nil="true"/>
    </ODSWF_x0028_1_x0029_0>
    <Update_x0020_Parent_x0020_Child_x0020_Relation_x0028_1_x0029_1 xmlns="b3bc04a5-d503-43b1-b98c-a8cf663329d9">
      <Url xsi:nil="true"/>
      <Description xsi:nil="true"/>
    </Update_x0020_Parent_x0020_Child_x0020_Relation_x0028_1_x0029_1>
  </documentManagement>
</p:properties>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DE738CA-9F34-4B64-BB33-FE3FC51E0485}">
  <ds:schemaRefs>
    <ds:schemaRef ds:uri="http://schemas.microsoft.com/sharepoint/events"/>
  </ds:schemaRefs>
</ds:datastoreItem>
</file>

<file path=customXml/itemProps2.xml><?xml version="1.0" encoding="utf-8"?>
<ds:datastoreItem xmlns:ds="http://schemas.openxmlformats.org/officeDocument/2006/customXml" ds:itemID="{F48F0E1C-CEAC-47F5-AAF9-BC2485EA66A7}">
  <ds:schemaRefs>
    <ds:schemaRef ds:uri="Microsoft.SharePoint.Taxonomy.ContentTypeSync"/>
  </ds:schemaRefs>
</ds:datastoreItem>
</file>

<file path=customXml/itemProps3.xml><?xml version="1.0" encoding="utf-8"?>
<ds:datastoreItem xmlns:ds="http://schemas.openxmlformats.org/officeDocument/2006/customXml" ds:itemID="{B25EE79B-E61E-4BDA-AC81-595858BB6B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2478d1b8-79bf-461f-b8e8-704d21601f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AB5B3E67-FED0-42BB-BD76-630B89929FC5}">
  <ds:schemaRef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
    <ds:schemaRef ds:uri="230e9df3-be65-4c73-a93b-d1236ebd677e"/>
    <ds:schemaRef ds:uri="http://purl.org/dc/terms/"/>
    <ds:schemaRef ds:uri="2478d1b8-79bf-461f-b8e8-704d21601f1a"/>
    <ds:schemaRef ds:uri="b3bc04a5-d503-43b1-b98c-a8cf663329d9"/>
    <ds:schemaRef ds:uri="230E9DF3-BE65-4C73-A93B-D1236EBD677E"/>
    <ds:schemaRef ds:uri="http://www.w3.org/XML/1998/namespace"/>
    <ds:schemaRef ds:uri="http://purl.org/dc/dcmitype/"/>
  </ds:schemaRefs>
</ds:datastoreItem>
</file>

<file path=customXml/itemProps5.xml><?xml version="1.0" encoding="utf-8"?>
<ds:datastoreItem xmlns:ds="http://schemas.openxmlformats.org/officeDocument/2006/customXml" ds:itemID="{57FCB490-7D32-4A07-8DE1-FF703D7E9C0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9056</TotalTime>
  <Words>8345</Words>
  <Application>Microsoft Office PowerPoint</Application>
  <PresentationFormat>Widescreen</PresentationFormat>
  <Paragraphs>2138</Paragraphs>
  <Slides>126</Slides>
  <Notes>59</Notes>
  <HiddenSlides>0</HiddenSlides>
  <MMClips>1</MMClips>
  <ScaleCrop>false</ScaleCrop>
  <HeadingPairs>
    <vt:vector size="6" baseType="variant">
      <vt:variant>
        <vt:lpstr>Fonts Used</vt:lpstr>
      </vt:variant>
      <vt:variant>
        <vt:i4>23</vt:i4>
      </vt:variant>
      <vt:variant>
        <vt:lpstr>Theme</vt:lpstr>
      </vt:variant>
      <vt:variant>
        <vt:i4>12</vt:i4>
      </vt:variant>
      <vt:variant>
        <vt:lpstr>Slide Titles</vt:lpstr>
      </vt:variant>
      <vt:variant>
        <vt:i4>126</vt:i4>
      </vt:variant>
    </vt:vector>
  </HeadingPairs>
  <TitlesOfParts>
    <vt:vector size="161" baseType="lpstr">
      <vt:lpstr>MS PGothic</vt:lpstr>
      <vt:lpstr>MS PGothic</vt:lpstr>
      <vt:lpstr>Arial</vt:lpstr>
      <vt:lpstr>Calibri</vt:lpstr>
      <vt:lpstr>Calibri Light</vt:lpstr>
      <vt:lpstr>Consolas</vt:lpstr>
      <vt:lpstr>Courier New</vt:lpstr>
      <vt:lpstr>Euro Caps</vt:lpstr>
      <vt:lpstr>Helvetica Neue</vt:lpstr>
      <vt:lpstr>Helvetica Neue Thin</vt:lpstr>
      <vt:lpstr>Open Sans</vt:lpstr>
      <vt:lpstr>Roboto Regular</vt:lpstr>
      <vt:lpstr>Segoe</vt:lpstr>
      <vt:lpstr>Segoe Light</vt:lpstr>
      <vt:lpstr>Segoe UI</vt:lpstr>
      <vt:lpstr>Segoe UI Black</vt:lpstr>
      <vt:lpstr>Segoe UI Light</vt:lpstr>
      <vt:lpstr>Segoe UI Semibold</vt:lpstr>
      <vt:lpstr>Segoe UI Semilight</vt:lpstr>
      <vt:lpstr>Source Sans Pro</vt:lpstr>
      <vt:lpstr>Times New Roman</vt:lpstr>
      <vt:lpstr>Wingdings</vt:lpstr>
      <vt:lpstr>Wingdings 3</vt:lpstr>
      <vt:lpstr>1_Airlift</vt:lpstr>
      <vt:lpstr>ISV temp</vt:lpstr>
      <vt:lpstr>5-30721_Build_2016_Template_Light</vt:lpstr>
      <vt:lpstr>Connect_2016_Template_Light</vt:lpstr>
      <vt:lpstr>5-50002_Ignite_Breakout_Template</vt:lpstr>
      <vt:lpstr>2_Office Theme</vt:lpstr>
      <vt:lpstr>1_Office Theme</vt:lpstr>
      <vt:lpstr>1_5-30721_Build_2016_Template_Light</vt:lpstr>
      <vt:lpstr>3_Office Theme</vt:lpstr>
      <vt:lpstr>5-30660_TR21_BO_CT_Template</vt:lpstr>
      <vt:lpstr>5-30545_S4_Template_16x9</vt:lpstr>
      <vt:lpstr>4_Office Theme</vt:lpstr>
      <vt:lpstr>Azure SQL Data Warehouse</vt:lpstr>
      <vt:lpstr>Contents</vt:lpstr>
      <vt:lpstr>Introduction</vt:lpstr>
      <vt:lpstr>Where does a data warehouse fit? Everywhere! </vt:lpstr>
      <vt:lpstr>Changes in Enterprise Data Warehouse space </vt:lpstr>
      <vt:lpstr>Introducing Azure SQL Data Warehouse</vt:lpstr>
      <vt:lpstr>A fully managed Platform-as-a-Service</vt:lpstr>
      <vt:lpstr>Integrates with existing processes</vt:lpstr>
      <vt:lpstr>Supports data ingestion from literally anywhere…</vt:lpstr>
      <vt:lpstr>Technical capabilities </vt:lpstr>
      <vt:lpstr>The Microsoft Data Platform delivers everywhere</vt:lpstr>
      <vt:lpstr>Cortana Intelligence Suite includes SQL DW </vt:lpstr>
      <vt:lpstr>Use case, patterns and adoption</vt:lpstr>
      <vt:lpstr>SQL DW is good for analytical workloads.  Why?</vt:lpstr>
      <vt:lpstr>Unsuitable workloads for SQL DW</vt:lpstr>
      <vt:lpstr>Pattern </vt:lpstr>
      <vt:lpstr>Pattern </vt:lpstr>
      <vt:lpstr>Pattern </vt:lpstr>
      <vt:lpstr>Pattern </vt:lpstr>
      <vt:lpstr>Scenarios</vt:lpstr>
      <vt:lpstr>Azure Data Lake and Azure SQL Data Warehouse</vt:lpstr>
      <vt:lpstr>Pattern: Compute consumption</vt:lpstr>
      <vt:lpstr>Pattern: SaaS customer isolation</vt:lpstr>
      <vt:lpstr>Architectural overview</vt:lpstr>
      <vt:lpstr>Azure SQL Data Warehouse Architecture</vt:lpstr>
      <vt:lpstr>Azure SQL Data Warehouse – Control Node</vt:lpstr>
      <vt:lpstr>Azure SQL Data Warehouse - Compute Nodes</vt:lpstr>
      <vt:lpstr>Azure SQL Data Warehouse – Blob storage</vt:lpstr>
      <vt:lpstr>Logical overview</vt:lpstr>
      <vt:lpstr>Scale operations</vt:lpstr>
      <vt:lpstr>Mapping Compute in SQLDW</vt:lpstr>
      <vt:lpstr>Mapping Compute in SQLDW</vt:lpstr>
      <vt:lpstr>Mapping Compute in SQLDW</vt:lpstr>
      <vt:lpstr>Mapping Compute in SQLDW</vt:lpstr>
      <vt:lpstr>Mapping Compute in SQLDW</vt:lpstr>
      <vt:lpstr>Pausing compute in SQLDW</vt:lpstr>
      <vt:lpstr>Resuming compute in SQLDW</vt:lpstr>
      <vt:lpstr>Tables &amp; Distribution</vt:lpstr>
      <vt:lpstr>Distributed queries</vt:lpstr>
      <vt:lpstr>Simple example</vt:lpstr>
      <vt:lpstr>Creating tables</vt:lpstr>
      <vt:lpstr>ROUND ROBIN DISTRIBUTION</vt:lpstr>
      <vt:lpstr>HASH distribution</vt:lpstr>
      <vt:lpstr>Joining HASH tables</vt:lpstr>
      <vt:lpstr>Joining HASH tables </vt:lpstr>
      <vt:lpstr>Joining HASH tables</vt:lpstr>
      <vt:lpstr>Client connectivity</vt:lpstr>
      <vt:lpstr>Single Gated Client</vt:lpstr>
      <vt:lpstr>Single Gated Client Parallelised</vt:lpstr>
      <vt:lpstr>Parallel Loading with PolyBase</vt:lpstr>
      <vt:lpstr>Connectivity options</vt:lpstr>
      <vt:lpstr>Sizing &amp; Storage tiers</vt:lpstr>
      <vt:lpstr>Sizing factors</vt:lpstr>
      <vt:lpstr>Starting point: Sizing by capacity</vt:lpstr>
      <vt:lpstr>Starting point: Sizing by workload</vt:lpstr>
      <vt:lpstr>Storage tiers</vt:lpstr>
      <vt:lpstr>Data locations</vt:lpstr>
      <vt:lpstr>Local Storage: Tempdb sizing</vt:lpstr>
      <vt:lpstr>Premium Storage: Capacity limits</vt:lpstr>
      <vt:lpstr>Premium Storage: Database Size</vt:lpstr>
      <vt:lpstr>Premium Storage: Unallocated Space </vt:lpstr>
      <vt:lpstr>Premium Storage: Snapshots</vt:lpstr>
      <vt:lpstr>Blob Storage: Geo-redundant backups</vt:lpstr>
      <vt:lpstr>Capping storage capacity</vt:lpstr>
      <vt:lpstr>Storage sizing summary</vt:lpstr>
      <vt:lpstr>Table sizing 1/2</vt:lpstr>
      <vt:lpstr>Table sizing 2/2</vt:lpstr>
      <vt:lpstr>Concurrency</vt:lpstr>
      <vt:lpstr>Concurrency: queries</vt:lpstr>
      <vt:lpstr>Concurrency: slots</vt:lpstr>
      <vt:lpstr>Concurrency slot consumption</vt:lpstr>
      <vt:lpstr>Concurrency impact: queries &amp; slots</vt:lpstr>
      <vt:lpstr>Est. mem grant example #1: 10 column table</vt:lpstr>
      <vt:lpstr>Est. mem grant example #2: 30 column table </vt:lpstr>
      <vt:lpstr>Memory grant sizing 1/2</vt:lpstr>
      <vt:lpstr>Memory grant sizing 2/2</vt:lpstr>
      <vt:lpstr>Transaction Size</vt:lpstr>
      <vt:lpstr>Loading</vt:lpstr>
      <vt:lpstr>Sizing for the data load</vt:lpstr>
      <vt:lpstr>Loading delimited text</vt:lpstr>
      <vt:lpstr>Data loading</vt:lpstr>
      <vt:lpstr>Load scaling</vt:lpstr>
      <vt:lpstr>DWU (Data Warehouse Unit)</vt:lpstr>
      <vt:lpstr>Introducing DWU</vt:lpstr>
      <vt:lpstr>T-SQL</vt:lpstr>
      <vt:lpstr>Introducing Data Warehouse Units</vt:lpstr>
      <vt:lpstr>Memory Management (MB per distribution)</vt:lpstr>
      <vt:lpstr>Memory grant sizing factors</vt:lpstr>
      <vt:lpstr>Differentiating technical capabilities</vt:lpstr>
      <vt:lpstr>Separate compute from storage </vt:lpstr>
      <vt:lpstr>Independently scale compute </vt:lpstr>
      <vt:lpstr>Pause and resume workload</vt:lpstr>
      <vt:lpstr>Supports Rowstore &amp; Columnstore </vt:lpstr>
      <vt:lpstr>Scale out = Distributed tables </vt:lpstr>
      <vt:lpstr>Row &amp; Column Store &amp; Partition </vt:lpstr>
      <vt:lpstr>Local or Geo-redundancy</vt:lpstr>
      <vt:lpstr>Parallel Loading with PolyBase</vt:lpstr>
      <vt:lpstr>Azure SQLDW Take-aways </vt:lpstr>
      <vt:lpstr>Developing with Azure SQL DW</vt:lpstr>
      <vt:lpstr>Row store &amp; Column store</vt:lpstr>
      <vt:lpstr>Column store taxonomy</vt:lpstr>
      <vt:lpstr>Scale out = Distributed tables</vt:lpstr>
      <vt:lpstr>Creating tables</vt:lpstr>
      <vt:lpstr>Guidance: Table Design</vt:lpstr>
      <vt:lpstr>Joining distributed tables: round robin to hash</vt:lpstr>
      <vt:lpstr>Joining distributed tables: round robin to hash</vt:lpstr>
      <vt:lpstr>Joining distributed tables: hash to hash</vt:lpstr>
      <vt:lpstr>Joining distributed tables: hash to hash </vt:lpstr>
      <vt:lpstr>Joining distributed tables: incompatible hash</vt:lpstr>
      <vt:lpstr>Guidance: hash and joins</vt:lpstr>
      <vt:lpstr>Row &amp; Column Store &amp; Partition </vt:lpstr>
      <vt:lpstr>Guidance: Partitioning</vt:lpstr>
      <vt:lpstr>Migration</vt:lpstr>
      <vt:lpstr>Challenges of a Conventional Cloud Migration</vt:lpstr>
      <vt:lpstr>Datometry Enabled Cloud-Shift to Azure SQL DW</vt:lpstr>
      <vt:lpstr>PowerPoint Presentation</vt:lpstr>
      <vt:lpstr>Data Platform Studio: SQL Server&gt;SQLDW</vt:lpstr>
      <vt:lpstr>PowerPoint Presentation</vt:lpstr>
      <vt:lpstr>Partner Ecosystem</vt:lpstr>
      <vt:lpstr>Current Azure SQL Data Warehouse partners</vt:lpstr>
      <vt:lpstr>Cortana partners</vt:lpstr>
      <vt:lpstr>PowerPoint Presentation</vt:lpstr>
      <vt:lpstr>Resources \ CTA</vt:lpstr>
      <vt:lpstr>Free trial</vt:lpstr>
      <vt:lpstr>Online resources</vt:lpstr>
      <vt:lpstr>PowerPoint Presentation</vt:lpstr>
    </vt:vector>
  </TitlesOfParts>
  <Manager>Darmadi Komo</Manager>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SQL Data Warehouse (L300) Customer Ready</dc:title>
  <dc:subject>L300 SQL DW deck.</dc:subject>
  <dc:creator>Matt Goswell;jrj@microsoft.com</dc:creator>
  <cp:keywords/>
  <cp:lastModifiedBy>Mark Kromer</cp:lastModifiedBy>
  <cp:revision>51</cp:revision>
  <dcterms:created xsi:type="dcterms:W3CDTF">2016-12-29T23:13:54Z</dcterms:created>
  <dcterms:modified xsi:type="dcterms:W3CDTF">2017-05-24T19:38:32Z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67e5d4b76f4a9db8769983fda9cec0">
    <vt:lpwstr/>
  </property>
  <property fmtid="{D5CDD505-2E9C-101B-9397-08002B2CF9AE}" pid="3" name="TaxKeyword">
    <vt:lpwstr/>
  </property>
  <property fmtid="{D5CDD505-2E9C-101B-9397-08002B2CF9AE}" pid="4" name="NewsType">
    <vt:lpwstr/>
  </property>
  <property fmtid="{D5CDD505-2E9C-101B-9397-08002B2CF9AE}" pid="5" name="_dlc_policyId">
    <vt:lpwstr/>
  </property>
  <property fmtid="{D5CDD505-2E9C-101B-9397-08002B2CF9AE}" pid="6" name="Region">
    <vt:lpwstr/>
  </property>
  <property fmtid="{D5CDD505-2E9C-101B-9397-08002B2CF9AE}" pid="7" name="ItemType">
    <vt:lpwstr>16;#customer presentations|18e9ae94-e321-4eea-82d2-ad5b2f470f3c</vt:lpwstr>
  </property>
  <property fmtid="{D5CDD505-2E9C-101B-9397-08002B2CF9AE}" pid="8" name="Confidentiality">
    <vt:lpwstr>14;#customer ready|8986c41d-21c5-4f8f-8a12-ea4625b46858</vt:lpwstr>
  </property>
  <property fmtid="{D5CDD505-2E9C-101B-9397-08002B2CF9AE}" pid="9" name="ContentTypeId">
    <vt:lpwstr>0x0101000E4CB7077FEE4FF7AE86D4A500EEC7800300F96E2758736AEF45AFCE0C190C2A9DEC00CC074746C0EF6D439A06F1AAD31A3C2B</vt:lpwstr>
  </property>
  <property fmtid="{D5CDD505-2E9C-101B-9397-08002B2CF9AE}" pid="10" name="ga0c0bf70a6644469c61b3efa7025301">
    <vt:lpwstr/>
  </property>
  <property fmtid="{D5CDD505-2E9C-101B-9397-08002B2CF9AE}" pid="11" name="Industries">
    <vt:lpwstr/>
  </property>
  <property fmtid="{D5CDD505-2E9C-101B-9397-08002B2CF9AE}" pid="12" name="MSProducts">
    <vt:lpwstr/>
  </property>
  <property fmtid="{D5CDD505-2E9C-101B-9397-08002B2CF9AE}" pid="13" name="Competitors">
    <vt:lpwstr/>
  </property>
  <property fmtid="{D5CDD505-2E9C-101B-9397-08002B2CF9AE}" pid="14" name="SMSGDomain">
    <vt:lpwstr>22;#Server and Tools Business|6783548d-8609-4f97-be4a-4ca2616905a6;#82;#SQL Server Domain|0c0f1824-39dc-4b26-8c74-eff4364b812b</vt:lpwstr>
  </property>
  <property fmtid="{D5CDD505-2E9C-101B-9397-08002B2CF9AE}" pid="15" name="ExperienceContentType">
    <vt:lpwstr/>
  </property>
  <property fmtid="{D5CDD505-2E9C-101B-9397-08002B2CF9AE}" pid="16" name="BusinessArchitecture">
    <vt:lpwstr>401;#modern data warehouses|73a3f3c0-b1f4-4059-b3f7-d568167cd895</vt:lpwstr>
  </property>
  <property fmtid="{D5CDD505-2E9C-101B-9397-08002B2CF9AE}" pid="17" name="Products">
    <vt:lpwstr>73;#Microsoft SQL Server|261ba873-f3ab-420e-96d6-e3004596a551</vt:lpwstr>
  </property>
  <property fmtid="{D5CDD505-2E9C-101B-9397-08002B2CF9AE}" pid="18" name="_dlc_DocIdItemGuid">
    <vt:lpwstr>7077e69b-a9be-4aed-9cdb-533742c7f1a2</vt:lpwstr>
  </property>
  <property fmtid="{D5CDD505-2E9C-101B-9397-08002B2CF9AE}" pid="19" name="MSPhysicalGeography">
    <vt:lpwstr/>
  </property>
  <property fmtid="{D5CDD505-2E9C-101B-9397-08002B2CF9AE}" pid="20" name="EnterpriseDomainTags">
    <vt:lpwstr/>
  </property>
  <property fmtid="{D5CDD505-2E9C-101B-9397-08002B2CF9AE}" pid="21" name="j3562c58ee414e028925bc902cfc01a1">
    <vt:lpwstr/>
  </property>
  <property fmtid="{D5CDD505-2E9C-101B-9397-08002B2CF9AE}" pid="22" name="Segments">
    <vt:lpwstr/>
  </property>
  <property fmtid="{D5CDD505-2E9C-101B-9397-08002B2CF9AE}" pid="23" name="ActivitiesAndPrograms">
    <vt:lpwstr/>
  </property>
  <property fmtid="{D5CDD505-2E9C-101B-9397-08002B2CF9AE}" pid="24" name="Partners">
    <vt:lpwstr/>
  </property>
  <property fmtid="{D5CDD505-2E9C-101B-9397-08002B2CF9AE}" pid="25" name="la4444b61d19467597d63190b69ac227">
    <vt:lpwstr/>
  </property>
  <property fmtid="{D5CDD505-2E9C-101B-9397-08002B2CF9AE}" pid="26" name="l6f004f21209409da86a713c0f24627d">
    <vt:lpwstr/>
  </property>
  <property fmtid="{D5CDD505-2E9C-101B-9397-08002B2CF9AE}" pid="27" name="Topics">
    <vt:lpwstr>30;#hub subset|c6bfd112-b986-4a0a-aa8d-90e767bfdfa6</vt:lpwstr>
  </property>
  <property fmtid="{D5CDD505-2E9C-101B-9397-08002B2CF9AE}" pid="28" name="Groups">
    <vt:lpwstr>399;#SQL Server Marketing|bb7921b3-c1d8-4da4-b894-8b6075d9546d;#42;#Cloud and Enterprise Marketing Group|4f75e184-e5aa-4234-a07f-b032d60df254</vt:lpwstr>
  </property>
  <property fmtid="{D5CDD505-2E9C-101B-9397-08002B2CF9AE}" pid="29" name="MSProductsTaxHTField0">
    <vt:lpwstr/>
  </property>
  <property fmtid="{D5CDD505-2E9C-101B-9397-08002B2CF9AE}" pid="30" name="Languages">
    <vt:lpwstr/>
  </property>
  <property fmtid="{D5CDD505-2E9C-101B-9397-08002B2CF9AE}" pid="31" name="e8080b0481964c759b2c36ae49591b31">
    <vt:lpwstr/>
  </property>
  <property fmtid="{D5CDD505-2E9C-101B-9397-08002B2CF9AE}" pid="32" name="_docset_NoMedatataSyncRequired">
    <vt:lpwstr>False</vt:lpwstr>
  </property>
  <property fmtid="{D5CDD505-2E9C-101B-9397-08002B2CF9AE}" pid="33" name="TechnicalLevel">
    <vt:lpwstr>1449;#300|6a5f978f-2506-442d-86c2-7f294468d8c9</vt:lpwstr>
  </property>
  <property fmtid="{D5CDD505-2E9C-101B-9397-08002B2CF9AE}" pid="34" name="Audiences">
    <vt:lpwstr/>
  </property>
  <property fmtid="{D5CDD505-2E9C-101B-9397-08002B2CF9AE}" pid="35" name="ldac8aee9d1f469e8cd8c3f8d6a615f2">
    <vt:lpwstr/>
  </property>
  <property fmtid="{D5CDD505-2E9C-101B-9397-08002B2CF9AE}" pid="36" name="EmployeeRole">
    <vt:lpwstr/>
  </property>
  <property fmtid="{D5CDD505-2E9C-101B-9397-08002B2CF9AE}" pid="37" name="NewsTopic">
    <vt:lpwstr/>
  </property>
  <property fmtid="{D5CDD505-2E9C-101B-9397-08002B2CF9AE}" pid="38" name="Roles">
    <vt:lpwstr/>
  </property>
  <property fmtid="{D5CDD505-2E9C-101B-9397-08002B2CF9AE}" pid="39" name="ItemRetentionFormula">
    <vt:lpwstr/>
  </property>
  <property fmtid="{D5CDD505-2E9C-101B-9397-08002B2CF9AE}" pid="40" name="NewsSource">
    <vt:lpwstr/>
  </property>
  <property fmtid="{D5CDD505-2E9C-101B-9397-08002B2CF9AE}" pid="41" name="SMSGTags">
    <vt:lpwstr/>
  </property>
</Properties>
</file>